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60" r:id="rId2"/>
    <p:sldId id="261" r:id="rId3"/>
    <p:sldId id="262" r:id="rId4"/>
    <p:sldId id="263" r:id="rId5"/>
    <p:sldId id="264" r:id="rId6"/>
    <p:sldId id="265" r:id="rId7"/>
    <p:sldId id="266" r:id="rId8"/>
    <p:sldId id="267" r:id="rId9"/>
    <p:sldId id="268" r:id="rId10"/>
    <p:sldId id="271" r:id="rId11"/>
    <p:sldId id="270" r:id="rId12"/>
    <p:sldId id="269" r:id="rId13"/>
    <p:sldId id="272" r:id="rId14"/>
  </p:sldIdLst>
  <p:sldSz cx="9144000" cy="6858000" type="screen4x3"/>
  <p:notesSz cx="6858000" cy="9144000"/>
  <p:embeddedFontLst>
    <p:embeddedFont>
      <p:font typeface="Consolas" panose="020B0609020204030204" pitchFamily="49" charset="0"/>
      <p:regular r:id="rId16"/>
      <p:bold r:id="rId17"/>
      <p:italic r:id="rId18"/>
      <p:boldItalic r:id="rId19"/>
    </p:embeddedFont>
    <p:embeddedFont>
      <p:font typeface="Museo 700" panose="02000000000000000000" pitchFamily="50" charset="0"/>
      <p:bold r:id="rId20"/>
    </p:embeddedFont>
    <p:embeddedFont>
      <p:font typeface="Museo900-Regular" panose="02000000000000000000" pitchFamily="50" charset="0"/>
      <p:bold r:id="rId21"/>
    </p:embeddedFont>
    <p:embeddedFont>
      <p:font typeface="Museo 500" panose="02000000000000000000" pitchFamily="50" charset="0"/>
      <p:regular r:id="rId22"/>
    </p:embeddedFont>
    <p:embeddedFont>
      <p:font typeface="Museo 100" panose="02000000000000000000" pitchFamily="50" charset="0"/>
      <p:regular r:id="rId23"/>
    </p:embeddedFont>
    <p:embeddedFont>
      <p:font typeface="Museo 900" panose="02000000000000000000" pitchFamily="50" charset="0"/>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754"/>
    <a:srgbClr val="E35999"/>
    <a:srgbClr val="EE3127"/>
    <a:srgbClr val="A41E21"/>
    <a:srgbClr val="238296"/>
    <a:srgbClr val="5C89A4"/>
    <a:srgbClr val="D1919B"/>
    <a:srgbClr val="C396A3"/>
    <a:srgbClr val="98A639"/>
    <a:srgbClr val="B2C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0"/>
  </p:normalViewPr>
  <p:slideViewPr>
    <p:cSldViewPr snapToGrid="0" snapToObjects="1" showGuides="1">
      <p:cViewPr varScale="1">
        <p:scale>
          <a:sx n="110" d="100"/>
          <a:sy n="110" d="100"/>
        </p:scale>
        <p:origin x="90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E35999"/>
                </a:solidFill>
                <a:latin typeface="Arial"/>
                <a:cs typeface="Arial"/>
              </a:rPr>
              <a:t>4</a:t>
            </a:r>
            <a:endParaRPr lang="en-US" sz="4500" b="1" dirty="0">
              <a:solidFill>
                <a:srgbClr val="E35999"/>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43712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Testing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pic>
        <p:nvPicPr>
          <p:cNvPr id="41" name="Picture 40" descr="Logo Unit 2.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Testing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Testing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Testing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Testing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Unit 2 Problem solving and theory of computation</a:t>
            </a:r>
          </a:p>
          <a:p>
            <a:pPr>
              <a:spcBef>
                <a:spcPts val="288"/>
              </a:spcBef>
            </a:pPr>
            <a:endParaRPr lang="en-US" sz="1200" b="0" dirty="0" smtClean="0">
              <a:solidFill>
                <a:srgbClr val="FFFFFF"/>
              </a:solidFill>
              <a:latin typeface="Arial"/>
              <a:cs typeface="Arial"/>
            </a:endParaRPr>
          </a:p>
        </p:txBody>
      </p:sp>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8629850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Testing</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2</a:t>
            </a:r>
          </a:p>
          <a:p>
            <a:pPr lvl="1"/>
            <a:r>
              <a:rPr lang="en-US" sz="2000" dirty="0">
                <a:latin typeface="Museo 100" panose="02000000000000000000" pitchFamily="50" charset="0"/>
              </a:rPr>
              <a:t>Problem solving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theory of computation</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Sample trace table</a:t>
            </a:r>
            <a:endParaRPr lang="en-GB" dirty="0"/>
          </a:p>
        </p:txBody>
      </p:sp>
      <p:sp>
        <p:nvSpPr>
          <p:cNvPr id="3" name="Text Placeholder 2"/>
          <p:cNvSpPr>
            <a:spLocks noGrp="1"/>
          </p:cNvSpPr>
          <p:nvPr>
            <p:ph type="body" sz="quarter" idx="14"/>
          </p:nvPr>
        </p:nvSpPr>
        <p:spPr/>
        <p:txBody>
          <a:bodyPr/>
          <a:lstStyle/>
          <a:p>
            <a:r>
              <a:rPr lang="en-GB" dirty="0"/>
              <a:t>W</a:t>
            </a:r>
            <a:r>
              <a:rPr lang="en-GB" dirty="0" smtClean="0"/>
              <a:t>hat is output by the following algorithm?</a:t>
            </a:r>
          </a:p>
          <a:p>
            <a:pPr marL="538163" indent="0">
              <a:spcAft>
                <a:spcPts val="0"/>
              </a:spcAft>
              <a:buNone/>
            </a:pPr>
            <a:r>
              <a:rPr lang="en-GB" sz="2400" dirty="0" smtClean="0">
                <a:solidFill>
                  <a:srgbClr val="E35999"/>
                </a:solidFill>
                <a:latin typeface="Consolas" panose="020B0609020204030204" pitchFamily="49" charset="0"/>
                <a:cs typeface="Consolas" panose="020B0609020204030204" pitchFamily="49" charset="0"/>
              </a:rPr>
              <a:t>n = 5</a:t>
            </a:r>
          </a:p>
          <a:p>
            <a:pPr marL="538163" indent="0">
              <a:spcAft>
                <a:spcPts val="0"/>
              </a:spcAft>
              <a:buNone/>
            </a:pPr>
            <a:r>
              <a:rPr lang="en-GB" sz="2400" dirty="0" smtClean="0">
                <a:solidFill>
                  <a:srgbClr val="E35999"/>
                </a:solidFill>
                <a:latin typeface="Consolas" panose="020B0609020204030204" pitchFamily="49" charset="0"/>
                <a:cs typeface="Consolas" panose="020B0609020204030204" pitchFamily="49" charset="0"/>
              </a:rPr>
              <a:t>FOR count = 1 to n</a:t>
            </a:r>
          </a:p>
          <a:p>
            <a:pPr marL="538163" indent="0">
              <a:spcAft>
                <a:spcPts val="0"/>
              </a:spcAft>
              <a:buNone/>
            </a:pPr>
            <a:r>
              <a:rPr lang="en-GB" sz="2400" dirty="0">
                <a:solidFill>
                  <a:srgbClr val="E35999"/>
                </a:solidFill>
                <a:latin typeface="Consolas" panose="020B0609020204030204" pitchFamily="49" charset="0"/>
                <a:cs typeface="Consolas" panose="020B0609020204030204" pitchFamily="49" charset="0"/>
              </a:rPr>
              <a:t>	</a:t>
            </a:r>
            <a:r>
              <a:rPr lang="en-GB" sz="2400" dirty="0" smtClean="0">
                <a:solidFill>
                  <a:srgbClr val="E35999"/>
                </a:solidFill>
                <a:latin typeface="Consolas" panose="020B0609020204030204" pitchFamily="49" charset="0"/>
                <a:cs typeface="Consolas" panose="020B0609020204030204" pitchFamily="49" charset="0"/>
              </a:rPr>
              <a:t>a = n - count</a:t>
            </a:r>
          </a:p>
          <a:p>
            <a:pPr marL="538163" indent="0">
              <a:spcAft>
                <a:spcPts val="0"/>
              </a:spcAft>
              <a:buNone/>
            </a:pPr>
            <a:r>
              <a:rPr lang="en-GB" sz="2400" dirty="0" smtClean="0">
                <a:solidFill>
                  <a:srgbClr val="E35999"/>
                </a:solidFill>
                <a:latin typeface="Consolas" panose="020B0609020204030204" pitchFamily="49" charset="0"/>
                <a:cs typeface="Consolas" panose="020B0609020204030204" pitchFamily="49" charset="0"/>
              </a:rPr>
              <a:t>	b = 3 * a + count</a:t>
            </a:r>
          </a:p>
          <a:p>
            <a:pPr marL="538163" indent="0">
              <a:spcAft>
                <a:spcPts val="0"/>
              </a:spcAft>
              <a:buNone/>
            </a:pPr>
            <a:r>
              <a:rPr lang="en-GB" sz="2400" dirty="0" smtClean="0">
                <a:solidFill>
                  <a:srgbClr val="E35999"/>
                </a:solidFill>
                <a:latin typeface="Consolas" panose="020B0609020204030204" pitchFamily="49" charset="0"/>
                <a:cs typeface="Consolas" panose="020B0609020204030204" pitchFamily="49" charset="0"/>
              </a:rPr>
              <a:t>ENDFOR</a:t>
            </a:r>
          </a:p>
          <a:p>
            <a:pPr marL="538163" indent="0">
              <a:spcAft>
                <a:spcPts val="0"/>
              </a:spcAft>
              <a:buNone/>
            </a:pPr>
            <a:r>
              <a:rPr lang="en-GB" sz="2400" dirty="0" smtClean="0">
                <a:solidFill>
                  <a:srgbClr val="E35999"/>
                </a:solidFill>
                <a:latin typeface="Consolas" panose="020B0609020204030204" pitchFamily="49" charset="0"/>
                <a:cs typeface="Consolas" panose="020B0609020204030204" pitchFamily="49" charset="0"/>
              </a:rPr>
              <a:t>OUTPUT b</a:t>
            </a:r>
          </a:p>
          <a:p>
            <a:pPr marL="0" indent="0">
              <a:spcAft>
                <a:spcPts val="0"/>
              </a:spcAft>
              <a:buNone/>
            </a:pPr>
            <a:endParaRPr lang="en-GB" sz="2400" dirty="0">
              <a:solidFill>
                <a:srgbClr val="E3599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41204612"/>
              </p:ext>
            </p:extLst>
          </p:nvPr>
        </p:nvGraphicFramePr>
        <p:xfrm>
          <a:off x="4873857" y="2255270"/>
          <a:ext cx="3131999" cy="3029690"/>
        </p:xfrm>
        <a:graphic>
          <a:graphicData uri="http://schemas.openxmlformats.org/drawingml/2006/table">
            <a:tbl>
              <a:tblPr firstRow="1" bandRow="1">
                <a:tableStyleId>{21E4AEA4-8DFA-4A89-87EB-49C32662AFE0}</a:tableStyleId>
              </a:tblPr>
              <a:tblGrid>
                <a:gridCol w="1096639">
                  <a:extLst>
                    <a:ext uri="{9D8B030D-6E8A-4147-A177-3AD203B41FA5}">
                      <a16:colId xmlns:a16="http://schemas.microsoft.com/office/drawing/2014/main" xmlns="" val="20000"/>
                    </a:ext>
                  </a:extLst>
                </a:gridCol>
                <a:gridCol w="434966">
                  <a:extLst>
                    <a:ext uri="{9D8B030D-6E8A-4147-A177-3AD203B41FA5}">
                      <a16:colId xmlns:a16="http://schemas.microsoft.com/office/drawing/2014/main" xmlns="" val="20001"/>
                    </a:ext>
                  </a:extLst>
                </a:gridCol>
                <a:gridCol w="800197">
                  <a:extLst>
                    <a:ext uri="{9D8B030D-6E8A-4147-A177-3AD203B41FA5}">
                      <a16:colId xmlns:a16="http://schemas.microsoft.com/office/drawing/2014/main" xmlns="" val="20002"/>
                    </a:ext>
                  </a:extLst>
                </a:gridCol>
                <a:gridCol w="800197">
                  <a:extLst>
                    <a:ext uri="{9D8B030D-6E8A-4147-A177-3AD203B41FA5}">
                      <a16:colId xmlns:a16="http://schemas.microsoft.com/office/drawing/2014/main" xmlns="" val="20003"/>
                    </a:ext>
                  </a:extLst>
                </a:gridCol>
              </a:tblGrid>
              <a:tr h="466750">
                <a:tc>
                  <a:txBody>
                    <a:bodyPr/>
                    <a:lstStyle/>
                    <a:p>
                      <a:pPr algn="ctr"/>
                      <a:r>
                        <a:rPr lang="en-GB" sz="2500" dirty="0" smtClean="0">
                          <a:latin typeface="Arial" panose="020B0604020202020204" pitchFamily="34" charset="0"/>
                          <a:cs typeface="Arial" panose="020B0604020202020204" pitchFamily="34" charset="0"/>
                        </a:rPr>
                        <a:t>count</a:t>
                      </a:r>
                      <a:endParaRPr lang="en-GB" sz="2500" dirty="0">
                        <a:latin typeface="Arial" panose="020B0604020202020204" pitchFamily="34" charset="0"/>
                        <a:cs typeface="Arial" panose="020B0604020202020204" pitchFamily="34" charset="0"/>
                      </a:endParaRPr>
                    </a:p>
                  </a:txBody>
                  <a:tcPr anchor="ctr">
                    <a:lnL w="12700" cmpd="sng">
                      <a:noFill/>
                    </a:lnL>
                    <a:lnR w="19050" cap="flat" cmpd="sng" algn="ctr">
                      <a:solidFill>
                        <a:srgbClr val="E3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35999"/>
                    </a:solidFill>
                  </a:tcPr>
                </a:tc>
                <a:tc>
                  <a:txBody>
                    <a:bodyPr/>
                    <a:lstStyle/>
                    <a:p>
                      <a:pPr algn="ctr"/>
                      <a:r>
                        <a:rPr lang="en-GB" sz="2500" dirty="0" smtClean="0">
                          <a:latin typeface="Arial" panose="020B0604020202020204" pitchFamily="34" charset="0"/>
                          <a:cs typeface="Arial" panose="020B0604020202020204" pitchFamily="34" charset="0"/>
                        </a:rPr>
                        <a:t>n</a:t>
                      </a:r>
                      <a:endParaRPr lang="en-GB" sz="2500" dirty="0">
                        <a:latin typeface="Arial" panose="020B0604020202020204" pitchFamily="34" charset="0"/>
                        <a:cs typeface="Arial" panose="020B0604020202020204" pitchFamily="34" charset="0"/>
                      </a:endParaRPr>
                    </a:p>
                  </a:txBody>
                  <a:tcPr anchor="ctr">
                    <a:lnL w="19050" cap="flat" cmpd="sng" algn="ctr">
                      <a:solidFill>
                        <a:srgbClr val="E35999"/>
                      </a:solidFill>
                      <a:prstDash val="solid"/>
                      <a:round/>
                      <a:headEnd type="none" w="med" len="med"/>
                      <a:tailEnd type="none" w="med" len="med"/>
                    </a:lnL>
                    <a:lnR w="19050" cap="flat" cmpd="sng" algn="ctr">
                      <a:solidFill>
                        <a:srgbClr val="E3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35999"/>
                    </a:solidFill>
                  </a:tcPr>
                </a:tc>
                <a:tc>
                  <a:txBody>
                    <a:bodyPr/>
                    <a:lstStyle/>
                    <a:p>
                      <a:pPr algn="ctr"/>
                      <a:r>
                        <a:rPr lang="en-GB" sz="2500" dirty="0" smtClean="0">
                          <a:latin typeface="Arial" panose="020B0604020202020204" pitchFamily="34" charset="0"/>
                          <a:cs typeface="Arial" panose="020B0604020202020204" pitchFamily="34" charset="0"/>
                        </a:rPr>
                        <a:t>a</a:t>
                      </a:r>
                      <a:endParaRPr lang="en-GB" sz="2500" dirty="0">
                        <a:latin typeface="Arial" panose="020B0604020202020204" pitchFamily="34" charset="0"/>
                        <a:cs typeface="Arial" panose="020B0604020202020204" pitchFamily="34" charset="0"/>
                      </a:endParaRPr>
                    </a:p>
                  </a:txBody>
                  <a:tcPr anchor="ctr">
                    <a:lnL w="19050" cap="flat" cmpd="sng" algn="ctr">
                      <a:solidFill>
                        <a:srgbClr val="E35999"/>
                      </a:solidFill>
                      <a:prstDash val="solid"/>
                      <a:round/>
                      <a:headEnd type="none" w="med" len="med"/>
                      <a:tailEnd type="none" w="med" len="med"/>
                    </a:lnL>
                    <a:lnR w="19050" cap="flat" cmpd="sng" algn="ctr">
                      <a:solidFill>
                        <a:srgbClr val="E35999"/>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35999"/>
                    </a:solidFill>
                  </a:tcPr>
                </a:tc>
                <a:tc>
                  <a:txBody>
                    <a:bodyPr/>
                    <a:lstStyle/>
                    <a:p>
                      <a:pPr algn="ctr"/>
                      <a:r>
                        <a:rPr lang="en-GB" sz="2500" dirty="0" smtClean="0">
                          <a:latin typeface="Arial" panose="020B0604020202020204" pitchFamily="34" charset="0"/>
                          <a:cs typeface="Arial" panose="020B0604020202020204" pitchFamily="34" charset="0"/>
                        </a:rPr>
                        <a:t>b</a:t>
                      </a:r>
                      <a:endParaRPr lang="en-GB" sz="2500" dirty="0">
                        <a:latin typeface="Arial" panose="020B0604020202020204" pitchFamily="34" charset="0"/>
                        <a:cs typeface="Arial" panose="020B0604020202020204" pitchFamily="34" charset="0"/>
                      </a:endParaRPr>
                    </a:p>
                  </a:txBody>
                  <a:tcPr anchor="ctr">
                    <a:lnL w="19050" cap="flat" cmpd="sng" algn="ctr">
                      <a:solidFill>
                        <a:srgbClr val="E35999"/>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35999"/>
                    </a:solidFill>
                  </a:tcPr>
                </a:tc>
                <a:extLst>
                  <a:ext uri="{0D108BD9-81ED-4DB2-BD59-A6C34878D82A}">
                    <a16:rowId xmlns:a16="http://schemas.microsoft.com/office/drawing/2014/main" xmlns="" val="10000"/>
                  </a:ext>
                </a:extLst>
              </a:tr>
              <a:tr h="511450">
                <a:tc>
                  <a:txBody>
                    <a:bodyPr/>
                    <a:lstStyle/>
                    <a:p>
                      <a:pPr algn="ctr"/>
                      <a:r>
                        <a:rPr lang="en-GB" sz="2500" dirty="0" smtClean="0">
                          <a:latin typeface="Arial" panose="020B0604020202020204" pitchFamily="34" charset="0"/>
                          <a:cs typeface="Arial" panose="020B0604020202020204" pitchFamily="34" charset="0"/>
                        </a:rPr>
                        <a:t>1</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smtClean="0">
                          <a:latin typeface="Arial" panose="020B0604020202020204" pitchFamily="34" charset="0"/>
                          <a:cs typeface="Arial" panose="020B0604020202020204" pitchFamily="34" charset="0"/>
                        </a:rPr>
                        <a:t>5</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smtClean="0">
                          <a:latin typeface="Arial" panose="020B0604020202020204" pitchFamily="34" charset="0"/>
                          <a:cs typeface="Arial" panose="020B0604020202020204" pitchFamily="34" charset="0"/>
                        </a:rPr>
                        <a:t>4</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smtClean="0">
                          <a:latin typeface="Arial" panose="020B0604020202020204" pitchFamily="34" charset="0"/>
                          <a:cs typeface="Arial" panose="020B0604020202020204" pitchFamily="34" charset="0"/>
                        </a:rPr>
                        <a:t>13</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11450">
                <a:tc>
                  <a:txBody>
                    <a:bodyPr/>
                    <a:lstStyle/>
                    <a:p>
                      <a:pPr algn="ctr"/>
                      <a:r>
                        <a:rPr lang="en-GB" sz="2500" dirty="0" smtClean="0">
                          <a:latin typeface="Arial" panose="020B0604020202020204" pitchFamily="34" charset="0"/>
                          <a:cs typeface="Arial" panose="020B0604020202020204" pitchFamily="34" charset="0"/>
                        </a:rPr>
                        <a:t>2</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smtClean="0">
                          <a:latin typeface="Arial" panose="020B0604020202020204" pitchFamily="34" charset="0"/>
                          <a:cs typeface="Arial" panose="020B0604020202020204" pitchFamily="34" charset="0"/>
                        </a:rPr>
                        <a:t>5</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smtClean="0">
                          <a:latin typeface="Arial" panose="020B0604020202020204" pitchFamily="34" charset="0"/>
                          <a:cs typeface="Arial" panose="020B0604020202020204" pitchFamily="34" charset="0"/>
                        </a:rPr>
                        <a:t>3</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smtClean="0">
                          <a:latin typeface="Arial" panose="020B0604020202020204" pitchFamily="34" charset="0"/>
                          <a:cs typeface="Arial" panose="020B0604020202020204" pitchFamily="34" charset="0"/>
                        </a:rPr>
                        <a:t>11</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11450">
                <a:tc>
                  <a:txBody>
                    <a:bodyPr/>
                    <a:lstStyle/>
                    <a:p>
                      <a:pPr algn="ctr"/>
                      <a:r>
                        <a:rPr lang="en-GB" sz="2500" dirty="0" smtClean="0">
                          <a:latin typeface="Arial" panose="020B0604020202020204" pitchFamily="34" charset="0"/>
                          <a:cs typeface="Arial" panose="020B0604020202020204" pitchFamily="34" charset="0"/>
                        </a:rPr>
                        <a:t>3</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11450">
                <a:tc>
                  <a:txBody>
                    <a:bodyPr/>
                    <a:lstStyle/>
                    <a:p>
                      <a:pPr algn="ctr"/>
                      <a:r>
                        <a:rPr lang="en-GB" sz="2500" dirty="0" smtClean="0">
                          <a:latin typeface="Arial" panose="020B0604020202020204" pitchFamily="34" charset="0"/>
                          <a:cs typeface="Arial" panose="020B0604020202020204" pitchFamily="34" charset="0"/>
                        </a:rPr>
                        <a:t>4</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11450">
                <a:tc>
                  <a:txBody>
                    <a:bodyPr/>
                    <a:lstStyle/>
                    <a:p>
                      <a:pPr algn="ctr"/>
                      <a:r>
                        <a:rPr lang="en-GB" sz="2500" dirty="0" smtClean="0">
                          <a:latin typeface="Arial" panose="020B0604020202020204" pitchFamily="34" charset="0"/>
                          <a:cs typeface="Arial" panose="020B0604020202020204" pitchFamily="34" charset="0"/>
                        </a:rPr>
                        <a:t>5</a:t>
                      </a: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latin typeface="Arial" panose="020B0604020202020204" pitchFamily="34" charset="0"/>
                        <a:cs typeface="Arial" panose="020B0604020202020204" pitchFamily="34" charset="0"/>
                      </a:endParaRPr>
                    </a:p>
                  </a:txBody>
                  <a:tcPr anchor="ct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724280" y="5582795"/>
            <a:ext cx="7946595" cy="477054"/>
          </a:xfrm>
          <a:prstGeom prst="rect">
            <a:avLst/>
          </a:prstGeom>
          <a:noFill/>
        </p:spPr>
        <p:txBody>
          <a:bodyPr wrap="square" rtlCol="0">
            <a:spAutoFit/>
          </a:bodyPr>
          <a:lstStyle/>
          <a:p>
            <a:pPr marL="271463" indent="-271463">
              <a:spcAft>
                <a:spcPts val="1400"/>
              </a:spcAft>
              <a:buFont typeface="Arial"/>
              <a:buChar char="•"/>
            </a:pPr>
            <a:r>
              <a:rPr lang="en-GB" sz="2500" dirty="0">
                <a:latin typeface="Arial"/>
                <a:cs typeface="Arial"/>
              </a:rPr>
              <a:t>Complete the trace table to find </a:t>
            </a:r>
            <a:r>
              <a:rPr lang="en-GB" sz="2500" dirty="0" smtClean="0">
                <a:latin typeface="Arial"/>
                <a:cs typeface="Arial"/>
              </a:rPr>
              <a:t>out</a:t>
            </a:r>
            <a:endParaRPr lang="en-GB" sz="2500" dirty="0">
              <a:latin typeface="Arial"/>
              <a:cs typeface="Arial"/>
            </a:endParaRPr>
          </a:p>
        </p:txBody>
      </p:sp>
    </p:spTree>
    <p:extLst>
      <p:ext uri="{BB962C8B-B14F-4D97-AF65-F5344CB8AC3E}">
        <p14:creationId xmlns:p14="http://schemas.microsoft.com/office/powerpoint/2010/main" val="1793940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4</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1870482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Devising an effective test plan is an important stage of writing a program</a:t>
            </a:r>
          </a:p>
          <a:p>
            <a:r>
              <a:rPr lang="en-GB" dirty="0" smtClean="0"/>
              <a:t>You should include </a:t>
            </a:r>
            <a:r>
              <a:rPr lang="en-GB" dirty="0" smtClean="0">
                <a:solidFill>
                  <a:srgbClr val="E35999"/>
                </a:solidFill>
              </a:rPr>
              <a:t>normal</a:t>
            </a:r>
            <a:r>
              <a:rPr lang="en-GB" dirty="0" smtClean="0"/>
              <a:t>, </a:t>
            </a:r>
            <a:r>
              <a:rPr lang="en-GB" dirty="0" smtClean="0">
                <a:solidFill>
                  <a:srgbClr val="E35999"/>
                </a:solidFill>
              </a:rPr>
              <a:t>boundary</a:t>
            </a:r>
            <a:r>
              <a:rPr lang="en-GB" dirty="0" smtClean="0"/>
              <a:t> and </a:t>
            </a:r>
            <a:r>
              <a:rPr lang="en-GB" dirty="0" smtClean="0">
                <a:solidFill>
                  <a:srgbClr val="E35999"/>
                </a:solidFill>
              </a:rPr>
              <a:t>erroneous</a:t>
            </a:r>
            <a:r>
              <a:rPr lang="en-GB" dirty="0" smtClean="0"/>
              <a:t> data in your tests</a:t>
            </a:r>
          </a:p>
          <a:p>
            <a:r>
              <a:rPr lang="en-GB" dirty="0" smtClean="0"/>
              <a:t>A good test is one which uncovers an error in the program</a:t>
            </a:r>
          </a:p>
          <a:p>
            <a:r>
              <a:rPr lang="en-GB" dirty="0" smtClean="0">
                <a:solidFill>
                  <a:srgbClr val="E35999"/>
                </a:solidFill>
              </a:rPr>
              <a:t>Trace tables </a:t>
            </a:r>
            <a:r>
              <a:rPr lang="en-GB" dirty="0" smtClean="0"/>
              <a:t>are useful to find out where the error is!</a:t>
            </a:r>
          </a:p>
          <a:p>
            <a:endParaRPr lang="en-GB" dirty="0"/>
          </a:p>
        </p:txBody>
      </p:sp>
    </p:spTree>
    <p:extLst>
      <p:ext uri="{BB962C8B-B14F-4D97-AF65-F5344CB8AC3E}">
        <p14:creationId xmlns:p14="http://schemas.microsoft.com/office/powerpoint/2010/main" val="400307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24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Objectives</a:t>
            </a:r>
            <a:endParaRPr lang="en-GB" dirty="0"/>
          </a:p>
        </p:txBody>
      </p:sp>
      <p:sp>
        <p:nvSpPr>
          <p:cNvPr id="5" name="Text Placeholder 4"/>
          <p:cNvSpPr>
            <a:spLocks noGrp="1"/>
          </p:cNvSpPr>
          <p:nvPr>
            <p:ph type="body" sz="quarter" idx="14"/>
          </p:nvPr>
        </p:nvSpPr>
        <p:spPr>
          <a:xfrm>
            <a:off x="723600" y="1702799"/>
            <a:ext cx="7861300" cy="2917327"/>
          </a:xfrm>
        </p:spPr>
        <p:txBody>
          <a:bodyPr/>
          <a:lstStyle/>
          <a:p>
            <a:r>
              <a:rPr lang="en-GB" dirty="0" smtClean="0"/>
              <a:t>Understand the purpose of testing</a:t>
            </a:r>
          </a:p>
          <a:p>
            <a:r>
              <a:rPr lang="en-GB" dirty="0" smtClean="0"/>
              <a:t>Devise a test plan</a:t>
            </a:r>
          </a:p>
          <a:p>
            <a:r>
              <a:rPr lang="en-GB" dirty="0" smtClean="0"/>
              <a:t>Select test data covering normal (typical), boundary and invalid or erroneous data</a:t>
            </a:r>
          </a:p>
          <a:p>
            <a:r>
              <a:rPr lang="en-GB" dirty="0" smtClean="0"/>
              <a:t>Be able to hand-trace algorithms</a:t>
            </a:r>
            <a:endParaRPr lang="en-GB" dirty="0"/>
          </a:p>
        </p:txBody>
      </p:sp>
    </p:spTree>
    <p:extLst>
      <p:ext uri="{BB962C8B-B14F-4D97-AF65-F5344CB8AC3E}">
        <p14:creationId xmlns:p14="http://schemas.microsoft.com/office/powerpoint/2010/main" val="186746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Testing</a:t>
            </a:r>
            <a:endParaRPr lang="en-GB" dirty="0"/>
          </a:p>
        </p:txBody>
      </p:sp>
      <p:sp>
        <p:nvSpPr>
          <p:cNvPr id="5" name="Text Placeholder 4"/>
          <p:cNvSpPr>
            <a:spLocks noGrp="1"/>
          </p:cNvSpPr>
          <p:nvPr>
            <p:ph type="body" sz="quarter" idx="14"/>
          </p:nvPr>
        </p:nvSpPr>
        <p:spPr/>
        <p:txBody>
          <a:bodyPr/>
          <a:lstStyle/>
          <a:p>
            <a:r>
              <a:rPr lang="en-GB" dirty="0" smtClean="0"/>
              <a:t>Write down what you think is the purpose of testing</a:t>
            </a:r>
          </a:p>
          <a:p>
            <a:r>
              <a:rPr lang="en-GB" dirty="0" smtClean="0"/>
              <a:t>If you were asked to test someone else’s program, what would be your strategy? </a:t>
            </a:r>
          </a:p>
          <a:p>
            <a:r>
              <a:rPr lang="en-GB" dirty="0" smtClean="0"/>
              <a:t>What would you describe as a “good” or “successful” test? </a:t>
            </a:r>
          </a:p>
          <a:p>
            <a:r>
              <a:rPr lang="en-GB" dirty="0" smtClean="0"/>
              <a:t>Do you need to know how the program works, in order to test it properly?</a:t>
            </a:r>
            <a:endParaRPr lang="en-GB" dirty="0"/>
          </a:p>
        </p:txBody>
      </p:sp>
    </p:spTree>
    <p:extLst>
      <p:ext uri="{BB962C8B-B14F-4D97-AF65-F5344CB8AC3E}">
        <p14:creationId xmlns:p14="http://schemas.microsoft.com/office/powerpoint/2010/main" val="29242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purpose of testing</a:t>
            </a:r>
            <a:endParaRPr lang="en-GB" dirty="0"/>
          </a:p>
        </p:txBody>
      </p:sp>
      <p:sp>
        <p:nvSpPr>
          <p:cNvPr id="3" name="Text Placeholder 2"/>
          <p:cNvSpPr>
            <a:spLocks noGrp="1"/>
          </p:cNvSpPr>
          <p:nvPr>
            <p:ph type="body" sz="quarter" idx="14"/>
          </p:nvPr>
        </p:nvSpPr>
        <p:spPr/>
        <p:txBody>
          <a:bodyPr/>
          <a:lstStyle/>
          <a:p>
            <a:r>
              <a:rPr lang="en-GB" dirty="0" smtClean="0"/>
              <a:t>The purpose of testing software is to reveal errors</a:t>
            </a:r>
          </a:p>
          <a:p>
            <a:r>
              <a:rPr lang="en-GB" dirty="0" smtClean="0"/>
              <a:t>It is </a:t>
            </a:r>
            <a:r>
              <a:rPr lang="en-GB" b="1" dirty="0" smtClean="0">
                <a:solidFill>
                  <a:srgbClr val="E35999"/>
                </a:solidFill>
              </a:rPr>
              <a:t>not</a:t>
            </a:r>
            <a:r>
              <a:rPr lang="en-GB" dirty="0" smtClean="0"/>
              <a:t> to prove that the system works most of the time!</a:t>
            </a:r>
          </a:p>
          <a:p>
            <a:r>
              <a:rPr lang="en-GB" dirty="0" smtClean="0"/>
              <a:t>A good test is one which shows up an error</a:t>
            </a:r>
          </a:p>
          <a:p>
            <a:r>
              <a:rPr lang="en-GB" dirty="0" smtClean="0"/>
              <a:t>You don’t need to know how the program works – you just need to know what it is supposed to do</a:t>
            </a:r>
            <a:endParaRPr lang="en-GB" dirty="0"/>
          </a:p>
        </p:txBody>
      </p:sp>
    </p:spTree>
    <p:extLst>
      <p:ext uri="{BB962C8B-B14F-4D97-AF65-F5344CB8AC3E}">
        <p14:creationId xmlns:p14="http://schemas.microsoft.com/office/powerpoint/2010/main" val="412257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86856">
            <a:off x="5896649" y="3846174"/>
            <a:ext cx="2759711" cy="2251924"/>
          </a:xfrm>
          <a:prstGeom prst="rect">
            <a:avLst/>
          </a:prstGeom>
        </p:spPr>
      </p:pic>
      <p:sp>
        <p:nvSpPr>
          <p:cNvPr id="2" name="Text Placeholder 1"/>
          <p:cNvSpPr>
            <a:spLocks noGrp="1"/>
          </p:cNvSpPr>
          <p:nvPr>
            <p:ph type="body" sz="quarter" idx="13"/>
          </p:nvPr>
        </p:nvSpPr>
        <p:spPr/>
        <p:txBody>
          <a:bodyPr/>
          <a:lstStyle/>
          <a:p>
            <a:r>
              <a:rPr lang="en-GB" dirty="0" smtClean="0"/>
              <a:t>Stages of testing</a:t>
            </a:r>
            <a:endParaRPr lang="en-GB" dirty="0"/>
          </a:p>
        </p:txBody>
      </p:sp>
      <p:sp>
        <p:nvSpPr>
          <p:cNvPr id="3" name="Text Placeholder 2"/>
          <p:cNvSpPr>
            <a:spLocks noGrp="1"/>
          </p:cNvSpPr>
          <p:nvPr>
            <p:ph type="body" sz="quarter" idx="14"/>
          </p:nvPr>
        </p:nvSpPr>
        <p:spPr>
          <a:xfrm>
            <a:off x="724280" y="1704179"/>
            <a:ext cx="7797230" cy="4412842"/>
          </a:xfrm>
        </p:spPr>
        <p:txBody>
          <a:bodyPr/>
          <a:lstStyle/>
          <a:p>
            <a:r>
              <a:rPr lang="en-GB" dirty="0" smtClean="0"/>
              <a:t>When a computer system is being developed, it goes through various testing stages</a:t>
            </a:r>
          </a:p>
          <a:p>
            <a:pPr lvl="1"/>
            <a:r>
              <a:rPr lang="en-GB" dirty="0" smtClean="0">
                <a:solidFill>
                  <a:srgbClr val="E35999"/>
                </a:solidFill>
              </a:rPr>
              <a:t>Module testing – make sure each subroutine works correctly</a:t>
            </a:r>
          </a:p>
          <a:p>
            <a:pPr lvl="1"/>
            <a:r>
              <a:rPr lang="en-GB" dirty="0" smtClean="0">
                <a:solidFill>
                  <a:srgbClr val="E35999"/>
                </a:solidFill>
              </a:rPr>
              <a:t>Program testing – make sure each program in the system works correctly</a:t>
            </a:r>
          </a:p>
          <a:p>
            <a:pPr lvl="1"/>
            <a:r>
              <a:rPr lang="en-GB" dirty="0" smtClean="0">
                <a:solidFill>
                  <a:srgbClr val="E35999"/>
                </a:solidFill>
              </a:rPr>
              <a:t>System testing – make sure the whole </a:t>
            </a:r>
            <a:br>
              <a:rPr lang="en-GB" dirty="0" smtClean="0">
                <a:solidFill>
                  <a:srgbClr val="E35999"/>
                </a:solidFill>
              </a:rPr>
            </a:br>
            <a:r>
              <a:rPr lang="en-GB" dirty="0" smtClean="0">
                <a:solidFill>
                  <a:srgbClr val="E35999"/>
                </a:solidFill>
              </a:rPr>
              <a:t>system works as expected, and does </a:t>
            </a:r>
            <a:br>
              <a:rPr lang="en-GB" dirty="0" smtClean="0">
                <a:solidFill>
                  <a:srgbClr val="E35999"/>
                </a:solidFill>
              </a:rPr>
            </a:br>
            <a:r>
              <a:rPr lang="en-GB" dirty="0" smtClean="0">
                <a:solidFill>
                  <a:srgbClr val="E35999"/>
                </a:solidFill>
              </a:rPr>
              <a:t>what the original specification required</a:t>
            </a:r>
            <a:endParaRPr lang="en-GB" dirty="0">
              <a:solidFill>
                <a:srgbClr val="E35999"/>
              </a:solidFill>
            </a:endParaRPr>
          </a:p>
        </p:txBody>
      </p:sp>
    </p:spTree>
    <p:extLst>
      <p:ext uri="{BB962C8B-B14F-4D97-AF65-F5344CB8AC3E}">
        <p14:creationId xmlns:p14="http://schemas.microsoft.com/office/powerpoint/2010/main" val="60700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Designing a test plan</a:t>
            </a:r>
            <a:endParaRPr lang="en-GB" dirty="0"/>
          </a:p>
        </p:txBody>
      </p:sp>
      <p:sp>
        <p:nvSpPr>
          <p:cNvPr id="3" name="Text Placeholder 2"/>
          <p:cNvSpPr>
            <a:spLocks noGrp="1"/>
          </p:cNvSpPr>
          <p:nvPr>
            <p:ph type="body" sz="quarter" idx="14"/>
          </p:nvPr>
        </p:nvSpPr>
        <p:spPr>
          <a:xfrm>
            <a:off x="724280" y="1704179"/>
            <a:ext cx="7797230" cy="4191654"/>
          </a:xfrm>
        </p:spPr>
        <p:txBody>
          <a:bodyPr/>
          <a:lstStyle/>
          <a:p>
            <a:r>
              <a:rPr lang="en-GB" dirty="0" smtClean="0"/>
              <a:t>Test data has to be carefully selected</a:t>
            </a:r>
          </a:p>
          <a:p>
            <a:r>
              <a:rPr lang="en-GB" dirty="0" smtClean="0"/>
              <a:t>It should include normal (typical) data, boundary data and erroneous data</a:t>
            </a:r>
          </a:p>
          <a:p>
            <a:r>
              <a:rPr lang="en-GB" dirty="0" smtClean="0"/>
              <a:t>Suppose you are testing a module which allows a user to set a password. The password must be at least 8 characters, must include both uppercase and lowercase letters, at least one numeric character and no spaces</a:t>
            </a:r>
          </a:p>
          <a:p>
            <a:r>
              <a:rPr lang="en-GB" dirty="0" smtClean="0"/>
              <a:t>What test data could you use?</a:t>
            </a:r>
            <a:endParaRPr lang="en-GB" dirty="0"/>
          </a:p>
        </p:txBody>
      </p:sp>
    </p:spTree>
    <p:extLst>
      <p:ext uri="{BB962C8B-B14F-4D97-AF65-F5344CB8AC3E}">
        <p14:creationId xmlns:p14="http://schemas.microsoft.com/office/powerpoint/2010/main" val="368996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test plan</a:t>
            </a:r>
            <a:endParaRPr lang="en-GB" dirty="0"/>
          </a:p>
        </p:txBody>
      </p:sp>
      <p:sp>
        <p:nvSpPr>
          <p:cNvPr id="3" name="Text Placeholder 2"/>
          <p:cNvSpPr>
            <a:spLocks noGrp="1"/>
          </p:cNvSpPr>
          <p:nvPr>
            <p:ph type="body" sz="quarter" idx="14"/>
          </p:nvPr>
        </p:nvSpPr>
        <p:spPr/>
        <p:txBody>
          <a:bodyPr/>
          <a:lstStyle/>
          <a:p>
            <a:r>
              <a:rPr lang="en-GB" dirty="0" smtClean="0"/>
              <a:t>A test plan needs to have the following columns: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84949886"/>
              </p:ext>
            </p:extLst>
          </p:nvPr>
        </p:nvGraphicFramePr>
        <p:xfrm>
          <a:off x="903306" y="2474384"/>
          <a:ext cx="7353454" cy="2771999"/>
        </p:xfrm>
        <a:graphic>
          <a:graphicData uri="http://schemas.openxmlformats.org/drawingml/2006/table">
            <a:tbl>
              <a:tblPr firstRow="1" bandRow="1">
                <a:tableStyleId>{8A107856-5554-42FB-B03E-39F5DBC370BA}</a:tableStyleId>
              </a:tblPr>
              <a:tblGrid>
                <a:gridCol w="1162162">
                  <a:extLst>
                    <a:ext uri="{9D8B030D-6E8A-4147-A177-3AD203B41FA5}">
                      <a16:colId xmlns:a16="http://schemas.microsoft.com/office/drawing/2014/main" xmlns="" val="20000"/>
                    </a:ext>
                  </a:extLst>
                </a:gridCol>
                <a:gridCol w="1960486">
                  <a:extLst>
                    <a:ext uri="{9D8B030D-6E8A-4147-A177-3AD203B41FA5}">
                      <a16:colId xmlns:a16="http://schemas.microsoft.com/office/drawing/2014/main" xmlns="" val="20001"/>
                    </a:ext>
                  </a:extLst>
                </a:gridCol>
                <a:gridCol w="1351128">
                  <a:extLst>
                    <a:ext uri="{9D8B030D-6E8A-4147-A177-3AD203B41FA5}">
                      <a16:colId xmlns:a16="http://schemas.microsoft.com/office/drawing/2014/main" xmlns="" val="20002"/>
                    </a:ext>
                  </a:extLst>
                </a:gridCol>
                <a:gridCol w="1460310">
                  <a:extLst>
                    <a:ext uri="{9D8B030D-6E8A-4147-A177-3AD203B41FA5}">
                      <a16:colId xmlns:a16="http://schemas.microsoft.com/office/drawing/2014/main" xmlns="" val="20003"/>
                    </a:ext>
                  </a:extLst>
                </a:gridCol>
                <a:gridCol w="1419368">
                  <a:extLst>
                    <a:ext uri="{9D8B030D-6E8A-4147-A177-3AD203B41FA5}">
                      <a16:colId xmlns:a16="http://schemas.microsoft.com/office/drawing/2014/main" xmlns="" val="20004"/>
                    </a:ext>
                  </a:extLst>
                </a:gridCol>
              </a:tblGrid>
              <a:tr h="781655">
                <a:tc>
                  <a:txBody>
                    <a:bodyPr/>
                    <a:lstStyle/>
                    <a:p>
                      <a:pPr algn="ctr"/>
                      <a:r>
                        <a:rPr lang="en-GB" sz="2000" dirty="0" smtClean="0">
                          <a:solidFill>
                            <a:schemeClr val="bg1"/>
                          </a:solidFill>
                          <a:latin typeface="Arial" panose="020B0604020202020204" pitchFamily="34" charset="0"/>
                          <a:cs typeface="Arial" panose="020B0604020202020204" pitchFamily="34" charset="0"/>
                        </a:rPr>
                        <a:t>Test number</a:t>
                      </a:r>
                      <a:endParaRPr lang="en-GB" sz="2000" dirty="0">
                        <a:solidFill>
                          <a:schemeClr val="bg1"/>
                        </a:solidFill>
                        <a:latin typeface="Arial" panose="020B0604020202020204" pitchFamily="34" charset="0"/>
                        <a:cs typeface="Arial" panose="020B0604020202020204" pitchFamily="34" charset="0"/>
                      </a:endParaRPr>
                    </a:p>
                  </a:txBody>
                  <a:tcPr>
                    <a:lnL w="12700" cmpd="sng">
                      <a:noFill/>
                    </a:lnL>
                    <a:lnR w="19050" cap="flat" cmpd="sng" algn="ctr">
                      <a:solidFill>
                        <a:srgbClr val="E3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35999"/>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Test data</a:t>
                      </a:r>
                      <a:endParaRPr lang="en-GB" sz="2000" dirty="0">
                        <a:solidFill>
                          <a:schemeClr val="bg1"/>
                        </a:solidFill>
                        <a:latin typeface="Arial" panose="020B0604020202020204" pitchFamily="34" charset="0"/>
                        <a:cs typeface="Arial" panose="020B0604020202020204" pitchFamily="34" charset="0"/>
                      </a:endParaRPr>
                    </a:p>
                  </a:txBody>
                  <a:tcPr>
                    <a:lnL w="19050" cap="flat" cmpd="sng" algn="ctr">
                      <a:solidFill>
                        <a:srgbClr val="E35999"/>
                      </a:solidFill>
                      <a:prstDash val="solid"/>
                      <a:round/>
                      <a:headEnd type="none" w="med" len="med"/>
                      <a:tailEnd type="none" w="med" len="med"/>
                    </a:lnL>
                    <a:lnR w="19050" cap="flat" cmpd="sng" algn="ctr">
                      <a:solidFill>
                        <a:srgbClr val="E3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35999"/>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Purpose of test</a:t>
                      </a:r>
                      <a:endParaRPr lang="en-GB" sz="2000" dirty="0">
                        <a:solidFill>
                          <a:schemeClr val="bg1"/>
                        </a:solidFill>
                        <a:latin typeface="Arial" panose="020B0604020202020204" pitchFamily="34" charset="0"/>
                        <a:cs typeface="Arial" panose="020B0604020202020204" pitchFamily="34" charset="0"/>
                      </a:endParaRPr>
                    </a:p>
                  </a:txBody>
                  <a:tcPr>
                    <a:lnL w="19050" cap="flat" cmpd="sng" algn="ctr">
                      <a:solidFill>
                        <a:srgbClr val="E35999"/>
                      </a:solidFill>
                      <a:prstDash val="solid"/>
                      <a:round/>
                      <a:headEnd type="none" w="med" len="med"/>
                      <a:tailEnd type="none" w="med" len="med"/>
                    </a:lnL>
                    <a:lnR w="19050" cap="flat" cmpd="sng" algn="ctr">
                      <a:solidFill>
                        <a:srgbClr val="E3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35999"/>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Expected outcome</a:t>
                      </a:r>
                      <a:endParaRPr lang="en-GB" sz="2000" dirty="0">
                        <a:solidFill>
                          <a:schemeClr val="bg1"/>
                        </a:solidFill>
                        <a:latin typeface="Arial" panose="020B0604020202020204" pitchFamily="34" charset="0"/>
                        <a:cs typeface="Arial" panose="020B0604020202020204" pitchFamily="34" charset="0"/>
                      </a:endParaRPr>
                    </a:p>
                  </a:txBody>
                  <a:tcPr>
                    <a:lnL w="19050" cap="flat" cmpd="sng" algn="ctr">
                      <a:solidFill>
                        <a:srgbClr val="E35999"/>
                      </a:solidFill>
                      <a:prstDash val="solid"/>
                      <a:round/>
                      <a:headEnd type="none" w="med" len="med"/>
                      <a:tailEnd type="none" w="med" len="med"/>
                    </a:lnL>
                    <a:lnR w="19050" cap="flat" cmpd="sng" algn="ctr">
                      <a:solidFill>
                        <a:srgbClr val="E3599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35999"/>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Actual outcome</a:t>
                      </a:r>
                      <a:endParaRPr lang="en-GB" sz="2000" dirty="0">
                        <a:solidFill>
                          <a:schemeClr val="bg1"/>
                        </a:solidFill>
                        <a:latin typeface="Arial" panose="020B0604020202020204" pitchFamily="34" charset="0"/>
                        <a:cs typeface="Arial" panose="020B0604020202020204" pitchFamily="34" charset="0"/>
                      </a:endParaRPr>
                    </a:p>
                  </a:txBody>
                  <a:tcPr>
                    <a:lnL w="19050" cap="flat" cmpd="sng" algn="ctr">
                      <a:solidFill>
                        <a:srgbClr val="E35999"/>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35999"/>
                    </a:solidFill>
                  </a:tcPr>
                </a:tc>
                <a:extLst>
                  <a:ext uri="{0D108BD9-81ED-4DB2-BD59-A6C34878D82A}">
                    <a16:rowId xmlns:a16="http://schemas.microsoft.com/office/drawing/2014/main" xmlns="" val="10000"/>
                  </a:ext>
                </a:extLst>
              </a:tr>
              <a:tr h="497586">
                <a:tc>
                  <a:txBody>
                    <a:bodyPr/>
                    <a:lstStyle/>
                    <a:p>
                      <a:pPr algn="ctr"/>
                      <a:r>
                        <a:rPr lang="en-GB" sz="2500" dirty="0" smtClean="0">
                          <a:solidFill>
                            <a:srgbClr val="843754"/>
                          </a:solidFill>
                          <a:latin typeface="Arial" panose="020B0604020202020204" pitchFamily="34" charset="0"/>
                          <a:cs typeface="Arial" panose="020B0604020202020204" pitchFamily="34" charset="0"/>
                        </a:rPr>
                        <a:t>1</a:t>
                      </a:r>
                      <a:endParaRPr lang="en-GB" sz="2500" dirty="0">
                        <a:solidFill>
                          <a:srgbClr val="843754"/>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7586">
                <a:tc>
                  <a:txBody>
                    <a:bodyPr/>
                    <a:lstStyle/>
                    <a:p>
                      <a:pPr algn="ctr"/>
                      <a:r>
                        <a:rPr lang="en-GB" sz="2500" dirty="0" smtClean="0">
                          <a:solidFill>
                            <a:srgbClr val="843754"/>
                          </a:solidFill>
                          <a:latin typeface="Arial" panose="020B0604020202020204" pitchFamily="34" charset="0"/>
                          <a:cs typeface="Arial" panose="020B0604020202020204" pitchFamily="34" charset="0"/>
                        </a:rPr>
                        <a:t>2</a:t>
                      </a:r>
                      <a:endParaRPr lang="en-GB" sz="2500" dirty="0">
                        <a:solidFill>
                          <a:srgbClr val="843754"/>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97586">
                <a:tc>
                  <a:txBody>
                    <a:bodyPr/>
                    <a:lstStyle/>
                    <a:p>
                      <a:pPr algn="ctr"/>
                      <a:r>
                        <a:rPr lang="en-GB" sz="2500" dirty="0" smtClean="0">
                          <a:solidFill>
                            <a:srgbClr val="843754"/>
                          </a:solidFill>
                          <a:latin typeface="Arial" panose="020B0604020202020204" pitchFamily="34" charset="0"/>
                          <a:cs typeface="Arial" panose="020B0604020202020204" pitchFamily="34" charset="0"/>
                        </a:rPr>
                        <a:t>3</a:t>
                      </a:r>
                      <a:endParaRPr lang="en-GB" sz="2500" dirty="0">
                        <a:solidFill>
                          <a:srgbClr val="843754"/>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97586">
                <a:tc>
                  <a:txBody>
                    <a:bodyPr/>
                    <a:lstStyle/>
                    <a:p>
                      <a:pPr algn="ctr"/>
                      <a:r>
                        <a:rPr lang="en-GB" sz="2500" dirty="0" smtClean="0">
                          <a:solidFill>
                            <a:srgbClr val="843754"/>
                          </a:solidFill>
                          <a:latin typeface="Arial" panose="020B0604020202020204" pitchFamily="34" charset="0"/>
                          <a:cs typeface="Arial" panose="020B0604020202020204" pitchFamily="34" charset="0"/>
                        </a:rPr>
                        <a:t>4</a:t>
                      </a:r>
                      <a:endParaRPr lang="en-GB" sz="2500" dirty="0">
                        <a:solidFill>
                          <a:srgbClr val="843754"/>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9050" cap="flat" cmpd="sng" algn="ctr">
                      <a:solidFill>
                        <a:srgbClr val="E35999"/>
                      </a:solidFill>
                      <a:prstDash val="solid"/>
                      <a:round/>
                      <a:headEnd type="none" w="med" len="med"/>
                      <a:tailEnd type="none" w="med" len="med"/>
                    </a:lnT>
                    <a:lnB w="19050" cap="flat" cmpd="sng" algn="ctr">
                      <a:solidFill>
                        <a:srgbClr val="E35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30091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4</a:t>
            </a:r>
            <a:endParaRPr lang="en-GB" dirty="0"/>
          </a:p>
        </p:txBody>
      </p:sp>
      <p:sp>
        <p:nvSpPr>
          <p:cNvPr id="5" name="Text Placeholder 4"/>
          <p:cNvSpPr>
            <a:spLocks noGrp="1"/>
          </p:cNvSpPr>
          <p:nvPr>
            <p:ph type="body" sz="quarter" idx="14"/>
          </p:nvPr>
        </p:nvSpPr>
        <p:spPr/>
        <p:txBody>
          <a:bodyPr/>
          <a:lstStyle/>
          <a:p>
            <a:r>
              <a:rPr lang="en-GB" sz="3200" dirty="0" smtClean="0"/>
              <a:t>Try </a:t>
            </a:r>
            <a:r>
              <a:rPr lang="en-GB" sz="3200" b="1" dirty="0" smtClean="0"/>
              <a:t>Task 1</a:t>
            </a:r>
            <a:r>
              <a:rPr lang="en-GB" sz="3200" dirty="0" smtClean="0"/>
              <a:t> on the worksheet</a:t>
            </a:r>
            <a:endParaRPr lang="en-GB" sz="32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50861" y="2379906"/>
            <a:ext cx="3356302" cy="3060213"/>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4968" y="4084035"/>
            <a:ext cx="2520999" cy="2053319"/>
          </a:xfrm>
          <a:prstGeom prst="rect">
            <a:avLst/>
          </a:prstGeom>
        </p:spPr>
      </p:pic>
    </p:spTree>
    <p:extLst>
      <p:ext uri="{BB962C8B-B14F-4D97-AF65-F5344CB8AC3E}">
        <p14:creationId xmlns:p14="http://schemas.microsoft.com/office/powerpoint/2010/main" val="252095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Hand-tracing algorithms</a:t>
            </a:r>
            <a:endParaRPr lang="en-GB" dirty="0"/>
          </a:p>
        </p:txBody>
      </p:sp>
      <p:sp>
        <p:nvSpPr>
          <p:cNvPr id="5" name="Text Placeholder 4"/>
          <p:cNvSpPr>
            <a:spLocks noGrp="1"/>
          </p:cNvSpPr>
          <p:nvPr>
            <p:ph type="body" sz="quarter" idx="14"/>
          </p:nvPr>
        </p:nvSpPr>
        <p:spPr>
          <a:xfrm>
            <a:off x="724280" y="1704179"/>
            <a:ext cx="7797230" cy="4014233"/>
          </a:xfrm>
        </p:spPr>
        <p:txBody>
          <a:bodyPr/>
          <a:lstStyle/>
          <a:p>
            <a:r>
              <a:rPr lang="en-GB" dirty="0" smtClean="0"/>
              <a:t>Hand-tracing is useful for:</a:t>
            </a:r>
          </a:p>
          <a:p>
            <a:pPr lvl="1"/>
            <a:r>
              <a:rPr lang="en-GB" dirty="0" smtClean="0">
                <a:solidFill>
                  <a:srgbClr val="E35999"/>
                </a:solidFill>
              </a:rPr>
              <a:t>Figuring out how an algorithm works</a:t>
            </a:r>
          </a:p>
          <a:p>
            <a:pPr lvl="1"/>
            <a:r>
              <a:rPr lang="en-GB" dirty="0" smtClean="0">
                <a:solidFill>
                  <a:srgbClr val="E35999"/>
                </a:solidFill>
              </a:rPr>
              <a:t>Finding out why an algorithm is not working properly</a:t>
            </a:r>
          </a:p>
          <a:p>
            <a:r>
              <a:rPr lang="en-GB" dirty="0" smtClean="0"/>
              <a:t>A </a:t>
            </a:r>
            <a:r>
              <a:rPr lang="en-GB" dirty="0" smtClean="0">
                <a:solidFill>
                  <a:srgbClr val="E35999"/>
                </a:solidFill>
              </a:rPr>
              <a:t>trace table </a:t>
            </a:r>
            <a:r>
              <a:rPr lang="en-GB" dirty="0" smtClean="0"/>
              <a:t>is used to write down the contents of each variable as it changes during execution</a:t>
            </a:r>
          </a:p>
          <a:p>
            <a:r>
              <a:rPr lang="en-GB" dirty="0" smtClean="0"/>
              <a:t>If the program contains a loop, a helpful technique is to put the loop condition as the first column in the trace table, even if other variables have been defined before it.</a:t>
            </a:r>
          </a:p>
          <a:p>
            <a:endParaRPr lang="en-GB" dirty="0"/>
          </a:p>
        </p:txBody>
      </p:sp>
    </p:spTree>
    <p:extLst>
      <p:ext uri="{BB962C8B-B14F-4D97-AF65-F5344CB8AC3E}">
        <p14:creationId xmlns:p14="http://schemas.microsoft.com/office/powerpoint/2010/main" val="39638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C5B37-E3F6-45DD-A56A-DF5ED86683B4}"/>
</file>

<file path=customXml/itemProps2.xml><?xml version="1.0" encoding="utf-8"?>
<ds:datastoreItem xmlns:ds="http://schemas.openxmlformats.org/officeDocument/2006/customXml" ds:itemID="{41C57AB5-51DB-406D-9FA4-92D4395A3242}"/>
</file>

<file path=customXml/itemProps3.xml><?xml version="1.0" encoding="utf-8"?>
<ds:datastoreItem xmlns:ds="http://schemas.openxmlformats.org/officeDocument/2006/customXml" ds:itemID="{C4F41786-2CB5-404D-9130-7D1B6EB7EA1F}"/>
</file>

<file path=docProps/app.xml><?xml version="1.0" encoding="utf-8"?>
<Properties xmlns="http://schemas.openxmlformats.org/officeDocument/2006/extended-properties" xmlns:vt="http://schemas.openxmlformats.org/officeDocument/2006/docPropsVTypes">
  <Template>Unit 2</Template>
  <TotalTime>1544</TotalTime>
  <Words>485</Words>
  <Application>Microsoft Office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Consolas</vt:lpstr>
      <vt:lpstr>Museo 700</vt:lpstr>
      <vt:lpstr>Museo900-Regular</vt:lpstr>
      <vt:lpstr>Arial</vt:lpstr>
      <vt:lpstr>Museo 500</vt:lpstr>
      <vt:lpstr>Museo 100</vt:lpstr>
      <vt:lpstr>Museo 900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27</cp:revision>
  <dcterms:created xsi:type="dcterms:W3CDTF">2015-03-16T11:36:39Z</dcterms:created>
  <dcterms:modified xsi:type="dcterms:W3CDTF">2016-02-05T10:59:43Z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