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60" r:id="rId2"/>
    <p:sldId id="261" r:id="rId3"/>
    <p:sldId id="262" r:id="rId4"/>
    <p:sldId id="263" r:id="rId5"/>
    <p:sldId id="264" r:id="rId6"/>
    <p:sldId id="265" r:id="rId7"/>
    <p:sldId id="267" r:id="rId8"/>
    <p:sldId id="268" r:id="rId9"/>
    <p:sldId id="266" r:id="rId10"/>
    <p:sldId id="269" r:id="rId11"/>
    <p:sldId id="270" r:id="rId12"/>
    <p:sldId id="276" r:id="rId13"/>
    <p:sldId id="271" r:id="rId14"/>
    <p:sldId id="272" r:id="rId15"/>
    <p:sldId id="273" r:id="rId16"/>
    <p:sldId id="274" r:id="rId17"/>
    <p:sldId id="275" r:id="rId18"/>
    <p:sldId id="277" r:id="rId19"/>
  </p:sldIdLst>
  <p:sldSz cx="9144000" cy="6858000" type="screen4x3"/>
  <p:notesSz cx="6858000" cy="9144000"/>
  <p:embeddedFontLst>
    <p:embeddedFont>
      <p:font typeface="Museo 700" panose="02000000000000000000" pitchFamily="2" charset="0"/>
      <p:bold r:id="rId21"/>
    </p:embeddedFont>
    <p:embeddedFont>
      <p:font typeface="Calibri" panose="020F0502020204030204" pitchFamily="34" charset="0"/>
      <p:regular r:id="rId22"/>
      <p:bold r:id="rId23"/>
      <p:italic r:id="rId24"/>
      <p:boldItalic r:id="rId25"/>
    </p:embeddedFont>
    <p:embeddedFont>
      <p:font typeface="Museo 500" panose="02000000000000000000" pitchFamily="2" charset="0"/>
      <p:regular r:id="rId26"/>
    </p:embeddedFont>
    <p:embeddedFont>
      <p:font typeface="Museo 900" panose="02000000000000000000" pitchFamily="2" charset="0"/>
      <p:bold r:id="rId27"/>
    </p:embeddedFont>
    <p:embeddedFont>
      <p:font typeface="Museo900-Regular" panose="02000000000000000000" pitchFamily="2" charset="0"/>
      <p:bold r:id="rId28"/>
    </p:embeddedFont>
    <p:embeddedFont>
      <p:font typeface="Museo 100" panose="02000000000000000000" pitchFamily="2" charset="0"/>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999"/>
    <a:srgbClr val="843754"/>
    <a:srgbClr val="EE3127"/>
    <a:srgbClr val="A41E21"/>
    <a:srgbClr val="238296"/>
    <a:srgbClr val="5C89A4"/>
    <a:srgbClr val="D1919B"/>
    <a:srgbClr val="C396A3"/>
    <a:srgbClr val="98A639"/>
    <a:srgbClr val="B2C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snapToGrid="0" snapToObjects="1" showGuides="1">
      <p:cViewPr varScale="1">
        <p:scale>
          <a:sx n="73" d="100"/>
          <a:sy n="73" d="100"/>
        </p:scale>
        <p:origin x="312" y="6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Unit 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E35999"/>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E3599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E35999"/>
                </a:solidFill>
                <a:latin typeface="Arial"/>
                <a:cs typeface="Arial"/>
              </a:rPr>
              <a:t>6</a:t>
            </a:r>
            <a:endParaRPr lang="en-US" sz="4500" b="1" dirty="0">
              <a:solidFill>
                <a:srgbClr val="E35999"/>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43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3599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30098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9" name="Picture 38" descr="Unit 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Finite state machines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a:t>
            </a:r>
            <a:r>
              <a:rPr lang="en-US" sz="1200" b="0" dirty="0" smtClean="0">
                <a:solidFill>
                  <a:srgbClr val="FFFFFF"/>
                </a:solidFill>
                <a:latin typeface="Arial"/>
                <a:cs typeface="Arial"/>
              </a:rPr>
              <a:t> </a:t>
            </a:r>
            <a:r>
              <a:rPr lang="en-US" sz="1200" b="1" dirty="0" smtClean="0">
                <a:solidFill>
                  <a:srgbClr val="FFFFFF"/>
                </a:solidFill>
                <a:latin typeface="Arial"/>
                <a:cs typeface="Arial"/>
              </a:rPr>
              <a:t>Problem solving and theory of computation</a:t>
            </a:r>
          </a:p>
          <a:p>
            <a:pPr>
              <a:spcBef>
                <a:spcPts val="288"/>
              </a:spcBef>
            </a:pPr>
            <a:endParaRPr lang="en-US" sz="1200" b="0" dirty="0" smtClean="0">
              <a:solidFill>
                <a:srgbClr val="FFFFFF"/>
              </a:solidFill>
              <a:latin typeface="Arial"/>
              <a:cs typeface="Arial"/>
            </a:endParaRPr>
          </a:p>
        </p:txBody>
      </p:sp>
      <p:pic>
        <p:nvPicPr>
          <p:cNvPr id="41" name="Picture 40" descr="Logo Unit 2.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6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6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Finite state machines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a:t>
            </a:r>
            <a:r>
              <a:rPr lang="en-US" sz="1200" b="0" dirty="0" smtClean="0">
                <a:solidFill>
                  <a:srgbClr val="FFFFFF"/>
                </a:solidFill>
                <a:latin typeface="Arial"/>
                <a:cs typeface="Arial"/>
              </a:rPr>
              <a:t> </a:t>
            </a:r>
            <a:r>
              <a:rPr lang="en-US" sz="1200" b="1" dirty="0" smtClean="0">
                <a:solidFill>
                  <a:srgbClr val="FFFFFF"/>
                </a:solidFill>
                <a:latin typeface="Arial"/>
                <a:cs typeface="Arial"/>
              </a:rPr>
              <a:t>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50" name="Picture 49" descr="Unit 2.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4" name="TextBox 5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Finite state machines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a:t>
            </a:r>
            <a:r>
              <a:rPr lang="en-US" sz="1200" b="0" dirty="0" smtClean="0">
                <a:solidFill>
                  <a:srgbClr val="FFFFFF"/>
                </a:solidFill>
                <a:latin typeface="Arial"/>
                <a:cs typeface="Arial"/>
              </a:rPr>
              <a:t> </a:t>
            </a:r>
            <a:r>
              <a:rPr lang="en-US" sz="1200" b="1" dirty="0" smtClean="0">
                <a:solidFill>
                  <a:srgbClr val="FFFFFF"/>
                </a:solidFill>
                <a:latin typeface="Arial"/>
                <a:cs typeface="Arial"/>
              </a:rPr>
              <a:t>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4" name="Picture 43" descr="Unit 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Finite state machines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a:t>
            </a:r>
            <a:r>
              <a:rPr lang="en-US" sz="1200" b="0" dirty="0" smtClean="0">
                <a:solidFill>
                  <a:srgbClr val="FFFFFF"/>
                </a:solidFill>
                <a:latin typeface="Arial"/>
                <a:cs typeface="Arial"/>
              </a:rPr>
              <a:t> </a:t>
            </a:r>
            <a:r>
              <a:rPr lang="en-US" sz="1200" b="1" dirty="0" smtClean="0">
                <a:solidFill>
                  <a:srgbClr val="FFFFFF"/>
                </a:solidFill>
                <a:latin typeface="Arial"/>
                <a:cs typeface="Arial"/>
              </a:rPr>
              <a:t>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Finite state machines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a:t>
            </a:r>
            <a:r>
              <a:rPr lang="en-US" sz="1200" b="0" dirty="0" smtClean="0">
                <a:solidFill>
                  <a:srgbClr val="FFFFFF"/>
                </a:solidFill>
                <a:latin typeface="Arial"/>
                <a:cs typeface="Arial"/>
              </a:rPr>
              <a:t> </a:t>
            </a:r>
            <a:r>
              <a:rPr lang="en-US" sz="1200" b="1" dirty="0" smtClean="0">
                <a:solidFill>
                  <a:srgbClr val="FFFFFF"/>
                </a:solidFill>
                <a:latin typeface="Arial"/>
                <a:cs typeface="Arial"/>
              </a:rPr>
              <a:t>Problem solving and theory of computation</a:t>
            </a:r>
          </a:p>
          <a:p>
            <a:pPr>
              <a:spcBef>
                <a:spcPts val="288"/>
              </a:spcBef>
            </a:pPr>
            <a:endParaRPr lang="en-US" sz="1200" b="0" dirty="0" smtClean="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42904448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Finite state machines</a:t>
            </a:r>
            <a:endParaRPr lang="en-US" dirty="0" smtClean="0">
              <a:latin typeface="Museo 100" panose="02000000000000000000" pitchFamily="50" charset="0"/>
            </a:endParaRPr>
          </a:p>
          <a:p>
            <a:pPr lvl="1"/>
            <a:r>
              <a:rPr lang="en-US" sz="2000" dirty="0" smtClean="0">
                <a:latin typeface="Museo 100" panose="02000000000000000000" pitchFamily="50" charset="0"/>
              </a:rPr>
              <a:t>Unit 2</a:t>
            </a:r>
          </a:p>
          <a:p>
            <a:pPr lvl="1"/>
            <a:r>
              <a:rPr lang="en-US" sz="2000" dirty="0">
                <a:latin typeface="Museo 100" panose="02000000000000000000" pitchFamily="50" charset="0"/>
              </a:rPr>
              <a:t>Problem solving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theory of computation</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Finite state automaton</a:t>
            </a:r>
            <a:endParaRPr lang="en-GB" dirty="0"/>
          </a:p>
        </p:txBody>
      </p:sp>
      <p:sp>
        <p:nvSpPr>
          <p:cNvPr id="3" name="Text Placeholder 2"/>
          <p:cNvSpPr>
            <a:spLocks noGrp="1"/>
          </p:cNvSpPr>
          <p:nvPr>
            <p:ph type="body" sz="quarter" idx="14"/>
          </p:nvPr>
        </p:nvSpPr>
        <p:spPr>
          <a:xfrm>
            <a:off x="724280" y="1704179"/>
            <a:ext cx="7797230" cy="4725650"/>
          </a:xfrm>
        </p:spPr>
        <p:txBody>
          <a:bodyPr/>
          <a:lstStyle/>
          <a:p>
            <a:r>
              <a:rPr lang="en-GB" dirty="0" smtClean="0"/>
              <a:t>A FSM which has no output is known as a </a:t>
            </a:r>
            <a:r>
              <a:rPr lang="en-GB" dirty="0" smtClean="0">
                <a:solidFill>
                  <a:srgbClr val="E35999"/>
                </a:solidFill>
              </a:rPr>
              <a:t>finite state automaton</a:t>
            </a:r>
          </a:p>
          <a:p>
            <a:r>
              <a:rPr lang="en-GB" dirty="0" smtClean="0"/>
              <a:t>It has a start state and a set of </a:t>
            </a:r>
            <a:r>
              <a:rPr lang="en-GB" dirty="0" smtClean="0">
                <a:solidFill>
                  <a:srgbClr val="E35999"/>
                </a:solidFill>
              </a:rPr>
              <a:t>end </a:t>
            </a:r>
            <a:r>
              <a:rPr lang="en-GB" dirty="0" smtClean="0"/>
              <a:t>or </a:t>
            </a:r>
            <a:r>
              <a:rPr lang="en-GB" dirty="0" smtClean="0">
                <a:solidFill>
                  <a:srgbClr val="E35999"/>
                </a:solidFill>
              </a:rPr>
              <a:t>accept</a:t>
            </a:r>
            <a:r>
              <a:rPr lang="en-GB" dirty="0" smtClean="0"/>
              <a:t> states</a:t>
            </a:r>
          </a:p>
          <a:p>
            <a:r>
              <a:rPr lang="en-GB" dirty="0" smtClean="0"/>
              <a:t>If the automaton can reach a final state, it is said to </a:t>
            </a:r>
            <a:r>
              <a:rPr lang="en-GB" dirty="0" smtClean="0">
                <a:solidFill>
                  <a:srgbClr val="E35999"/>
                </a:solidFill>
              </a:rPr>
              <a:t>accept</a:t>
            </a:r>
            <a:r>
              <a:rPr lang="en-GB" dirty="0" smtClean="0"/>
              <a:t> the input</a:t>
            </a:r>
          </a:p>
          <a:p>
            <a:r>
              <a:rPr lang="en-GB" dirty="0" smtClean="0"/>
              <a:t>Starting in an initial state, the automaton processes a sequence of symbols and follows it to the target state</a:t>
            </a:r>
          </a:p>
          <a:p>
            <a:r>
              <a:rPr lang="en-GB" dirty="0" smtClean="0"/>
              <a:t>The symbols depend on the application – they usually represent events</a:t>
            </a:r>
            <a:endParaRPr lang="en-GB" dirty="0"/>
          </a:p>
        </p:txBody>
      </p:sp>
    </p:spTree>
    <p:extLst>
      <p:ext uri="{BB962C8B-B14F-4D97-AF65-F5344CB8AC3E}">
        <p14:creationId xmlns:p14="http://schemas.microsoft.com/office/powerpoint/2010/main" val="401815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Notation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23465974"/>
              </p:ext>
            </p:extLst>
          </p:nvPr>
        </p:nvGraphicFramePr>
        <p:xfrm>
          <a:off x="724280" y="1721570"/>
          <a:ext cx="7677442" cy="4382505"/>
        </p:xfrm>
        <a:graphic>
          <a:graphicData uri="http://schemas.openxmlformats.org/drawingml/2006/table">
            <a:tbl>
              <a:tblPr firstRow="1" bandRow="1">
                <a:tableStyleId>{5FD0F851-EC5A-4D38-B0AD-8093EC10F338}</a:tableStyleId>
              </a:tblPr>
              <a:tblGrid>
                <a:gridCol w="3838721">
                  <a:extLst>
                    <a:ext uri="{9D8B030D-6E8A-4147-A177-3AD203B41FA5}">
                      <a16:colId xmlns="" xmlns:a16="http://schemas.microsoft.com/office/drawing/2014/main" val="20000"/>
                    </a:ext>
                  </a:extLst>
                </a:gridCol>
                <a:gridCol w="3838721">
                  <a:extLst>
                    <a:ext uri="{9D8B030D-6E8A-4147-A177-3AD203B41FA5}">
                      <a16:colId xmlns="" xmlns:a16="http://schemas.microsoft.com/office/drawing/2014/main" val="20001"/>
                    </a:ext>
                  </a:extLst>
                </a:gridCol>
              </a:tblGrid>
              <a:tr h="494505">
                <a:tc>
                  <a:txBody>
                    <a:bodyPr/>
                    <a:lstStyle/>
                    <a:p>
                      <a:pPr algn="ctr"/>
                      <a:r>
                        <a:rPr lang="en-GB" sz="2500" dirty="0" smtClean="0">
                          <a:solidFill>
                            <a:schemeClr val="bg1"/>
                          </a:solidFill>
                          <a:latin typeface="Arial" panose="020B0604020202020204" pitchFamily="34" charset="0"/>
                          <a:cs typeface="Arial" panose="020B0604020202020204" pitchFamily="34" charset="0"/>
                        </a:rPr>
                        <a:t>Symbol</a:t>
                      </a:r>
                      <a:endParaRPr lang="en-GB" sz="2500" dirty="0">
                        <a:solidFill>
                          <a:schemeClr val="bg1"/>
                        </a:solidFill>
                        <a:latin typeface="Arial" panose="020B0604020202020204" pitchFamily="34" charset="0"/>
                        <a:cs typeface="Arial" panose="020B0604020202020204" pitchFamily="34" charset="0"/>
                      </a:endParaRPr>
                    </a:p>
                  </a:txBody>
                  <a:tcPr anchor="ctr">
                    <a:lnL>
                      <a:noFill/>
                    </a:lnL>
                    <a:lnR w="28575" cap="flat" cmpd="sng" algn="ctr">
                      <a:solidFill>
                        <a:srgbClr val="84375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843754"/>
                    </a:solidFill>
                  </a:tcPr>
                </a:tc>
                <a:tc>
                  <a:txBody>
                    <a:bodyPr/>
                    <a:lstStyle/>
                    <a:p>
                      <a:pPr algn="ctr"/>
                      <a:r>
                        <a:rPr lang="en-GB" sz="2500" dirty="0" smtClean="0">
                          <a:solidFill>
                            <a:schemeClr val="bg1"/>
                          </a:solidFill>
                          <a:latin typeface="Arial" panose="020B0604020202020204" pitchFamily="34" charset="0"/>
                          <a:cs typeface="Arial" panose="020B0604020202020204" pitchFamily="34" charset="0"/>
                        </a:rPr>
                        <a:t>Meaning</a:t>
                      </a:r>
                      <a:endParaRPr lang="en-GB" sz="25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843754"/>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843754"/>
                    </a:solidFill>
                  </a:tcPr>
                </a:tc>
                <a:extLst>
                  <a:ext uri="{0D108BD9-81ED-4DB2-BD59-A6C34878D82A}">
                    <a16:rowId xmlns="" xmlns:a16="http://schemas.microsoft.com/office/drawing/2014/main" val="10000"/>
                  </a:ext>
                </a:extLst>
              </a:tr>
              <a:tr h="972000">
                <a:tc>
                  <a:txBody>
                    <a:bodyPr/>
                    <a:lstStyle/>
                    <a:p>
                      <a:pPr algn="ctr"/>
                      <a:endParaRPr lang="en-GB" dirty="0"/>
                    </a:p>
                  </a:txBody>
                  <a:tcPr anchor="ctr">
                    <a:lnL>
                      <a:noFill/>
                    </a:lnL>
                    <a:lnR>
                      <a:noFill/>
                    </a:lnR>
                    <a:lnT w="12700" cmpd="sng">
                      <a:noFill/>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State</a:t>
                      </a:r>
                      <a:endParaRPr lang="en-GB" sz="2000" dirty="0">
                        <a:latin typeface="Arial" panose="020B0604020202020204" pitchFamily="34" charset="0"/>
                        <a:cs typeface="Arial" panose="020B0604020202020204" pitchFamily="34" charset="0"/>
                      </a:endParaRPr>
                    </a:p>
                  </a:txBody>
                  <a:tcPr anchor="ctr">
                    <a:lnL>
                      <a:noFill/>
                    </a:lnL>
                    <a:lnR>
                      <a:noFill/>
                    </a:lnR>
                    <a:lnT w="12700" cmpd="sng">
                      <a:noFill/>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972000">
                <a:tc>
                  <a:txBody>
                    <a:bodyPr/>
                    <a:lstStyle/>
                    <a:p>
                      <a:pPr algn="ctr"/>
                      <a:endParaRPr lang="en-GB" dirty="0"/>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latin typeface="Arial" panose="020B0604020202020204" pitchFamily="34" charset="0"/>
                          <a:cs typeface="Arial" panose="020B0604020202020204" pitchFamily="34" charset="0"/>
                        </a:rPr>
                        <a:t>Start state</a:t>
                      </a:r>
                      <a:endParaRPr lang="en-GB" sz="2000" dirty="0">
                        <a:latin typeface="Arial" panose="020B0604020202020204" pitchFamily="34" charset="0"/>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972000">
                <a:tc>
                  <a:txBody>
                    <a:bodyPr/>
                    <a:lstStyle/>
                    <a:p>
                      <a:pPr algn="ctr"/>
                      <a:endParaRPr lang="en-GB" dirty="0"/>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End state or accept state</a:t>
                      </a:r>
                      <a:endParaRPr lang="en-GB" sz="2000" dirty="0">
                        <a:latin typeface="Arial" panose="020B0604020202020204" pitchFamily="34" charset="0"/>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972000">
                <a:tc>
                  <a:txBody>
                    <a:bodyPr/>
                    <a:lstStyle/>
                    <a:p>
                      <a:pPr algn="ctr"/>
                      <a:endParaRPr lang="en-GB" dirty="0"/>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latin typeface="Arial" panose="020B0604020202020204" pitchFamily="34" charset="0"/>
                          <a:cs typeface="Arial" panose="020B0604020202020204" pitchFamily="34" charset="0"/>
                        </a:rPr>
                        <a:t>Transition</a:t>
                      </a:r>
                      <a:endParaRPr lang="en-GB" sz="2000" dirty="0">
                        <a:latin typeface="Arial" panose="020B0604020202020204" pitchFamily="34" charset="0"/>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49560" y="3302598"/>
            <a:ext cx="905614" cy="77455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7214" y="4286927"/>
            <a:ext cx="604400" cy="688490"/>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b="-22973"/>
          <a:stretch/>
        </p:blipFill>
        <p:spPr>
          <a:xfrm>
            <a:off x="1937725" y="5393590"/>
            <a:ext cx="1581374" cy="462580"/>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11908" y="2421543"/>
            <a:ext cx="742278" cy="623585"/>
          </a:xfrm>
          <a:prstGeom prst="rect">
            <a:avLst/>
          </a:prstGeom>
        </p:spPr>
      </p:pic>
    </p:spTree>
    <p:extLst>
      <p:ext uri="{BB962C8B-B14F-4D97-AF65-F5344CB8AC3E}">
        <p14:creationId xmlns:p14="http://schemas.microsoft.com/office/powerpoint/2010/main" val="393905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Recognising a language</a:t>
            </a:r>
            <a:endParaRPr lang="en-GB" dirty="0"/>
          </a:p>
        </p:txBody>
      </p:sp>
      <p:sp>
        <p:nvSpPr>
          <p:cNvPr id="3" name="Text Placeholder 2"/>
          <p:cNvSpPr>
            <a:spLocks noGrp="1"/>
          </p:cNvSpPr>
          <p:nvPr>
            <p:ph type="body" sz="quarter" idx="14"/>
          </p:nvPr>
        </p:nvSpPr>
        <p:spPr/>
        <p:txBody>
          <a:bodyPr/>
          <a:lstStyle/>
          <a:p>
            <a:r>
              <a:rPr lang="en-GB" dirty="0" smtClean="0"/>
              <a:t>A finite state system </a:t>
            </a:r>
            <a:r>
              <a:rPr lang="en-GB" i="1" dirty="0" smtClean="0"/>
              <a:t>accepts</a:t>
            </a:r>
            <a:r>
              <a:rPr lang="en-GB" dirty="0" smtClean="0"/>
              <a:t> a string</a:t>
            </a:r>
          </a:p>
          <a:p>
            <a:pPr marL="0" indent="0" algn="ctr">
              <a:buNone/>
            </a:pPr>
            <a:r>
              <a:rPr lang="en-GB" sz="3600" dirty="0" smtClean="0"/>
              <a:t>c</a:t>
            </a:r>
            <a:r>
              <a:rPr lang="en-GB" sz="3600" baseline="-25000" dirty="0" smtClean="0"/>
              <a:t>1</a:t>
            </a:r>
            <a:r>
              <a:rPr lang="en-GB" sz="3600" dirty="0" smtClean="0"/>
              <a:t>c</a:t>
            </a:r>
            <a:r>
              <a:rPr lang="en-GB" sz="3600" baseline="-25000" dirty="0" smtClean="0"/>
              <a:t>2</a:t>
            </a:r>
            <a:r>
              <a:rPr lang="en-GB" sz="3600" dirty="0" smtClean="0"/>
              <a:t>c</a:t>
            </a:r>
            <a:r>
              <a:rPr lang="en-GB" sz="3600" baseline="-25000" dirty="0" smtClean="0"/>
              <a:t>3</a:t>
            </a:r>
            <a:r>
              <a:rPr lang="en-GB" sz="3600" dirty="0" smtClean="0"/>
              <a:t>….c</a:t>
            </a:r>
            <a:r>
              <a:rPr lang="en-GB" sz="3600" baseline="-25000" dirty="0" smtClean="0"/>
              <a:t>n</a:t>
            </a:r>
            <a:endParaRPr lang="en-GB" sz="3600" baseline="-25000" dirty="0"/>
          </a:p>
          <a:p>
            <a:pPr marL="268288" indent="0">
              <a:buNone/>
            </a:pPr>
            <a:r>
              <a:rPr lang="en-GB" dirty="0" smtClean="0"/>
              <a:t>if there is a path from the </a:t>
            </a:r>
            <a:r>
              <a:rPr lang="en-GB" dirty="0" smtClean="0">
                <a:solidFill>
                  <a:srgbClr val="E35999"/>
                </a:solidFill>
              </a:rPr>
              <a:t>start state </a:t>
            </a:r>
            <a:r>
              <a:rPr lang="en-GB" dirty="0" smtClean="0"/>
              <a:t>to the </a:t>
            </a:r>
            <a:r>
              <a:rPr lang="en-GB" dirty="0" smtClean="0">
                <a:solidFill>
                  <a:srgbClr val="E35999"/>
                </a:solidFill>
              </a:rPr>
              <a:t>end</a:t>
            </a:r>
            <a:r>
              <a:rPr lang="en-GB" dirty="0" smtClean="0"/>
              <a:t> or </a:t>
            </a:r>
            <a:r>
              <a:rPr lang="en-GB" dirty="0" smtClean="0">
                <a:solidFill>
                  <a:srgbClr val="E35999"/>
                </a:solidFill>
              </a:rPr>
              <a:t>accept state </a:t>
            </a:r>
            <a:r>
              <a:rPr lang="en-GB" dirty="0" smtClean="0"/>
              <a:t>labelled by the symbols </a:t>
            </a:r>
            <a:r>
              <a:rPr lang="en-GB" sz="2800" dirty="0" smtClean="0"/>
              <a:t>c</a:t>
            </a:r>
            <a:r>
              <a:rPr lang="en-GB" sz="2800" baseline="-25000" dirty="0" smtClean="0"/>
              <a:t>1, </a:t>
            </a:r>
            <a:r>
              <a:rPr lang="en-GB" sz="2800" dirty="0" smtClean="0"/>
              <a:t>…., </a:t>
            </a:r>
            <a:r>
              <a:rPr lang="en-GB" sz="2800" dirty="0" err="1" smtClean="0"/>
              <a:t>c</a:t>
            </a:r>
            <a:r>
              <a:rPr lang="en-GB" sz="2800" baseline="-25000" dirty="0" err="1" smtClean="0"/>
              <a:t>n</a:t>
            </a:r>
            <a:endParaRPr lang="en-GB" sz="2800" baseline="-25000" dirty="0" smtClean="0"/>
          </a:p>
          <a:p>
            <a:r>
              <a:rPr lang="en-GB" dirty="0"/>
              <a:t>The language recognised by </a:t>
            </a:r>
            <a:r>
              <a:rPr lang="en-GB" dirty="0" smtClean="0"/>
              <a:t>the FSM consists of all strings accepted by it.</a:t>
            </a:r>
            <a:endParaRPr lang="en-GB" dirty="0"/>
          </a:p>
          <a:p>
            <a:pPr marL="0" indent="0">
              <a:buNone/>
            </a:pPr>
            <a:endParaRPr lang="en-GB" b="1" dirty="0">
              <a:solidFill>
                <a:srgbClr val="E35999"/>
              </a:solidFill>
            </a:endParaRPr>
          </a:p>
        </p:txBody>
      </p:sp>
    </p:spTree>
    <p:extLst>
      <p:ext uri="{BB962C8B-B14F-4D97-AF65-F5344CB8AC3E}">
        <p14:creationId xmlns:p14="http://schemas.microsoft.com/office/powerpoint/2010/main" val="86134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117601"/>
            <a:ext cx="7797230" cy="1436913"/>
          </a:xfrm>
        </p:spPr>
        <p:txBody>
          <a:bodyPr/>
          <a:lstStyle/>
          <a:p>
            <a:r>
              <a:rPr lang="en-GB" dirty="0" smtClean="0"/>
              <a:t>Which of the following strings will be accepted by this finite state automaton?</a:t>
            </a:r>
          </a:p>
          <a:p>
            <a:pPr marL="0" indent="0" algn="ctr">
              <a:buNone/>
            </a:pPr>
            <a:r>
              <a:rPr lang="en-GB" dirty="0"/>
              <a:t>	</a:t>
            </a:r>
            <a:r>
              <a:rPr lang="en-GB" sz="2800" b="1" dirty="0" err="1" smtClean="0">
                <a:solidFill>
                  <a:srgbClr val="E35999"/>
                </a:solidFill>
              </a:rPr>
              <a:t>aaac</a:t>
            </a:r>
            <a:r>
              <a:rPr lang="en-GB" sz="2800" b="1" dirty="0" smtClean="0">
                <a:solidFill>
                  <a:srgbClr val="E35999"/>
                </a:solidFill>
              </a:rPr>
              <a:t>   </a:t>
            </a:r>
            <a:r>
              <a:rPr lang="en-GB" sz="2800" b="1" dirty="0" err="1" smtClean="0">
                <a:solidFill>
                  <a:srgbClr val="E35999"/>
                </a:solidFill>
              </a:rPr>
              <a:t>badc</a:t>
            </a:r>
            <a:r>
              <a:rPr lang="en-GB" sz="2800" b="1" dirty="0" smtClean="0">
                <a:solidFill>
                  <a:srgbClr val="E35999"/>
                </a:solidFill>
              </a:rPr>
              <a:t>   </a:t>
            </a:r>
            <a:r>
              <a:rPr lang="en-GB" sz="2800" b="1" dirty="0" err="1" smtClean="0">
                <a:solidFill>
                  <a:srgbClr val="E35999"/>
                </a:solidFill>
              </a:rPr>
              <a:t>adadbd</a:t>
            </a:r>
            <a:r>
              <a:rPr lang="en-GB" sz="2800" b="1" dirty="0" smtClean="0">
                <a:solidFill>
                  <a:srgbClr val="E35999"/>
                </a:solidFill>
              </a:rPr>
              <a:t>   ac   </a:t>
            </a:r>
            <a:r>
              <a:rPr lang="en-GB" sz="2800" b="1" dirty="0" err="1" smtClean="0">
                <a:solidFill>
                  <a:srgbClr val="E35999"/>
                </a:solidFill>
              </a:rPr>
              <a:t>bdaac</a:t>
            </a:r>
            <a:r>
              <a:rPr lang="en-GB" sz="2800" b="1" dirty="0" smtClean="0">
                <a:solidFill>
                  <a:srgbClr val="E35999"/>
                </a:solidFill>
              </a:rPr>
              <a:t>   </a:t>
            </a:r>
            <a:r>
              <a:rPr lang="en-GB" sz="2800" b="1" dirty="0" err="1" smtClean="0">
                <a:solidFill>
                  <a:srgbClr val="E35999"/>
                </a:solidFill>
              </a:rPr>
              <a:t>bd</a:t>
            </a:r>
            <a:endParaRPr lang="en-GB" sz="2800" b="1" dirty="0" smtClean="0">
              <a:solidFill>
                <a:srgbClr val="E35999"/>
              </a:solidFill>
            </a:endParaRPr>
          </a:p>
          <a:p>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38344" y="2541618"/>
            <a:ext cx="6118518" cy="3797192"/>
          </a:xfrm>
          <a:prstGeom prst="rect">
            <a:avLst/>
          </a:prstGeom>
        </p:spPr>
      </p:pic>
    </p:spTree>
    <p:extLst>
      <p:ext uri="{BB962C8B-B14F-4D97-AF65-F5344CB8AC3E}">
        <p14:creationId xmlns:p14="http://schemas.microsoft.com/office/powerpoint/2010/main" val="129000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6</a:t>
            </a:r>
            <a:endParaRPr lang="en-GB" dirty="0"/>
          </a:p>
        </p:txBody>
      </p:sp>
      <p:sp>
        <p:nvSpPr>
          <p:cNvPr id="5" name="Text Placeholder 4"/>
          <p:cNvSpPr>
            <a:spLocks noGrp="1"/>
          </p:cNvSpPr>
          <p:nvPr>
            <p:ph type="body" sz="quarter" idx="14"/>
          </p:nvPr>
        </p:nvSpPr>
        <p:spPr/>
        <p:txBody>
          <a:bodyPr/>
          <a:lstStyle/>
          <a:p>
            <a:r>
              <a:rPr lang="en-GB" dirty="0" smtClean="0"/>
              <a:t>Now try the questions in </a:t>
            </a:r>
            <a:r>
              <a:rPr lang="en-GB" b="1" dirty="0" smtClean="0"/>
              <a:t>Task 1</a:t>
            </a:r>
            <a:r>
              <a:rPr lang="en-GB" dirty="0" smtClean="0"/>
              <a:t> of Worksheet 6</a:t>
            </a:r>
            <a:endParaRPr lang="en-GB" dirty="0"/>
          </a:p>
        </p:txBody>
      </p:sp>
    </p:spTree>
    <p:extLst>
      <p:ext uri="{BB962C8B-B14F-4D97-AF65-F5344CB8AC3E}">
        <p14:creationId xmlns:p14="http://schemas.microsoft.com/office/powerpoint/2010/main" val="1557110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State transition tables</a:t>
            </a:r>
            <a:endParaRPr lang="en-GB" dirty="0"/>
          </a:p>
        </p:txBody>
      </p:sp>
      <p:sp>
        <p:nvSpPr>
          <p:cNvPr id="3" name="Text Placeholder 2"/>
          <p:cNvSpPr>
            <a:spLocks noGrp="1"/>
          </p:cNvSpPr>
          <p:nvPr>
            <p:ph type="body" sz="quarter" idx="14"/>
          </p:nvPr>
        </p:nvSpPr>
        <p:spPr>
          <a:xfrm>
            <a:off x="724280" y="1704179"/>
            <a:ext cx="7797230" cy="2467997"/>
          </a:xfrm>
        </p:spPr>
        <p:txBody>
          <a:bodyPr/>
          <a:lstStyle/>
          <a:p>
            <a:r>
              <a:rPr lang="en-GB" dirty="0" smtClean="0"/>
              <a:t>An alternative representation of a FSM is a </a:t>
            </a:r>
            <a:r>
              <a:rPr lang="en-GB" dirty="0" smtClean="0">
                <a:solidFill>
                  <a:srgbClr val="E35999"/>
                </a:solidFill>
              </a:rPr>
              <a:t>State Transition Table</a:t>
            </a:r>
          </a:p>
          <a:p>
            <a:r>
              <a:rPr lang="en-GB" dirty="0" smtClean="0"/>
              <a:t>The FSM below accepts two inputs a and b</a:t>
            </a:r>
          </a:p>
          <a:p>
            <a:r>
              <a:rPr lang="en-GB" dirty="0" smtClean="0"/>
              <a:t>The transition table shows what the next state is for any </a:t>
            </a:r>
            <a:r>
              <a:rPr lang="en-GB" dirty="0"/>
              <a:t>input. What strings does it accept</a:t>
            </a:r>
            <a:r>
              <a:rPr lang="en-GB" dirty="0" smtClean="0"/>
              <a:t>?</a:t>
            </a:r>
          </a:p>
          <a:p>
            <a:endParaRPr lang="en-GB" dirty="0" smtClean="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563932883"/>
              </p:ext>
            </p:extLst>
          </p:nvPr>
        </p:nvGraphicFramePr>
        <p:xfrm>
          <a:off x="4625792" y="4206928"/>
          <a:ext cx="3700630" cy="1814111"/>
        </p:xfrm>
        <a:graphic>
          <a:graphicData uri="http://schemas.openxmlformats.org/drawingml/2006/table">
            <a:tbl>
              <a:tblPr firstRow="1" bandRow="1">
                <a:tableStyleId>{5FD0F851-EC5A-4D38-B0AD-8093EC10F338}</a:tableStyleId>
              </a:tblPr>
              <a:tblGrid>
                <a:gridCol w="1126035">
                  <a:extLst>
                    <a:ext uri="{9D8B030D-6E8A-4147-A177-3AD203B41FA5}">
                      <a16:colId xmlns="" xmlns:a16="http://schemas.microsoft.com/office/drawing/2014/main" val="20000"/>
                    </a:ext>
                  </a:extLst>
                </a:gridCol>
                <a:gridCol w="1269403">
                  <a:extLst>
                    <a:ext uri="{9D8B030D-6E8A-4147-A177-3AD203B41FA5}">
                      <a16:colId xmlns="" xmlns:a16="http://schemas.microsoft.com/office/drawing/2014/main" val="20001"/>
                    </a:ext>
                  </a:extLst>
                </a:gridCol>
                <a:gridCol w="1305192">
                  <a:extLst>
                    <a:ext uri="{9D8B030D-6E8A-4147-A177-3AD203B41FA5}">
                      <a16:colId xmlns="" xmlns:a16="http://schemas.microsoft.com/office/drawing/2014/main" val="20002"/>
                    </a:ext>
                  </a:extLst>
                </a:gridCol>
              </a:tblGrid>
              <a:tr h="494505">
                <a:tc rowSpan="2">
                  <a:txBody>
                    <a:bodyPr/>
                    <a:lstStyle/>
                    <a:p>
                      <a:pPr algn="ctr"/>
                      <a:r>
                        <a:rPr lang="en-GB" sz="2000" b="1" kern="1200" dirty="0" smtClean="0">
                          <a:solidFill>
                            <a:schemeClr val="bg1"/>
                          </a:solidFill>
                          <a:latin typeface="Arial" panose="020B0604020202020204" pitchFamily="34" charset="0"/>
                          <a:ea typeface="+mn-ea"/>
                          <a:cs typeface="Arial" panose="020B0604020202020204" pitchFamily="34" charset="0"/>
                        </a:rPr>
                        <a:t>Current state</a:t>
                      </a:r>
                      <a:endParaRPr lang="en-GB" sz="2000" b="1" kern="1200" dirty="0">
                        <a:solidFill>
                          <a:schemeClr val="bg1"/>
                        </a:solidFill>
                        <a:latin typeface="Arial" panose="020B0604020202020204" pitchFamily="34" charset="0"/>
                        <a:ea typeface="+mn-ea"/>
                        <a:cs typeface="Arial" panose="020B0604020202020204" pitchFamily="34" charset="0"/>
                      </a:endParaRPr>
                    </a:p>
                  </a:txBody>
                  <a:tcPr anchor="ctr">
                    <a:lnL>
                      <a:noFill/>
                    </a:lnL>
                    <a:lnR w="28575" cap="flat" cmpd="sng" algn="ctr">
                      <a:solidFill>
                        <a:srgbClr val="843754"/>
                      </a:solidFill>
                      <a:prstDash val="solid"/>
                      <a:round/>
                      <a:headEnd type="none" w="med" len="med"/>
                      <a:tailEnd type="none" w="med" len="med"/>
                    </a:lnR>
                    <a:lnT w="12700" cmpd="sng">
                      <a:noFill/>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solidFill>
                      <a:srgbClr val="843754"/>
                    </a:solidFill>
                  </a:tcPr>
                </a:tc>
                <a:tc gridSpan="2">
                  <a:txBody>
                    <a:bodyPr/>
                    <a:lstStyle/>
                    <a:p>
                      <a:pPr algn="ctr"/>
                      <a:r>
                        <a:rPr lang="en-GB" sz="2000" dirty="0" smtClean="0">
                          <a:solidFill>
                            <a:schemeClr val="bg1"/>
                          </a:solidFill>
                          <a:latin typeface="Arial" panose="020B0604020202020204" pitchFamily="34" charset="0"/>
                          <a:cs typeface="Arial" panose="020B0604020202020204" pitchFamily="34" charset="0"/>
                        </a:rPr>
                        <a:t>Next state</a:t>
                      </a:r>
                      <a:endParaRPr lang="en-GB" sz="20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843754"/>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843754"/>
                    </a:solidFill>
                  </a:tcPr>
                </a:tc>
                <a:tc hMerge="1">
                  <a:txBody>
                    <a:bodyPr/>
                    <a:lstStyle/>
                    <a:p>
                      <a:pPr algn="ctr"/>
                      <a:endParaRPr lang="en-GB" sz="20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843754"/>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843754"/>
                    </a:solidFill>
                  </a:tcPr>
                </a:tc>
                <a:extLst>
                  <a:ext uri="{0D108BD9-81ED-4DB2-BD59-A6C34878D82A}">
                    <a16:rowId xmlns="" xmlns:a16="http://schemas.microsoft.com/office/drawing/2014/main" val="10000"/>
                  </a:ext>
                </a:extLst>
              </a:tr>
              <a:tr h="527126">
                <a:tc vMerge="1">
                  <a:txBody>
                    <a:bodyPr/>
                    <a:lstStyle/>
                    <a:p>
                      <a:pPr algn="ctr"/>
                      <a:endParaRPr lang="en-GB" dirty="0"/>
                    </a:p>
                  </a:txBody>
                  <a:tcPr anchor="ctr">
                    <a:lnL>
                      <a:noFill/>
                    </a:lnL>
                    <a:lnR>
                      <a:noFill/>
                    </a:lnR>
                    <a:lnT w="12700" cmpd="sng">
                      <a:noFill/>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solidFill>
                      <a:srgbClr val="843754"/>
                    </a:solidFill>
                  </a:tcPr>
                </a:tc>
                <a:tc>
                  <a:txBody>
                    <a:bodyPr/>
                    <a:lstStyle/>
                    <a:p>
                      <a:pPr algn="ctr"/>
                      <a:r>
                        <a:rPr lang="en-GB" sz="2000" b="1" kern="1200" dirty="0" smtClean="0">
                          <a:solidFill>
                            <a:schemeClr val="bg1"/>
                          </a:solidFill>
                          <a:latin typeface="Arial" panose="020B0604020202020204" pitchFamily="34" charset="0"/>
                          <a:ea typeface="+mn-ea"/>
                          <a:cs typeface="Arial" panose="020B0604020202020204" pitchFamily="34" charset="0"/>
                        </a:rPr>
                        <a:t>Input = a</a:t>
                      </a:r>
                      <a:endParaRPr lang="en-GB" sz="2000" b="1" kern="1200" dirty="0">
                        <a:solidFill>
                          <a:schemeClr val="bg1"/>
                        </a:solidFill>
                        <a:latin typeface="Arial" panose="020B0604020202020204" pitchFamily="34" charset="0"/>
                        <a:ea typeface="+mn-ea"/>
                        <a:cs typeface="Arial" panose="020B0604020202020204" pitchFamily="34" charset="0"/>
                      </a:endParaRPr>
                    </a:p>
                  </a:txBody>
                  <a:tcPr anchor="ctr">
                    <a:lnL>
                      <a:noFill/>
                    </a:lnL>
                    <a:lnR>
                      <a:noFill/>
                    </a:lnR>
                    <a:lnT w="12700" cmpd="sng">
                      <a:noFill/>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solidFill>
                      <a:srgbClr val="843754"/>
                    </a:solidFill>
                  </a:tcPr>
                </a:tc>
                <a:tc>
                  <a:txBody>
                    <a:bodyPr/>
                    <a:lstStyle/>
                    <a:p>
                      <a:pPr algn="ctr"/>
                      <a:r>
                        <a:rPr lang="en-GB" sz="2000" b="1" kern="1200" dirty="0" smtClean="0">
                          <a:solidFill>
                            <a:schemeClr val="bg1"/>
                          </a:solidFill>
                          <a:latin typeface="Arial" panose="020B0604020202020204" pitchFamily="34" charset="0"/>
                          <a:ea typeface="+mn-ea"/>
                          <a:cs typeface="Arial" panose="020B0604020202020204" pitchFamily="34" charset="0"/>
                        </a:rPr>
                        <a:t>Input = b</a:t>
                      </a:r>
                      <a:endParaRPr lang="en-GB" sz="2000" b="1" kern="1200" dirty="0">
                        <a:solidFill>
                          <a:schemeClr val="bg1"/>
                        </a:solidFill>
                        <a:latin typeface="Arial" panose="020B0604020202020204" pitchFamily="34" charset="0"/>
                        <a:ea typeface="+mn-ea"/>
                        <a:cs typeface="Arial" panose="020B0604020202020204" pitchFamily="34" charset="0"/>
                      </a:endParaRPr>
                    </a:p>
                  </a:txBody>
                  <a:tcPr anchor="ctr">
                    <a:lnL>
                      <a:noFill/>
                    </a:lnL>
                    <a:lnR>
                      <a:noFill/>
                    </a:lnR>
                    <a:lnT w="12700" cmpd="sng">
                      <a:noFill/>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solidFill>
                      <a:srgbClr val="843754"/>
                    </a:solidFill>
                  </a:tcPr>
                </a:tc>
                <a:extLst>
                  <a:ext uri="{0D108BD9-81ED-4DB2-BD59-A6C34878D82A}">
                    <a16:rowId xmlns="" xmlns:a16="http://schemas.microsoft.com/office/drawing/2014/main" val="10001"/>
                  </a:ext>
                </a:extLst>
              </a:tr>
              <a:tr h="0">
                <a:tc>
                  <a:txBody>
                    <a:bodyPr/>
                    <a:lstStyle/>
                    <a:p>
                      <a:pPr algn="ctr"/>
                      <a:r>
                        <a:rPr lang="en-GB" sz="2000" kern="1200" dirty="0" smtClean="0">
                          <a:solidFill>
                            <a:schemeClr val="tx1"/>
                          </a:solidFill>
                          <a:latin typeface="Arial" panose="020B0604020202020204" pitchFamily="34" charset="0"/>
                          <a:ea typeface="+mn-ea"/>
                          <a:cs typeface="Arial" panose="020B0604020202020204" pitchFamily="34" charset="0"/>
                        </a:rPr>
                        <a:t>S1</a:t>
                      </a: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kern="1200" dirty="0" smtClean="0">
                          <a:solidFill>
                            <a:schemeClr val="tx1"/>
                          </a:solidFill>
                          <a:latin typeface="Arial" panose="020B0604020202020204" pitchFamily="34" charset="0"/>
                          <a:ea typeface="+mn-ea"/>
                          <a:cs typeface="Arial" panose="020B0604020202020204" pitchFamily="34" charset="0"/>
                        </a:rPr>
                        <a:t>S1</a:t>
                      </a: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kern="1200" dirty="0" smtClean="0">
                          <a:solidFill>
                            <a:schemeClr val="tx1"/>
                          </a:solidFill>
                          <a:latin typeface="Arial" panose="020B0604020202020204" pitchFamily="34" charset="0"/>
                          <a:ea typeface="+mn-ea"/>
                          <a:cs typeface="Arial" panose="020B0604020202020204" pitchFamily="34" charset="0"/>
                        </a:rPr>
                        <a:t>S2</a:t>
                      </a: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0">
                <a:tc>
                  <a:txBody>
                    <a:bodyPr/>
                    <a:lstStyle/>
                    <a:p>
                      <a:pPr algn="ctr"/>
                      <a:r>
                        <a:rPr lang="en-GB" sz="2000" kern="1200" dirty="0" smtClean="0">
                          <a:solidFill>
                            <a:schemeClr val="tx1"/>
                          </a:solidFill>
                          <a:latin typeface="Arial" panose="020B0604020202020204" pitchFamily="34" charset="0"/>
                          <a:ea typeface="+mn-ea"/>
                          <a:cs typeface="Arial" panose="020B0604020202020204" pitchFamily="34" charset="0"/>
                        </a:rPr>
                        <a:t>S2</a:t>
                      </a: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kern="1200" dirty="0" smtClean="0">
                          <a:solidFill>
                            <a:schemeClr val="tx1"/>
                          </a:solidFill>
                          <a:latin typeface="Arial" panose="020B0604020202020204" pitchFamily="34" charset="0"/>
                          <a:ea typeface="+mn-ea"/>
                          <a:cs typeface="Arial" panose="020B0604020202020204" pitchFamily="34" charset="0"/>
                        </a:rPr>
                        <a:t>S1</a:t>
                      </a: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kern="1200" dirty="0" smtClean="0">
                          <a:solidFill>
                            <a:schemeClr val="tx1"/>
                          </a:solidFill>
                          <a:latin typeface="Arial" panose="020B0604020202020204" pitchFamily="34" charset="0"/>
                          <a:ea typeface="+mn-ea"/>
                          <a:cs typeface="Arial" panose="020B0604020202020204" pitchFamily="34" charset="0"/>
                        </a:rPr>
                        <a:t>S2</a:t>
                      </a: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7732" y="4361768"/>
            <a:ext cx="3775935" cy="1526307"/>
          </a:xfrm>
          <a:prstGeom prst="rect">
            <a:avLst/>
          </a:prstGeom>
        </p:spPr>
      </p:pic>
    </p:spTree>
    <p:extLst>
      <p:ext uri="{BB962C8B-B14F-4D97-AF65-F5344CB8AC3E}">
        <p14:creationId xmlns:p14="http://schemas.microsoft.com/office/powerpoint/2010/main" val="3880484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Example</a:t>
            </a:r>
            <a:endParaRPr lang="en-GB" dirty="0"/>
          </a:p>
        </p:txBody>
      </p:sp>
      <p:sp>
        <p:nvSpPr>
          <p:cNvPr id="3" name="Text Placeholder 2"/>
          <p:cNvSpPr>
            <a:spLocks noGrp="1"/>
          </p:cNvSpPr>
          <p:nvPr>
            <p:ph type="body" sz="quarter" idx="14"/>
          </p:nvPr>
        </p:nvSpPr>
        <p:spPr/>
        <p:txBody>
          <a:bodyPr/>
          <a:lstStyle/>
          <a:p>
            <a:r>
              <a:rPr lang="en-GB" dirty="0" smtClean="0"/>
              <a:t>Complete the transition table for the FSM shown</a:t>
            </a:r>
          </a:p>
          <a:p>
            <a:r>
              <a:rPr lang="en-GB" dirty="0" smtClean="0"/>
              <a:t>Which of the following strings are accepted?</a:t>
            </a:r>
          </a:p>
          <a:p>
            <a:pPr marL="0" indent="0" algn="ctr">
              <a:buNone/>
            </a:pPr>
            <a:r>
              <a:rPr lang="en-GB" sz="2800" b="1" dirty="0" smtClean="0">
                <a:solidFill>
                  <a:srgbClr val="E35999"/>
                </a:solidFill>
              </a:rPr>
              <a:t>00100   100    0101   010000</a:t>
            </a:r>
            <a:endParaRPr lang="en-GB" sz="2800" b="1" dirty="0">
              <a:solidFill>
                <a:srgbClr val="E35999"/>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517" y="3348894"/>
            <a:ext cx="3951311" cy="276144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78966048"/>
              </p:ext>
            </p:extLst>
          </p:nvPr>
        </p:nvGraphicFramePr>
        <p:xfrm>
          <a:off x="4779913" y="3712077"/>
          <a:ext cx="3654082" cy="2210351"/>
        </p:xfrm>
        <a:graphic>
          <a:graphicData uri="http://schemas.openxmlformats.org/drawingml/2006/table">
            <a:tbl>
              <a:tblPr firstRow="1" bandRow="1">
                <a:tableStyleId>{5FD0F851-EC5A-4D38-B0AD-8093EC10F338}</a:tableStyleId>
              </a:tblPr>
              <a:tblGrid>
                <a:gridCol w="1104520">
                  <a:extLst>
                    <a:ext uri="{9D8B030D-6E8A-4147-A177-3AD203B41FA5}">
                      <a16:colId xmlns="" xmlns:a16="http://schemas.microsoft.com/office/drawing/2014/main" val="20000"/>
                    </a:ext>
                  </a:extLst>
                </a:gridCol>
                <a:gridCol w="1247887">
                  <a:extLst>
                    <a:ext uri="{9D8B030D-6E8A-4147-A177-3AD203B41FA5}">
                      <a16:colId xmlns="" xmlns:a16="http://schemas.microsoft.com/office/drawing/2014/main" val="20001"/>
                    </a:ext>
                  </a:extLst>
                </a:gridCol>
                <a:gridCol w="1301675">
                  <a:extLst>
                    <a:ext uri="{9D8B030D-6E8A-4147-A177-3AD203B41FA5}">
                      <a16:colId xmlns="" xmlns:a16="http://schemas.microsoft.com/office/drawing/2014/main" val="20002"/>
                    </a:ext>
                  </a:extLst>
                </a:gridCol>
              </a:tblGrid>
              <a:tr h="494505">
                <a:tc rowSpan="2">
                  <a:txBody>
                    <a:bodyPr/>
                    <a:lstStyle/>
                    <a:p>
                      <a:pPr algn="ctr"/>
                      <a:r>
                        <a:rPr lang="en-GB" sz="2000" b="1" kern="1200" dirty="0" smtClean="0">
                          <a:solidFill>
                            <a:schemeClr val="bg1"/>
                          </a:solidFill>
                          <a:latin typeface="Arial" panose="020B0604020202020204" pitchFamily="34" charset="0"/>
                          <a:ea typeface="+mn-ea"/>
                          <a:cs typeface="Arial" panose="020B0604020202020204" pitchFamily="34" charset="0"/>
                        </a:rPr>
                        <a:t>Current state</a:t>
                      </a:r>
                      <a:endParaRPr lang="en-GB" sz="2000" b="1" kern="1200" dirty="0">
                        <a:solidFill>
                          <a:schemeClr val="bg1"/>
                        </a:solidFill>
                        <a:latin typeface="Arial" panose="020B0604020202020204" pitchFamily="34" charset="0"/>
                        <a:ea typeface="+mn-ea"/>
                        <a:cs typeface="Arial" panose="020B0604020202020204" pitchFamily="34" charset="0"/>
                      </a:endParaRPr>
                    </a:p>
                  </a:txBody>
                  <a:tcPr anchor="ctr">
                    <a:lnL>
                      <a:noFill/>
                    </a:lnL>
                    <a:lnR w="28575" cap="flat" cmpd="sng" algn="ctr">
                      <a:solidFill>
                        <a:srgbClr val="843754"/>
                      </a:solidFill>
                      <a:prstDash val="solid"/>
                      <a:round/>
                      <a:headEnd type="none" w="med" len="med"/>
                      <a:tailEnd type="none" w="med" len="med"/>
                    </a:lnR>
                    <a:lnT w="12700" cmpd="sng">
                      <a:noFill/>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solidFill>
                      <a:srgbClr val="843754"/>
                    </a:solidFill>
                  </a:tcPr>
                </a:tc>
                <a:tc gridSpan="2">
                  <a:txBody>
                    <a:bodyPr/>
                    <a:lstStyle/>
                    <a:p>
                      <a:pPr algn="ctr"/>
                      <a:r>
                        <a:rPr lang="en-GB" sz="2000" dirty="0" smtClean="0">
                          <a:solidFill>
                            <a:schemeClr val="bg1"/>
                          </a:solidFill>
                          <a:latin typeface="Arial" panose="020B0604020202020204" pitchFamily="34" charset="0"/>
                          <a:cs typeface="Arial" panose="020B0604020202020204" pitchFamily="34" charset="0"/>
                        </a:rPr>
                        <a:t>Next state</a:t>
                      </a:r>
                      <a:endParaRPr lang="en-GB" sz="20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843754"/>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843754"/>
                    </a:solidFill>
                  </a:tcPr>
                </a:tc>
                <a:tc hMerge="1">
                  <a:txBody>
                    <a:bodyPr/>
                    <a:lstStyle/>
                    <a:p>
                      <a:pPr algn="ctr"/>
                      <a:endParaRPr lang="en-GB" sz="20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843754"/>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843754"/>
                    </a:solidFill>
                  </a:tcPr>
                </a:tc>
                <a:extLst>
                  <a:ext uri="{0D108BD9-81ED-4DB2-BD59-A6C34878D82A}">
                    <a16:rowId xmlns="" xmlns:a16="http://schemas.microsoft.com/office/drawing/2014/main" val="10000"/>
                  </a:ext>
                </a:extLst>
              </a:tr>
              <a:tr h="527126">
                <a:tc vMerge="1">
                  <a:txBody>
                    <a:bodyPr/>
                    <a:lstStyle/>
                    <a:p>
                      <a:pPr algn="ctr"/>
                      <a:endParaRPr lang="en-GB" dirty="0"/>
                    </a:p>
                  </a:txBody>
                  <a:tcPr anchor="ctr">
                    <a:lnL>
                      <a:noFill/>
                    </a:lnL>
                    <a:lnR>
                      <a:noFill/>
                    </a:lnR>
                    <a:lnT w="12700" cmpd="sng">
                      <a:noFill/>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solidFill>
                      <a:srgbClr val="843754"/>
                    </a:solidFill>
                  </a:tcPr>
                </a:tc>
                <a:tc>
                  <a:txBody>
                    <a:bodyPr/>
                    <a:lstStyle/>
                    <a:p>
                      <a:pPr algn="ctr"/>
                      <a:r>
                        <a:rPr lang="en-GB" sz="2000" b="1" kern="1200" dirty="0" smtClean="0">
                          <a:solidFill>
                            <a:schemeClr val="bg1"/>
                          </a:solidFill>
                          <a:latin typeface="Arial" panose="020B0604020202020204" pitchFamily="34" charset="0"/>
                          <a:ea typeface="+mn-ea"/>
                          <a:cs typeface="Arial" panose="020B0604020202020204" pitchFamily="34" charset="0"/>
                        </a:rPr>
                        <a:t>Input = 0</a:t>
                      </a:r>
                      <a:endParaRPr lang="en-GB" sz="2000" b="1" kern="1200" dirty="0">
                        <a:solidFill>
                          <a:schemeClr val="bg1"/>
                        </a:solidFill>
                        <a:latin typeface="Arial" panose="020B0604020202020204" pitchFamily="34" charset="0"/>
                        <a:ea typeface="+mn-ea"/>
                        <a:cs typeface="Arial" panose="020B0604020202020204" pitchFamily="34" charset="0"/>
                      </a:endParaRPr>
                    </a:p>
                  </a:txBody>
                  <a:tcPr anchor="ctr">
                    <a:lnL>
                      <a:noFill/>
                    </a:lnL>
                    <a:lnR>
                      <a:noFill/>
                    </a:lnR>
                    <a:lnT w="12700" cmpd="sng">
                      <a:noFill/>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solidFill>
                      <a:srgbClr val="843754"/>
                    </a:solidFill>
                  </a:tcPr>
                </a:tc>
                <a:tc>
                  <a:txBody>
                    <a:bodyPr/>
                    <a:lstStyle/>
                    <a:p>
                      <a:pPr algn="ctr"/>
                      <a:r>
                        <a:rPr lang="en-GB" sz="2000" b="1" kern="1200" dirty="0" smtClean="0">
                          <a:solidFill>
                            <a:schemeClr val="bg1"/>
                          </a:solidFill>
                          <a:latin typeface="Arial" panose="020B0604020202020204" pitchFamily="34" charset="0"/>
                          <a:ea typeface="+mn-ea"/>
                          <a:cs typeface="Arial" panose="020B0604020202020204" pitchFamily="34" charset="0"/>
                        </a:rPr>
                        <a:t>Input = 1</a:t>
                      </a:r>
                      <a:endParaRPr lang="en-GB" sz="2000" b="1" kern="1200" dirty="0">
                        <a:solidFill>
                          <a:schemeClr val="bg1"/>
                        </a:solidFill>
                        <a:latin typeface="Arial" panose="020B0604020202020204" pitchFamily="34" charset="0"/>
                        <a:ea typeface="+mn-ea"/>
                        <a:cs typeface="Arial" panose="020B0604020202020204" pitchFamily="34" charset="0"/>
                      </a:endParaRPr>
                    </a:p>
                  </a:txBody>
                  <a:tcPr anchor="ctr">
                    <a:lnL>
                      <a:noFill/>
                    </a:lnL>
                    <a:lnR>
                      <a:noFill/>
                    </a:lnR>
                    <a:lnT w="12700" cmpd="sng">
                      <a:noFill/>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solidFill>
                      <a:srgbClr val="843754"/>
                    </a:solidFill>
                  </a:tcPr>
                </a:tc>
                <a:extLst>
                  <a:ext uri="{0D108BD9-81ED-4DB2-BD59-A6C34878D82A}">
                    <a16:rowId xmlns="" xmlns:a16="http://schemas.microsoft.com/office/drawing/2014/main" val="10001"/>
                  </a:ext>
                </a:extLst>
              </a:tr>
              <a:tr h="0">
                <a:tc>
                  <a:txBody>
                    <a:bodyPr/>
                    <a:lstStyle/>
                    <a:p>
                      <a:pPr algn="ctr"/>
                      <a:r>
                        <a:rPr lang="en-GB" sz="2000" kern="1200" dirty="0" smtClean="0">
                          <a:solidFill>
                            <a:schemeClr val="tx1"/>
                          </a:solidFill>
                          <a:latin typeface="Arial" panose="020B0604020202020204" pitchFamily="34" charset="0"/>
                          <a:ea typeface="+mn-ea"/>
                          <a:cs typeface="Arial" panose="020B0604020202020204" pitchFamily="34" charset="0"/>
                        </a:rPr>
                        <a:t>S1</a:t>
                      </a: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kern="1200" dirty="0" smtClean="0">
                          <a:solidFill>
                            <a:schemeClr val="tx1"/>
                          </a:solidFill>
                          <a:latin typeface="Arial" panose="020B0604020202020204" pitchFamily="34" charset="0"/>
                          <a:ea typeface="+mn-ea"/>
                          <a:cs typeface="Arial" panose="020B0604020202020204" pitchFamily="34" charset="0"/>
                        </a:rPr>
                        <a:t>S1</a:t>
                      </a: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kern="1200" dirty="0" smtClean="0">
                          <a:solidFill>
                            <a:schemeClr val="tx1"/>
                          </a:solidFill>
                          <a:latin typeface="Arial" panose="020B0604020202020204" pitchFamily="34" charset="0"/>
                          <a:ea typeface="+mn-ea"/>
                          <a:cs typeface="Arial" panose="020B0604020202020204" pitchFamily="34" charset="0"/>
                        </a:rPr>
                        <a:t>S2</a:t>
                      </a: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0">
                <a:tc>
                  <a:txBody>
                    <a:bodyPr/>
                    <a:lstStyle/>
                    <a:p>
                      <a:pPr algn="ctr"/>
                      <a:r>
                        <a:rPr lang="en-GB" sz="2000" kern="1200" dirty="0" smtClean="0">
                          <a:solidFill>
                            <a:schemeClr val="tx1"/>
                          </a:solidFill>
                          <a:latin typeface="Arial" panose="020B0604020202020204" pitchFamily="34" charset="0"/>
                          <a:ea typeface="+mn-ea"/>
                          <a:cs typeface="Arial" panose="020B0604020202020204" pitchFamily="34" charset="0"/>
                        </a:rPr>
                        <a:t>S2</a:t>
                      </a: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0">
                <a:tc>
                  <a:txBody>
                    <a:bodyPr/>
                    <a:lstStyle/>
                    <a:p>
                      <a:pPr algn="ctr"/>
                      <a:r>
                        <a:rPr lang="en-GB" sz="2000" kern="1200" dirty="0" smtClean="0">
                          <a:solidFill>
                            <a:schemeClr val="tx1"/>
                          </a:solidFill>
                          <a:latin typeface="Arial" panose="020B0604020202020204" pitchFamily="34" charset="0"/>
                          <a:ea typeface="+mn-ea"/>
                          <a:cs typeface="Arial" panose="020B0604020202020204" pitchFamily="34" charset="0"/>
                        </a:rPr>
                        <a:t>S3</a:t>
                      </a: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kern="1200" dirty="0">
                        <a:solidFill>
                          <a:schemeClr val="tx1"/>
                        </a:solidFill>
                        <a:latin typeface="Arial" panose="020B0604020202020204" pitchFamily="34" charset="0"/>
                        <a:ea typeface="+mn-ea"/>
                        <a:cs typeface="Arial" panose="020B0604020202020204" pitchFamily="34" charset="0"/>
                      </a:endParaRPr>
                    </a:p>
                  </a:txBody>
                  <a:tcPr anchor="ctr">
                    <a:lnL>
                      <a:noFill/>
                    </a:lnL>
                    <a:lnR>
                      <a:noFill/>
                    </a:lnR>
                    <a:lnT w="28575" cap="flat" cmpd="sng" algn="ctr">
                      <a:solidFill>
                        <a:srgbClr val="843754"/>
                      </a:solidFill>
                      <a:prstDash val="solid"/>
                      <a:round/>
                      <a:headEnd type="none" w="med" len="med"/>
                      <a:tailEnd type="none" w="med" len="med"/>
                    </a:lnT>
                    <a:lnB w="28575" cap="flat" cmpd="sng" algn="ctr">
                      <a:solidFill>
                        <a:srgbClr val="8437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662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6</a:t>
            </a:r>
            <a:endParaRPr lang="en-GB" dirty="0"/>
          </a:p>
        </p:txBody>
      </p:sp>
      <p:sp>
        <p:nvSpPr>
          <p:cNvPr id="5" name="Text Placeholder 4"/>
          <p:cNvSpPr>
            <a:spLocks noGrp="1"/>
          </p:cNvSpPr>
          <p:nvPr>
            <p:ph type="body" sz="quarter" idx="14"/>
          </p:nvPr>
        </p:nvSpPr>
        <p:spPr>
          <a:xfrm>
            <a:off x="724280" y="1704179"/>
            <a:ext cx="7797230" cy="4057992"/>
          </a:xfrm>
        </p:spPr>
        <p:txBody>
          <a:bodyPr/>
          <a:lstStyle/>
          <a:p>
            <a:r>
              <a:rPr lang="en-GB" dirty="0" smtClean="0"/>
              <a:t>Now try the questions in </a:t>
            </a:r>
            <a:r>
              <a:rPr lang="en-GB" b="1" dirty="0" smtClean="0"/>
              <a:t>Task 2</a:t>
            </a:r>
            <a:endParaRPr lang="en-GB" b="1" dirty="0"/>
          </a:p>
        </p:txBody>
      </p:sp>
    </p:spTree>
    <p:extLst>
      <p:ext uri="{BB962C8B-B14F-4D97-AF65-F5344CB8AC3E}">
        <p14:creationId xmlns:p14="http://schemas.microsoft.com/office/powerpoint/2010/main" val="130130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1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Objectives</a:t>
            </a:r>
            <a:endParaRPr lang="en-GB" dirty="0"/>
          </a:p>
        </p:txBody>
      </p:sp>
      <p:sp>
        <p:nvSpPr>
          <p:cNvPr id="5" name="Text Placeholder 4"/>
          <p:cNvSpPr>
            <a:spLocks noGrp="1"/>
          </p:cNvSpPr>
          <p:nvPr>
            <p:ph type="body" sz="quarter" idx="14"/>
          </p:nvPr>
        </p:nvSpPr>
        <p:spPr/>
        <p:txBody>
          <a:bodyPr/>
          <a:lstStyle/>
          <a:p>
            <a:r>
              <a:rPr lang="en-GB" dirty="0" smtClean="0"/>
              <a:t>Understand what is meant by a finite state machine</a:t>
            </a:r>
          </a:p>
          <a:p>
            <a:r>
              <a:rPr lang="en-GB" dirty="0" smtClean="0"/>
              <a:t>List some of the uses of a finite state machine</a:t>
            </a:r>
          </a:p>
          <a:p>
            <a:r>
              <a:rPr lang="en-GB" dirty="0" smtClean="0"/>
              <a:t>Draw and interpret simple state transition diagrams for finite state machines with no output</a:t>
            </a:r>
          </a:p>
          <a:p>
            <a:r>
              <a:rPr lang="en-GB" dirty="0" smtClean="0"/>
              <a:t>Draw a state transition table for a finite state machine with </a:t>
            </a:r>
            <a:r>
              <a:rPr lang="en-GB" smtClean="0"/>
              <a:t>no output</a:t>
            </a:r>
            <a:endParaRPr lang="en-GB" dirty="0"/>
          </a:p>
        </p:txBody>
      </p:sp>
    </p:spTree>
    <p:extLst>
      <p:ext uri="{BB962C8B-B14F-4D97-AF65-F5344CB8AC3E}">
        <p14:creationId xmlns:p14="http://schemas.microsoft.com/office/powerpoint/2010/main" val="1867462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What is a finite state machine?</a:t>
            </a:r>
            <a:endParaRPr lang="en-GB" dirty="0"/>
          </a:p>
        </p:txBody>
      </p:sp>
      <p:sp>
        <p:nvSpPr>
          <p:cNvPr id="5" name="Text Placeholder 4"/>
          <p:cNvSpPr>
            <a:spLocks noGrp="1"/>
          </p:cNvSpPr>
          <p:nvPr>
            <p:ph type="body" sz="quarter" idx="14"/>
          </p:nvPr>
        </p:nvSpPr>
        <p:spPr>
          <a:xfrm>
            <a:off x="724280" y="1704179"/>
            <a:ext cx="7797230" cy="4266315"/>
          </a:xfrm>
        </p:spPr>
        <p:txBody>
          <a:bodyPr/>
          <a:lstStyle/>
          <a:p>
            <a:r>
              <a:rPr lang="en-GB" dirty="0" smtClean="0"/>
              <a:t>It is not a “machine” in the sense of some physical, mechanical thing with moving parts</a:t>
            </a:r>
          </a:p>
          <a:p>
            <a:r>
              <a:rPr lang="en-GB" dirty="0" smtClean="0"/>
              <a:t>It is an abstract representation of how something changes from one state to another in response to a condition or event</a:t>
            </a:r>
            <a:endParaRPr lang="en-GB"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4036" y="3783271"/>
            <a:ext cx="7424105" cy="2511213"/>
          </a:xfrm>
          <a:prstGeom prst="rect">
            <a:avLst/>
          </a:prstGeom>
        </p:spPr>
      </p:pic>
    </p:spTree>
    <p:extLst>
      <p:ext uri="{BB962C8B-B14F-4D97-AF65-F5344CB8AC3E}">
        <p14:creationId xmlns:p14="http://schemas.microsoft.com/office/powerpoint/2010/main" val="292424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 a finite state machine (FSM):</a:t>
            </a:r>
            <a:endParaRPr lang="en-GB" dirty="0"/>
          </a:p>
        </p:txBody>
      </p:sp>
      <p:sp>
        <p:nvSpPr>
          <p:cNvPr id="3" name="Text Placeholder 2"/>
          <p:cNvSpPr>
            <a:spLocks noGrp="1"/>
          </p:cNvSpPr>
          <p:nvPr>
            <p:ph type="body" sz="quarter" idx="14"/>
          </p:nvPr>
        </p:nvSpPr>
        <p:spPr/>
        <p:txBody>
          <a:bodyPr/>
          <a:lstStyle/>
          <a:p>
            <a:r>
              <a:rPr lang="en-GB" dirty="0" smtClean="0"/>
              <a:t>The machine can only be in one state at a time</a:t>
            </a:r>
          </a:p>
          <a:p>
            <a:r>
              <a:rPr lang="en-GB" dirty="0" smtClean="0"/>
              <a:t>It can change from one state to another in response to an event or condition; this is called a </a:t>
            </a:r>
            <a:r>
              <a:rPr lang="en-GB" dirty="0" smtClean="0">
                <a:solidFill>
                  <a:srgbClr val="E35999"/>
                </a:solidFill>
              </a:rPr>
              <a:t>transition </a:t>
            </a:r>
          </a:p>
          <a:p>
            <a:r>
              <a:rPr lang="en-GB" dirty="0" smtClean="0"/>
              <a:t>The FSM is defined by a list of its states and the conditions for each transition</a:t>
            </a:r>
          </a:p>
          <a:p>
            <a:pPr lvl="1"/>
            <a:r>
              <a:rPr lang="en-GB" dirty="0" smtClean="0">
                <a:solidFill>
                  <a:srgbClr val="E35999"/>
                </a:solidFill>
              </a:rPr>
              <a:t>There can be outputs linked to the FSM’s state, but we will be considering only FSMs with no output</a:t>
            </a:r>
            <a:endParaRPr lang="en-GB" dirty="0">
              <a:solidFill>
                <a:srgbClr val="E35999"/>
              </a:solidFill>
            </a:endParaRPr>
          </a:p>
        </p:txBody>
      </p:sp>
    </p:spTree>
    <p:extLst>
      <p:ext uri="{BB962C8B-B14F-4D97-AF65-F5344CB8AC3E}">
        <p14:creationId xmlns:p14="http://schemas.microsoft.com/office/powerpoint/2010/main" val="3567074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605653" y="1512462"/>
            <a:ext cx="4192722" cy="4662428"/>
          </a:xfrm>
          <a:prstGeom prst="rect">
            <a:avLst/>
          </a:prstGeom>
        </p:spPr>
      </p:pic>
      <p:sp>
        <p:nvSpPr>
          <p:cNvPr id="2" name="Text Placeholder 1"/>
          <p:cNvSpPr>
            <a:spLocks noGrp="1"/>
          </p:cNvSpPr>
          <p:nvPr>
            <p:ph type="body" sz="quarter" idx="13"/>
          </p:nvPr>
        </p:nvSpPr>
        <p:spPr/>
        <p:txBody>
          <a:bodyPr/>
          <a:lstStyle/>
          <a:p>
            <a:r>
              <a:rPr lang="en-GB" dirty="0" smtClean="0"/>
              <a:t>Example: a turnstile</a:t>
            </a:r>
            <a:endParaRPr lang="en-GB" dirty="0"/>
          </a:p>
        </p:txBody>
      </p:sp>
      <p:sp>
        <p:nvSpPr>
          <p:cNvPr id="3" name="Text Placeholder 2"/>
          <p:cNvSpPr>
            <a:spLocks noGrp="1"/>
          </p:cNvSpPr>
          <p:nvPr>
            <p:ph type="body" sz="quarter" idx="14"/>
          </p:nvPr>
        </p:nvSpPr>
        <p:spPr>
          <a:xfrm>
            <a:off x="724280" y="1704179"/>
            <a:ext cx="4482421" cy="3453607"/>
          </a:xfrm>
        </p:spPr>
        <p:txBody>
          <a:bodyPr/>
          <a:lstStyle/>
          <a:p>
            <a:r>
              <a:rPr lang="en-GB" dirty="0" smtClean="0"/>
              <a:t>A turnstile is used to control access to a railway platform</a:t>
            </a:r>
          </a:p>
          <a:p>
            <a:r>
              <a:rPr lang="en-GB" dirty="0" smtClean="0"/>
              <a:t>It can be in one of two states: locked or unlocked</a:t>
            </a:r>
          </a:p>
          <a:p>
            <a:r>
              <a:rPr lang="en-GB" dirty="0" smtClean="0"/>
              <a:t>Inserting a ticket unlocks the turnstile, allowing a single customer to pass through</a:t>
            </a:r>
          </a:p>
          <a:p>
            <a:r>
              <a:rPr lang="en-GB" dirty="0" smtClean="0"/>
              <a:t>The arms are locked again until another ticket is inserted</a:t>
            </a:r>
          </a:p>
        </p:txBody>
      </p:sp>
    </p:spTree>
    <p:extLst>
      <p:ext uri="{BB962C8B-B14F-4D97-AF65-F5344CB8AC3E}">
        <p14:creationId xmlns:p14="http://schemas.microsoft.com/office/powerpoint/2010/main" val="766803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FSM representing a turnstile</a:t>
            </a:r>
            <a:endParaRPr lang="en-GB" dirty="0"/>
          </a:p>
        </p:txBody>
      </p:sp>
      <p:sp>
        <p:nvSpPr>
          <p:cNvPr id="3" name="Text Placeholder 2"/>
          <p:cNvSpPr>
            <a:spLocks noGrp="1"/>
          </p:cNvSpPr>
          <p:nvPr>
            <p:ph type="body" sz="quarter" idx="14"/>
          </p:nvPr>
        </p:nvSpPr>
        <p:spPr>
          <a:xfrm>
            <a:off x="724280" y="4612943"/>
            <a:ext cx="7797230" cy="1754940"/>
          </a:xfrm>
        </p:spPr>
        <p:txBody>
          <a:bodyPr/>
          <a:lstStyle/>
          <a:p>
            <a:r>
              <a:rPr lang="en-GB" dirty="0" smtClean="0"/>
              <a:t>Pushing the arm when the turnstile is in the locked state has no effect</a:t>
            </a:r>
          </a:p>
          <a:p>
            <a:r>
              <a:rPr lang="en-GB" dirty="0" smtClean="0"/>
              <a:t>Putting another ticket in when in the unlocked state also has no effect</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3187" y="1748352"/>
            <a:ext cx="7777227" cy="2693243"/>
          </a:xfrm>
          <a:prstGeom prst="rect">
            <a:avLst/>
          </a:prstGeom>
        </p:spPr>
      </p:pic>
    </p:spTree>
    <p:extLst>
      <p:ext uri="{BB962C8B-B14F-4D97-AF65-F5344CB8AC3E}">
        <p14:creationId xmlns:p14="http://schemas.microsoft.com/office/powerpoint/2010/main" val="3296105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Is the ticket valid?</a:t>
            </a:r>
            <a:endParaRPr lang="en-GB" dirty="0"/>
          </a:p>
        </p:txBody>
      </p:sp>
      <p:sp>
        <p:nvSpPr>
          <p:cNvPr id="3" name="Text Placeholder 2"/>
          <p:cNvSpPr>
            <a:spLocks noGrp="1"/>
          </p:cNvSpPr>
          <p:nvPr>
            <p:ph type="body" sz="quarter" idx="14"/>
          </p:nvPr>
        </p:nvSpPr>
        <p:spPr/>
        <p:txBody>
          <a:bodyPr/>
          <a:lstStyle/>
          <a:p>
            <a:r>
              <a:rPr lang="en-GB" dirty="0"/>
              <a:t>S</a:t>
            </a:r>
            <a:r>
              <a:rPr lang="en-GB" dirty="0" smtClean="0"/>
              <a:t>uppose the turnstile will not accept any ticket – it has to be a valid one for the journey</a:t>
            </a:r>
          </a:p>
          <a:p>
            <a:r>
              <a:rPr lang="en-GB" dirty="0" smtClean="0"/>
              <a:t>Can you draw a new state transition diagram with two extra inputs: </a:t>
            </a:r>
            <a:r>
              <a:rPr lang="en-GB" dirty="0" smtClean="0">
                <a:solidFill>
                  <a:srgbClr val="E35999"/>
                </a:solidFill>
              </a:rPr>
              <a:t>valid ticket </a:t>
            </a:r>
            <a:r>
              <a:rPr lang="en-GB" dirty="0" smtClean="0"/>
              <a:t>and </a:t>
            </a:r>
            <a:r>
              <a:rPr lang="en-GB" dirty="0" smtClean="0">
                <a:solidFill>
                  <a:srgbClr val="E35999"/>
                </a:solidFill>
              </a:rPr>
              <a:t>invalid ticket</a:t>
            </a:r>
            <a:r>
              <a:rPr lang="en-GB" dirty="0" smtClean="0"/>
              <a:t>?</a:t>
            </a:r>
          </a:p>
          <a:p>
            <a:r>
              <a:rPr lang="en-GB" dirty="0" smtClean="0"/>
              <a:t>There will be a third state – </a:t>
            </a:r>
            <a:r>
              <a:rPr lang="en-GB" dirty="0" smtClean="0">
                <a:solidFill>
                  <a:srgbClr val="E35999"/>
                </a:solidFill>
              </a:rPr>
              <a:t>ticket inserted</a:t>
            </a:r>
            <a:endParaRPr lang="en-GB" dirty="0">
              <a:solidFill>
                <a:srgbClr val="E35999"/>
              </a:solidFill>
            </a:endParaRPr>
          </a:p>
        </p:txBody>
      </p:sp>
    </p:spTree>
    <p:extLst>
      <p:ext uri="{BB962C8B-B14F-4D97-AF65-F5344CB8AC3E}">
        <p14:creationId xmlns:p14="http://schemas.microsoft.com/office/powerpoint/2010/main" val="177869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Answer:</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9003" y="1783309"/>
            <a:ext cx="7387023" cy="4274324"/>
          </a:xfrm>
          <a:prstGeom prst="rect">
            <a:avLst/>
          </a:prstGeom>
        </p:spPr>
      </p:pic>
    </p:spTree>
    <p:extLst>
      <p:ext uri="{BB962C8B-B14F-4D97-AF65-F5344CB8AC3E}">
        <p14:creationId xmlns:p14="http://schemas.microsoft.com/office/powerpoint/2010/main" val="405978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Applications of FSMs</a:t>
            </a:r>
            <a:endParaRPr lang="en-GB" dirty="0"/>
          </a:p>
        </p:txBody>
      </p:sp>
      <p:sp>
        <p:nvSpPr>
          <p:cNvPr id="3" name="Text Placeholder 2"/>
          <p:cNvSpPr>
            <a:spLocks noGrp="1"/>
          </p:cNvSpPr>
          <p:nvPr>
            <p:ph type="body" sz="quarter" idx="14"/>
          </p:nvPr>
        </p:nvSpPr>
        <p:spPr/>
        <p:txBody>
          <a:bodyPr/>
          <a:lstStyle/>
          <a:p>
            <a:r>
              <a:rPr lang="en-GB" dirty="0" smtClean="0"/>
              <a:t>Robotics</a:t>
            </a:r>
          </a:p>
          <a:p>
            <a:r>
              <a:rPr lang="en-GB" dirty="0" smtClean="0"/>
              <a:t>Video games industry</a:t>
            </a:r>
          </a:p>
          <a:p>
            <a:r>
              <a:rPr lang="en-GB" dirty="0" smtClean="0"/>
              <a:t>Design of digital hardware systems</a:t>
            </a:r>
          </a:p>
          <a:p>
            <a:r>
              <a:rPr lang="en-GB" dirty="0" smtClean="0"/>
              <a:t>Design of compilers and network protocols</a:t>
            </a:r>
          </a:p>
          <a:p>
            <a:r>
              <a:rPr lang="en-GB" dirty="0" smtClean="0"/>
              <a:t>Definition of languages, and to decide whether a particular word is allowed in a language</a:t>
            </a:r>
            <a:endParaRPr lang="en-GB" dirty="0"/>
          </a:p>
        </p:txBody>
      </p:sp>
    </p:spTree>
    <p:extLst>
      <p:ext uri="{BB962C8B-B14F-4D97-AF65-F5344CB8AC3E}">
        <p14:creationId xmlns:p14="http://schemas.microsoft.com/office/powerpoint/2010/main" val="95817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50F54F-5A9D-4EC2-9CC8-FA30A0815314}"/>
</file>

<file path=customXml/itemProps2.xml><?xml version="1.0" encoding="utf-8"?>
<ds:datastoreItem xmlns:ds="http://schemas.openxmlformats.org/officeDocument/2006/customXml" ds:itemID="{F40C5082-7B3A-4AB6-8C0D-489925D66F64}"/>
</file>

<file path=customXml/itemProps3.xml><?xml version="1.0" encoding="utf-8"?>
<ds:datastoreItem xmlns:ds="http://schemas.openxmlformats.org/officeDocument/2006/customXml" ds:itemID="{BDFC7293-7873-42CD-9E43-E2196AD0748A}"/>
</file>

<file path=docProps/app.xml><?xml version="1.0" encoding="utf-8"?>
<Properties xmlns="http://schemas.openxmlformats.org/officeDocument/2006/extended-properties" xmlns:vt="http://schemas.openxmlformats.org/officeDocument/2006/docPropsVTypes">
  <Template>Unit 2</Template>
  <TotalTime>2332</TotalTime>
  <Words>619</Words>
  <Application>Microsoft Office PowerPoint</Application>
  <PresentationFormat>On-screen Show (4:3)</PresentationFormat>
  <Paragraphs>89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Museo 700</vt:lpstr>
      <vt:lpstr>Calibri</vt:lpstr>
      <vt:lpstr>Museo 500</vt:lpstr>
      <vt:lpstr>Museo 900</vt:lpstr>
      <vt:lpstr>Museo900-Regular</vt:lpstr>
      <vt:lpstr>Arial</vt:lpstr>
      <vt:lpstr>Museo 100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44</cp:revision>
  <dcterms:created xsi:type="dcterms:W3CDTF">2015-03-16T11:36:39Z</dcterms:created>
  <dcterms:modified xsi:type="dcterms:W3CDTF">2016-04-08T16:33:35Z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