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46"/>
  </p:notesMasterIdLst>
  <p:handoutMasterIdLst>
    <p:handoutMasterId r:id="rId47"/>
  </p:handoutMasterIdLst>
  <p:sldIdLst>
    <p:sldId id="256" r:id="rId2"/>
    <p:sldId id="257" r:id="rId3"/>
    <p:sldId id="260" r:id="rId4"/>
    <p:sldId id="261" r:id="rId5"/>
    <p:sldId id="282" r:id="rId6"/>
    <p:sldId id="283" r:id="rId7"/>
    <p:sldId id="284" r:id="rId8"/>
    <p:sldId id="274" r:id="rId9"/>
    <p:sldId id="275" r:id="rId10"/>
    <p:sldId id="276" r:id="rId11"/>
    <p:sldId id="262" r:id="rId12"/>
    <p:sldId id="259" r:id="rId13"/>
    <p:sldId id="263" r:id="rId14"/>
    <p:sldId id="279" r:id="rId15"/>
    <p:sldId id="281" r:id="rId16"/>
    <p:sldId id="277" r:id="rId17"/>
    <p:sldId id="280" r:id="rId18"/>
    <p:sldId id="278" r:id="rId19"/>
    <p:sldId id="285" r:id="rId20"/>
    <p:sldId id="286" r:id="rId21"/>
    <p:sldId id="288" r:id="rId22"/>
    <p:sldId id="302" r:id="rId23"/>
    <p:sldId id="301" r:id="rId24"/>
    <p:sldId id="271" r:id="rId25"/>
    <p:sldId id="273" r:id="rId26"/>
    <p:sldId id="265" r:id="rId27"/>
    <p:sldId id="267" r:id="rId28"/>
    <p:sldId id="299" r:id="rId29"/>
    <p:sldId id="300" r:id="rId30"/>
    <p:sldId id="290" r:id="rId31"/>
    <p:sldId id="258" r:id="rId32"/>
    <p:sldId id="303" r:id="rId33"/>
    <p:sldId id="268" r:id="rId34"/>
    <p:sldId id="305" r:id="rId35"/>
    <p:sldId id="306" r:id="rId36"/>
    <p:sldId id="269" r:id="rId37"/>
    <p:sldId id="270" r:id="rId38"/>
    <p:sldId id="291" r:id="rId39"/>
    <p:sldId id="292" r:id="rId40"/>
    <p:sldId id="293" r:id="rId41"/>
    <p:sldId id="294" r:id="rId42"/>
    <p:sldId id="307" r:id="rId43"/>
    <p:sldId id="297" r:id="rId44"/>
    <p:sldId id="304" r:id="rId45"/>
  </p:sldIdLst>
  <p:sldSz cx="9144000" cy="6858000" type="screen4x3"/>
  <p:notesSz cx="6797675" cy="9926638"/>
  <p:embeddedFontLst>
    <p:embeddedFont>
      <p:font typeface="Consolas" panose="020B0609020204030204" pitchFamily="49"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Museo 700" panose="02000000000000000000" pitchFamily="2" charset="0"/>
      <p:bold r:id="rId56"/>
    </p:embeddedFont>
    <p:embeddedFont>
      <p:font typeface="Corbel" panose="020B0503020204020204" pitchFamily="34" charset="0"/>
      <p:regular r:id="rId57"/>
      <p:bold r:id="rId58"/>
      <p:italic r:id="rId59"/>
      <p:boldItalic r:id="rId60"/>
    </p:embeddedFont>
    <p:embeddedFont>
      <p:font typeface="Museo 500" panose="02000000000000000000" pitchFamily="2" charset="0"/>
      <p:regular r:id="rId61"/>
    </p:embeddedFont>
    <p:embeddedFont>
      <p:font typeface="Museo 100" panose="02000000000000000000" pitchFamily="2" charset="0"/>
      <p:regular r:id="rId62"/>
    </p:embeddedFont>
    <p:embeddedFont>
      <p:font typeface="Museo900-Regular" panose="02000000000000000000" pitchFamily="2" charset="0"/>
      <p:bold r:id="rId63"/>
    </p:embeddedFont>
    <p:embeddedFont>
      <p:font typeface="Museo 900" panose="02000000000000000000" pitchFamily="2" charset="0"/>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94660"/>
  </p:normalViewPr>
  <p:slideViewPr>
    <p:cSldViewPr>
      <p:cViewPr varScale="1">
        <p:scale>
          <a:sx n="107" d="100"/>
          <a:sy n="107" d="100"/>
        </p:scale>
        <p:origin x="1146" y="96"/>
      </p:cViewPr>
      <p:guideLst>
        <p:guide orient="horz" pos="2160"/>
        <p:guide pos="2880"/>
      </p:guideLst>
    </p:cSldViewPr>
  </p:slideViewPr>
  <p:notesTextViewPr>
    <p:cViewPr>
      <p:scale>
        <a:sx n="1" d="1"/>
        <a:sy n="1" d="1"/>
      </p:scale>
      <p:origin x="0" y="0"/>
    </p:cViewPr>
  </p:notesTextViewPr>
  <p:sorterViewPr>
    <p:cViewPr>
      <p:scale>
        <a:sx n="100" d="100"/>
        <a:sy n="100" d="100"/>
      </p:scale>
      <p:origin x="0" y="-35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F3604C-1EDE-4292-86F9-9255D2A418ED}" type="datetimeFigureOut">
              <a:rPr lang="en-GB" smtClean="0"/>
              <a:t>30/01/2017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866F77-9417-449D-BEE1-D86BA2423161}" type="slidenum">
              <a:rPr lang="en-GB" smtClean="0"/>
              <a:t>‹#›</a:t>
            </a:fld>
            <a:endParaRPr lang="en-GB"/>
          </a:p>
        </p:txBody>
      </p:sp>
    </p:spTree>
    <p:extLst>
      <p:ext uri="{BB962C8B-B14F-4D97-AF65-F5344CB8AC3E}">
        <p14:creationId xmlns:p14="http://schemas.microsoft.com/office/powerpoint/2010/main" val="2992354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5658" cy="49805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8056"/>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194"/>
            <a:ext cx="5438139" cy="390861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28583"/>
            <a:ext cx="2945658" cy="49805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3"/>
            <a:ext cx="2945658" cy="49805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98911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98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60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12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77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63" name="Shape 63"/>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04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96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96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968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2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extLst>
      <p:ext uri="{BB962C8B-B14F-4D97-AF65-F5344CB8AC3E}">
        <p14:creationId xmlns:p14="http://schemas.microsoft.com/office/powerpoint/2010/main" val="1889551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extLst>
      <p:ext uri="{BB962C8B-B14F-4D97-AF65-F5344CB8AC3E}">
        <p14:creationId xmlns:p14="http://schemas.microsoft.com/office/powerpoint/2010/main" val="31267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78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extLst>
      <p:ext uri="{BB962C8B-B14F-4D97-AF65-F5344CB8AC3E}">
        <p14:creationId xmlns:p14="http://schemas.microsoft.com/office/powerpoint/2010/main" val="263900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extLst>
      <p:ext uri="{BB962C8B-B14F-4D97-AF65-F5344CB8AC3E}">
        <p14:creationId xmlns:p14="http://schemas.microsoft.com/office/powerpoint/2010/main" val="100598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245503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19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14364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88" name="Shape 88"/>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31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dirty="0"/>
          </a:p>
        </p:txBody>
      </p:sp>
      <p:sp>
        <p:nvSpPr>
          <p:cNvPr id="69" name="Shape 6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60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79768" y="4777194"/>
            <a:ext cx="5438140" cy="3908777"/>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txBox="1">
            <a:spLocks noGrp="1"/>
          </p:cNvSpPr>
          <p:nvPr>
            <p:ph type="sldNum" idx="12"/>
          </p:nvPr>
        </p:nvSpPr>
        <p:spPr>
          <a:xfrm>
            <a:off x="3850442" y="9428583"/>
            <a:ext cx="2945659" cy="49796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8489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87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351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pic>
        <p:nvPicPr>
          <p:cNvPr id="11" name="Shape 11" descr="Unit 12.jpg"/>
          <p:cNvPicPr preferRelativeResize="0"/>
          <p:nvPr/>
        </p:nvPicPr>
        <p:blipFill rotWithShape="1">
          <a:blip r:embed="rId2">
            <a:alphaModFix/>
          </a:blip>
          <a:srcRect/>
          <a:stretch/>
        </p:blipFill>
        <p:spPr>
          <a:xfrm>
            <a:off x="0" y="0"/>
            <a:ext cx="9144000" cy="6858000"/>
          </a:xfrm>
          <a:prstGeom prst="rect">
            <a:avLst/>
          </a:prstGeom>
          <a:noFill/>
          <a:ln>
            <a:noFill/>
          </a:ln>
        </p:spPr>
      </p:pic>
      <p:cxnSp>
        <p:nvCxnSpPr>
          <p:cNvPr id="12" name="Shape 12"/>
          <p:cNvCxnSpPr/>
          <p:nvPr/>
        </p:nvCxnSpPr>
        <p:spPr>
          <a:xfrm>
            <a:off x="4559300" y="1905000"/>
            <a:ext cx="0" cy="2551766"/>
          </a:xfrm>
          <a:prstGeom prst="straightConnector1">
            <a:avLst/>
          </a:prstGeom>
          <a:noFill/>
          <a:ln w="25400" cap="flat" cmpd="sng">
            <a:solidFill>
              <a:schemeClr val="lt1"/>
            </a:solidFill>
            <a:prstDash val="solid"/>
            <a:round/>
            <a:headEnd type="none" w="med" len="med"/>
            <a:tailEnd type="none" w="med" len="med"/>
          </a:ln>
        </p:spPr>
      </p:cxnSp>
      <p:sp>
        <p:nvSpPr>
          <p:cNvPr id="13" name="Shape 13"/>
          <p:cNvSpPr txBox="1">
            <a:spLocks noGrp="1"/>
          </p:cNvSpPr>
          <p:nvPr>
            <p:ph type="body" idx="1"/>
          </p:nvPr>
        </p:nvSpPr>
        <p:spPr>
          <a:xfrm>
            <a:off x="1803400" y="1841231"/>
            <a:ext cx="2527300" cy="2201862"/>
          </a:xfrm>
          <a:prstGeom prst="rect">
            <a:avLst/>
          </a:prstGeom>
          <a:noFill/>
          <a:ln>
            <a:noFill/>
          </a:ln>
        </p:spPr>
        <p:txBody>
          <a:bodyPr lIns="91425" tIns="91425" rIns="91425" bIns="91425" anchor="t" anchorCtr="0"/>
          <a:lstStyle>
            <a:lvl1pPr marL="0" marR="0" lvl="0" indent="0" algn="l" rtl="0">
              <a:lnSpc>
                <a:spcPct val="106666"/>
              </a:lnSpc>
              <a:spcBef>
                <a:spcPts val="0"/>
              </a:spcBef>
              <a:buClr>
                <a:schemeClr val="lt1"/>
              </a:buClr>
              <a:buFont typeface="Arial"/>
              <a:buNone/>
              <a:defRPr sz="4500" b="1" i="0" u="none" strike="noStrike" cap="none">
                <a:solidFill>
                  <a:schemeClr val="lt1"/>
                </a:solidFill>
                <a:latin typeface="Arial"/>
                <a:ea typeface="Arial"/>
                <a:cs typeface="Arial"/>
                <a:sym typeface="Arial"/>
              </a:defRPr>
            </a:lvl1pPr>
            <a:lvl2pPr marL="0" marR="0" lvl="1" indent="0" algn="l" rtl="0">
              <a:lnSpc>
                <a:spcPct val="100000"/>
              </a:lnSpc>
              <a:spcBef>
                <a:spcPts val="0"/>
              </a:spcBef>
              <a:buClr>
                <a:schemeClr val="lt1"/>
              </a:buClr>
              <a:buFont typeface="Arial"/>
              <a:buNone/>
              <a:defRPr sz="2500" b="0" i="0" u="none" strike="noStrike" cap="none">
                <a:solidFill>
                  <a:schemeClr val="lt1"/>
                </a:solidFill>
                <a:latin typeface="Arial"/>
                <a:ea typeface="Arial"/>
                <a:cs typeface="Arial"/>
                <a:sym typeface="Arial"/>
              </a:defRPr>
            </a:lvl2pPr>
            <a:lvl3pPr marL="0" marR="0" lvl="2" indent="0" algn="l" rtl="0">
              <a:lnSpc>
                <a:spcPct val="106666"/>
              </a:lnSpc>
              <a:spcBef>
                <a:spcPts val="0"/>
              </a:spcBef>
              <a:buClr>
                <a:schemeClr val="lt1"/>
              </a:buClr>
              <a:buFont typeface="Arial"/>
              <a:buNone/>
              <a:defRPr sz="4500" b="0" i="0" u="none" strike="noStrike" cap="none">
                <a:solidFill>
                  <a:schemeClr val="lt1"/>
                </a:solidFill>
                <a:latin typeface="Arial"/>
                <a:ea typeface="Arial"/>
                <a:cs typeface="Arial"/>
                <a:sym typeface="Arial"/>
              </a:defRPr>
            </a:lvl3pPr>
            <a:lvl4pPr marL="0" marR="0" lvl="3" indent="0" algn="l" rtl="0">
              <a:lnSpc>
                <a:spcPct val="86666"/>
              </a:lnSpc>
              <a:spcBef>
                <a:spcPts val="0"/>
              </a:spcBef>
              <a:buClr>
                <a:srgbClr val="558ED5"/>
              </a:buClr>
              <a:buFont typeface="Arial"/>
              <a:buNone/>
              <a:defRPr sz="3000" b="0" i="0" u="none" strike="noStrike" cap="none">
                <a:solidFill>
                  <a:srgbClr val="558ED5"/>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body" idx="2"/>
          </p:nvPr>
        </p:nvSpPr>
        <p:spPr>
          <a:xfrm>
            <a:off x="4800600" y="1841231"/>
            <a:ext cx="2768599" cy="2201862"/>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lt1"/>
              </a:buClr>
              <a:buFont typeface="Arial"/>
              <a:buNone/>
              <a:defRPr sz="2600" b="1" i="0" u="none" strike="noStrike" cap="none">
                <a:solidFill>
                  <a:schemeClr val="lt1"/>
                </a:solidFill>
                <a:latin typeface="Arial"/>
                <a:ea typeface="Arial"/>
                <a:cs typeface="Arial"/>
                <a:sym typeface="Arial"/>
              </a:defRPr>
            </a:lvl1pPr>
            <a:lvl2pPr marL="0" marR="0" lvl="1" indent="0" algn="l" rtl="0">
              <a:lnSpc>
                <a:spcPct val="111111"/>
              </a:lnSpc>
              <a:spcBef>
                <a:spcPts val="500"/>
              </a:spcBef>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600"/>
              </a:spcBef>
              <a:buClr>
                <a:srgbClr val="ECCC7B"/>
              </a:buClr>
              <a:buFont typeface="Arial"/>
              <a:buNone/>
              <a:defRPr sz="3000" b="0" i="0" u="none" strike="noStrike" cap="none">
                <a:solidFill>
                  <a:srgbClr val="ECCC7B"/>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 name="Shape 15" descr="Logo.ai"/>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50685" y="4018819"/>
            <a:ext cx="2291515" cy="456997"/>
          </a:xfrm>
          <a:prstGeom prst="rect">
            <a:avLst/>
          </a:prstGeom>
          <a:noFill/>
          <a:ln>
            <a:noFill/>
          </a:ln>
        </p:spPr>
      </p:pic>
      <p:sp>
        <p:nvSpPr>
          <p:cNvPr id="16" name="Shape 16"/>
          <p:cNvSpPr/>
          <p:nvPr/>
        </p:nvSpPr>
        <p:spPr>
          <a:xfrm>
            <a:off x="1072794" y="4100382"/>
            <a:ext cx="1080000" cy="972000"/>
          </a:xfrm>
          <a:prstGeom prst="hexagon">
            <a:avLst>
              <a:gd name="adj" fmla="val 25000"/>
              <a:gd name="vf" fmla="val 115470"/>
            </a:avLst>
          </a:prstGeom>
          <a:noFill/>
          <a:ln w="114300" cap="flat" cmpd="sng">
            <a:solidFill>
              <a:srgbClr val="223E7A"/>
            </a:solidFill>
            <a:prstDash val="solid"/>
            <a:miter/>
            <a:headEnd type="none" w="med" len="med"/>
            <a:tailEnd type="none" w="med" len="med"/>
          </a:ln>
        </p:spPr>
        <p:txBody>
          <a:bodyPr lIns="0" tIns="0" rIns="0" bIns="0" anchor="ctr" anchorCtr="0">
            <a:noAutofit/>
          </a:bodyPr>
          <a:lstStyle/>
          <a:p>
            <a:pPr marL="0" marR="0" lvl="0" indent="0" algn="ctr" rtl="0">
              <a:spcBef>
                <a:spcPts val="0"/>
              </a:spcBef>
              <a:buSzPct val="25000"/>
              <a:buNone/>
            </a:pPr>
            <a:r>
              <a:rPr lang="en-US" sz="4500" b="1" i="0" u="none" strike="noStrike" cap="none">
                <a:solidFill>
                  <a:srgbClr val="223E7A"/>
                </a:solidFill>
                <a:latin typeface="Arial"/>
                <a:ea typeface="Arial"/>
                <a:cs typeface="Arial"/>
                <a:sym typeface="Arial"/>
              </a:rPr>
              <a:t>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Custom Layout">
    <p:bg>
      <p:bgPr>
        <a:solidFill>
          <a:srgbClr val="0C4B7F"/>
        </a:solidFill>
        <a:effectLst/>
      </p:bgPr>
    </p:bg>
    <p:spTree>
      <p:nvGrpSpPr>
        <p:cNvPr id="1" name="Shape 17"/>
        <p:cNvGrpSpPr/>
        <p:nvPr/>
      </p:nvGrpSpPr>
      <p:grpSpPr>
        <a:xfrm>
          <a:off x="0" y="0"/>
          <a:ext cx="0" cy="0"/>
          <a:chOff x="0" y="0"/>
          <a:chExt cx="0" cy="0"/>
        </a:xfrm>
      </p:grpSpPr>
      <p:cxnSp>
        <p:nvCxnSpPr>
          <p:cNvPr id="18" name="Shape 18"/>
          <p:cNvCxnSpPr/>
          <p:nvPr/>
        </p:nvCxnSpPr>
        <p:spPr>
          <a:xfrm>
            <a:off x="584200" y="1702800"/>
            <a:ext cx="0" cy="4174472"/>
          </a:xfrm>
          <a:prstGeom prst="straightConnector1">
            <a:avLst/>
          </a:prstGeom>
          <a:noFill/>
          <a:ln w="25400" cap="flat" cmpd="sng">
            <a:solidFill>
              <a:schemeClr val="lt1"/>
            </a:solidFill>
            <a:prstDash val="solid"/>
            <a:round/>
            <a:headEnd type="none" w="med" len="med"/>
            <a:tailEnd type="none" w="med" len="med"/>
          </a:ln>
        </p:spPr>
      </p:cxn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3600" y="1702799"/>
            <a:ext cx="7861300" cy="38471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Custom Layout">
    <p:bg>
      <p:bgPr>
        <a:solidFill>
          <a:srgbClr val="223E7A"/>
        </a:solidFill>
        <a:effectLst/>
      </p:bgPr>
    </p:bg>
    <p:spTree>
      <p:nvGrpSpPr>
        <p:cNvPr id="1" name="Shape 34"/>
        <p:cNvGrpSpPr/>
        <p:nvPr/>
      </p:nvGrpSpPr>
      <p:grpSpPr>
        <a:xfrm>
          <a:off x="0" y="0"/>
          <a:ext cx="0" cy="0"/>
          <a:chOff x="0" y="0"/>
          <a:chExt cx="0" cy="0"/>
        </a:xfrm>
      </p:grpSpPr>
      <p:cxnSp>
        <p:nvCxnSpPr>
          <p:cNvPr id="35" name="Shape 35"/>
          <p:cNvCxnSpPr/>
          <p:nvPr/>
        </p:nvCxnSpPr>
        <p:spPr>
          <a:xfrm>
            <a:off x="584200" y="1702800"/>
            <a:ext cx="0" cy="2561290"/>
          </a:xfrm>
          <a:prstGeom prst="straightConnector1">
            <a:avLst/>
          </a:prstGeom>
          <a:noFill/>
          <a:ln w="25400" cap="flat" cmpd="sng">
            <a:solidFill>
              <a:schemeClr val="lt1"/>
            </a:solidFill>
            <a:prstDash val="solid"/>
            <a:round/>
            <a:headEnd type="none" w="med" len="med"/>
            <a:tailEnd type="none" w="med" len="med"/>
          </a:ln>
        </p:spPr>
      </p:cxnSp>
      <p:sp>
        <p:nvSpPr>
          <p:cNvPr id="36" name="Shape 36"/>
          <p:cNvSpPr txBox="1">
            <a:spLocks noGrp="1"/>
          </p:cNvSpPr>
          <p:nvPr>
            <p:ph type="body" idx="1"/>
          </p:nvPr>
        </p:nvSpPr>
        <p:spPr>
          <a:xfrm>
            <a:off x="723600" y="1702799"/>
            <a:ext cx="7861299" cy="4030457"/>
          </a:xfrm>
          <a:prstGeom prst="rect">
            <a:avLst/>
          </a:prstGeom>
        </p:spPr>
        <p:txBody>
          <a:bodyPr vert="horz" lIns="0" tIns="0" rIns="0" bIns="0"/>
          <a:lstStyle>
            <a:lvl1pPr>
              <a:defRPr sz="2500" kern="1200" dirty="0">
                <a:solidFill>
                  <a:schemeClr val="bg1"/>
                </a:solidFill>
                <a:ea typeface="+mn-ea"/>
              </a:defRPr>
            </a:lvl1pPr>
          </a:lstStyle>
          <a:p>
            <a:pPr marL="271463" lvl="0" indent="-271463" defTabSz="457200" eaLnBrk="1" latinLnBrk="0" hangingPunct="1">
              <a:spcAft>
                <a:spcPts val="1400"/>
              </a:spcAft>
              <a:buFont typeface="Arial"/>
              <a:buChar char="•"/>
            </a:pPr>
            <a:endParaRPr dirty="0"/>
          </a:p>
        </p:txBody>
      </p:sp>
      <p:sp>
        <p:nvSpPr>
          <p:cNvPr id="37" name="Shape 37"/>
          <p:cNvSpPr txBox="1">
            <a:spLocks noGrp="1"/>
          </p:cNvSpPr>
          <p:nvPr>
            <p:ph type="body" idx="2"/>
          </p:nvPr>
        </p:nvSpPr>
        <p:spPr>
          <a:xfrm>
            <a:off x="724279" y="906233"/>
            <a:ext cx="7816469" cy="670772"/>
          </a:xfrm>
          <a:prstGeom prst="rect">
            <a:avLst/>
          </a:prstGeom>
        </p:spPr>
        <p:txBody>
          <a:bodyPr lIns="0">
            <a:noAutofit/>
          </a:bodyPr>
          <a:lstStyle>
            <a:lvl1pPr>
              <a:defRPr sz="4000" b="1" kern="1200" dirty="0">
                <a:solidFill>
                  <a:schemeClr val="bg1"/>
                </a:solidFill>
                <a:ea typeface="+mn-ea"/>
              </a:defRPr>
            </a:lvl1pPr>
          </a:lstStyle>
          <a:p>
            <a:pPr marL="0" lvl="0" indent="0" defTabSz="457200" eaLnBrk="1" latinLnBrk="0" hangingPunct="1">
              <a:lnSpc>
                <a:spcPts val="3900"/>
              </a:lnSpc>
              <a:spcAft>
                <a:spcPts val="1500"/>
              </a:spcAft>
              <a:buFont typeface="Arial"/>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724279" y="906233"/>
            <a:ext cx="7816469" cy="670772"/>
          </a:xfrm>
          <a:prstGeom prst="rect">
            <a:avLst/>
          </a:prstGeom>
        </p:spPr>
        <p:txBody>
          <a:bodyPr lIns="0">
            <a:noAutofit/>
          </a:bodyPr>
          <a:lstStyle>
            <a:lvl1pPr>
              <a:defRPr sz="4000" b="1" kern="1200">
                <a:solidFill>
                  <a:schemeClr val="tx1"/>
                </a:solidFill>
                <a:ea typeface="+mn-ea"/>
              </a:defRPr>
            </a:lvl1pPr>
          </a:lstStyle>
          <a:p>
            <a:pPr marL="0" lvl="0" indent="0" defTabSz="457200" eaLnBrk="1" latinLnBrk="0" hangingPunct="1">
              <a:lnSpc>
                <a:spcPts val="3900"/>
              </a:lnSpc>
              <a:spcAft>
                <a:spcPts val="1500"/>
              </a:spcAft>
              <a:buFont typeface="Arial"/>
            </a:pPr>
            <a:endParaRPr/>
          </a:p>
        </p:txBody>
      </p:sp>
      <p:pic>
        <p:nvPicPr>
          <p:cNvPr id="24" name="Shape 24" descr="Logo Unit 12.ai"/>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93600" y="6339600"/>
            <a:ext cx="1476000" cy="294359"/>
          </a:xfrm>
          <a:prstGeom prst="rect">
            <a:avLst/>
          </a:prstGeom>
          <a:noFill/>
          <a:ln>
            <a:noFill/>
          </a:ln>
        </p:spPr>
      </p:pic>
      <p:pic>
        <p:nvPicPr>
          <p:cNvPr id="25" name="Shape 25" descr="Unit 12.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60400"/>
          </a:xfrm>
          <a:prstGeom prst="rect">
            <a:avLst/>
          </a:prstGeom>
          <a:noFill/>
          <a:ln>
            <a:noFill/>
          </a:ln>
        </p:spPr>
      </p:pic>
      <p:sp>
        <p:nvSpPr>
          <p:cNvPr id="26" name="Shape 26"/>
          <p:cNvSpPr txBox="1"/>
          <p:nvPr/>
        </p:nvSpPr>
        <p:spPr>
          <a:xfrm>
            <a:off x="752495" y="156700"/>
            <a:ext cx="8067634" cy="452432"/>
          </a:xfrm>
          <a:prstGeom prst="rect">
            <a:avLst/>
          </a:prstGeom>
          <a:noFill/>
          <a:ln>
            <a:noFill/>
          </a:ln>
        </p:spPr>
        <p:txBody>
          <a:bodyPr lIns="0" tIns="0" rIns="0" bIns="45700" anchor="t" anchorCtr="0">
            <a:noAutofit/>
          </a:bodyPr>
          <a:lstStyle/>
          <a:p>
            <a:pPr marL="0" marR="0" lvl="0" indent="0" algn="l" rtl="0">
              <a:spcBef>
                <a:spcPts val="0"/>
              </a:spcBef>
              <a:buSzPct val="25000"/>
              <a:buNone/>
            </a:pPr>
            <a:r>
              <a:rPr lang="en-US" sz="1200" b="0" i="0" u="none" strike="noStrike" cap="none">
                <a:solidFill>
                  <a:srgbClr val="FFFFFF"/>
                </a:solidFill>
                <a:latin typeface="Arial"/>
                <a:ea typeface="Arial"/>
                <a:cs typeface="Arial"/>
                <a:sym typeface="Arial"/>
              </a:rPr>
              <a:t>OOP design principles</a:t>
            </a:r>
            <a:br>
              <a:rPr lang="en-US" sz="1200" b="1" i="0" u="none" strike="noStrike" cap="none">
                <a:solidFill>
                  <a:srgbClr val="FFFFFF"/>
                </a:solidFill>
                <a:latin typeface="Arial"/>
                <a:ea typeface="Arial"/>
                <a:cs typeface="Arial"/>
                <a:sym typeface="Arial"/>
              </a:rPr>
            </a:br>
            <a:r>
              <a:rPr lang="en-US" sz="1200" b="1" i="0" u="none" strike="noStrike" cap="none">
                <a:solidFill>
                  <a:srgbClr val="FFFFFF"/>
                </a:solidFill>
                <a:latin typeface="Arial"/>
                <a:ea typeface="Arial"/>
                <a:cs typeface="Arial"/>
                <a:sym typeface="Arial"/>
              </a:rPr>
              <a:t>OOP and functional programming</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Shape 27"/>
        <p:cNvGrpSpPr/>
        <p:nvPr/>
      </p:nvGrpSpPr>
      <p:grpSpPr>
        <a:xfrm>
          <a:off x="0" y="0"/>
          <a:ext cx="0" cy="0"/>
          <a:chOff x="0" y="0"/>
          <a:chExt cx="0" cy="0"/>
        </a:xfrm>
      </p:grpSpPr>
      <p:pic>
        <p:nvPicPr>
          <p:cNvPr id="28" name="Shape 28" descr="Unit 12.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60400"/>
          </a:xfrm>
          <a:prstGeom prst="rect">
            <a:avLst/>
          </a:prstGeom>
          <a:noFill/>
          <a:ln>
            <a:noFill/>
          </a:ln>
        </p:spPr>
      </p:pic>
      <p:pic>
        <p:nvPicPr>
          <p:cNvPr id="29" name="Shape 29" descr="Untitled-1.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16500" y="901700"/>
            <a:ext cx="2979807" cy="3251199"/>
          </a:xfrm>
          <a:prstGeom prst="rect">
            <a:avLst/>
          </a:prstGeom>
          <a:noFill/>
          <a:ln>
            <a:noFill/>
          </a:ln>
        </p:spPr>
      </p:pic>
      <p:sp>
        <p:nvSpPr>
          <p:cNvPr id="30" name="Shape 30"/>
          <p:cNvSpPr txBox="1">
            <a:spLocks noGrp="1"/>
          </p:cNvSpPr>
          <p:nvPr>
            <p:ph type="body" idx="1"/>
          </p:nvPr>
        </p:nvSpPr>
        <p:spPr>
          <a:xfrm>
            <a:off x="724279" y="906233"/>
            <a:ext cx="7816469" cy="670772"/>
          </a:xfrm>
          <a:prstGeom prst="rect">
            <a:avLst/>
          </a:prstGeom>
        </p:spPr>
        <p:txBody>
          <a:bodyPr lIns="0">
            <a:noAutofit/>
          </a:bodyPr>
          <a:lstStyle>
            <a:lvl1pPr>
              <a:defRPr sz="4000" b="1" kern="1200" dirty="0">
                <a:solidFill>
                  <a:schemeClr val="tx1"/>
                </a:solidFill>
                <a:ea typeface="+mn-ea"/>
              </a:defRPr>
            </a:lvl1pPr>
          </a:lstStyle>
          <a:p>
            <a:pPr marL="0" lvl="0" indent="0" defTabSz="457200" eaLnBrk="1" latinLnBrk="0" hangingPunct="1">
              <a:lnSpc>
                <a:spcPts val="3900"/>
              </a:lnSpc>
              <a:spcAft>
                <a:spcPts val="1500"/>
              </a:spcAft>
              <a:buFont typeface="Arial"/>
            </a:pPr>
            <a:endParaRPr dirty="0"/>
          </a:p>
        </p:txBody>
      </p:sp>
      <p:sp>
        <p:nvSpPr>
          <p:cNvPr id="32" name="Shape 32"/>
          <p:cNvSpPr txBox="1"/>
          <p:nvPr/>
        </p:nvSpPr>
        <p:spPr>
          <a:xfrm>
            <a:off x="752495" y="156700"/>
            <a:ext cx="8067634" cy="452432"/>
          </a:xfrm>
          <a:prstGeom prst="rect">
            <a:avLst/>
          </a:prstGeom>
          <a:noFill/>
          <a:ln>
            <a:noFill/>
          </a:ln>
        </p:spPr>
        <p:txBody>
          <a:bodyPr lIns="0" tIns="0" rIns="0" bIns="45700" anchor="t" anchorCtr="0">
            <a:noAutofit/>
          </a:bodyPr>
          <a:lstStyle/>
          <a:p>
            <a:pPr marL="0" marR="0" lvl="0" indent="0" algn="l" rtl="0">
              <a:spcBef>
                <a:spcPts val="0"/>
              </a:spcBef>
              <a:buSzPct val="25000"/>
              <a:buNone/>
            </a:pPr>
            <a:r>
              <a:rPr lang="en-US" sz="1200" b="0" i="0" u="none" strike="noStrike" cap="none">
                <a:solidFill>
                  <a:srgbClr val="FFFFFF"/>
                </a:solidFill>
                <a:latin typeface="Arial"/>
                <a:ea typeface="Arial"/>
                <a:cs typeface="Arial"/>
                <a:sym typeface="Arial"/>
              </a:rPr>
              <a:t>OOP design principles</a:t>
            </a:r>
            <a:br>
              <a:rPr lang="en-US" sz="1200" b="1" i="0" u="none" strike="noStrike" cap="none">
                <a:solidFill>
                  <a:srgbClr val="FFFFFF"/>
                </a:solidFill>
                <a:latin typeface="Arial"/>
                <a:ea typeface="Arial"/>
                <a:cs typeface="Arial"/>
                <a:sym typeface="Arial"/>
              </a:rPr>
            </a:br>
            <a:r>
              <a:rPr lang="en-US" sz="1200" b="1" i="0" u="none" strike="noStrike" cap="none">
                <a:solidFill>
                  <a:srgbClr val="FFFFFF"/>
                </a:solidFill>
                <a:latin typeface="Arial"/>
                <a:ea typeface="Arial"/>
                <a:cs typeface="Arial"/>
                <a:sym typeface="Arial"/>
              </a:rPr>
              <a:t>OOP and functional programming</a:t>
            </a:r>
          </a:p>
        </p:txBody>
      </p:sp>
      <p:pic>
        <p:nvPicPr>
          <p:cNvPr id="33" name="Shape 33" descr="Logo Unit 12.ai"/>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93600" y="6339600"/>
            <a:ext cx="1476000" cy="294359"/>
          </a:xfrm>
          <a:prstGeom prst="rect">
            <a:avLst/>
          </a:prstGeom>
          <a:noFill/>
          <a:ln>
            <a:noFill/>
          </a:ln>
        </p:spPr>
      </p:pic>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a:defRPr lang="en-US" sz="4000" b="1" kern="1200" dirty="0" smtClean="0">
                <a:solidFill>
                  <a:schemeClr val="tx1"/>
                </a:solidFill>
                <a:ea typeface="+mn-ea"/>
              </a:defRPr>
            </a:lvl1pPr>
          </a:lstStyle>
          <a:p>
            <a:pPr marL="0" lvl="0" indent="0" defTabSz="457200" eaLnBrk="1" latinLnBrk="0" hangingPunct="1">
              <a:lnSpc>
                <a:spcPts val="3900"/>
              </a:lnSpc>
              <a:spcAft>
                <a:spcPts val="1500"/>
              </a:spcAft>
              <a:buFont typeface="Arial"/>
            </a:pPr>
            <a:r>
              <a:rPr lang="en-US" dirty="0"/>
              <a:t>Click to edit Master text styles</a:t>
            </a:r>
          </a:p>
        </p:txBody>
      </p:sp>
      <p:pic>
        <p:nvPicPr>
          <p:cNvPr id="7" name="Shape 42" descr="Unit 12.jpg"/>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60400"/>
          </a:xfrm>
          <a:prstGeom prst="rect">
            <a:avLst/>
          </a:prstGeom>
          <a:noFill/>
          <a:ln>
            <a:noFill/>
          </a:ln>
        </p:spPr>
      </p:pic>
      <p:sp>
        <p:nvSpPr>
          <p:cNvPr id="10" name="Shape 43"/>
          <p:cNvSpPr txBox="1"/>
          <p:nvPr userDrawn="1"/>
        </p:nvSpPr>
        <p:spPr>
          <a:xfrm>
            <a:off x="752495" y="156700"/>
            <a:ext cx="8067634" cy="452432"/>
          </a:xfrm>
          <a:prstGeom prst="rect">
            <a:avLst/>
          </a:prstGeom>
          <a:noFill/>
          <a:ln>
            <a:noFill/>
          </a:ln>
        </p:spPr>
        <p:txBody>
          <a:bodyPr lIns="0" tIns="0" rIns="0" bIns="45700" anchor="t" anchorCtr="0">
            <a:noAutofit/>
          </a:bodyPr>
          <a:lstStyle/>
          <a:p>
            <a:pPr marL="0" marR="0" lvl="0" indent="0" algn="l" rtl="0">
              <a:spcBef>
                <a:spcPts val="0"/>
              </a:spcBef>
              <a:buSzPct val="25000"/>
              <a:buNone/>
            </a:pPr>
            <a:r>
              <a:rPr lang="en-US" sz="1200" b="0" i="0" u="none" strike="noStrike" cap="none" dirty="0">
                <a:solidFill>
                  <a:srgbClr val="FFFFFF"/>
                </a:solidFill>
                <a:latin typeface="Arial"/>
                <a:ea typeface="Arial"/>
                <a:cs typeface="Arial"/>
                <a:sym typeface="Arial"/>
              </a:rPr>
              <a:t>OOP design principles</a:t>
            </a:r>
            <a:br>
              <a:rPr lang="en-US" sz="1200" b="1" i="0" u="none" strike="noStrike" cap="none" dirty="0">
                <a:solidFill>
                  <a:srgbClr val="FFFFFF"/>
                </a:solidFill>
                <a:latin typeface="Arial"/>
                <a:ea typeface="Arial"/>
                <a:cs typeface="Arial"/>
                <a:sym typeface="Arial"/>
              </a:rPr>
            </a:br>
            <a:r>
              <a:rPr lang="en-US" sz="1200" b="1" i="0" u="none" strike="noStrike" cap="none" dirty="0">
                <a:solidFill>
                  <a:srgbClr val="FFFFFF"/>
                </a:solidFill>
                <a:latin typeface="Arial"/>
                <a:ea typeface="Arial"/>
                <a:cs typeface="Arial"/>
                <a:sym typeface="Arial"/>
              </a:rPr>
              <a:t>OOP and functional programming</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975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Shape 38"/>
        <p:cNvGrpSpPr/>
        <p:nvPr/>
      </p:nvGrpSpPr>
      <p:grpSpPr>
        <a:xfrm>
          <a:off x="0" y="0"/>
          <a:ext cx="0" cy="0"/>
          <a:chOff x="0" y="0"/>
          <a:chExt cx="0" cy="0"/>
        </a:xfrm>
      </p:grpSpPr>
      <p:pic>
        <p:nvPicPr>
          <p:cNvPr id="39" name="Shape 39" descr="Untitled-1.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16500" y="901700"/>
            <a:ext cx="2979807" cy="3251199"/>
          </a:xfrm>
          <a:prstGeom prst="rect">
            <a:avLst/>
          </a:prstGeom>
          <a:noFill/>
          <a:ln>
            <a:noFill/>
          </a:ln>
        </p:spPr>
      </p:pic>
      <p:sp>
        <p:nvSpPr>
          <p:cNvPr id="40" name="Shape 40"/>
          <p:cNvSpPr txBox="1">
            <a:spLocks noGrp="1"/>
          </p:cNvSpPr>
          <p:nvPr>
            <p:ph type="body" idx="1"/>
          </p:nvPr>
        </p:nvSpPr>
        <p:spPr>
          <a:xfrm>
            <a:off x="724279" y="906233"/>
            <a:ext cx="7816469" cy="670772"/>
          </a:xfrm>
          <a:prstGeom prst="rect">
            <a:avLst/>
          </a:prstGeom>
        </p:spPr>
        <p:txBody>
          <a:bodyPr lIns="0">
            <a:noAutofit/>
          </a:bodyPr>
          <a:lstStyle>
            <a:lvl1pPr>
              <a:defRPr sz="4000" b="1" kern="1200" dirty="0">
                <a:solidFill>
                  <a:schemeClr val="tx1"/>
                </a:solidFill>
                <a:ea typeface="+mn-ea"/>
              </a:defRPr>
            </a:lvl1pPr>
          </a:lstStyle>
          <a:p>
            <a:pPr marL="0" lvl="0" indent="0" defTabSz="457200" eaLnBrk="1" latinLnBrk="0" hangingPunct="1">
              <a:lnSpc>
                <a:spcPts val="3900"/>
              </a:lnSpc>
              <a:spcAft>
                <a:spcPts val="1500"/>
              </a:spcAft>
              <a:buFont typeface="Arial"/>
            </a:pPr>
            <a:endParaRPr dirty="0"/>
          </a:p>
        </p:txBody>
      </p:sp>
      <p:pic>
        <p:nvPicPr>
          <p:cNvPr id="42" name="Shape 42" descr="Unit 12.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60400"/>
          </a:xfrm>
          <a:prstGeom prst="rect">
            <a:avLst/>
          </a:prstGeom>
          <a:noFill/>
          <a:ln>
            <a:noFill/>
          </a:ln>
        </p:spPr>
      </p:pic>
      <p:sp>
        <p:nvSpPr>
          <p:cNvPr id="43" name="Shape 43"/>
          <p:cNvSpPr txBox="1"/>
          <p:nvPr/>
        </p:nvSpPr>
        <p:spPr>
          <a:xfrm>
            <a:off x="752495" y="156700"/>
            <a:ext cx="8067634" cy="452432"/>
          </a:xfrm>
          <a:prstGeom prst="rect">
            <a:avLst/>
          </a:prstGeom>
          <a:noFill/>
          <a:ln>
            <a:noFill/>
          </a:ln>
        </p:spPr>
        <p:txBody>
          <a:bodyPr lIns="0" tIns="0" rIns="0" bIns="45700" anchor="t" anchorCtr="0">
            <a:noAutofit/>
          </a:bodyPr>
          <a:lstStyle/>
          <a:p>
            <a:pPr marL="0" marR="0" lvl="0" indent="0" algn="l" rtl="0">
              <a:spcBef>
                <a:spcPts val="0"/>
              </a:spcBef>
              <a:buSzPct val="25000"/>
              <a:buNone/>
            </a:pPr>
            <a:r>
              <a:rPr lang="en-US" sz="1200" b="0" i="0" u="none" strike="noStrike" cap="none" dirty="0">
                <a:solidFill>
                  <a:srgbClr val="FFFFFF"/>
                </a:solidFill>
                <a:latin typeface="Arial"/>
                <a:ea typeface="Arial"/>
                <a:cs typeface="Arial"/>
                <a:sym typeface="Arial"/>
              </a:rPr>
              <a:t>OOP design principles</a:t>
            </a:r>
            <a:br>
              <a:rPr lang="en-US" sz="1200" b="1" i="0" u="none" strike="noStrike" cap="none" dirty="0">
                <a:solidFill>
                  <a:srgbClr val="FFFFFF"/>
                </a:solidFill>
                <a:latin typeface="Arial"/>
                <a:ea typeface="Arial"/>
                <a:cs typeface="Arial"/>
                <a:sym typeface="Arial"/>
              </a:rPr>
            </a:br>
            <a:r>
              <a:rPr lang="en-US" sz="1200" b="1" i="0" u="none" strike="noStrike" cap="none" dirty="0">
                <a:solidFill>
                  <a:srgbClr val="FFFFFF"/>
                </a:solidFill>
                <a:latin typeface="Arial"/>
                <a:ea typeface="Arial"/>
                <a:cs typeface="Arial"/>
                <a:sym typeface="Arial"/>
              </a:rPr>
              <a:t>OOP and functional programming</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Picture 8" descr="Logo Unit 12.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0" name="Shape 42" descr="Unit 12.jpg"/>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660400"/>
          </a:xfrm>
          <a:prstGeom prst="rect">
            <a:avLst/>
          </a:prstGeom>
          <a:noFill/>
          <a:ln>
            <a:noFill/>
          </a:ln>
        </p:spPr>
      </p:pic>
      <p:sp>
        <p:nvSpPr>
          <p:cNvPr id="11" name="Shape 43"/>
          <p:cNvSpPr txBox="1"/>
          <p:nvPr userDrawn="1"/>
        </p:nvSpPr>
        <p:spPr>
          <a:xfrm>
            <a:off x="752495" y="156700"/>
            <a:ext cx="8067634" cy="452432"/>
          </a:xfrm>
          <a:prstGeom prst="rect">
            <a:avLst/>
          </a:prstGeom>
          <a:noFill/>
          <a:ln>
            <a:noFill/>
          </a:ln>
        </p:spPr>
        <p:txBody>
          <a:bodyPr lIns="0" tIns="0" rIns="0" bIns="45700" anchor="t" anchorCtr="0">
            <a:noAutofit/>
          </a:bodyPr>
          <a:lstStyle/>
          <a:p>
            <a:pPr marL="0" marR="0" lvl="0" indent="0" algn="l" rtl="0">
              <a:spcBef>
                <a:spcPts val="0"/>
              </a:spcBef>
              <a:buSzPct val="25000"/>
              <a:buNone/>
            </a:pPr>
            <a:r>
              <a:rPr lang="en-US" sz="1200" b="0" i="0" u="none" strike="noStrike" cap="none" dirty="0">
                <a:solidFill>
                  <a:srgbClr val="FFFFFF"/>
                </a:solidFill>
                <a:latin typeface="Arial"/>
                <a:ea typeface="Arial"/>
                <a:cs typeface="Arial"/>
                <a:sym typeface="Arial"/>
              </a:rPr>
              <a:t>OOP design principles</a:t>
            </a:r>
            <a:br>
              <a:rPr lang="en-US" sz="1200" b="1" i="0" u="none" strike="noStrike" cap="none" dirty="0">
                <a:solidFill>
                  <a:srgbClr val="FFFFFF"/>
                </a:solidFill>
                <a:latin typeface="Arial"/>
                <a:ea typeface="Arial"/>
                <a:cs typeface="Arial"/>
                <a:sym typeface="Arial"/>
              </a:rPr>
            </a:br>
            <a:r>
              <a:rPr lang="en-US" sz="1200" b="1" i="0" u="none" strike="noStrike" cap="none" dirty="0">
                <a:solidFill>
                  <a:srgbClr val="FFFFFF"/>
                </a:solidFill>
                <a:latin typeface="Arial"/>
                <a:ea typeface="Arial"/>
                <a:cs typeface="Arial"/>
                <a:sym typeface="Arial"/>
              </a:rPr>
              <a:t>OOP and functional programming</a:t>
            </a:r>
          </a:p>
        </p:txBody>
      </p:sp>
    </p:spTree>
    <p:extLst>
      <p:ext uri="{BB962C8B-B14F-4D97-AF65-F5344CB8AC3E}">
        <p14:creationId xmlns:p14="http://schemas.microsoft.com/office/powerpoint/2010/main" val="391165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0" r:id="rId4"/>
    <p:sldLayoutId id="2147483651" r:id="rId5"/>
    <p:sldLayoutId id="2147483656" r:id="rId6"/>
    <p:sldLayoutId id="2147483653"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14" name="Text Placeholder 4"/>
          <p:cNvSpPr txBox="1">
            <a:spLocks/>
          </p:cNvSpPr>
          <p:nvPr/>
        </p:nvSpPr>
        <p:spPr>
          <a:xfrm>
            <a:off x="1803399" y="1841231"/>
            <a:ext cx="2750617"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558ED5"/>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a:ln>
                  <a:noFill/>
                </a:ln>
                <a:solidFill>
                  <a:sysClr val="window" lastClr="FFFFFF"/>
                </a:solidFill>
                <a:effectLst/>
                <a:uLnTx/>
                <a:uFillTx/>
                <a:latin typeface="Museo 700" panose="02000000000000000000" pitchFamily="50" charset="0"/>
                <a:ea typeface="+mn-ea"/>
                <a:cs typeface="Arial"/>
              </a:rPr>
              <a:t>AQA</a:t>
            </a:r>
            <a:endParaRPr kumimoji="0" lang="en-US" sz="4500" b="0" i="0" u="none" strike="noStrike" kern="0" cap="none" spc="-140" normalizeH="0" baseline="0" noProof="0">
              <a:ln>
                <a:noFill/>
              </a:ln>
              <a:solidFill>
                <a:sysClr val="window" lastClr="FFFFFF"/>
              </a:solidFill>
              <a:effectLst/>
              <a:uLnTx/>
              <a:uFillTx/>
              <a:latin typeface="Museo900-Regular"/>
              <a:ea typeface="+mn-ea"/>
              <a:cs typeface="Museo900-Regular"/>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a:ln>
                  <a:noFill/>
                </a:ln>
                <a:solidFill>
                  <a:sysClr val="window" lastClr="FFFFFF"/>
                </a:solidFill>
                <a:effectLst/>
                <a:uLnTx/>
                <a:uFillTx/>
                <a:latin typeface="Museo 500" panose="02000000000000000000" pitchFamily="50" charset="0"/>
                <a:ea typeface="+mn-ea"/>
                <a:cs typeface="Arial"/>
              </a:rPr>
              <a:t>A Level</a:t>
            </a:r>
          </a:p>
          <a:p>
            <a:pPr marL="0" marR="0" lvl="3" indent="0" algn="l" defTabSz="457200" rtl="0" eaLnBrk="1" fontAlgn="auto" latinLnBrk="0" hangingPunct="1">
              <a:lnSpc>
                <a:spcPts val="2600"/>
              </a:lnSpc>
              <a:spcBef>
                <a:spcPts val="0"/>
              </a:spcBef>
              <a:spcAft>
                <a:spcPts val="0"/>
              </a:spcAft>
              <a:buClrTx/>
              <a:buSzTx/>
              <a:buFont typeface="Arial"/>
              <a:buNone/>
              <a:tabLst/>
              <a:defRPr/>
            </a:pPr>
            <a:r>
              <a:rPr kumimoji="0" lang="en-US" sz="2500" b="0" i="0" u="none" strike="noStrike" kern="1200" cap="none" spc="0" normalizeH="0" baseline="0" noProof="0">
                <a:ln>
                  <a:noFill/>
                </a:ln>
                <a:solidFill>
                  <a:sysClr val="window" lastClr="FFFFFF"/>
                </a:solidFill>
                <a:effectLst/>
                <a:uLnTx/>
                <a:uFillTx/>
                <a:latin typeface="Museo 100" panose="02000000000000000000" pitchFamily="50" charset="0"/>
                <a:ea typeface="+mn-ea"/>
                <a:cs typeface="Arial"/>
              </a:rPr>
              <a:t>Computer Science</a:t>
            </a:r>
          </a:p>
          <a:p>
            <a:pPr marL="0" marR="0" lvl="3" indent="0" algn="l" defTabSz="457200" rtl="0" eaLnBrk="1" fontAlgn="auto" latinLnBrk="0" hangingPunct="1">
              <a:lnSpc>
                <a:spcPts val="3000"/>
              </a:lnSpc>
              <a:spcBef>
                <a:spcPts val="0"/>
              </a:spcBef>
              <a:spcAft>
                <a:spcPts val="0"/>
              </a:spcAft>
              <a:buClrTx/>
              <a:buSzTx/>
              <a:buFont typeface="Arial"/>
              <a:buNone/>
              <a:tabLst/>
              <a:defRPr/>
            </a:pPr>
            <a:r>
              <a:rPr kumimoji="0" lang="en-US" sz="2500" b="0" i="0" u="none" strike="noStrike" kern="1200" cap="none" spc="0" normalizeH="0" baseline="0" noProof="0">
                <a:ln>
                  <a:noFill/>
                </a:ln>
                <a:solidFill>
                  <a:srgbClr val="558ED5"/>
                </a:solidFill>
                <a:effectLst/>
                <a:uLnTx/>
                <a:uFillTx/>
                <a:latin typeface="Museo 100" panose="02000000000000000000" pitchFamily="50" charset="0"/>
                <a:ea typeface="+mn-ea"/>
                <a:cs typeface="Arial"/>
              </a:rPr>
              <a:t>Paper 1</a:t>
            </a:r>
          </a:p>
          <a:p>
            <a:pPr marL="0" marR="0" lvl="3" indent="0" algn="l" defTabSz="457200" rtl="0" eaLnBrk="1" fontAlgn="auto" latinLnBrk="0" hangingPunct="1">
              <a:lnSpc>
                <a:spcPts val="4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558ED5"/>
              </a:solidFill>
              <a:effectLst/>
              <a:uLnTx/>
              <a:uFillTx/>
              <a:latin typeface="Museo 100" panose="02000000000000000000" pitchFamily="50" charset="0"/>
              <a:ea typeface="+mn-ea"/>
              <a:cs typeface="Arial"/>
            </a:endParaRPr>
          </a:p>
        </p:txBody>
      </p:sp>
      <p:sp>
        <p:nvSpPr>
          <p:cNvPr id="15" name="Text Placeholder 5"/>
          <p:cNvSpPr txBox="1">
            <a:spLocks/>
          </p:cNvSpPr>
          <p:nvPr/>
        </p:nvSpPr>
        <p:spPr>
          <a:xfrm>
            <a:off x="4800600" y="1860085"/>
            <a:ext cx="276860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900" panose="02000000000000000000" pitchFamily="50" charset="0"/>
              </a:rPr>
              <a:t>OOP design principles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Declaring a subclass in VB.net</a:t>
            </a:r>
          </a:p>
          <a:p>
            <a:endParaRPr lang="en-GB" dirty="0"/>
          </a:p>
        </p:txBody>
      </p:sp>
      <p:sp>
        <p:nvSpPr>
          <p:cNvPr id="7" name="Text Placeholder 6"/>
          <p:cNvSpPr>
            <a:spLocks noGrp="1"/>
          </p:cNvSpPr>
          <p:nvPr>
            <p:ph type="body" sz="quarter" idx="14"/>
          </p:nvPr>
        </p:nvSpPr>
        <p:spPr/>
        <p:txBody>
          <a:bodyPr/>
          <a:lstStyle/>
          <a:p>
            <a:pPr marL="158750" indent="0">
              <a:spcBef>
                <a:spcPts val="600"/>
              </a:spcBef>
              <a:spcAft>
                <a:spcPts val="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Fish</a:t>
            </a:r>
          </a:p>
          <a:p>
            <a:pPr marL="158750" indent="0">
              <a:spcBef>
                <a:spcPts val="600"/>
              </a:spcBef>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Inherits</a:t>
            </a:r>
            <a:r>
              <a:rPr lang="en-GB" sz="2000" dirty="0">
                <a:solidFill>
                  <a:srgbClr val="223E7A"/>
                </a:solidFill>
                <a:latin typeface="Consolas" panose="020B0609020204030204" pitchFamily="49" charset="0"/>
                <a:cs typeface="Courier New" panose="02070309020205020404" pitchFamily="49" charset="0"/>
              </a:rPr>
              <a:t> Animal</a:t>
            </a:r>
            <a:endParaRPr lang="en-GB" sz="2000" b="1" dirty="0">
              <a:solidFill>
                <a:srgbClr val="223E7A"/>
              </a:solidFill>
              <a:latin typeface="Consolas" panose="020B0609020204030204" pitchFamily="49" charset="0"/>
              <a:cs typeface="Courier New" panose="02070309020205020404" pitchFamily="49" charset="0"/>
            </a:endParaRPr>
          </a:p>
          <a:p>
            <a:pPr marL="158750" indent="0">
              <a:spcBef>
                <a:spcPts val="600"/>
              </a:spcBef>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Private </a:t>
            </a:r>
            <a:r>
              <a:rPr lang="en-GB" sz="2000" dirty="0" err="1">
                <a:solidFill>
                  <a:srgbClr val="223E7A"/>
                </a:solidFill>
                <a:latin typeface="Consolas" panose="020B0609020204030204" pitchFamily="49" charset="0"/>
                <a:cs typeface="Courier New" panose="02070309020205020404" pitchFamily="49" charset="0"/>
              </a:rPr>
              <a:t>maxSize</a:t>
            </a:r>
            <a:r>
              <a:rPr lang="en-GB" sz="2000" b="1" dirty="0">
                <a:solidFill>
                  <a:srgbClr val="223E7A"/>
                </a:solidFill>
                <a:latin typeface="Consolas" panose="020B0609020204030204" pitchFamily="49" charset="0"/>
                <a:cs typeface="Courier New" panose="02070309020205020404" pitchFamily="49" charset="0"/>
              </a:rPr>
              <a:t> As Integer</a:t>
            </a:r>
          </a:p>
          <a:p>
            <a:pPr marL="158750" indent="0">
              <a:spcBef>
                <a:spcPts val="600"/>
              </a:spcBef>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Public Sub </a:t>
            </a:r>
            <a:r>
              <a:rPr lang="en-GB" sz="2000" dirty="0" err="1">
                <a:solidFill>
                  <a:srgbClr val="223E7A"/>
                </a:solidFill>
                <a:latin typeface="Consolas" panose="020B0609020204030204" pitchFamily="49" charset="0"/>
                <a:cs typeface="Courier New" panose="02070309020205020404" pitchFamily="49" charset="0"/>
              </a:rPr>
              <a:t>setMaxSize</a:t>
            </a:r>
            <a:r>
              <a:rPr lang="en-GB" sz="2000" dirty="0">
                <a:solidFill>
                  <a:srgbClr val="223E7A"/>
                </a:solidFill>
                <a:latin typeface="Consolas" panose="020B0609020204030204" pitchFamily="49" charset="0"/>
                <a:cs typeface="Courier New" panose="02070309020205020404" pitchFamily="49" charset="0"/>
              </a:rPr>
              <a:t> (</a:t>
            </a:r>
            <a:r>
              <a:rPr lang="en-GB" sz="2000" b="1" dirty="0" err="1">
                <a:solidFill>
                  <a:srgbClr val="223E7A"/>
                </a:solidFill>
                <a:latin typeface="Consolas" panose="020B0609020204030204" pitchFamily="49" charset="0"/>
                <a:cs typeface="Courier New" panose="02070309020205020404" pitchFamily="49" charset="0"/>
              </a:rPr>
              <a:t>ByVal</a:t>
            </a:r>
            <a:r>
              <a:rPr lang="en-GB" sz="2000" dirty="0">
                <a:solidFill>
                  <a:srgbClr val="223E7A"/>
                </a:solidFill>
                <a:latin typeface="Consolas" panose="020B0609020204030204" pitchFamily="49" charset="0"/>
                <a:cs typeface="Courier New" panose="02070309020205020404" pitchFamily="49" charset="0"/>
              </a:rPr>
              <a:t> n </a:t>
            </a:r>
            <a:r>
              <a:rPr lang="en-GB" sz="2000" b="1" dirty="0">
                <a:solidFill>
                  <a:srgbClr val="223E7A"/>
                </a:solidFill>
                <a:latin typeface="Consolas" panose="020B0609020204030204" pitchFamily="49" charset="0"/>
                <a:cs typeface="Courier New" panose="02070309020205020404" pitchFamily="49" charset="0"/>
              </a:rPr>
              <a:t>As</a:t>
            </a: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String</a:t>
            </a:r>
            <a:r>
              <a:rPr lang="en-GB" sz="2000" dirty="0">
                <a:solidFill>
                  <a:srgbClr val="223E7A"/>
                </a:solidFill>
                <a:latin typeface="Consolas" panose="020B0609020204030204" pitchFamily="49" charset="0"/>
                <a:cs typeface="Courier New" panose="02070309020205020404" pitchFamily="49" charset="0"/>
              </a:rPr>
              <a:t>)</a:t>
            </a:r>
          </a:p>
          <a:p>
            <a:pPr marL="158750" indent="0">
              <a:spcBef>
                <a:spcPts val="600"/>
              </a:spcBef>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maxSize</a:t>
            </a:r>
            <a:r>
              <a:rPr lang="en-GB" sz="2000" dirty="0">
                <a:solidFill>
                  <a:srgbClr val="223E7A"/>
                </a:solidFill>
                <a:latin typeface="Consolas" panose="020B0609020204030204" pitchFamily="49" charset="0"/>
                <a:cs typeface="Courier New" panose="02070309020205020404" pitchFamily="49" charset="0"/>
              </a:rPr>
              <a:t> = n</a:t>
            </a:r>
          </a:p>
          <a:p>
            <a:pPr marL="158750" indent="0">
              <a:spcBef>
                <a:spcPts val="600"/>
              </a:spcBef>
              <a:spcAft>
                <a:spcPts val="0"/>
              </a:spcAft>
              <a:buNone/>
            </a:pPr>
            <a:r>
              <a:rPr lang="en-GB" sz="2000" b="1" dirty="0">
                <a:solidFill>
                  <a:srgbClr val="223E7A"/>
                </a:solidFill>
                <a:latin typeface="Consolas" panose="020B0609020204030204" pitchFamily="49" charset="0"/>
                <a:cs typeface="Courier New" panose="02070309020205020404" pitchFamily="49" charset="0"/>
              </a:rPr>
              <a:t>  End Sub</a:t>
            </a:r>
          </a:p>
          <a:p>
            <a:pPr marL="158750" indent="0">
              <a:spcBef>
                <a:spcPts val="600"/>
              </a:spcBef>
              <a:spcAft>
                <a:spcPts val="0"/>
              </a:spcAft>
              <a:buNone/>
            </a:pPr>
            <a:r>
              <a:rPr lang="en-GB" sz="2000" b="1" dirty="0">
                <a:solidFill>
                  <a:srgbClr val="223E7A"/>
                </a:solidFill>
                <a:latin typeface="Consolas" panose="020B0609020204030204" pitchFamily="49" charset="0"/>
                <a:cs typeface="Courier New" panose="02070309020205020404" pitchFamily="49" charset="0"/>
              </a:rPr>
              <a:t>End Class</a:t>
            </a:r>
          </a:p>
          <a:p>
            <a:endParaRPr lang="en-GB" sz="2000" dirty="0"/>
          </a:p>
        </p:txBody>
      </p:sp>
      <p:sp>
        <p:nvSpPr>
          <p:cNvPr id="6" name="Rectangle 5"/>
          <p:cNvSpPr/>
          <p:nvPr/>
        </p:nvSpPr>
        <p:spPr>
          <a:xfrm>
            <a:off x="6521800" y="2089246"/>
            <a:ext cx="1434124" cy="369332"/>
          </a:xfrm>
          <a:prstGeom prst="rect">
            <a:avLst/>
          </a:prstGeom>
          <a:noFill/>
        </p:spPr>
        <p:txBody>
          <a:bodyPr wrap="square" rtlCol="0">
            <a:spAutoFit/>
          </a:bodyPr>
          <a:lstStyle/>
          <a:p>
            <a:r>
              <a:rPr lang="en-GB" sz="1800" b="1" dirty="0">
                <a:solidFill>
                  <a:srgbClr val="FF0000"/>
                </a:solidFill>
              </a:rPr>
              <a:t>Superclass</a:t>
            </a:r>
          </a:p>
        </p:txBody>
      </p:sp>
      <p:sp>
        <p:nvSpPr>
          <p:cNvPr id="8" name="Rectangle 7"/>
          <p:cNvSpPr/>
          <p:nvPr/>
        </p:nvSpPr>
        <p:spPr>
          <a:xfrm>
            <a:off x="6521800" y="3485016"/>
            <a:ext cx="2016224" cy="646331"/>
          </a:xfrm>
          <a:prstGeom prst="rect">
            <a:avLst/>
          </a:prstGeom>
          <a:noFill/>
        </p:spPr>
        <p:txBody>
          <a:bodyPr wrap="square" rtlCol="0">
            <a:spAutoFit/>
          </a:bodyPr>
          <a:lstStyle/>
          <a:p>
            <a:r>
              <a:rPr lang="en-GB" sz="1800" b="1" dirty="0">
                <a:solidFill>
                  <a:srgbClr val="FF0000"/>
                </a:solidFill>
              </a:rPr>
              <a:t>Method for this subclass only</a:t>
            </a:r>
          </a:p>
        </p:txBody>
      </p:sp>
      <p:cxnSp>
        <p:nvCxnSpPr>
          <p:cNvPr id="9" name="Straight Arrow Connector 8"/>
          <p:cNvCxnSpPr/>
          <p:nvPr/>
        </p:nvCxnSpPr>
        <p:spPr>
          <a:xfrm>
            <a:off x="3419872" y="2276872"/>
            <a:ext cx="3101928"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ctor: Elbow 12"/>
          <p:cNvCxnSpPr>
            <a:endCxn id="8" idx="0"/>
          </p:cNvCxnSpPr>
          <p:nvPr/>
        </p:nvCxnSpPr>
        <p:spPr>
          <a:xfrm>
            <a:off x="7020272" y="2996952"/>
            <a:ext cx="509640" cy="488064"/>
          </a:xfrm>
          <a:prstGeom prst="bentConnector2">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77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p:txBody>
          <a:bodyPr/>
          <a:lstStyle/>
          <a:p>
            <a:pPr lvl="0"/>
            <a:r>
              <a:rPr lang="en-US">
                <a:sym typeface="Arial"/>
              </a:rPr>
              <a:t>Polymorphism and overriding</a:t>
            </a:r>
            <a:endParaRPr lang="en-US" dirty="0">
              <a:sym typeface="Arial"/>
            </a:endParaRPr>
          </a:p>
        </p:txBody>
      </p:sp>
      <p:sp>
        <p:nvSpPr>
          <p:cNvPr id="91" name="Shape 91"/>
          <p:cNvSpPr txBox="1">
            <a:spLocks noGrp="1"/>
          </p:cNvSpPr>
          <p:nvPr>
            <p:ph type="body" idx="14"/>
          </p:nvPr>
        </p:nvSpPr>
        <p:spPr>
          <a:xfrm>
            <a:off x="723900" y="1703388"/>
            <a:ext cx="7797800" cy="3454400"/>
          </a:xfrm>
        </p:spPr>
        <p:txBody>
          <a:bodyPr/>
          <a:lstStyle/>
          <a:p>
            <a:pPr lvl="0"/>
            <a:r>
              <a:rPr lang="en-US" dirty="0"/>
              <a:t>Polymorphism:</a:t>
            </a:r>
          </a:p>
          <a:p>
            <a:pPr lvl="1"/>
            <a:r>
              <a:rPr lang="en-US" dirty="0"/>
              <a:t>a method used in a class hierarchy can behave differently in each class</a:t>
            </a:r>
          </a:p>
          <a:p>
            <a:pPr lvl="0"/>
            <a:r>
              <a:rPr lang="en-US" dirty="0"/>
              <a:t>This is achieved through overriding:</a:t>
            </a:r>
          </a:p>
          <a:p>
            <a:pPr lvl="1"/>
            <a:r>
              <a:rPr lang="en-US" dirty="0"/>
              <a:t>a method with the same identifier in the superclass can be redefined or extended in a subclass</a:t>
            </a:r>
          </a:p>
          <a:p>
            <a:pPr lvl="0"/>
            <a:endParaRPr lang="en-US" dirty="0"/>
          </a:p>
          <a:p>
            <a:pPr lvl="0"/>
            <a:endParaRPr lang="en-US" dirty="0"/>
          </a:p>
          <a:p>
            <a:pPr lvl="0"/>
            <a:endParaRPr lang="en-US" dirty="0"/>
          </a:p>
          <a:p>
            <a:pPr lvl="0"/>
            <a:endParaRPr lang="en-US" dirty="0"/>
          </a:p>
          <a:p>
            <a:pPr lvl="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p:txBody>
          <a:bodyPr/>
          <a:lstStyle/>
          <a:p>
            <a:pPr lvl="0"/>
            <a:r>
              <a:rPr lang="en-US"/>
              <a:t>Access modifiers (s</a:t>
            </a:r>
            <a:r>
              <a:rPr lang="en-US">
                <a:sym typeface="Arial"/>
              </a:rPr>
              <a:t>pecifiers)</a:t>
            </a:r>
            <a:endParaRPr lang="en-US" dirty="0">
              <a:sym typeface="Arial"/>
            </a:endParaRPr>
          </a:p>
        </p:txBody>
      </p:sp>
      <p:sp>
        <p:nvSpPr>
          <p:cNvPr id="72" name="Shape 72"/>
          <p:cNvSpPr txBox="1">
            <a:spLocks noGrp="1"/>
          </p:cNvSpPr>
          <p:nvPr>
            <p:ph type="body" idx="14"/>
          </p:nvPr>
        </p:nvSpPr>
        <p:spPr/>
        <p:txBody>
          <a:bodyPr/>
          <a:lstStyle/>
          <a:p>
            <a:pPr lvl="0"/>
            <a:r>
              <a:rPr lang="en-US" dirty="0"/>
              <a:t>In a class definition to implement data hiding</a:t>
            </a:r>
          </a:p>
          <a:p>
            <a:pPr lvl="1"/>
            <a:r>
              <a:rPr lang="en-US" dirty="0"/>
              <a:t>Public</a:t>
            </a:r>
          </a:p>
          <a:p>
            <a:pPr lvl="1"/>
            <a:r>
              <a:rPr lang="en-US" dirty="0"/>
              <a:t>Private</a:t>
            </a:r>
          </a:p>
          <a:p>
            <a:pPr lvl="1"/>
            <a:r>
              <a:rPr lang="en-US" dirty="0"/>
              <a:t>Protected</a:t>
            </a:r>
          </a:p>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43033381"/>
              </p:ext>
            </p:extLst>
          </p:nvPr>
        </p:nvGraphicFramePr>
        <p:xfrm>
          <a:off x="775932" y="3789040"/>
          <a:ext cx="7693926" cy="2304255"/>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925174">
                  <a:extLst>
                    <a:ext uri="{9D8B030D-6E8A-4147-A177-3AD203B41FA5}">
                      <a16:colId xmlns:a16="http://schemas.microsoft.com/office/drawing/2014/main" val="20003"/>
                    </a:ext>
                  </a:extLst>
                </a:gridCol>
              </a:tblGrid>
              <a:tr h="384042">
                <a:tc>
                  <a:txBody>
                    <a:bodyPr/>
                    <a:lstStyle/>
                    <a:p>
                      <a:pPr algn="l">
                        <a:spcAft>
                          <a:spcPts val="0"/>
                        </a:spcAft>
                        <a:tabLst>
                          <a:tab pos="270510" algn="l"/>
                          <a:tab pos="540385" algn="l"/>
                          <a:tab pos="810260" algn="l"/>
                          <a:tab pos="5671185" algn="r"/>
                        </a:tabLst>
                      </a:pPr>
                      <a:r>
                        <a:rPr lang="en-GB" sz="1600" dirty="0">
                          <a:effectLst/>
                          <a:latin typeface="+mn-lt"/>
                        </a:rPr>
                        <a:t>Member is accessible…</a:t>
                      </a:r>
                      <a:endParaRPr lang="en-GB" sz="1600" dirty="0">
                        <a:effectLst/>
                        <a:latin typeface="+mn-lt"/>
                        <a:ea typeface="Corbel"/>
                        <a:cs typeface="Times New Roman"/>
                      </a:endParaRPr>
                    </a:p>
                  </a:txBody>
                  <a:tcPr marL="68580" marR="68580" marT="0" marB="0" anchor="ctr">
                    <a:lnR w="12700" cap="flat" cmpd="sng" algn="ctr">
                      <a:solidFill>
                        <a:srgbClr val="223E7A"/>
                      </a:solidFill>
                      <a:prstDash val="solid"/>
                      <a:round/>
                      <a:headEnd type="none" w="med" len="med"/>
                      <a:tailEnd type="none" w="med" len="med"/>
                    </a:lnR>
                    <a:lnB w="12700" cap="flat" cmpd="sng" algn="ctr">
                      <a:solidFill>
                        <a:srgbClr val="223E7A"/>
                      </a:solidFill>
                      <a:prstDash val="solid"/>
                      <a:round/>
                      <a:headEnd type="none" w="med" len="med"/>
                      <a:tailEnd type="none" w="med" len="med"/>
                    </a:lnB>
                    <a:solidFill>
                      <a:srgbClr val="223E7A"/>
                    </a:solidFill>
                  </a:tcPr>
                </a:tc>
                <a:tc>
                  <a:txBody>
                    <a:bodyPr/>
                    <a:lstStyle/>
                    <a:p>
                      <a:pPr algn="ctr">
                        <a:spcAft>
                          <a:spcPts val="0"/>
                        </a:spcAft>
                        <a:tabLst>
                          <a:tab pos="270510" algn="l"/>
                          <a:tab pos="540385" algn="l"/>
                          <a:tab pos="810260" algn="l"/>
                          <a:tab pos="5671185" algn="r"/>
                        </a:tabLst>
                      </a:pPr>
                      <a:r>
                        <a:rPr lang="en-GB" sz="1600" dirty="0">
                          <a:effectLst/>
                          <a:latin typeface="+mn-lt"/>
                        </a:rPr>
                        <a:t>Public</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B w="12700" cap="flat" cmpd="sng" algn="ctr">
                      <a:solidFill>
                        <a:srgbClr val="223E7A"/>
                      </a:solidFill>
                      <a:prstDash val="solid"/>
                      <a:round/>
                      <a:headEnd type="none" w="med" len="med"/>
                      <a:tailEnd type="none" w="med" len="med"/>
                    </a:lnB>
                    <a:solidFill>
                      <a:srgbClr val="223E7A"/>
                    </a:solidFill>
                  </a:tcPr>
                </a:tc>
                <a:tc>
                  <a:txBody>
                    <a:bodyPr/>
                    <a:lstStyle/>
                    <a:p>
                      <a:pPr algn="ctr">
                        <a:spcAft>
                          <a:spcPts val="0"/>
                        </a:spcAft>
                        <a:tabLst>
                          <a:tab pos="270510" algn="l"/>
                          <a:tab pos="540385" algn="l"/>
                          <a:tab pos="810260" algn="l"/>
                          <a:tab pos="5671185" algn="r"/>
                        </a:tabLst>
                      </a:pPr>
                      <a:r>
                        <a:rPr lang="en-GB" sz="1600" dirty="0">
                          <a:effectLst/>
                          <a:latin typeface="+mn-lt"/>
                        </a:rPr>
                        <a:t>Protected</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B w="12700" cap="flat" cmpd="sng" algn="ctr">
                      <a:solidFill>
                        <a:srgbClr val="223E7A"/>
                      </a:solidFill>
                      <a:prstDash val="solid"/>
                      <a:round/>
                      <a:headEnd type="none" w="med" len="med"/>
                      <a:tailEnd type="none" w="med" len="med"/>
                    </a:lnB>
                    <a:solidFill>
                      <a:srgbClr val="223E7A"/>
                    </a:solidFill>
                  </a:tcPr>
                </a:tc>
                <a:tc>
                  <a:txBody>
                    <a:bodyPr/>
                    <a:lstStyle/>
                    <a:p>
                      <a:pPr algn="ctr">
                        <a:spcAft>
                          <a:spcPts val="0"/>
                        </a:spcAft>
                        <a:tabLst>
                          <a:tab pos="270510" algn="l"/>
                          <a:tab pos="540385" algn="l"/>
                          <a:tab pos="810260" algn="l"/>
                          <a:tab pos="5671185" algn="r"/>
                        </a:tabLst>
                      </a:pPr>
                      <a:r>
                        <a:rPr lang="en-GB" sz="1600" dirty="0">
                          <a:effectLst/>
                          <a:latin typeface="+mn-lt"/>
                        </a:rPr>
                        <a:t>Private</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B w="12700" cap="flat" cmpd="sng" algn="ctr">
                      <a:solidFill>
                        <a:srgbClr val="223E7A"/>
                      </a:solidFill>
                      <a:prstDash val="solid"/>
                      <a:round/>
                      <a:headEnd type="none" w="med" len="med"/>
                      <a:tailEnd type="none" w="med" len="med"/>
                    </a:lnB>
                    <a:solidFill>
                      <a:srgbClr val="223E7A"/>
                    </a:solidFill>
                  </a:tcPr>
                </a:tc>
                <a:extLst>
                  <a:ext uri="{0D108BD9-81ED-4DB2-BD59-A6C34878D82A}">
                    <a16:rowId xmlns:a16="http://schemas.microsoft.com/office/drawing/2014/main" val="10000"/>
                  </a:ext>
                </a:extLst>
              </a:tr>
              <a:tr h="384042">
                <a:tc>
                  <a:txBody>
                    <a:bodyPr/>
                    <a:lstStyle/>
                    <a:p>
                      <a:pPr algn="l">
                        <a:spcAft>
                          <a:spcPts val="0"/>
                        </a:spcAft>
                        <a:tabLst>
                          <a:tab pos="270510" algn="l"/>
                          <a:tab pos="540385" algn="l"/>
                          <a:tab pos="810260" algn="l"/>
                          <a:tab pos="5671185" algn="r"/>
                        </a:tabLst>
                      </a:pPr>
                      <a:r>
                        <a:rPr lang="en-GB" sz="1600" dirty="0">
                          <a:effectLst/>
                          <a:latin typeface="+mn-lt"/>
                        </a:rPr>
                        <a:t>Within the defining class</a:t>
                      </a:r>
                      <a:endParaRPr lang="en-GB" sz="1600" dirty="0">
                        <a:effectLst/>
                        <a:latin typeface="+mn-lt"/>
                        <a:ea typeface="Corbel"/>
                        <a:cs typeface="Times New Roman"/>
                      </a:endParaRPr>
                    </a:p>
                  </a:txBody>
                  <a:tcPr marL="68580" marR="68580" marT="0" marB="0" anchor="ctr">
                    <a:lnL w="12700" cmpd="sng">
                      <a:noFill/>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lnTlToBr w="12700" cmpd="sng">
                      <a:noFill/>
                      <a:prstDash val="solid"/>
                    </a:lnTlToBr>
                    <a:lnBlToTr w="12700" cmpd="sng">
                      <a:noFill/>
                      <a:prstDash val="solid"/>
                    </a:lnBlToTr>
                    <a:solidFill>
                      <a:srgbClr val="223E7A"/>
                    </a:solidFill>
                  </a:tcPr>
                </a:tc>
                <a:tc>
                  <a:txBody>
                    <a:bodyPr/>
                    <a:lstStyle/>
                    <a:p>
                      <a:pPr algn="ctr">
                        <a:spcAft>
                          <a:spcPts val="0"/>
                        </a:spcAft>
                        <a:tabLst>
                          <a:tab pos="270510" algn="l"/>
                          <a:tab pos="540385" algn="l"/>
                          <a:tab pos="810260" algn="l"/>
                          <a:tab pos="5671185" algn="r"/>
                        </a:tabLst>
                      </a:pPr>
                      <a:r>
                        <a:rPr lang="en-GB" sz="1600">
                          <a:effectLst/>
                          <a:latin typeface="+mn-lt"/>
                        </a:rPr>
                        <a:t>Yes</a:t>
                      </a:r>
                      <a:endParaRPr lang="en-GB" sz="160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solidFill>
                      <a:schemeClr val="bg1"/>
                    </a:solidFill>
                  </a:tcPr>
                </a:tc>
                <a:tc>
                  <a:txBody>
                    <a:bodyPr/>
                    <a:lstStyle/>
                    <a:p>
                      <a:pPr algn="ctr">
                        <a:spcAft>
                          <a:spcPts val="0"/>
                        </a:spcAft>
                        <a:tabLst>
                          <a:tab pos="270510" algn="l"/>
                          <a:tab pos="540385" algn="l"/>
                          <a:tab pos="810260" algn="l"/>
                          <a:tab pos="5671185" algn="r"/>
                        </a:tabLst>
                      </a:pPr>
                      <a:r>
                        <a:rPr lang="en-GB" sz="1600">
                          <a:effectLst/>
                          <a:latin typeface="+mn-lt"/>
                        </a:rPr>
                        <a:t>Yes</a:t>
                      </a:r>
                      <a:endParaRPr lang="en-GB" sz="160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solidFill>
                      <a:schemeClr val="bg1"/>
                    </a:solidFill>
                  </a:tcPr>
                </a:tc>
                <a:tc>
                  <a:txBody>
                    <a:bodyPr/>
                    <a:lstStyle/>
                    <a:p>
                      <a:pPr algn="ctr">
                        <a:spcAft>
                          <a:spcPts val="0"/>
                        </a:spcAft>
                        <a:tabLst>
                          <a:tab pos="270510" algn="l"/>
                          <a:tab pos="540385" algn="l"/>
                          <a:tab pos="810260" algn="l"/>
                          <a:tab pos="5671185" algn="r"/>
                        </a:tabLst>
                      </a:pPr>
                      <a:r>
                        <a:rPr lang="en-GB" sz="1600" dirty="0">
                          <a:effectLst/>
                          <a:latin typeface="+mn-lt"/>
                        </a:rPr>
                        <a:t>Yes</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4042">
                <a:tc>
                  <a:txBody>
                    <a:bodyPr/>
                    <a:lstStyle/>
                    <a:p>
                      <a:pPr algn="l">
                        <a:spcAft>
                          <a:spcPts val="0"/>
                        </a:spcAft>
                        <a:tabLst>
                          <a:tab pos="270510" algn="l"/>
                          <a:tab pos="540385" algn="l"/>
                          <a:tab pos="810260" algn="l"/>
                          <a:tab pos="5671185" algn="r"/>
                        </a:tabLst>
                      </a:pPr>
                      <a:r>
                        <a:rPr lang="en-GB" sz="1600" dirty="0">
                          <a:effectLst/>
                          <a:latin typeface="+mn-lt"/>
                        </a:rPr>
                        <a:t>Via inheritance</a:t>
                      </a:r>
                      <a:endParaRPr lang="en-GB" sz="1600" dirty="0">
                        <a:effectLst/>
                        <a:latin typeface="+mn-lt"/>
                        <a:ea typeface="Corbel"/>
                        <a:cs typeface="Times New Roman"/>
                      </a:endParaRPr>
                    </a:p>
                  </a:txBody>
                  <a:tcPr marL="68580" marR="68580" marT="0" marB="0" anchor="ctr">
                    <a:lnL w="12700" cmpd="sng">
                      <a:noFill/>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lnTlToBr w="12700" cmpd="sng">
                      <a:noFill/>
                      <a:prstDash val="solid"/>
                    </a:lnTlToBr>
                    <a:lnBlToTr w="12700" cmpd="sng">
                      <a:noFill/>
                      <a:prstDash val="solid"/>
                    </a:lnBlToTr>
                    <a:solidFill>
                      <a:srgbClr val="223E7A"/>
                    </a:solidFill>
                  </a:tcPr>
                </a:tc>
                <a:tc>
                  <a:txBody>
                    <a:bodyPr/>
                    <a:lstStyle/>
                    <a:p>
                      <a:pPr algn="ctr">
                        <a:spcAft>
                          <a:spcPts val="0"/>
                        </a:spcAft>
                        <a:tabLst>
                          <a:tab pos="270510" algn="l"/>
                          <a:tab pos="540385" algn="l"/>
                          <a:tab pos="810260" algn="l"/>
                          <a:tab pos="5671185" algn="r"/>
                        </a:tabLst>
                      </a:pPr>
                      <a:r>
                        <a:rPr lang="en-GB" sz="1600">
                          <a:effectLst/>
                          <a:latin typeface="+mn-lt"/>
                        </a:rPr>
                        <a:t>Yes</a:t>
                      </a:r>
                      <a:endParaRPr lang="en-GB" sz="160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solidFill>
                      <a:schemeClr val="bg1"/>
                    </a:solidFill>
                  </a:tcPr>
                </a:tc>
                <a:tc>
                  <a:txBody>
                    <a:bodyPr/>
                    <a:lstStyle/>
                    <a:p>
                      <a:pPr algn="ctr">
                        <a:spcAft>
                          <a:spcPts val="0"/>
                        </a:spcAft>
                        <a:tabLst>
                          <a:tab pos="270510" algn="l"/>
                          <a:tab pos="540385" algn="l"/>
                          <a:tab pos="810260" algn="l"/>
                          <a:tab pos="5671185" algn="r"/>
                        </a:tabLst>
                      </a:pPr>
                      <a:r>
                        <a:rPr lang="en-GB" sz="1600">
                          <a:effectLst/>
                          <a:latin typeface="+mn-lt"/>
                        </a:rPr>
                        <a:t>Yes</a:t>
                      </a:r>
                      <a:endParaRPr lang="en-GB" sz="160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solidFill>
                      <a:schemeClr val="bg1"/>
                    </a:solidFill>
                  </a:tcPr>
                </a:tc>
                <a:tc>
                  <a:txBody>
                    <a:bodyPr/>
                    <a:lstStyle/>
                    <a:p>
                      <a:pPr algn="ctr">
                        <a:spcAft>
                          <a:spcPts val="0"/>
                        </a:spcAft>
                        <a:tabLst>
                          <a:tab pos="270510" algn="l"/>
                          <a:tab pos="540385" algn="l"/>
                          <a:tab pos="810260" algn="l"/>
                          <a:tab pos="5671185" algn="r"/>
                        </a:tabLst>
                      </a:pPr>
                      <a:r>
                        <a:rPr lang="en-GB" sz="1600" dirty="0">
                          <a:effectLst/>
                          <a:latin typeface="+mn-lt"/>
                        </a:rPr>
                        <a:t>No</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T w="12700" cap="flat" cmpd="sng" algn="ctr">
                      <a:solidFill>
                        <a:srgbClr val="223E7A"/>
                      </a:solidFill>
                      <a:prstDash val="solid"/>
                      <a:round/>
                      <a:headEnd type="none" w="med" len="med"/>
                      <a:tailEnd type="none" w="med" len="med"/>
                    </a:lnT>
                    <a:lnB w="12700" cap="flat" cmpd="sng" algn="ctr">
                      <a:solidFill>
                        <a:srgbClr val="223E7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52129">
                <a:tc>
                  <a:txBody>
                    <a:bodyPr/>
                    <a:lstStyle/>
                    <a:p>
                      <a:pPr algn="l">
                        <a:spcAft>
                          <a:spcPts val="0"/>
                        </a:spcAft>
                        <a:tabLst>
                          <a:tab pos="270510" algn="l"/>
                          <a:tab pos="540385" algn="l"/>
                          <a:tab pos="810260" algn="l"/>
                          <a:tab pos="5671185" algn="r"/>
                        </a:tabLst>
                      </a:pPr>
                      <a:r>
                        <a:rPr lang="en-GB" sz="1600" dirty="0">
                          <a:effectLst/>
                          <a:latin typeface="+mn-lt"/>
                        </a:rPr>
                        <a:t>Via a reference to an object of the class</a:t>
                      </a:r>
                      <a:endParaRPr lang="en-GB" sz="1600" dirty="0">
                        <a:effectLst/>
                        <a:latin typeface="+mn-lt"/>
                        <a:ea typeface="Corbel"/>
                        <a:cs typeface="Times New Roman"/>
                      </a:endParaRPr>
                    </a:p>
                  </a:txBody>
                  <a:tcPr marL="68580" marR="68580" marT="0" marB="0" anchor="ctr">
                    <a:lnL w="12700" cmpd="sng">
                      <a:noFill/>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23E7A"/>
                    </a:solidFill>
                  </a:tcPr>
                </a:tc>
                <a:tc>
                  <a:txBody>
                    <a:bodyPr/>
                    <a:lstStyle/>
                    <a:p>
                      <a:pPr algn="ctr">
                        <a:spcAft>
                          <a:spcPts val="0"/>
                        </a:spcAft>
                        <a:tabLst>
                          <a:tab pos="270510" algn="l"/>
                          <a:tab pos="540385" algn="l"/>
                          <a:tab pos="810260" algn="l"/>
                          <a:tab pos="5671185" algn="r"/>
                        </a:tabLst>
                      </a:pPr>
                      <a:r>
                        <a:rPr lang="en-GB" sz="1600">
                          <a:effectLst/>
                          <a:latin typeface="+mn-lt"/>
                        </a:rPr>
                        <a:t>Yes</a:t>
                      </a:r>
                      <a:endParaRPr lang="en-GB" sz="160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solidFill>
                      <a:schemeClr val="bg1"/>
                    </a:solidFill>
                  </a:tcPr>
                </a:tc>
                <a:tc>
                  <a:txBody>
                    <a:bodyPr/>
                    <a:lstStyle/>
                    <a:p>
                      <a:pPr algn="ctr">
                        <a:spcAft>
                          <a:spcPts val="0"/>
                        </a:spcAft>
                        <a:tabLst>
                          <a:tab pos="270510" algn="l"/>
                          <a:tab pos="540385" algn="l"/>
                          <a:tab pos="810260" algn="l"/>
                          <a:tab pos="5671185" algn="r"/>
                        </a:tabLst>
                      </a:pPr>
                      <a:r>
                        <a:rPr lang="en-GB" sz="1600" dirty="0">
                          <a:effectLst/>
                          <a:latin typeface="+mn-lt"/>
                        </a:rPr>
                        <a:t>Only if it is in a subclass</a:t>
                      </a:r>
                    </a:p>
                    <a:p>
                      <a:pPr algn="ctr">
                        <a:spcAft>
                          <a:spcPts val="0"/>
                        </a:spcAft>
                        <a:tabLst>
                          <a:tab pos="270510" algn="l"/>
                          <a:tab pos="540385" algn="l"/>
                          <a:tab pos="810260" algn="l"/>
                          <a:tab pos="5671185" algn="r"/>
                        </a:tabLst>
                      </a:pPr>
                      <a:r>
                        <a:rPr lang="en-GB" sz="1600" dirty="0">
                          <a:effectLst/>
                          <a:latin typeface="+mn-lt"/>
                        </a:rPr>
                        <a:t>/ in the same package</a:t>
                      </a:r>
                    </a:p>
                    <a:p>
                      <a:pPr algn="ctr">
                        <a:spcAft>
                          <a:spcPts val="0"/>
                        </a:spcAft>
                        <a:tabLst>
                          <a:tab pos="270510" algn="l"/>
                          <a:tab pos="540385" algn="l"/>
                          <a:tab pos="810260" algn="l"/>
                          <a:tab pos="5671185" algn="r"/>
                        </a:tabLst>
                      </a:pPr>
                      <a:r>
                        <a:rPr lang="en-GB" sz="1600" dirty="0">
                          <a:effectLst/>
                          <a:latin typeface="+mn-lt"/>
                        </a:rPr>
                        <a:t>(definition varies between languages)</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R w="12700" cap="flat" cmpd="sng" algn="ctr">
                      <a:solidFill>
                        <a:srgbClr val="223E7A"/>
                      </a:solidFill>
                      <a:prstDash val="solid"/>
                      <a:round/>
                      <a:headEnd type="none" w="med" len="med"/>
                      <a:tailEnd type="none" w="med" len="med"/>
                    </a:lnR>
                    <a:lnT w="12700" cap="flat" cmpd="sng" algn="ctr">
                      <a:solidFill>
                        <a:srgbClr val="223E7A"/>
                      </a:solidFill>
                      <a:prstDash val="solid"/>
                      <a:round/>
                      <a:headEnd type="none" w="med" len="med"/>
                      <a:tailEnd type="none" w="med" len="med"/>
                    </a:lnT>
                    <a:solidFill>
                      <a:schemeClr val="bg1"/>
                    </a:solidFill>
                  </a:tcPr>
                </a:tc>
                <a:tc>
                  <a:txBody>
                    <a:bodyPr/>
                    <a:lstStyle/>
                    <a:p>
                      <a:pPr algn="ctr">
                        <a:spcAft>
                          <a:spcPts val="0"/>
                        </a:spcAft>
                        <a:tabLst>
                          <a:tab pos="270510" algn="l"/>
                          <a:tab pos="540385" algn="l"/>
                          <a:tab pos="810260" algn="l"/>
                          <a:tab pos="5671185" algn="r"/>
                        </a:tabLst>
                      </a:pPr>
                      <a:r>
                        <a:rPr lang="en-GB" sz="1600" dirty="0">
                          <a:effectLst/>
                          <a:latin typeface="+mn-lt"/>
                        </a:rPr>
                        <a:t>No</a:t>
                      </a:r>
                      <a:endParaRPr lang="en-GB" sz="1600" dirty="0">
                        <a:effectLst/>
                        <a:latin typeface="+mn-lt"/>
                        <a:ea typeface="Corbel"/>
                        <a:cs typeface="Times New Roman"/>
                      </a:endParaRPr>
                    </a:p>
                  </a:txBody>
                  <a:tcPr marL="68580" marR="68580" marT="0" marB="0" anchor="ctr">
                    <a:lnL w="12700" cap="flat" cmpd="sng" algn="ctr">
                      <a:solidFill>
                        <a:srgbClr val="223E7A"/>
                      </a:solidFill>
                      <a:prstDash val="solid"/>
                      <a:round/>
                      <a:headEnd type="none" w="med" len="med"/>
                      <a:tailEnd type="none" w="med" len="med"/>
                    </a:lnL>
                    <a:lnT w="12700" cap="flat" cmpd="sng" algn="ctr">
                      <a:solidFill>
                        <a:srgbClr val="223E7A"/>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p:txBody>
          <a:bodyPr/>
          <a:lstStyle/>
          <a:p>
            <a:pPr lvl="0"/>
            <a:r>
              <a:rPr lang="en-US"/>
              <a:t>Polymorphism example</a:t>
            </a:r>
          </a:p>
        </p:txBody>
      </p:sp>
      <p:sp>
        <p:nvSpPr>
          <p:cNvPr id="98" name="Shape 98"/>
          <p:cNvSpPr txBox="1">
            <a:spLocks noGrp="1"/>
          </p:cNvSpPr>
          <p:nvPr>
            <p:ph type="body" idx="14"/>
          </p:nvPr>
        </p:nvSpPr>
        <p:spPr>
          <a:xfrm>
            <a:off x="723900" y="1703388"/>
            <a:ext cx="7797800" cy="4605932"/>
          </a:xfrm>
        </p:spPr>
        <p:txBody>
          <a:bodyPr/>
          <a:lstStyle/>
          <a:p>
            <a:r>
              <a:rPr lang="en-US" dirty="0"/>
              <a:t>The feed method may behave differently in the fish class, so it can be re-defined in the subclass</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rPr>
              <a:t>Fish = Subclass(Animal)</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rPr>
              <a:t>  Public</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rPr>
              <a:t>    Procedure feed Override</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rPr>
              <a:t>      size </a:t>
            </a: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size + 2</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Output state, " fed" </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If size &gt;= </a:t>
            </a:r>
            <a:r>
              <a:rPr lang="en-US" sz="2000" dirty="0" err="1">
                <a:solidFill>
                  <a:srgbClr val="223E7A"/>
                </a:solidFill>
                <a:latin typeface="Consolas" panose="020B0609020204030204" pitchFamily="49" charset="0"/>
                <a:cs typeface="Courier New" panose="02070309020205020404" pitchFamily="49" charset="0"/>
                <a:sym typeface="Wingdings" panose="05000000000000000000" pitchFamily="2" charset="2"/>
              </a:rPr>
              <a:t>maxSize</a:t>
            </a: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Then</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state  "BIG FISH" </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End If</a:t>
            </a:r>
          </a:p>
          <a:p>
            <a:pPr marL="627063"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End Procedure</a:t>
            </a:r>
            <a:endParaRPr lang="en-US" sz="2000" dirty="0">
              <a:solidFill>
                <a:srgbClr val="223E7A"/>
              </a:solidFill>
              <a:latin typeface="Consolas" panose="020B0609020204030204" pitchFamily="49" charset="0"/>
              <a:cs typeface="Courier New" panose="02070309020205020404" pitchFamily="49" charset="0"/>
            </a:endParaRPr>
          </a:p>
          <a:p>
            <a:pPr marL="627063" lvl="0">
              <a:buNone/>
            </a:pPr>
            <a:r>
              <a:rPr lang="en-US" sz="2000" dirty="0">
                <a:solidFill>
                  <a:srgbClr val="223E7A"/>
                </a:solidFill>
                <a:latin typeface="Consolas" panose="020B0609020204030204" pitchFamily="49" charset="0"/>
                <a:cs typeface="Courier New" panose="02070309020205020404" pitchFamily="49" charset="0"/>
              </a:rPr>
              <a:t>    …</a:t>
            </a:r>
          </a:p>
          <a:p>
            <a:pPr marL="627063" lvl="0">
              <a:buNone/>
            </a:pPr>
            <a:r>
              <a:rPr lang="en-US" sz="2000" dirty="0">
                <a:solidFill>
                  <a:srgbClr val="223E7A"/>
                </a:solidFill>
                <a:latin typeface="Consolas" panose="020B0609020204030204" pitchFamily="49" charset="0"/>
                <a:cs typeface="Courier New" panose="02070309020205020404" pitchFamily="49" charset="0"/>
              </a:rPr>
              <a:t>End Class</a:t>
            </a:r>
          </a:p>
          <a:p>
            <a:pPr lvl="0"/>
            <a:endParaRPr lang="en-US" dirty="0"/>
          </a:p>
        </p:txBody>
      </p:sp>
      <p:sp>
        <p:nvSpPr>
          <p:cNvPr id="8" name="Rectangle 7"/>
          <p:cNvSpPr/>
          <p:nvPr/>
        </p:nvSpPr>
        <p:spPr>
          <a:xfrm>
            <a:off x="5868144" y="2636912"/>
            <a:ext cx="1434124" cy="369332"/>
          </a:xfrm>
          <a:prstGeom prst="rect">
            <a:avLst/>
          </a:prstGeom>
          <a:noFill/>
        </p:spPr>
        <p:txBody>
          <a:bodyPr wrap="square" rtlCol="0">
            <a:spAutoFit/>
          </a:bodyPr>
          <a:lstStyle/>
          <a:p>
            <a:r>
              <a:rPr lang="en-GB" sz="1800" b="1" dirty="0">
                <a:solidFill>
                  <a:srgbClr val="FF0000"/>
                </a:solidFill>
              </a:rPr>
              <a:t>Superclass</a:t>
            </a:r>
          </a:p>
        </p:txBody>
      </p:sp>
      <p:sp>
        <p:nvSpPr>
          <p:cNvPr id="9" name="Rectangle 8"/>
          <p:cNvSpPr/>
          <p:nvPr/>
        </p:nvSpPr>
        <p:spPr>
          <a:xfrm>
            <a:off x="5868144" y="3132627"/>
            <a:ext cx="1434124" cy="923330"/>
          </a:xfrm>
          <a:prstGeom prst="rect">
            <a:avLst/>
          </a:prstGeom>
          <a:noFill/>
        </p:spPr>
        <p:txBody>
          <a:bodyPr wrap="square" rtlCol="0">
            <a:spAutoFit/>
          </a:bodyPr>
          <a:lstStyle/>
          <a:p>
            <a:r>
              <a:rPr lang="en-GB" sz="1800" b="1" dirty="0">
                <a:solidFill>
                  <a:srgbClr val="FF0000"/>
                </a:solidFill>
              </a:rPr>
              <a:t>Redefined method</a:t>
            </a:r>
          </a:p>
          <a:p>
            <a:endParaRPr lang="en-GB" sz="1800" b="1" dirty="0">
              <a:solidFill>
                <a:srgbClr val="FF0000"/>
              </a:solidFill>
            </a:endParaRPr>
          </a:p>
        </p:txBody>
      </p:sp>
      <p:cxnSp>
        <p:nvCxnSpPr>
          <p:cNvPr id="10" name="Straight Arrow Connector 9"/>
          <p:cNvCxnSpPr/>
          <p:nvPr/>
        </p:nvCxnSpPr>
        <p:spPr>
          <a:xfrm>
            <a:off x="4499992" y="2811457"/>
            <a:ext cx="1296144"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76056" y="3429000"/>
            <a:ext cx="720080"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Overriding in Python</a:t>
            </a:r>
          </a:p>
          <a:p>
            <a:endParaRPr lang="en-GB" dirty="0"/>
          </a:p>
        </p:txBody>
      </p:sp>
      <p:sp>
        <p:nvSpPr>
          <p:cNvPr id="3" name="Text Placeholder 2"/>
          <p:cNvSpPr>
            <a:spLocks noGrp="1"/>
          </p:cNvSpPr>
          <p:nvPr>
            <p:ph type="body" idx="4294967295"/>
          </p:nvPr>
        </p:nvSpPr>
        <p:spPr>
          <a:xfrm>
            <a:off x="724279" y="1704178"/>
            <a:ext cx="7797230" cy="4389118"/>
          </a:xfrm>
          <a:prstGeom prst="rect">
            <a:avLst/>
          </a:prstGeom>
        </p:spPr>
        <p:txBody>
          <a:bodyPr/>
          <a:lstStyle/>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Fish(Animal):</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err="1">
                <a:solidFill>
                  <a:srgbClr val="223E7A"/>
                </a:solidFill>
                <a:latin typeface="Consolas" panose="020B0609020204030204" pitchFamily="49" charset="0"/>
                <a:cs typeface="Courier New" panose="02070309020205020404" pitchFamily="49" charset="0"/>
              </a:rPr>
              <a:t>def</a:t>
            </a:r>
            <a:r>
              <a:rPr lang="en-GB" sz="2000" dirty="0">
                <a:solidFill>
                  <a:srgbClr val="223E7A"/>
                </a:solidFill>
                <a:latin typeface="Consolas" panose="020B0609020204030204" pitchFamily="49" charset="0"/>
                <a:cs typeface="Courier New" panose="02070309020205020404" pitchFamily="49" charset="0"/>
              </a:rPr>
              <a:t> feed(self):</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self._size</a:t>
            </a:r>
            <a:r>
              <a:rPr lang="en-GB" sz="2000" dirty="0">
                <a:solidFill>
                  <a:srgbClr val="223E7A"/>
                </a:solidFill>
                <a:latin typeface="Consolas" panose="020B0609020204030204" pitchFamily="49" charset="0"/>
                <a:cs typeface="Courier New" panose="02070309020205020404" pitchFamily="49" charset="0"/>
              </a:rPr>
              <a:t> += 2</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print(</a:t>
            </a:r>
            <a:r>
              <a:rPr lang="en-GB" sz="2000" dirty="0" err="1">
                <a:solidFill>
                  <a:srgbClr val="223E7A"/>
                </a:solidFill>
                <a:latin typeface="Consolas" panose="020B0609020204030204" pitchFamily="49" charset="0"/>
                <a:cs typeface="Courier New" panose="02070309020205020404" pitchFamily="49" charset="0"/>
              </a:rPr>
              <a:t>self._state</a:t>
            </a:r>
            <a:r>
              <a:rPr lang="en-GB" sz="2000" dirty="0">
                <a:solidFill>
                  <a:srgbClr val="223E7A"/>
                </a:solidFill>
                <a:latin typeface="Consolas" panose="020B0609020204030204" pitchFamily="49" charset="0"/>
                <a:cs typeface="Courier New" panose="02070309020205020404" pitchFamily="49" charset="0"/>
              </a:rPr>
              <a:t>, "fed")</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if</a:t>
            </a: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self._size</a:t>
            </a:r>
            <a:r>
              <a:rPr lang="en-GB" sz="2000" dirty="0">
                <a:solidFill>
                  <a:srgbClr val="223E7A"/>
                </a:solidFill>
                <a:latin typeface="Consolas" panose="020B0609020204030204" pitchFamily="49" charset="0"/>
                <a:cs typeface="Courier New" panose="02070309020205020404" pitchFamily="49" charset="0"/>
              </a:rPr>
              <a:t> &gt;= </a:t>
            </a:r>
            <a:r>
              <a:rPr lang="en-GB" sz="2000" dirty="0" err="1">
                <a:solidFill>
                  <a:srgbClr val="223E7A"/>
                </a:solidFill>
                <a:latin typeface="Consolas" panose="020B0609020204030204" pitchFamily="49" charset="0"/>
                <a:cs typeface="Courier New" panose="02070309020205020404" pitchFamily="49" charset="0"/>
              </a:rPr>
              <a:t>self.maxSize</a:t>
            </a:r>
            <a:r>
              <a:rPr lang="en-GB" sz="2000" dirty="0">
                <a:solidFill>
                  <a:srgbClr val="223E7A"/>
                </a:solidFill>
                <a:latin typeface="Consolas" panose="020B0609020204030204" pitchFamily="49" charset="0"/>
                <a:cs typeface="Courier New" panose="02070309020205020404" pitchFamily="49" charset="0"/>
              </a:rPr>
              <a:t>:</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self._state</a:t>
            </a:r>
            <a:r>
              <a:rPr lang="en-GB" sz="2000" dirty="0">
                <a:solidFill>
                  <a:srgbClr val="223E7A"/>
                </a:solidFill>
                <a:latin typeface="Consolas" panose="020B0609020204030204" pitchFamily="49" charset="0"/>
                <a:cs typeface="Courier New" panose="02070309020205020404" pitchFamily="49" charset="0"/>
              </a:rPr>
              <a:t> = 'BIG FISH'</a:t>
            </a:r>
          </a:p>
        </p:txBody>
      </p:sp>
    </p:spTree>
    <p:extLst>
      <p:ext uri="{BB962C8B-B14F-4D97-AF65-F5344CB8AC3E}">
        <p14:creationId xmlns:p14="http://schemas.microsoft.com/office/powerpoint/2010/main" val="415366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Overriding in VB.net</a:t>
            </a:r>
          </a:p>
          <a:p>
            <a:endParaRPr lang="en-GB" dirty="0"/>
          </a:p>
        </p:txBody>
      </p:sp>
      <p:sp>
        <p:nvSpPr>
          <p:cNvPr id="3" name="Text Placeholder 2"/>
          <p:cNvSpPr>
            <a:spLocks noGrp="1"/>
          </p:cNvSpPr>
          <p:nvPr>
            <p:ph type="body" idx="4294967295"/>
          </p:nvPr>
        </p:nvSpPr>
        <p:spPr>
          <a:xfrm>
            <a:off x="724279" y="1704178"/>
            <a:ext cx="7797230" cy="4821166"/>
          </a:xfrm>
          <a:prstGeom prst="rect">
            <a:avLst/>
          </a:prstGeom>
        </p:spPr>
        <p:txBody>
          <a:bodyPr/>
          <a:lstStyle/>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Fish </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Inherits</a:t>
            </a:r>
            <a:r>
              <a:rPr lang="en-GB" sz="2000" dirty="0">
                <a:solidFill>
                  <a:srgbClr val="223E7A"/>
                </a:solidFill>
                <a:latin typeface="Consolas" panose="020B0609020204030204" pitchFamily="49" charset="0"/>
                <a:cs typeface="Courier New" panose="02070309020205020404" pitchFamily="49" charset="0"/>
              </a:rPr>
              <a:t> Animal</a:t>
            </a:r>
          </a:p>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  Public Overrides Sub </a:t>
            </a:r>
            <a:r>
              <a:rPr lang="en-GB" sz="2000" dirty="0">
                <a:solidFill>
                  <a:srgbClr val="223E7A"/>
                </a:solidFill>
                <a:latin typeface="Consolas" panose="020B0609020204030204" pitchFamily="49" charset="0"/>
                <a:cs typeface="Courier New" panose="02070309020205020404" pitchFamily="49" charset="0"/>
              </a:rPr>
              <a:t>feed()</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size = size + 2</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Console.WriteLine</a:t>
            </a:r>
            <a:r>
              <a:rPr lang="en-GB" sz="2000" dirty="0">
                <a:solidFill>
                  <a:srgbClr val="223E7A"/>
                </a:solidFill>
                <a:latin typeface="Consolas" panose="020B0609020204030204" pitchFamily="49" charset="0"/>
                <a:cs typeface="Courier New" panose="02070309020205020404" pitchFamily="49" charset="0"/>
              </a:rPr>
              <a:t>(state &amp; " fed")</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If</a:t>
            </a:r>
            <a:r>
              <a:rPr lang="en-GB" sz="2000" dirty="0">
                <a:solidFill>
                  <a:srgbClr val="223E7A"/>
                </a:solidFill>
                <a:latin typeface="Consolas" panose="020B0609020204030204" pitchFamily="49" charset="0"/>
                <a:cs typeface="Courier New" panose="02070309020205020404" pitchFamily="49" charset="0"/>
              </a:rPr>
              <a:t> size &gt;= </a:t>
            </a:r>
            <a:r>
              <a:rPr lang="en-GB" sz="2000" dirty="0" err="1">
                <a:solidFill>
                  <a:srgbClr val="223E7A"/>
                </a:solidFill>
                <a:latin typeface="Consolas" panose="020B0609020204030204" pitchFamily="49" charset="0"/>
                <a:cs typeface="Courier New" panose="02070309020205020404" pitchFamily="49" charset="0"/>
              </a:rPr>
              <a:t>maxSize</a:t>
            </a: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Then</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state = "BIG FISH"</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If</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Sub</a:t>
            </a:r>
          </a:p>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End Class</a:t>
            </a:r>
          </a:p>
          <a:p>
            <a:pPr marL="158750" indent="0">
              <a:spcAft>
                <a:spcPts val="600"/>
              </a:spcAft>
              <a:buNone/>
            </a:pPr>
            <a:endParaRPr lang="en-GB" dirty="0">
              <a:latin typeface="Courier New" panose="02070309020205020404" pitchFamily="49" charset="0"/>
              <a:cs typeface="Courier New" panose="02070309020205020404" pitchFamily="49" charset="0"/>
            </a:endParaRPr>
          </a:p>
        </p:txBody>
      </p:sp>
      <p:sp>
        <p:nvSpPr>
          <p:cNvPr id="5" name="Rectangle 4"/>
          <p:cNvSpPr/>
          <p:nvPr/>
        </p:nvSpPr>
        <p:spPr>
          <a:xfrm>
            <a:off x="6018196" y="2420888"/>
            <a:ext cx="1434124" cy="923330"/>
          </a:xfrm>
          <a:prstGeom prst="rect">
            <a:avLst/>
          </a:prstGeom>
          <a:noFill/>
        </p:spPr>
        <p:txBody>
          <a:bodyPr wrap="square" rtlCol="0">
            <a:spAutoFit/>
          </a:bodyPr>
          <a:lstStyle/>
          <a:p>
            <a:r>
              <a:rPr lang="en-GB" sz="1800" b="1" dirty="0">
                <a:solidFill>
                  <a:srgbClr val="FF0000"/>
                </a:solidFill>
              </a:rPr>
              <a:t>Redefines method</a:t>
            </a:r>
          </a:p>
          <a:p>
            <a:endParaRPr lang="en-GB" sz="1800" b="1" dirty="0">
              <a:solidFill>
                <a:srgbClr val="FF0000"/>
              </a:solidFill>
            </a:endParaRPr>
          </a:p>
        </p:txBody>
      </p:sp>
      <p:cxnSp>
        <p:nvCxnSpPr>
          <p:cNvPr id="6" name="Straight Arrow Connector 5"/>
          <p:cNvCxnSpPr/>
          <p:nvPr/>
        </p:nvCxnSpPr>
        <p:spPr>
          <a:xfrm>
            <a:off x="5004048" y="2708920"/>
            <a:ext cx="936104"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58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Polymorphism example</a:t>
            </a:r>
          </a:p>
        </p:txBody>
      </p:sp>
      <p:sp>
        <p:nvSpPr>
          <p:cNvPr id="3" name="Text Placeholder 2"/>
          <p:cNvSpPr>
            <a:spLocks noGrp="1"/>
          </p:cNvSpPr>
          <p:nvPr>
            <p:ph type="body" idx="14"/>
          </p:nvPr>
        </p:nvSpPr>
        <p:spPr>
          <a:xfrm>
            <a:off x="723900" y="1703388"/>
            <a:ext cx="7797800" cy="4317900"/>
          </a:xfrm>
        </p:spPr>
        <p:txBody>
          <a:bodyPr/>
          <a:lstStyle/>
          <a:p>
            <a:pPr lvl="0"/>
            <a:r>
              <a:rPr lang="en-US" dirty="0"/>
              <a:t>The feed method from the superclass can be extended in a subclass</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rPr>
              <a:t>Duck = Subclass(Animal)</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rPr>
              <a:t>  Public</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rPr>
              <a:t>    Procedure feed Override</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rPr>
              <a:t>      </a:t>
            </a:r>
            <a:r>
              <a:rPr lang="en-US" sz="2000" dirty="0" err="1">
                <a:solidFill>
                  <a:srgbClr val="223E7A"/>
                </a:solidFill>
                <a:latin typeface="Consolas" panose="020B0609020204030204" pitchFamily="49" charset="0"/>
                <a:cs typeface="Courier New" panose="02070309020205020404" pitchFamily="49" charset="0"/>
              </a:rPr>
              <a:t>Animal.feed</a:t>
            </a:r>
            <a:r>
              <a:rPr lang="en-US" sz="2000" dirty="0">
                <a:solidFill>
                  <a:srgbClr val="223E7A"/>
                </a:solidFill>
                <a:latin typeface="Consolas" panose="020B0609020204030204" pitchFamily="49" charset="0"/>
                <a:cs typeface="Courier New" panose="02070309020205020404" pitchFamily="49" charset="0"/>
              </a:rPr>
              <a:t>()</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rPr>
              <a:t>      </a:t>
            </a: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If size = 5 Then</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state  "BIG DUCK</a:t>
            </a:r>
            <a:r>
              <a:rPr lang="en-GB" sz="2000" dirty="0">
                <a:solidFill>
                  <a:srgbClr val="0C4B7F"/>
                </a:solidFill>
                <a:latin typeface="Consolas" panose="020B0609020204030204" pitchFamily="49" charset="0"/>
                <a:cs typeface="Courier New" panose="02070309020205020404" pitchFamily="49" charset="0"/>
                <a:sym typeface="Wingdings" panose="05000000000000000000" pitchFamily="2" charset="2"/>
              </a:rPr>
              <a:t>"</a:t>
            </a:r>
            <a:endPar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endParaRP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End If</a:t>
            </a:r>
          </a:p>
          <a:p>
            <a:pPr marL="717550" lvl="0">
              <a:spcAft>
                <a:spcPts val="0"/>
              </a:spcAft>
              <a:buNone/>
            </a:pPr>
            <a:r>
              <a:rPr lang="en-US" sz="2000" dirty="0">
                <a:solidFill>
                  <a:srgbClr val="223E7A"/>
                </a:solidFill>
                <a:latin typeface="Consolas" panose="020B0609020204030204" pitchFamily="49" charset="0"/>
                <a:cs typeface="Courier New" panose="02070309020205020404" pitchFamily="49" charset="0"/>
                <a:sym typeface="Wingdings" panose="05000000000000000000" pitchFamily="2" charset="2"/>
              </a:rPr>
              <a:t>    End Procedure </a:t>
            </a:r>
            <a:endParaRPr lang="en-US" sz="2000" dirty="0">
              <a:solidFill>
                <a:srgbClr val="223E7A"/>
              </a:solidFill>
              <a:latin typeface="Consolas" panose="020B0609020204030204" pitchFamily="49" charset="0"/>
              <a:cs typeface="Courier New" panose="02070309020205020404" pitchFamily="49" charset="0"/>
            </a:endParaRPr>
          </a:p>
          <a:p>
            <a:pPr marL="717550" lvl="0">
              <a:buNone/>
            </a:pPr>
            <a:r>
              <a:rPr lang="en-US" sz="2000" dirty="0">
                <a:solidFill>
                  <a:srgbClr val="223E7A"/>
                </a:solidFill>
                <a:latin typeface="Consolas" panose="020B0609020204030204" pitchFamily="49" charset="0"/>
                <a:cs typeface="Courier New" panose="02070309020205020404" pitchFamily="49" charset="0"/>
              </a:rPr>
              <a:t>    …</a:t>
            </a:r>
          </a:p>
          <a:p>
            <a:pPr marL="717550" lvl="0">
              <a:buNone/>
            </a:pPr>
            <a:r>
              <a:rPr lang="en-US" sz="2000" dirty="0">
                <a:solidFill>
                  <a:srgbClr val="223E7A"/>
                </a:solidFill>
                <a:latin typeface="Consolas" panose="020B0609020204030204" pitchFamily="49" charset="0"/>
                <a:cs typeface="Courier New" panose="02070309020205020404" pitchFamily="49" charset="0"/>
              </a:rPr>
              <a:t>End Class</a:t>
            </a:r>
            <a:endParaRPr lang="en-US" sz="2000" dirty="0">
              <a:solidFill>
                <a:srgbClr val="223E7A"/>
              </a:solidFill>
              <a:latin typeface="Consolas" panose="020B0609020204030204" pitchFamily="49" charset="0"/>
            </a:endParaRPr>
          </a:p>
        </p:txBody>
      </p:sp>
      <p:sp>
        <p:nvSpPr>
          <p:cNvPr id="8" name="Rectangle 7"/>
          <p:cNvSpPr/>
          <p:nvPr/>
        </p:nvSpPr>
        <p:spPr>
          <a:xfrm>
            <a:off x="5868144" y="2488292"/>
            <a:ext cx="1434124" cy="646331"/>
          </a:xfrm>
          <a:prstGeom prst="rect">
            <a:avLst/>
          </a:prstGeom>
          <a:noFill/>
        </p:spPr>
        <p:txBody>
          <a:bodyPr wrap="square" rtlCol="0">
            <a:spAutoFit/>
          </a:bodyPr>
          <a:lstStyle/>
          <a:p>
            <a:r>
              <a:rPr lang="en-GB" sz="1800" b="1" dirty="0">
                <a:solidFill>
                  <a:srgbClr val="FF0000"/>
                </a:solidFill>
              </a:rPr>
              <a:t>Redefined method</a:t>
            </a:r>
          </a:p>
        </p:txBody>
      </p:sp>
      <p:sp>
        <p:nvSpPr>
          <p:cNvPr id="9" name="Rectangle 8"/>
          <p:cNvSpPr/>
          <p:nvPr/>
        </p:nvSpPr>
        <p:spPr>
          <a:xfrm>
            <a:off x="5868144" y="3226133"/>
            <a:ext cx="2808312" cy="1200329"/>
          </a:xfrm>
          <a:prstGeom prst="rect">
            <a:avLst/>
          </a:prstGeom>
          <a:noFill/>
        </p:spPr>
        <p:txBody>
          <a:bodyPr wrap="square" rtlCol="0">
            <a:spAutoFit/>
          </a:bodyPr>
          <a:lstStyle/>
          <a:p>
            <a:r>
              <a:rPr lang="en-GB" sz="1800" b="1" dirty="0">
                <a:solidFill>
                  <a:srgbClr val="FF0000"/>
                </a:solidFill>
              </a:rPr>
              <a:t>Calls superclass method before extending definition</a:t>
            </a:r>
          </a:p>
          <a:p>
            <a:endParaRPr lang="en-GB" sz="1800" b="1" dirty="0">
              <a:solidFill>
                <a:srgbClr val="FF0000"/>
              </a:solidFill>
            </a:endParaRPr>
          </a:p>
        </p:txBody>
      </p:sp>
      <p:cxnSp>
        <p:nvCxnSpPr>
          <p:cNvPr id="11" name="Straight Arrow Connector 10"/>
          <p:cNvCxnSpPr/>
          <p:nvPr/>
        </p:nvCxnSpPr>
        <p:spPr>
          <a:xfrm>
            <a:off x="4283968" y="3717032"/>
            <a:ext cx="1512168"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9992" y="2811457"/>
            <a:ext cx="1296144"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61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Overriding in Python</a:t>
            </a:r>
          </a:p>
          <a:p>
            <a:endParaRPr lang="en-GB" dirty="0"/>
          </a:p>
        </p:txBody>
      </p:sp>
      <p:sp>
        <p:nvSpPr>
          <p:cNvPr id="3" name="Text Placeholder 2"/>
          <p:cNvSpPr>
            <a:spLocks noGrp="1"/>
          </p:cNvSpPr>
          <p:nvPr>
            <p:ph type="body" idx="14"/>
          </p:nvPr>
        </p:nvSpPr>
        <p:spPr>
          <a:xfrm>
            <a:off x="723900" y="1703388"/>
            <a:ext cx="7797800" cy="3454400"/>
          </a:xfrm>
        </p:spPr>
        <p:txBody>
          <a:bodyPr/>
          <a:lstStyle/>
          <a:p>
            <a:pPr marL="358775" lvl="1" indent="0">
              <a:spcAft>
                <a:spcPts val="600"/>
              </a:spcAft>
              <a:buNone/>
            </a:pPr>
            <a:r>
              <a:rPr lang="en-GB" b="1" dirty="0">
                <a:solidFill>
                  <a:srgbClr val="223E7A"/>
                </a:solidFill>
                <a:latin typeface="Consolas" panose="020B0609020204030204" pitchFamily="49" charset="0"/>
                <a:cs typeface="Courier New" panose="02070309020205020404" pitchFamily="49" charset="0"/>
              </a:rPr>
              <a:t>class</a:t>
            </a:r>
            <a:r>
              <a:rPr lang="en-GB" dirty="0">
                <a:solidFill>
                  <a:srgbClr val="223E7A"/>
                </a:solidFill>
                <a:latin typeface="Consolas" panose="020B0609020204030204" pitchFamily="49" charset="0"/>
                <a:cs typeface="Courier New" panose="02070309020205020404" pitchFamily="49" charset="0"/>
              </a:rPr>
              <a:t> Duck(Animal):</a:t>
            </a:r>
          </a:p>
          <a:p>
            <a:pPr marL="358775" lvl="1" indent="0">
              <a:spcAft>
                <a:spcPts val="600"/>
              </a:spcAft>
              <a:buNone/>
            </a:pPr>
            <a:r>
              <a:rPr lang="en-GB" dirty="0">
                <a:solidFill>
                  <a:srgbClr val="223E7A"/>
                </a:solidFill>
                <a:latin typeface="Consolas" panose="020B0609020204030204" pitchFamily="49" charset="0"/>
                <a:cs typeface="Courier New" panose="02070309020205020404" pitchFamily="49" charset="0"/>
              </a:rPr>
              <a:t>  </a:t>
            </a:r>
            <a:r>
              <a:rPr lang="en-GB" b="1" dirty="0">
                <a:solidFill>
                  <a:srgbClr val="223E7A"/>
                </a:solidFill>
                <a:latin typeface="Consolas" panose="020B0609020204030204" pitchFamily="49" charset="0"/>
                <a:cs typeface="Courier New" panose="02070309020205020404" pitchFamily="49" charset="0"/>
              </a:rPr>
              <a:t>def</a:t>
            </a:r>
            <a:r>
              <a:rPr lang="en-GB" dirty="0">
                <a:solidFill>
                  <a:srgbClr val="223E7A"/>
                </a:solidFill>
                <a:latin typeface="Consolas" panose="020B0609020204030204" pitchFamily="49" charset="0"/>
                <a:cs typeface="Courier New" panose="02070309020205020404" pitchFamily="49" charset="0"/>
              </a:rPr>
              <a:t> feed(self):    </a:t>
            </a:r>
          </a:p>
          <a:p>
            <a:pPr marL="358775" lvl="1" indent="0">
              <a:spcAft>
                <a:spcPts val="600"/>
              </a:spcAft>
              <a:buNone/>
            </a:pPr>
            <a:r>
              <a:rPr lang="en-GB" dirty="0">
                <a:solidFill>
                  <a:srgbClr val="223E7A"/>
                </a:solidFill>
                <a:latin typeface="Consolas" panose="020B0609020204030204" pitchFamily="49" charset="0"/>
                <a:cs typeface="Courier New" panose="02070309020205020404" pitchFamily="49" charset="0"/>
              </a:rPr>
              <a:t>    </a:t>
            </a:r>
            <a:r>
              <a:rPr lang="en-GB" dirty="0" err="1">
                <a:solidFill>
                  <a:srgbClr val="223E7A"/>
                </a:solidFill>
                <a:latin typeface="Consolas" panose="020B0609020204030204" pitchFamily="49" charset="0"/>
                <a:cs typeface="Courier New" panose="02070309020205020404" pitchFamily="49" charset="0"/>
              </a:rPr>
              <a:t>Animal.feed</a:t>
            </a:r>
            <a:r>
              <a:rPr lang="en-GB" dirty="0">
                <a:solidFill>
                  <a:srgbClr val="223E7A"/>
                </a:solidFill>
                <a:latin typeface="Consolas" panose="020B0609020204030204" pitchFamily="49" charset="0"/>
                <a:cs typeface="Courier New" panose="02070309020205020404" pitchFamily="49" charset="0"/>
              </a:rPr>
              <a:t>(self)</a:t>
            </a:r>
          </a:p>
          <a:p>
            <a:pPr marL="358775" lvl="1" indent="0">
              <a:spcAft>
                <a:spcPts val="600"/>
              </a:spcAft>
              <a:buNone/>
            </a:pPr>
            <a:r>
              <a:rPr lang="en-GB" dirty="0">
                <a:solidFill>
                  <a:srgbClr val="223E7A"/>
                </a:solidFill>
                <a:latin typeface="Consolas" panose="020B0609020204030204" pitchFamily="49" charset="0"/>
                <a:cs typeface="Courier New" panose="02070309020205020404" pitchFamily="49" charset="0"/>
              </a:rPr>
              <a:t>    </a:t>
            </a:r>
            <a:r>
              <a:rPr lang="en-GB" b="1" dirty="0">
                <a:solidFill>
                  <a:srgbClr val="223E7A"/>
                </a:solidFill>
                <a:latin typeface="Consolas" panose="020B0609020204030204" pitchFamily="49" charset="0"/>
                <a:cs typeface="Courier New" panose="02070309020205020404" pitchFamily="49" charset="0"/>
              </a:rPr>
              <a:t>if</a:t>
            </a:r>
            <a:r>
              <a:rPr lang="en-GB" dirty="0">
                <a:solidFill>
                  <a:srgbClr val="223E7A"/>
                </a:solidFill>
                <a:latin typeface="Consolas" panose="020B0609020204030204" pitchFamily="49" charset="0"/>
                <a:cs typeface="Courier New" panose="02070309020205020404" pitchFamily="49" charset="0"/>
              </a:rPr>
              <a:t> </a:t>
            </a:r>
            <a:r>
              <a:rPr lang="en-GB" dirty="0" err="1">
                <a:solidFill>
                  <a:srgbClr val="223E7A"/>
                </a:solidFill>
                <a:latin typeface="Consolas" panose="020B0609020204030204" pitchFamily="49" charset="0"/>
                <a:cs typeface="Courier New" panose="02070309020205020404" pitchFamily="49" charset="0"/>
              </a:rPr>
              <a:t>self._size</a:t>
            </a:r>
            <a:r>
              <a:rPr lang="en-GB" dirty="0">
                <a:solidFill>
                  <a:srgbClr val="223E7A"/>
                </a:solidFill>
                <a:latin typeface="Consolas" panose="020B0609020204030204" pitchFamily="49" charset="0"/>
                <a:cs typeface="Courier New" panose="02070309020205020404" pitchFamily="49" charset="0"/>
              </a:rPr>
              <a:t> == 5:</a:t>
            </a:r>
          </a:p>
          <a:p>
            <a:pPr marL="358775" lvl="1" indent="0">
              <a:spcAft>
                <a:spcPts val="600"/>
              </a:spcAft>
              <a:buNone/>
            </a:pPr>
            <a:r>
              <a:rPr lang="en-GB" dirty="0">
                <a:solidFill>
                  <a:srgbClr val="223E7A"/>
                </a:solidFill>
                <a:latin typeface="Consolas" panose="020B0609020204030204" pitchFamily="49" charset="0"/>
                <a:cs typeface="Courier New" panose="02070309020205020404" pitchFamily="49" charset="0"/>
              </a:rPr>
              <a:t>      </a:t>
            </a:r>
            <a:r>
              <a:rPr lang="en-GB" dirty="0" err="1">
                <a:solidFill>
                  <a:srgbClr val="223E7A"/>
                </a:solidFill>
                <a:latin typeface="Consolas" panose="020B0609020204030204" pitchFamily="49" charset="0"/>
                <a:cs typeface="Courier New" panose="02070309020205020404" pitchFamily="49" charset="0"/>
              </a:rPr>
              <a:t>self._state</a:t>
            </a:r>
            <a:r>
              <a:rPr lang="en-GB" dirty="0">
                <a:solidFill>
                  <a:srgbClr val="223E7A"/>
                </a:solidFill>
                <a:latin typeface="Consolas" panose="020B0609020204030204" pitchFamily="49" charset="0"/>
                <a:cs typeface="Courier New" panose="02070309020205020404" pitchFamily="49" charset="0"/>
              </a:rPr>
              <a:t> = 'BIG DUCK' </a:t>
            </a:r>
          </a:p>
        </p:txBody>
      </p:sp>
      <p:sp>
        <p:nvSpPr>
          <p:cNvPr id="7" name="Rectangle 6"/>
          <p:cNvSpPr/>
          <p:nvPr/>
        </p:nvSpPr>
        <p:spPr>
          <a:xfrm>
            <a:off x="5796137" y="2313746"/>
            <a:ext cx="2016224" cy="646331"/>
          </a:xfrm>
          <a:prstGeom prst="rect">
            <a:avLst/>
          </a:prstGeom>
          <a:noFill/>
        </p:spPr>
        <p:txBody>
          <a:bodyPr wrap="square" rtlCol="0">
            <a:spAutoFit/>
          </a:bodyPr>
          <a:lstStyle/>
          <a:p>
            <a:r>
              <a:rPr lang="en-GB" sz="1800" b="1" dirty="0">
                <a:solidFill>
                  <a:srgbClr val="FF0000"/>
                </a:solidFill>
              </a:rPr>
              <a:t>Calls superclass method</a:t>
            </a:r>
          </a:p>
        </p:txBody>
      </p:sp>
      <p:cxnSp>
        <p:nvCxnSpPr>
          <p:cNvPr id="8" name="Straight Arrow Connector 7"/>
          <p:cNvCxnSpPr/>
          <p:nvPr/>
        </p:nvCxnSpPr>
        <p:spPr>
          <a:xfrm>
            <a:off x="4139952" y="2636912"/>
            <a:ext cx="1584176"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77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Overriding in VB.net</a:t>
            </a:r>
          </a:p>
          <a:p>
            <a:endParaRPr lang="en-GB" dirty="0"/>
          </a:p>
        </p:txBody>
      </p:sp>
      <p:sp>
        <p:nvSpPr>
          <p:cNvPr id="3" name="Text Placeholder 2"/>
          <p:cNvSpPr>
            <a:spLocks noGrp="1"/>
          </p:cNvSpPr>
          <p:nvPr>
            <p:ph type="body" idx="4294967295"/>
          </p:nvPr>
        </p:nvSpPr>
        <p:spPr>
          <a:xfrm>
            <a:off x="724279" y="1704178"/>
            <a:ext cx="7797230" cy="4389118"/>
          </a:xfrm>
          <a:prstGeom prst="rect">
            <a:avLst/>
          </a:prstGeom>
        </p:spPr>
        <p:txBody>
          <a:bodyPr/>
          <a:lstStyle/>
          <a:p>
            <a:pPr marL="158750" lvl="1">
              <a:spcAft>
                <a:spcPts val="600"/>
              </a:spcAft>
            </a:pPr>
            <a:r>
              <a:rPr lang="en-GB" sz="2000" b="1" dirty="0">
                <a:solidFill>
                  <a:srgbClr val="223E7A"/>
                </a:solidFill>
                <a:latin typeface="Consolas" panose="020B0609020204030204" pitchFamily="49" charset="0"/>
                <a:cs typeface="Courier New" panose="02070309020205020404" pitchFamily="49" charset="0"/>
              </a:rPr>
              <a:t>Class </a:t>
            </a:r>
            <a:r>
              <a:rPr lang="en-GB" sz="2000" dirty="0">
                <a:solidFill>
                  <a:srgbClr val="223E7A"/>
                </a:solidFill>
                <a:latin typeface="Consolas" panose="020B0609020204030204" pitchFamily="49" charset="0"/>
                <a:cs typeface="Courier New" panose="02070309020205020404" pitchFamily="49" charset="0"/>
              </a:rPr>
              <a:t>Duck</a:t>
            </a:r>
          </a:p>
          <a:p>
            <a:pPr marL="158750" lvl="1">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Inherits</a:t>
            </a:r>
            <a:r>
              <a:rPr lang="en-GB" sz="2000" dirty="0">
                <a:solidFill>
                  <a:srgbClr val="223E7A"/>
                </a:solidFill>
                <a:latin typeface="Consolas" panose="020B0609020204030204" pitchFamily="49" charset="0"/>
                <a:cs typeface="Courier New" panose="02070309020205020404" pitchFamily="49" charset="0"/>
              </a:rPr>
              <a:t> Animal</a:t>
            </a:r>
          </a:p>
          <a:p>
            <a:pPr marL="158750" lvl="1">
              <a:spcAft>
                <a:spcPts val="600"/>
              </a:spcAft>
            </a:pPr>
            <a:r>
              <a:rPr lang="en-GB" sz="2000" b="1" dirty="0">
                <a:solidFill>
                  <a:srgbClr val="223E7A"/>
                </a:solidFill>
                <a:latin typeface="Consolas" panose="020B0609020204030204" pitchFamily="49" charset="0"/>
                <a:cs typeface="Courier New" panose="02070309020205020404" pitchFamily="49" charset="0"/>
              </a:rPr>
              <a:t>  Public</a:t>
            </a: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Overrides</a:t>
            </a: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Sub</a:t>
            </a:r>
            <a:r>
              <a:rPr lang="en-GB" sz="2000" dirty="0">
                <a:solidFill>
                  <a:srgbClr val="223E7A"/>
                </a:solidFill>
                <a:latin typeface="Consolas" panose="020B0609020204030204" pitchFamily="49" charset="0"/>
                <a:cs typeface="Courier New" panose="02070309020205020404" pitchFamily="49" charset="0"/>
              </a:rPr>
              <a:t> feed()</a:t>
            </a:r>
          </a:p>
          <a:p>
            <a:pPr marL="158750" lvl="1">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MyBase.feed</a:t>
            </a:r>
            <a:r>
              <a:rPr lang="en-GB" sz="2000" dirty="0">
                <a:solidFill>
                  <a:srgbClr val="223E7A"/>
                </a:solidFill>
                <a:latin typeface="Consolas" panose="020B0609020204030204" pitchFamily="49" charset="0"/>
                <a:cs typeface="Courier New" panose="02070309020205020404" pitchFamily="49" charset="0"/>
              </a:rPr>
              <a:t>()</a:t>
            </a:r>
          </a:p>
          <a:p>
            <a:pPr marL="158750" lvl="1">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If</a:t>
            </a:r>
            <a:r>
              <a:rPr lang="en-GB" sz="2000" dirty="0">
                <a:solidFill>
                  <a:srgbClr val="223E7A"/>
                </a:solidFill>
                <a:latin typeface="Consolas" panose="020B0609020204030204" pitchFamily="49" charset="0"/>
                <a:cs typeface="Courier New" panose="02070309020205020404" pitchFamily="49" charset="0"/>
              </a:rPr>
              <a:t> size = 5 </a:t>
            </a:r>
            <a:r>
              <a:rPr lang="en-GB" sz="2000" b="1" dirty="0">
                <a:solidFill>
                  <a:srgbClr val="223E7A"/>
                </a:solidFill>
                <a:latin typeface="Consolas" panose="020B0609020204030204" pitchFamily="49" charset="0"/>
                <a:cs typeface="Courier New" panose="02070309020205020404" pitchFamily="49" charset="0"/>
              </a:rPr>
              <a:t>Then</a:t>
            </a:r>
          </a:p>
          <a:p>
            <a:pPr marL="158750" lvl="1">
              <a:spcAft>
                <a:spcPts val="600"/>
              </a:spcAft>
            </a:pPr>
            <a:r>
              <a:rPr lang="en-GB" sz="2000" dirty="0">
                <a:solidFill>
                  <a:srgbClr val="223E7A"/>
                </a:solidFill>
                <a:latin typeface="Consolas" panose="020B0609020204030204" pitchFamily="49" charset="0"/>
                <a:cs typeface="Courier New" panose="02070309020205020404" pitchFamily="49" charset="0"/>
              </a:rPr>
              <a:t>      state = "BIG DUCK"</a:t>
            </a:r>
          </a:p>
          <a:p>
            <a:pPr marL="158750" lvl="1">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If</a:t>
            </a:r>
          </a:p>
          <a:p>
            <a:pPr marL="158750" lvl="1">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Sub</a:t>
            </a:r>
          </a:p>
          <a:p>
            <a:pPr marL="158750" lvl="1">
              <a:spcAft>
                <a:spcPts val="600"/>
              </a:spcAft>
            </a:pPr>
            <a:r>
              <a:rPr lang="en-GB" sz="2000" b="1" dirty="0">
                <a:solidFill>
                  <a:srgbClr val="223E7A"/>
                </a:solidFill>
                <a:latin typeface="Consolas" panose="020B0609020204030204" pitchFamily="49" charset="0"/>
                <a:cs typeface="Courier New" panose="02070309020205020404" pitchFamily="49" charset="0"/>
              </a:rPr>
              <a:t>End Class</a:t>
            </a:r>
          </a:p>
        </p:txBody>
      </p:sp>
      <p:sp>
        <p:nvSpPr>
          <p:cNvPr id="7" name="Rectangle 6"/>
          <p:cNvSpPr/>
          <p:nvPr/>
        </p:nvSpPr>
        <p:spPr>
          <a:xfrm>
            <a:off x="5796137" y="2745794"/>
            <a:ext cx="2016224" cy="646331"/>
          </a:xfrm>
          <a:prstGeom prst="rect">
            <a:avLst/>
          </a:prstGeom>
          <a:noFill/>
        </p:spPr>
        <p:txBody>
          <a:bodyPr wrap="square" rtlCol="0">
            <a:spAutoFit/>
          </a:bodyPr>
          <a:lstStyle/>
          <a:p>
            <a:r>
              <a:rPr lang="en-GB" sz="1800" b="1" dirty="0">
                <a:solidFill>
                  <a:srgbClr val="FF0000"/>
                </a:solidFill>
              </a:rPr>
              <a:t>Calls superclass method</a:t>
            </a:r>
          </a:p>
        </p:txBody>
      </p:sp>
      <p:cxnSp>
        <p:nvCxnSpPr>
          <p:cNvPr id="8" name="Straight Arrow Connector 7"/>
          <p:cNvCxnSpPr/>
          <p:nvPr/>
        </p:nvCxnSpPr>
        <p:spPr>
          <a:xfrm>
            <a:off x="3779912" y="3068960"/>
            <a:ext cx="1944216"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53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Overriding the constructor </a:t>
            </a:r>
            <a:br>
              <a:rPr lang="en-GB" dirty="0"/>
            </a:br>
            <a:r>
              <a:rPr lang="en-GB" dirty="0"/>
              <a:t>in Python</a:t>
            </a:r>
          </a:p>
        </p:txBody>
      </p:sp>
      <p:sp>
        <p:nvSpPr>
          <p:cNvPr id="3" name="Text Placeholder 2"/>
          <p:cNvSpPr>
            <a:spLocks noGrp="1"/>
          </p:cNvSpPr>
          <p:nvPr>
            <p:ph type="body" idx="4294967295"/>
          </p:nvPr>
        </p:nvSpPr>
        <p:spPr>
          <a:xfrm>
            <a:off x="683568" y="2492896"/>
            <a:ext cx="7797230" cy="3453606"/>
          </a:xfrm>
          <a:prstGeom prst="rect">
            <a:avLst/>
          </a:prstGeom>
        </p:spPr>
        <p:txBody>
          <a:bodyPr/>
          <a:lstStyle/>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Fish(Animal):</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err="1">
                <a:solidFill>
                  <a:srgbClr val="223E7A"/>
                </a:solidFill>
                <a:latin typeface="Consolas" panose="020B0609020204030204" pitchFamily="49" charset="0"/>
                <a:cs typeface="Courier New" panose="02070309020205020404" pitchFamily="49" charset="0"/>
              </a:rPr>
              <a:t>def</a:t>
            </a:r>
            <a:r>
              <a:rPr lang="en-GB" sz="2000" b="1" dirty="0">
                <a:solidFill>
                  <a:srgbClr val="223E7A"/>
                </a:solidFill>
                <a:latin typeface="Consolas" panose="020B0609020204030204" pitchFamily="49" charset="0"/>
                <a:cs typeface="Courier New" panose="02070309020205020404" pitchFamily="49" charset="0"/>
              </a:rPr>
              <a:t> __</a:t>
            </a:r>
            <a:r>
              <a:rPr lang="en-GB" sz="2000" b="1" dirty="0" err="1">
                <a:solidFill>
                  <a:srgbClr val="223E7A"/>
                </a:solidFill>
                <a:latin typeface="Consolas" panose="020B0609020204030204" pitchFamily="49" charset="0"/>
                <a:cs typeface="Courier New" panose="02070309020205020404" pitchFamily="49" charset="0"/>
              </a:rPr>
              <a:t>init</a:t>
            </a:r>
            <a:r>
              <a:rPr lang="en-GB" sz="2000" b="1" dirty="0">
                <a:solidFill>
                  <a:srgbClr val="223E7A"/>
                </a:solidFill>
                <a:latin typeface="Consolas" panose="020B0609020204030204" pitchFamily="49" charset="0"/>
                <a:cs typeface="Courier New" panose="02070309020205020404" pitchFamily="49" charset="0"/>
              </a:rPr>
              <a:t>__</a:t>
            </a:r>
            <a:r>
              <a:rPr lang="en-GB" sz="2000" dirty="0">
                <a:solidFill>
                  <a:srgbClr val="223E7A"/>
                </a:solidFill>
                <a:latin typeface="Consolas" panose="020B0609020204030204" pitchFamily="49" charset="0"/>
                <a:cs typeface="Courier New" panose="02070309020205020404" pitchFamily="49" charset="0"/>
              </a:rPr>
              <a:t>(self, s):</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Animal.__</a:t>
            </a:r>
            <a:r>
              <a:rPr lang="en-GB" sz="2000" dirty="0" err="1">
                <a:solidFill>
                  <a:srgbClr val="223E7A"/>
                </a:solidFill>
                <a:latin typeface="Consolas" panose="020B0609020204030204" pitchFamily="49" charset="0"/>
                <a:cs typeface="Courier New" panose="02070309020205020404" pitchFamily="49" charset="0"/>
              </a:rPr>
              <a:t>init</a:t>
            </a:r>
            <a:r>
              <a:rPr lang="en-GB" sz="2000" dirty="0">
                <a:solidFill>
                  <a:srgbClr val="223E7A"/>
                </a:solidFill>
                <a:latin typeface="Consolas" panose="020B0609020204030204" pitchFamily="49" charset="0"/>
                <a:cs typeface="Courier New" panose="02070309020205020404" pitchFamily="49" charset="0"/>
              </a:rPr>
              <a:t>__(self, s, 1)</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self.maxSize</a:t>
            </a:r>
            <a:r>
              <a:rPr lang="en-GB" sz="2000" dirty="0">
                <a:solidFill>
                  <a:srgbClr val="223E7A"/>
                </a:solidFill>
                <a:latin typeface="Consolas" panose="020B0609020204030204" pitchFamily="49" charset="0"/>
                <a:cs typeface="Courier New" panose="02070309020205020404" pitchFamily="49" charset="0"/>
              </a:rPr>
              <a:t> = 2</a:t>
            </a:r>
          </a:p>
        </p:txBody>
      </p:sp>
      <p:sp>
        <p:nvSpPr>
          <p:cNvPr id="5" name="Rectangle 4"/>
          <p:cNvSpPr/>
          <p:nvPr/>
        </p:nvSpPr>
        <p:spPr>
          <a:xfrm>
            <a:off x="6228184" y="3140968"/>
            <a:ext cx="2016224" cy="646331"/>
          </a:xfrm>
          <a:prstGeom prst="rect">
            <a:avLst/>
          </a:prstGeom>
          <a:noFill/>
        </p:spPr>
        <p:txBody>
          <a:bodyPr wrap="square" rtlCol="0">
            <a:spAutoFit/>
          </a:bodyPr>
          <a:lstStyle/>
          <a:p>
            <a:r>
              <a:rPr lang="en-GB" sz="1800" b="1" dirty="0">
                <a:solidFill>
                  <a:srgbClr val="FF0000"/>
                </a:solidFill>
              </a:rPr>
              <a:t>Calls superclass constructor</a:t>
            </a:r>
          </a:p>
        </p:txBody>
      </p:sp>
      <p:cxnSp>
        <p:nvCxnSpPr>
          <p:cNvPr id="6" name="Straight Arrow Connector 5"/>
          <p:cNvCxnSpPr>
            <a:endCxn id="5" idx="1"/>
          </p:cNvCxnSpPr>
          <p:nvPr/>
        </p:nvCxnSpPr>
        <p:spPr>
          <a:xfrm>
            <a:off x="5364088" y="3464134"/>
            <a:ext cx="864096"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0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3"/>
          </p:nvPr>
        </p:nvSpPr>
        <p:spPr>
          <a:xfrm>
            <a:off x="723900" y="906463"/>
            <a:ext cx="7816850" cy="669925"/>
          </a:xfrm>
        </p:spPr>
        <p:txBody>
          <a:bodyPr/>
          <a:lstStyle/>
          <a:p>
            <a:pPr lvl="0"/>
            <a:r>
              <a:rPr lang="en-US">
                <a:sym typeface="Arial"/>
              </a:rPr>
              <a:t>Objectives</a:t>
            </a:r>
          </a:p>
        </p:txBody>
      </p:sp>
      <p:sp>
        <p:nvSpPr>
          <p:cNvPr id="15" name="Text Placeholder 14"/>
          <p:cNvSpPr>
            <a:spLocks noGrp="1"/>
          </p:cNvSpPr>
          <p:nvPr>
            <p:ph type="body" idx="14"/>
          </p:nvPr>
        </p:nvSpPr>
        <p:spPr>
          <a:xfrm>
            <a:off x="723900" y="1703388"/>
            <a:ext cx="7861300" cy="3846512"/>
          </a:xfrm>
        </p:spPr>
        <p:txBody>
          <a:bodyPr/>
          <a:lstStyle/>
          <a:p>
            <a:pPr lvl="0"/>
            <a:r>
              <a:rPr lang="en-GB" dirty="0"/>
              <a:t>Understand inheritance, polymorphism and overriding</a:t>
            </a:r>
          </a:p>
          <a:p>
            <a:pPr lvl="0"/>
            <a:r>
              <a:rPr lang="en-GB" dirty="0"/>
              <a:t>Understand concepts of aggregation</a:t>
            </a:r>
          </a:p>
          <a:p>
            <a:pPr marL="714375" lvl="2" indent="-342900">
              <a:buFont typeface="Arial" panose="020B0604020202020204" pitchFamily="34" charset="0"/>
              <a:buChar char="•"/>
            </a:pPr>
            <a:r>
              <a:rPr lang="en-GB" sz="2000" dirty="0">
                <a:solidFill>
                  <a:schemeClr val="bg1"/>
                </a:solidFill>
              </a:rPr>
              <a:t>Composition</a:t>
            </a:r>
          </a:p>
          <a:p>
            <a:pPr marL="714375" lvl="2" indent="-342900">
              <a:spcAft>
                <a:spcPts val="1200"/>
              </a:spcAft>
              <a:buFont typeface="Arial" panose="020B0604020202020204" pitchFamily="34" charset="0"/>
              <a:buChar char="•"/>
            </a:pPr>
            <a:r>
              <a:rPr lang="en-GB" sz="2000" dirty="0">
                <a:solidFill>
                  <a:schemeClr val="bg1"/>
                </a:solidFill>
              </a:rPr>
              <a:t>Association</a:t>
            </a:r>
          </a:p>
          <a:p>
            <a:r>
              <a:rPr lang="en-GB" dirty="0"/>
              <a:t>Be aware of object-oriented design principles:</a:t>
            </a:r>
          </a:p>
          <a:p>
            <a:pPr marL="714375" lvl="2" indent="-342900">
              <a:buFont typeface="Arial" panose="020B0604020202020204" pitchFamily="34" charset="0"/>
              <a:buChar char="•"/>
            </a:pPr>
            <a:r>
              <a:rPr lang="en-GB" sz="2000" dirty="0">
                <a:solidFill>
                  <a:schemeClr val="bg1"/>
                </a:solidFill>
              </a:rPr>
              <a:t>encapsulate what varies</a:t>
            </a:r>
          </a:p>
          <a:p>
            <a:pPr marL="714375" lvl="2" indent="-342900">
              <a:buFont typeface="Arial" panose="020B0604020202020204" pitchFamily="34" charset="0"/>
              <a:buChar char="•"/>
            </a:pPr>
            <a:r>
              <a:rPr lang="en-GB" sz="2000" dirty="0">
                <a:solidFill>
                  <a:schemeClr val="bg1"/>
                </a:solidFill>
              </a:rPr>
              <a:t>favour composition over inheritance</a:t>
            </a:r>
          </a:p>
          <a:p>
            <a:pPr marL="714375" lvl="2" indent="-342900">
              <a:spcAft>
                <a:spcPts val="1200"/>
              </a:spcAft>
              <a:buFont typeface="Arial" panose="020B0604020202020204" pitchFamily="34" charset="0"/>
              <a:buChar char="•"/>
            </a:pPr>
            <a:r>
              <a:rPr lang="en-GB" sz="2000" dirty="0">
                <a:solidFill>
                  <a:schemeClr val="bg1"/>
                </a:solidFill>
              </a:rPr>
              <a:t>program to interfaces, not implementation</a:t>
            </a:r>
          </a:p>
          <a:p>
            <a:pPr lvl="0"/>
            <a:r>
              <a:rPr lang="en-GB" dirty="0"/>
              <a:t>Be able to draw and interpret class diagrams</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Overriding the constructor in VB.net</a:t>
            </a:r>
          </a:p>
        </p:txBody>
      </p:sp>
      <p:sp>
        <p:nvSpPr>
          <p:cNvPr id="3" name="Text Placeholder 2"/>
          <p:cNvSpPr>
            <a:spLocks noGrp="1"/>
          </p:cNvSpPr>
          <p:nvPr>
            <p:ph type="body" idx="4294967295"/>
          </p:nvPr>
        </p:nvSpPr>
        <p:spPr>
          <a:xfrm>
            <a:off x="683568" y="2492896"/>
            <a:ext cx="7797230" cy="4176464"/>
          </a:xfrm>
          <a:prstGeom prst="rect">
            <a:avLst/>
          </a:prstGeom>
        </p:spPr>
        <p:txBody>
          <a:bodyPr/>
          <a:lstStyle/>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Fish</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Inherits</a:t>
            </a:r>
            <a:r>
              <a:rPr lang="en-GB" sz="2000" dirty="0">
                <a:solidFill>
                  <a:srgbClr val="223E7A"/>
                </a:solidFill>
                <a:latin typeface="Consolas" panose="020B0609020204030204" pitchFamily="49" charset="0"/>
                <a:cs typeface="Courier New" panose="02070309020205020404" pitchFamily="49" charset="0"/>
              </a:rPr>
              <a:t> Animal</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Private</a:t>
            </a: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maxSize</a:t>
            </a: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As Integer</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Public Sub New</a:t>
            </a:r>
            <a:r>
              <a:rPr lang="en-GB" sz="2000" dirty="0">
                <a:solidFill>
                  <a:srgbClr val="223E7A"/>
                </a:solidFill>
                <a:latin typeface="Consolas" panose="020B0609020204030204" pitchFamily="49" charset="0"/>
                <a:cs typeface="Courier New" panose="02070309020205020404" pitchFamily="49" charset="0"/>
              </a:rPr>
              <a:t>(</a:t>
            </a:r>
            <a:r>
              <a:rPr lang="en-GB" sz="2000" b="1" dirty="0" err="1">
                <a:solidFill>
                  <a:srgbClr val="223E7A"/>
                </a:solidFill>
                <a:latin typeface="Consolas" panose="020B0609020204030204" pitchFamily="49" charset="0"/>
                <a:cs typeface="Courier New" panose="02070309020205020404" pitchFamily="49" charset="0"/>
              </a:rPr>
              <a:t>ByVal</a:t>
            </a:r>
            <a:r>
              <a:rPr lang="en-GB" sz="2000" dirty="0">
                <a:solidFill>
                  <a:srgbClr val="223E7A"/>
                </a:solidFill>
                <a:latin typeface="Consolas" panose="020B0609020204030204" pitchFamily="49" charset="0"/>
                <a:cs typeface="Courier New" panose="02070309020205020404" pitchFamily="49" charset="0"/>
              </a:rPr>
              <a:t> s)</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MyBase.New</a:t>
            </a:r>
            <a:r>
              <a:rPr lang="en-GB" sz="2000" dirty="0">
                <a:solidFill>
                  <a:srgbClr val="223E7A"/>
                </a:solidFill>
                <a:latin typeface="Consolas" panose="020B0609020204030204" pitchFamily="49" charset="0"/>
                <a:cs typeface="Courier New" panose="02070309020205020404" pitchFamily="49" charset="0"/>
              </a:rPr>
              <a:t>(s, 1)</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maxSize</a:t>
            </a:r>
            <a:r>
              <a:rPr lang="en-GB" sz="2000" dirty="0">
                <a:solidFill>
                  <a:srgbClr val="223E7A"/>
                </a:solidFill>
                <a:latin typeface="Consolas" panose="020B0609020204030204" pitchFamily="49" charset="0"/>
                <a:cs typeface="Courier New" panose="02070309020205020404" pitchFamily="49" charset="0"/>
              </a:rPr>
              <a:t> = 2</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Sub</a:t>
            </a:r>
          </a:p>
          <a:p>
            <a:pPr marL="158750" indent="0">
              <a:spcAft>
                <a:spcPts val="600"/>
              </a:spcAft>
              <a:buNone/>
            </a:pPr>
            <a:r>
              <a:rPr lang="en-GB" sz="2000" dirty="0">
                <a:solidFill>
                  <a:srgbClr val="223E7A"/>
                </a:solidFill>
                <a:latin typeface="Consolas" panose="020B0609020204030204" pitchFamily="49" charset="0"/>
                <a:cs typeface="Courier New" panose="02070309020205020404" pitchFamily="49" charset="0"/>
              </a:rPr>
              <a:t>    …</a:t>
            </a:r>
          </a:p>
          <a:p>
            <a:pPr marL="158750" indent="0">
              <a:spcAft>
                <a:spcPts val="600"/>
              </a:spcAft>
              <a:buNone/>
            </a:pPr>
            <a:r>
              <a:rPr lang="en-GB" sz="2000" b="1" dirty="0">
                <a:solidFill>
                  <a:srgbClr val="223E7A"/>
                </a:solidFill>
                <a:latin typeface="Consolas" panose="020B0609020204030204" pitchFamily="49" charset="0"/>
                <a:cs typeface="Courier New" panose="02070309020205020404" pitchFamily="49" charset="0"/>
              </a:rPr>
              <a:t>End Class</a:t>
            </a:r>
          </a:p>
        </p:txBody>
      </p:sp>
      <p:sp>
        <p:nvSpPr>
          <p:cNvPr id="5" name="Rectangle 4"/>
          <p:cNvSpPr/>
          <p:nvPr/>
        </p:nvSpPr>
        <p:spPr>
          <a:xfrm>
            <a:off x="6228184" y="3934797"/>
            <a:ext cx="2016224" cy="646331"/>
          </a:xfrm>
          <a:prstGeom prst="rect">
            <a:avLst/>
          </a:prstGeom>
          <a:noFill/>
        </p:spPr>
        <p:txBody>
          <a:bodyPr wrap="square" rtlCol="0">
            <a:spAutoFit/>
          </a:bodyPr>
          <a:lstStyle/>
          <a:p>
            <a:r>
              <a:rPr lang="en-GB" sz="1800" b="1" dirty="0">
                <a:solidFill>
                  <a:srgbClr val="FF0000"/>
                </a:solidFill>
              </a:rPr>
              <a:t>Calls superclass constructor</a:t>
            </a:r>
          </a:p>
        </p:txBody>
      </p:sp>
      <p:cxnSp>
        <p:nvCxnSpPr>
          <p:cNvPr id="6" name="Straight Arrow Connector 5"/>
          <p:cNvCxnSpPr>
            <a:endCxn id="5" idx="1"/>
          </p:cNvCxnSpPr>
          <p:nvPr/>
        </p:nvCxnSpPr>
        <p:spPr>
          <a:xfrm>
            <a:off x="4067944" y="4257963"/>
            <a:ext cx="2160240"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14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Using subclasses </a:t>
            </a:r>
            <a:endParaRPr lang="en-GB" dirty="0"/>
          </a:p>
        </p:txBody>
      </p:sp>
      <p:sp>
        <p:nvSpPr>
          <p:cNvPr id="3" name="Text Placeholder 2"/>
          <p:cNvSpPr>
            <a:spLocks noGrp="1"/>
          </p:cNvSpPr>
          <p:nvPr>
            <p:ph type="body" idx="14"/>
          </p:nvPr>
        </p:nvSpPr>
        <p:spPr>
          <a:xfrm>
            <a:off x="723900" y="1703388"/>
            <a:ext cx="7797800" cy="3454400"/>
          </a:xfrm>
        </p:spPr>
        <p:txBody>
          <a:bodyPr/>
          <a:lstStyle/>
          <a:p>
            <a:r>
              <a:rPr lang="en-GB" dirty="0"/>
              <a:t>A subclass is treated in the same way as </a:t>
            </a:r>
            <a:br>
              <a:rPr lang="en-GB" dirty="0"/>
            </a:br>
            <a:r>
              <a:rPr lang="en-GB" dirty="0"/>
              <a:t>a superclass</a:t>
            </a:r>
          </a:p>
          <a:p>
            <a:r>
              <a:rPr lang="en-GB" dirty="0"/>
              <a:t>What is the statement to:</a:t>
            </a:r>
          </a:p>
          <a:p>
            <a:pPr lvl="1"/>
            <a:r>
              <a:rPr lang="en-GB" dirty="0"/>
              <a:t>Instantiate an object of class </a:t>
            </a:r>
            <a:r>
              <a:rPr lang="en-GB" dirty="0">
                <a:latin typeface="Consolas" panose="020B0609020204030204" pitchFamily="49" charset="0"/>
              </a:rPr>
              <a:t>Fish</a:t>
            </a:r>
            <a:r>
              <a:rPr lang="en-GB" dirty="0"/>
              <a:t> with identifier </a:t>
            </a:r>
            <a:r>
              <a:rPr lang="en-GB" dirty="0" err="1">
                <a:latin typeface="Consolas" panose="020B0609020204030204" pitchFamily="49" charset="0"/>
              </a:rPr>
              <a:t>thisFish</a:t>
            </a:r>
            <a:r>
              <a:rPr lang="en-GB" dirty="0"/>
              <a:t> ?</a:t>
            </a:r>
          </a:p>
          <a:p>
            <a:pPr marL="444500" lvl="1" indent="0">
              <a:buNone/>
            </a:pPr>
            <a:endParaRPr lang="en-GB" dirty="0">
              <a:latin typeface="Consolas" panose="020B0609020204030204" pitchFamily="49" charset="0"/>
            </a:endParaRPr>
          </a:p>
          <a:p>
            <a:pPr lvl="1"/>
            <a:r>
              <a:rPr lang="en-GB" dirty="0"/>
              <a:t>Call the </a:t>
            </a:r>
            <a:r>
              <a:rPr lang="en-GB" dirty="0">
                <a:latin typeface="Consolas" panose="020B0609020204030204" pitchFamily="49" charset="0"/>
              </a:rPr>
              <a:t>feed</a:t>
            </a:r>
            <a:r>
              <a:rPr lang="en-GB" dirty="0"/>
              <a:t> method for </a:t>
            </a:r>
            <a:r>
              <a:rPr lang="en-GB" dirty="0" err="1">
                <a:latin typeface="Consolas" panose="020B0609020204030204" pitchFamily="49" charset="0"/>
              </a:rPr>
              <a:t>thisFish</a:t>
            </a:r>
            <a:r>
              <a:rPr lang="en-GB" dirty="0"/>
              <a:t> ?     </a:t>
            </a:r>
          </a:p>
        </p:txBody>
      </p:sp>
    </p:spTree>
    <p:extLst>
      <p:ext uri="{BB962C8B-B14F-4D97-AF65-F5344CB8AC3E}">
        <p14:creationId xmlns:p14="http://schemas.microsoft.com/office/powerpoint/2010/main" val="124062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Using subclasses </a:t>
            </a:r>
            <a:r>
              <a:rPr lang="en-GB" dirty="0">
                <a:solidFill>
                  <a:srgbClr val="FF0000"/>
                </a:solidFill>
              </a:rPr>
              <a:t>(Python)</a:t>
            </a:r>
          </a:p>
        </p:txBody>
      </p:sp>
      <p:sp>
        <p:nvSpPr>
          <p:cNvPr id="3" name="Text Placeholder 2"/>
          <p:cNvSpPr>
            <a:spLocks noGrp="1"/>
          </p:cNvSpPr>
          <p:nvPr>
            <p:ph type="body" idx="14"/>
          </p:nvPr>
        </p:nvSpPr>
        <p:spPr>
          <a:xfrm>
            <a:off x="723900" y="1703388"/>
            <a:ext cx="7797800" cy="3454400"/>
          </a:xfrm>
        </p:spPr>
        <p:txBody>
          <a:bodyPr/>
          <a:lstStyle/>
          <a:p>
            <a:r>
              <a:rPr lang="en-GB" dirty="0"/>
              <a:t>A subclass is treated in the same way as </a:t>
            </a:r>
            <a:br>
              <a:rPr lang="en-GB" dirty="0"/>
            </a:br>
            <a:r>
              <a:rPr lang="en-GB" dirty="0"/>
              <a:t>a superclass</a:t>
            </a:r>
          </a:p>
          <a:p>
            <a:r>
              <a:rPr lang="en-GB" dirty="0"/>
              <a:t>What is the statement to:</a:t>
            </a:r>
          </a:p>
          <a:p>
            <a:pPr lvl="1"/>
            <a:r>
              <a:rPr lang="en-GB" dirty="0"/>
              <a:t>Instantiate an object of class </a:t>
            </a:r>
            <a:r>
              <a:rPr lang="en-GB" dirty="0">
                <a:latin typeface="Consolas" panose="020B0609020204030204" pitchFamily="49" charset="0"/>
              </a:rPr>
              <a:t>Fish</a:t>
            </a:r>
            <a:r>
              <a:rPr lang="en-GB" dirty="0"/>
              <a:t> with identifier </a:t>
            </a:r>
            <a:r>
              <a:rPr lang="en-GB" dirty="0" err="1">
                <a:latin typeface="Consolas" panose="020B0609020204030204" pitchFamily="49" charset="0"/>
              </a:rPr>
              <a:t>thisFish</a:t>
            </a:r>
            <a:r>
              <a:rPr lang="en-GB" dirty="0"/>
              <a:t> ?</a:t>
            </a:r>
            <a:endParaRPr lang="en-GB" dirty="0">
              <a:latin typeface="Consolas" panose="020B0609020204030204" pitchFamily="49" charset="0"/>
            </a:endParaRPr>
          </a:p>
          <a:p>
            <a:pPr marL="0" indent="0">
              <a:buNone/>
            </a:pPr>
            <a:r>
              <a:rPr lang="en-GB" dirty="0"/>
              <a:t>	</a:t>
            </a:r>
            <a:r>
              <a:rPr lang="en-GB" sz="2000" dirty="0" err="1">
                <a:solidFill>
                  <a:srgbClr val="FF0000"/>
                </a:solidFill>
                <a:latin typeface="Consolas" panose="020B0609020204030204" pitchFamily="49" charset="0"/>
              </a:rPr>
              <a:t>thisFish</a:t>
            </a:r>
            <a:r>
              <a:rPr lang="en-GB" sz="2000" dirty="0">
                <a:solidFill>
                  <a:srgbClr val="FF0000"/>
                </a:solidFill>
                <a:latin typeface="Consolas" panose="020B0609020204030204" pitchFamily="49" charset="0"/>
              </a:rPr>
              <a:t> = Fish('little fish')</a:t>
            </a:r>
          </a:p>
          <a:p>
            <a:pPr lvl="1"/>
            <a:r>
              <a:rPr lang="en-GB" dirty="0"/>
              <a:t>Call the </a:t>
            </a:r>
            <a:r>
              <a:rPr lang="en-GB" dirty="0">
                <a:latin typeface="Consolas" panose="020B0609020204030204" pitchFamily="49" charset="0"/>
              </a:rPr>
              <a:t>feed</a:t>
            </a:r>
            <a:r>
              <a:rPr lang="en-GB" dirty="0"/>
              <a:t> method for </a:t>
            </a:r>
            <a:r>
              <a:rPr lang="en-GB" dirty="0" err="1">
                <a:latin typeface="Consolas" panose="020B0609020204030204" pitchFamily="49" charset="0"/>
              </a:rPr>
              <a:t>thisFish</a:t>
            </a:r>
            <a:r>
              <a:rPr lang="en-GB" dirty="0"/>
              <a:t> ?</a:t>
            </a:r>
          </a:p>
          <a:p>
            <a:pPr marL="0" indent="0">
              <a:buNone/>
            </a:pPr>
            <a:r>
              <a:rPr lang="en-GB" dirty="0"/>
              <a:t>	</a:t>
            </a:r>
            <a:r>
              <a:rPr lang="en-GB" sz="2000" dirty="0" err="1">
                <a:solidFill>
                  <a:srgbClr val="FF0000"/>
                </a:solidFill>
                <a:latin typeface="Consolas" panose="020B0609020204030204" pitchFamily="49" charset="0"/>
              </a:rPr>
              <a:t>thisFish.feed</a:t>
            </a:r>
            <a:r>
              <a:rPr lang="en-GB" sz="2000" dirty="0">
                <a:solidFill>
                  <a:srgbClr val="FF0000"/>
                </a:solidFill>
                <a:latin typeface="Consolas" panose="020B0609020204030204" pitchFamily="49" charset="0"/>
              </a:rPr>
              <a:t>()</a:t>
            </a:r>
          </a:p>
        </p:txBody>
      </p:sp>
    </p:spTree>
    <p:extLst>
      <p:ext uri="{BB962C8B-B14F-4D97-AF65-F5344CB8AC3E}">
        <p14:creationId xmlns:p14="http://schemas.microsoft.com/office/powerpoint/2010/main" val="395513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Using subclasses </a:t>
            </a:r>
            <a:r>
              <a:rPr lang="en-GB" dirty="0">
                <a:solidFill>
                  <a:srgbClr val="FF0000"/>
                </a:solidFill>
              </a:rPr>
              <a:t>(</a:t>
            </a:r>
            <a:r>
              <a:rPr lang="en-GB" dirty="0" err="1">
                <a:solidFill>
                  <a:srgbClr val="FF0000"/>
                </a:solidFill>
              </a:rPr>
              <a:t>VB.Net</a:t>
            </a:r>
            <a:r>
              <a:rPr lang="en-GB" dirty="0">
                <a:solidFill>
                  <a:srgbClr val="FF0000"/>
                </a:solidFill>
              </a:rPr>
              <a:t>)</a:t>
            </a:r>
          </a:p>
        </p:txBody>
      </p:sp>
      <p:sp>
        <p:nvSpPr>
          <p:cNvPr id="3" name="Text Placeholder 2"/>
          <p:cNvSpPr>
            <a:spLocks noGrp="1"/>
          </p:cNvSpPr>
          <p:nvPr>
            <p:ph type="body" idx="14"/>
          </p:nvPr>
        </p:nvSpPr>
        <p:spPr>
          <a:xfrm>
            <a:off x="723900" y="1703388"/>
            <a:ext cx="7797800" cy="3454400"/>
          </a:xfrm>
        </p:spPr>
        <p:txBody>
          <a:bodyPr/>
          <a:lstStyle/>
          <a:p>
            <a:r>
              <a:rPr lang="en-GB" dirty="0"/>
              <a:t>A subclass is treated in the same way as </a:t>
            </a:r>
            <a:br>
              <a:rPr lang="en-GB" dirty="0"/>
            </a:br>
            <a:r>
              <a:rPr lang="en-GB" dirty="0"/>
              <a:t>a superclass</a:t>
            </a:r>
          </a:p>
          <a:p>
            <a:r>
              <a:rPr lang="en-GB" dirty="0"/>
              <a:t>What is the statement to:</a:t>
            </a:r>
          </a:p>
          <a:p>
            <a:pPr lvl="1"/>
            <a:r>
              <a:rPr lang="en-GB" dirty="0"/>
              <a:t>Instantiate an object of class </a:t>
            </a:r>
            <a:r>
              <a:rPr lang="en-GB" dirty="0">
                <a:latin typeface="Consolas" panose="020B0609020204030204" pitchFamily="49" charset="0"/>
              </a:rPr>
              <a:t>Fish</a:t>
            </a:r>
            <a:r>
              <a:rPr lang="en-GB" dirty="0"/>
              <a:t> with identifier </a:t>
            </a:r>
            <a:r>
              <a:rPr lang="en-GB" dirty="0" err="1">
                <a:latin typeface="Consolas" panose="020B0609020204030204" pitchFamily="49" charset="0"/>
              </a:rPr>
              <a:t>thisFish</a:t>
            </a:r>
            <a:endParaRPr lang="en-GB" dirty="0">
              <a:latin typeface="Consolas" panose="020B0609020204030204" pitchFamily="49" charset="0"/>
            </a:endParaRPr>
          </a:p>
          <a:p>
            <a:pPr marL="0" indent="0">
              <a:buNone/>
            </a:pPr>
            <a:r>
              <a:rPr lang="en-GB" sz="2000" dirty="0">
                <a:solidFill>
                  <a:srgbClr val="FF0000"/>
                </a:solidFill>
                <a:latin typeface="Consolas" panose="020B0609020204030204" pitchFamily="49" charset="0"/>
              </a:rPr>
              <a:t>	Dim </a:t>
            </a:r>
            <a:r>
              <a:rPr lang="en-GB" sz="2000" dirty="0" err="1">
                <a:solidFill>
                  <a:srgbClr val="FF0000"/>
                </a:solidFill>
                <a:latin typeface="Consolas" panose="020B0609020204030204" pitchFamily="49" charset="0"/>
              </a:rPr>
              <a:t>thisFish</a:t>
            </a:r>
            <a:r>
              <a:rPr lang="en-GB" sz="2000" dirty="0">
                <a:solidFill>
                  <a:srgbClr val="FF0000"/>
                </a:solidFill>
                <a:latin typeface="Consolas" panose="020B0609020204030204" pitchFamily="49" charset="0"/>
              </a:rPr>
              <a:t> As New Fish("little fish") </a:t>
            </a:r>
          </a:p>
          <a:p>
            <a:pPr lvl="1"/>
            <a:r>
              <a:rPr lang="en-GB" dirty="0"/>
              <a:t>Call the </a:t>
            </a:r>
            <a:r>
              <a:rPr lang="en-GB" dirty="0">
                <a:latin typeface="Consolas" panose="020B0609020204030204" pitchFamily="49" charset="0"/>
              </a:rPr>
              <a:t>feed</a:t>
            </a:r>
            <a:r>
              <a:rPr lang="en-GB" dirty="0"/>
              <a:t> method for </a:t>
            </a:r>
            <a:r>
              <a:rPr lang="en-GB" dirty="0" err="1">
                <a:latin typeface="Consolas" panose="020B0609020204030204" pitchFamily="49" charset="0"/>
              </a:rPr>
              <a:t>thisFish</a:t>
            </a:r>
            <a:endParaRPr lang="en-GB" dirty="0">
              <a:latin typeface="Consolas" panose="020B0609020204030204" pitchFamily="49" charset="0"/>
            </a:endParaRPr>
          </a:p>
          <a:p>
            <a:pPr marL="0" indent="0">
              <a:buNone/>
            </a:pPr>
            <a:r>
              <a:rPr lang="en-GB" dirty="0"/>
              <a:t>	</a:t>
            </a:r>
            <a:r>
              <a:rPr lang="en-GB" sz="2000" dirty="0" err="1">
                <a:solidFill>
                  <a:srgbClr val="FF0000"/>
                </a:solidFill>
                <a:latin typeface="Consolas" panose="020B0609020204030204" pitchFamily="49" charset="0"/>
              </a:rPr>
              <a:t>thisFish.feed</a:t>
            </a:r>
            <a:r>
              <a:rPr lang="en-GB" sz="2000" dirty="0">
                <a:solidFill>
                  <a:srgbClr val="FF0000"/>
                </a:solidFill>
                <a:latin typeface="Consolas" panose="020B0609020204030204" pitchFamily="49" charset="0"/>
              </a:rPr>
              <a:t>()</a:t>
            </a:r>
          </a:p>
        </p:txBody>
      </p:sp>
    </p:spTree>
    <p:extLst>
      <p:ext uri="{BB962C8B-B14F-4D97-AF65-F5344CB8AC3E}">
        <p14:creationId xmlns:p14="http://schemas.microsoft.com/office/powerpoint/2010/main" val="455058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050" name="Picture 2" descr="C:\Users\Rob\AppData\Roaming\PixelMetrics\CaptureWiz\Temp\4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2130" y="1844824"/>
            <a:ext cx="5360765" cy="4242955"/>
          </a:xfrm>
          <a:prstGeom prst="rect">
            <a:avLst/>
          </a:prstGeom>
          <a:noFill/>
          <a:extLst>
            <a:ext uri="{909E8E84-426E-40DD-AFC4-6F175D3DCCD1}">
              <a14:hiddenFill xmlns:a14="http://schemas.microsoft.com/office/drawing/2010/main">
                <a:solidFill>
                  <a:srgbClr val="FFFFFF"/>
                </a:solidFill>
              </a14:hiddenFill>
            </a:ext>
          </a:extLst>
        </p:spPr>
      </p:pic>
      <p:sp>
        <p:nvSpPr>
          <p:cNvPr id="146" name="Shape 146"/>
          <p:cNvSpPr txBox="1">
            <a:spLocks noGrp="1"/>
          </p:cNvSpPr>
          <p:nvPr>
            <p:ph type="body" idx="1"/>
          </p:nvPr>
        </p:nvSpPr>
        <p:spPr/>
        <p:txBody>
          <a:bodyPr/>
          <a:lstStyle/>
          <a:p>
            <a:pPr lvl="0"/>
            <a:r>
              <a:rPr lang="en-US">
                <a:sym typeface="Arial"/>
              </a:rPr>
              <a:t>Class diagram</a:t>
            </a:r>
            <a:r>
              <a:rPr lang="en-US"/>
              <a:t> with inheritance</a:t>
            </a:r>
          </a:p>
        </p:txBody>
      </p:sp>
      <p:sp>
        <p:nvSpPr>
          <p:cNvPr id="147" name="Shape 147"/>
          <p:cNvSpPr txBox="1">
            <a:spLocks noGrp="1"/>
          </p:cNvSpPr>
          <p:nvPr>
            <p:ph type="body" idx="14"/>
          </p:nvPr>
        </p:nvSpPr>
        <p:spPr>
          <a:xfrm>
            <a:off x="723900" y="1703388"/>
            <a:ext cx="7797800" cy="3454400"/>
          </a:xfrm>
        </p:spPr>
        <p:txBody>
          <a:bodyPr/>
          <a:lstStyle/>
          <a:p>
            <a:r>
              <a:rPr lang="en-US">
                <a:sym typeface="Arial"/>
              </a:rPr>
              <a:t>Public (+)</a:t>
            </a:r>
          </a:p>
          <a:p>
            <a:r>
              <a:rPr lang="en-US">
                <a:sym typeface="Arial"/>
              </a:rPr>
              <a:t>private (-)</a:t>
            </a:r>
          </a:p>
          <a:p>
            <a:r>
              <a:rPr lang="en-US">
                <a:sym typeface="Arial"/>
              </a:rPr>
              <a:t>Protected (#)</a:t>
            </a:r>
          </a:p>
          <a:p>
            <a:pPr lvl="0"/>
            <a:endParaRPr lang="en-US" dirty="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p:txBody>
          <a:bodyPr/>
          <a:lstStyle/>
          <a:p>
            <a:pPr lvl="0"/>
            <a:r>
              <a:rPr lang="en-US" dirty="0">
                <a:sym typeface="Arial"/>
              </a:rPr>
              <a:t>Worksheet 2</a:t>
            </a:r>
          </a:p>
        </p:txBody>
      </p:sp>
      <p:sp>
        <p:nvSpPr>
          <p:cNvPr id="160" name="Shape 160"/>
          <p:cNvSpPr txBox="1">
            <a:spLocks noGrp="1"/>
          </p:cNvSpPr>
          <p:nvPr>
            <p:ph type="body" idx="14"/>
          </p:nvPr>
        </p:nvSpPr>
        <p:spPr>
          <a:xfrm>
            <a:off x="723900" y="1703388"/>
            <a:ext cx="7797800" cy="3454400"/>
          </a:xfrm>
        </p:spPr>
        <p:txBody>
          <a:bodyPr/>
          <a:lstStyle/>
          <a:p>
            <a:r>
              <a:rPr lang="en-GB" dirty="0">
                <a:sym typeface="Arial"/>
              </a:rPr>
              <a:t>Complete </a:t>
            </a:r>
            <a:r>
              <a:rPr lang="en-GB" b="1" dirty="0">
                <a:sym typeface="Arial"/>
              </a:rPr>
              <a:t>Tasks 1</a:t>
            </a:r>
            <a:r>
              <a:rPr lang="en-GB" dirty="0">
                <a:sym typeface="Arial"/>
              </a:rPr>
              <a:t> and </a:t>
            </a:r>
            <a:r>
              <a:rPr lang="en-GB" b="1" dirty="0">
                <a:sym typeface="Arial"/>
              </a:rPr>
              <a:t>2</a:t>
            </a:r>
            <a:r>
              <a:rPr lang="en-GB" dirty="0">
                <a:sym typeface="Arial"/>
              </a:rPr>
              <a:t> on the worksheet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p:txBody>
          <a:bodyPr/>
          <a:lstStyle/>
          <a:p>
            <a:pPr lvl="0"/>
            <a:r>
              <a:rPr lang="en-US" dirty="0">
                <a:sym typeface="Arial"/>
              </a:rPr>
              <a:t>Association</a:t>
            </a:r>
          </a:p>
        </p:txBody>
      </p:sp>
      <p:sp>
        <p:nvSpPr>
          <p:cNvPr id="110" name="Shape 110"/>
          <p:cNvSpPr txBox="1">
            <a:spLocks noGrp="1"/>
          </p:cNvSpPr>
          <p:nvPr>
            <p:ph type="body" idx="14"/>
          </p:nvPr>
        </p:nvSpPr>
        <p:spPr>
          <a:xfrm>
            <a:off x="723900" y="1703388"/>
            <a:ext cx="8168580" cy="4821956"/>
          </a:xfrm>
        </p:spPr>
        <p:txBody>
          <a:bodyPr/>
          <a:lstStyle/>
          <a:p>
            <a:pPr>
              <a:spcAft>
                <a:spcPts val="600"/>
              </a:spcAft>
            </a:pPr>
            <a:r>
              <a:rPr lang="en-GB" dirty="0"/>
              <a:t>Composition and aggregation are both </a:t>
            </a:r>
            <a:br>
              <a:rPr lang="en-GB" dirty="0"/>
            </a:br>
            <a:r>
              <a:rPr lang="en-GB" dirty="0"/>
              <a:t>“has a” relationships </a:t>
            </a:r>
          </a:p>
          <a:p>
            <a:pPr lvl="1">
              <a:spcAft>
                <a:spcPts val="600"/>
              </a:spcAft>
            </a:pPr>
            <a:r>
              <a:rPr lang="en-GB" dirty="0"/>
              <a:t>An object contains another object</a:t>
            </a:r>
          </a:p>
          <a:p>
            <a:pPr>
              <a:spcAft>
                <a:spcPts val="600"/>
              </a:spcAft>
            </a:pPr>
            <a:r>
              <a:rPr lang="en-GB" dirty="0"/>
              <a:t>Composition </a:t>
            </a:r>
          </a:p>
          <a:p>
            <a:pPr lvl="1">
              <a:spcAft>
                <a:spcPts val="600"/>
              </a:spcAft>
            </a:pPr>
            <a:r>
              <a:rPr lang="en-GB" dirty="0"/>
              <a:t>If the containing object is destroyed so are the objects it contains</a:t>
            </a:r>
          </a:p>
          <a:p>
            <a:pPr lvl="1"/>
            <a:r>
              <a:rPr lang="en-US" dirty="0"/>
              <a:t>Depicted as a filled diamond and a solid line:</a:t>
            </a:r>
          </a:p>
          <a:p>
            <a:pPr marL="444500" lvl="1" indent="0">
              <a:buNone/>
            </a:pPr>
            <a:endParaRPr lang="en-US" dirty="0"/>
          </a:p>
          <a:p>
            <a:pPr lvl="0">
              <a:spcAft>
                <a:spcPts val="600"/>
              </a:spcAft>
            </a:pPr>
            <a:r>
              <a:rPr lang="en-US" dirty="0"/>
              <a:t>Aggregation </a:t>
            </a:r>
          </a:p>
          <a:p>
            <a:pPr lvl="1">
              <a:spcAft>
                <a:spcPts val="600"/>
              </a:spcAft>
            </a:pPr>
            <a:r>
              <a:rPr lang="en-US" dirty="0"/>
              <a:t>The objects remain when the container object is destroyed</a:t>
            </a:r>
          </a:p>
          <a:p>
            <a:pPr lvl="1"/>
            <a:r>
              <a:rPr lang="en-US" dirty="0"/>
              <a:t>Depicted as an unfilled diamond and a solid line: </a:t>
            </a:r>
          </a:p>
          <a:p>
            <a:pPr lvl="1"/>
            <a:endParaRPr lang="en-US" dirty="0"/>
          </a:p>
          <a:p>
            <a:pPr lvl="0"/>
            <a:endParaRPr lang="en-US" dirty="0"/>
          </a:p>
          <a:p>
            <a:pPr lvl="0"/>
            <a:endParaRPr lang="en-US" dirty="0"/>
          </a:p>
          <a:p>
            <a:pPr lvl="1"/>
            <a:endParaRPr lang="en-US" dirty="0"/>
          </a:p>
          <a:p>
            <a:pPr lvl="1"/>
            <a:endParaRPr lang="en-US" dirty="0"/>
          </a:p>
        </p:txBody>
      </p:sp>
      <p:pic>
        <p:nvPicPr>
          <p:cNvPr id="6" name="Picture 2" descr="C:\Users\desig\AppData\Roaming\PixelMetrics\CaptureWiz\Temp\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7624" y="4221088"/>
            <a:ext cx="2069777" cy="409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esig\AppData\Roaming\PixelMetrics\CaptureWiz\Temp\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16331" y="5949280"/>
            <a:ext cx="2069777" cy="424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24279" y="906233"/>
            <a:ext cx="7816469" cy="670772"/>
          </a:xfrm>
          <a:prstGeom prst="rect">
            <a:avLst/>
          </a:prstGeom>
          <a:noFill/>
          <a:ln>
            <a:noFill/>
          </a:ln>
        </p:spPr>
        <p:txBody>
          <a:bodyPr lIns="0" tIns="45700" rIns="91425" bIns="45700" anchor="t" anchorCtr="0">
            <a:noAutofit/>
          </a:bodyPr>
          <a:lstStyle/>
          <a:p>
            <a:pPr marL="0" marR="0" lvl="0" indent="0" algn="l" rtl="0">
              <a:lnSpc>
                <a:spcPct val="97500"/>
              </a:lnSpc>
              <a:spcBef>
                <a:spcPts val="0"/>
              </a:spcBef>
              <a:spcAft>
                <a:spcPts val="0"/>
              </a:spcAft>
              <a:buClr>
                <a:schemeClr val="dk1"/>
              </a:buClr>
              <a:buSzPct val="25000"/>
              <a:buFont typeface="Arial"/>
              <a:buNone/>
            </a:pPr>
            <a:r>
              <a:rPr lang="en-US" sz="4000" b="1" i="0" u="none" strike="noStrike" cap="none" dirty="0">
                <a:solidFill>
                  <a:schemeClr val="dk1"/>
                </a:solidFill>
                <a:latin typeface="Arial"/>
                <a:ea typeface="Arial"/>
                <a:cs typeface="Arial"/>
                <a:sym typeface="Arial"/>
              </a:rPr>
              <a:t>Association examples</a:t>
            </a:r>
          </a:p>
        </p:txBody>
      </p:sp>
      <p:sp>
        <p:nvSpPr>
          <p:cNvPr id="122" name="Shape 122"/>
          <p:cNvSpPr txBox="1">
            <a:spLocks noGrp="1"/>
          </p:cNvSpPr>
          <p:nvPr>
            <p:ph type="body" idx="4294967295"/>
          </p:nvPr>
        </p:nvSpPr>
        <p:spPr>
          <a:xfrm>
            <a:off x="724279" y="1704178"/>
            <a:ext cx="7797230" cy="4893174"/>
          </a:xfrm>
          <a:prstGeom prst="rect">
            <a:avLst/>
          </a:prstGeom>
          <a:noFill/>
          <a:ln>
            <a:noFill/>
          </a:ln>
        </p:spPr>
        <p:txBody>
          <a:bodyPr lIns="0" tIns="0" rIns="91425" bIns="45700" anchor="t" anchorCtr="0">
            <a:noAutofit/>
          </a:bodyPr>
          <a:lstStyle/>
          <a:p>
            <a:pPr marL="271463" marR="0" lvl="0" indent="-271463" algn="l" rtl="0">
              <a:lnSpc>
                <a:spcPct val="100000"/>
              </a:lnSpc>
              <a:spcBef>
                <a:spcPts val="0"/>
              </a:spcBef>
              <a:spcAft>
                <a:spcPts val="0"/>
              </a:spcAft>
              <a:buClr>
                <a:schemeClr val="dk1"/>
              </a:buClr>
              <a:buSzPct val="100000"/>
              <a:buFont typeface="Arial"/>
              <a:buNone/>
            </a:pPr>
            <a:r>
              <a:rPr lang="en-GB" sz="2500" b="0" i="0" u="none" strike="noStrike" cap="none" dirty="0">
                <a:solidFill>
                  <a:schemeClr val="dk1"/>
                </a:solidFill>
                <a:latin typeface="Arial"/>
                <a:ea typeface="Arial"/>
                <a:cs typeface="Arial"/>
                <a:sym typeface="Arial"/>
              </a:rPr>
              <a:t>A pond has fish</a:t>
            </a:r>
          </a:p>
          <a:p>
            <a:pPr marL="271463" marR="0" lvl="0" indent="-271463" algn="l" rtl="0">
              <a:lnSpc>
                <a:spcPct val="100000"/>
              </a:lnSpc>
              <a:spcBef>
                <a:spcPts val="0"/>
              </a:spcBef>
              <a:spcAft>
                <a:spcPts val="0"/>
              </a:spcAft>
              <a:buClr>
                <a:schemeClr val="dk1"/>
              </a:buClr>
              <a:buSzPct val="100000"/>
              <a:buFont typeface="Arial"/>
              <a:buNone/>
            </a:pPr>
            <a:endParaRPr lang="en-GB" sz="2500" b="0" i="0" u="none" strike="noStrike" cap="none" dirty="0">
              <a:solidFill>
                <a:schemeClr val="dk1"/>
              </a:solidFill>
              <a:latin typeface="Arial"/>
              <a:ea typeface="Arial"/>
              <a:cs typeface="Arial"/>
              <a:sym typeface="Arial"/>
            </a:endParaRPr>
          </a:p>
          <a:p>
            <a:pPr marL="158750" indent="0">
              <a:spcAft>
                <a:spcPts val="600"/>
              </a:spcAft>
              <a:buNone/>
            </a:pPr>
            <a:r>
              <a:rPr lang="en-GB" dirty="0">
                <a:latin typeface="Courier New" panose="02070309020205020404" pitchFamily="49" charset="0"/>
                <a:cs typeface="Courier New" panose="02070309020205020404" pitchFamily="49" charset="0"/>
              </a:rPr>
              <a:t> </a:t>
            </a:r>
          </a:p>
          <a:p>
            <a:pPr marL="158750" indent="0">
              <a:spcAft>
                <a:spcPts val="600"/>
              </a:spcAft>
              <a:buNone/>
            </a:pPr>
            <a:endParaRPr lang="en-GB" dirty="0">
              <a:latin typeface="Courier New" panose="02070309020205020404" pitchFamily="49" charset="0"/>
              <a:cs typeface="Courier New" panose="02070309020205020404" pitchFamily="49" charset="0"/>
            </a:endParaRPr>
          </a:p>
          <a:p>
            <a:pPr marL="271463" marR="0" lvl="0" indent="-271463" algn="l" rtl="0">
              <a:lnSpc>
                <a:spcPct val="100000"/>
              </a:lnSpc>
              <a:spcBef>
                <a:spcPts val="0"/>
              </a:spcBef>
              <a:spcAft>
                <a:spcPts val="0"/>
              </a:spcAft>
              <a:buClr>
                <a:schemeClr val="dk1"/>
              </a:buClr>
              <a:buSzPct val="100000"/>
              <a:buFont typeface="Arial"/>
              <a:buNone/>
            </a:pPr>
            <a:r>
              <a:rPr lang="en-GB" sz="2500" b="0" i="0" u="none" strike="noStrike" cap="none" dirty="0">
                <a:solidFill>
                  <a:schemeClr val="dk1"/>
                </a:solidFill>
                <a:latin typeface="Arial"/>
                <a:ea typeface="Arial"/>
                <a:cs typeface="Arial"/>
                <a:sym typeface="Arial"/>
              </a:rPr>
              <a:t>A course has students</a:t>
            </a:r>
          </a:p>
          <a:p>
            <a:pPr marL="271463" marR="0" lvl="0" indent="-271463" algn="l" rtl="0">
              <a:lnSpc>
                <a:spcPct val="100000"/>
              </a:lnSpc>
              <a:spcBef>
                <a:spcPts val="0"/>
              </a:spcBef>
              <a:spcAft>
                <a:spcPts val="0"/>
              </a:spcAft>
              <a:buClr>
                <a:schemeClr val="dk1"/>
              </a:buClr>
              <a:buSzPct val="100000"/>
              <a:buFont typeface="Arial"/>
              <a:buNone/>
            </a:pPr>
            <a:endParaRPr lang="en-GB" dirty="0"/>
          </a:p>
          <a:p>
            <a:pPr marL="271463" marR="0" lvl="0" indent="-271463" algn="l" rtl="0">
              <a:lnSpc>
                <a:spcPct val="100000"/>
              </a:lnSpc>
              <a:spcBef>
                <a:spcPts val="0"/>
              </a:spcBef>
              <a:spcAft>
                <a:spcPts val="0"/>
              </a:spcAft>
              <a:buClr>
                <a:schemeClr val="dk1"/>
              </a:buClr>
              <a:buSzPct val="100000"/>
              <a:buFont typeface="Arial"/>
              <a:buNone/>
            </a:pPr>
            <a:endParaRPr lang="en-US" sz="2500" b="0" i="0" u="none" strike="noStrike" cap="none" dirty="0">
              <a:solidFill>
                <a:schemeClr val="dk1"/>
              </a:solidFill>
              <a:latin typeface="Arial"/>
              <a:ea typeface="Arial"/>
              <a:cs typeface="Arial"/>
              <a:sym typeface="Arial"/>
            </a:endParaRPr>
          </a:p>
          <a:p>
            <a:pPr marL="271463" marR="0" lvl="0" indent="-271463" algn="l" rtl="0">
              <a:lnSpc>
                <a:spcPct val="100000"/>
              </a:lnSpc>
              <a:spcBef>
                <a:spcPts val="0"/>
              </a:spcBef>
              <a:spcAft>
                <a:spcPts val="0"/>
              </a:spcAft>
              <a:buClr>
                <a:schemeClr val="dk1"/>
              </a:buClr>
              <a:buSzPct val="100000"/>
              <a:buFont typeface="Arial"/>
              <a:buNone/>
            </a:pPr>
            <a:endParaRPr lang="en-GB" sz="2500" b="0" i="0" u="none" strike="noStrike" cap="none" dirty="0">
              <a:solidFill>
                <a:schemeClr val="dk1"/>
              </a:solidFill>
              <a:latin typeface="Arial"/>
              <a:ea typeface="Arial"/>
              <a:cs typeface="Arial"/>
              <a:sym typeface="Arial"/>
            </a:endParaRPr>
          </a:p>
          <a:p>
            <a:pPr marL="271463" marR="0" lvl="0" indent="-271463" algn="l" rtl="0">
              <a:lnSpc>
                <a:spcPct val="100000"/>
              </a:lnSpc>
              <a:spcBef>
                <a:spcPts val="0"/>
              </a:spcBef>
              <a:spcAft>
                <a:spcPts val="0"/>
              </a:spcAft>
              <a:buClr>
                <a:schemeClr val="dk1"/>
              </a:buClr>
              <a:buSzPct val="100000"/>
              <a:buFont typeface="Arial"/>
              <a:buNone/>
            </a:pPr>
            <a:r>
              <a:rPr lang="en-GB" sz="2500" b="0" i="0" u="none" strike="noStrike" cap="none" dirty="0">
                <a:solidFill>
                  <a:schemeClr val="dk1"/>
                </a:solidFill>
                <a:latin typeface="Arial"/>
                <a:ea typeface="Arial"/>
                <a:cs typeface="Arial"/>
                <a:sym typeface="Arial"/>
              </a:rPr>
              <a:t>A linked list has nodes</a:t>
            </a:r>
          </a:p>
          <a:p>
            <a:pPr marL="271463" marR="0" lvl="0" indent="-271463" algn="l" rtl="0">
              <a:lnSpc>
                <a:spcPct val="100000"/>
              </a:lnSpc>
              <a:spcBef>
                <a:spcPts val="0"/>
              </a:spcBef>
              <a:spcAft>
                <a:spcPts val="0"/>
              </a:spcAft>
              <a:buClr>
                <a:schemeClr val="dk1"/>
              </a:buClr>
              <a:buSzPct val="100000"/>
              <a:buFont typeface="Arial"/>
              <a:buNone/>
            </a:pPr>
            <a:endParaRPr lang="en-GB" dirty="0"/>
          </a:p>
          <a:p>
            <a:pPr marL="271463" marR="0" lvl="0" indent="-271463" algn="l" rtl="0">
              <a:lnSpc>
                <a:spcPct val="100000"/>
              </a:lnSpc>
              <a:spcBef>
                <a:spcPts val="0"/>
              </a:spcBef>
              <a:spcAft>
                <a:spcPts val="0"/>
              </a:spcAft>
              <a:buClr>
                <a:schemeClr val="dk1"/>
              </a:buClr>
              <a:buSzPct val="100000"/>
              <a:buFont typeface="Arial"/>
              <a:buNone/>
            </a:pPr>
            <a:endParaRPr lang="en-GB" sz="2500" b="0" i="0" u="none" strike="noStrike" cap="none" dirty="0">
              <a:solidFill>
                <a:schemeClr val="dk1"/>
              </a:solidFill>
              <a:latin typeface="Arial"/>
              <a:ea typeface="Arial"/>
              <a:cs typeface="Arial"/>
              <a:sym typeface="Arial"/>
            </a:endParaRPr>
          </a:p>
          <a:p>
            <a:pPr marL="271463" marR="0" lvl="0" indent="-271463" algn="l" rtl="0">
              <a:lnSpc>
                <a:spcPct val="100000"/>
              </a:lnSpc>
              <a:spcBef>
                <a:spcPts val="0"/>
              </a:spcBef>
              <a:spcAft>
                <a:spcPts val="0"/>
              </a:spcAft>
              <a:buClr>
                <a:schemeClr val="dk1"/>
              </a:buClr>
              <a:buSzPct val="100000"/>
              <a:buFont typeface="Arial"/>
              <a:buNone/>
            </a:pPr>
            <a:endParaRPr lang="en-GB" dirty="0"/>
          </a:p>
          <a:p>
            <a:pPr marL="271463" marR="0" lvl="0" indent="-271463" algn="l" rtl="0">
              <a:lnSpc>
                <a:spcPct val="100000"/>
              </a:lnSpc>
              <a:spcBef>
                <a:spcPts val="0"/>
              </a:spcBef>
              <a:spcAft>
                <a:spcPts val="0"/>
              </a:spcAft>
              <a:buClr>
                <a:schemeClr val="dk1"/>
              </a:buClr>
              <a:buSzPct val="100000"/>
              <a:buFont typeface="Arial"/>
              <a:buNone/>
            </a:pPr>
            <a:endParaRPr sz="2500" b="0" i="0" u="none" strike="noStrike" cap="none" dirty="0">
              <a:solidFill>
                <a:schemeClr val="dk1"/>
              </a:solidFill>
              <a:latin typeface="Arial"/>
              <a:ea typeface="Arial"/>
              <a:cs typeface="Arial"/>
              <a:sym typeface="Arial"/>
            </a:endParaRPr>
          </a:p>
        </p:txBody>
      </p:sp>
      <p:pic>
        <p:nvPicPr>
          <p:cNvPr id="3078" name="Picture 6" descr="C:\Users\Rob\AppData\Roaming\PixelMetrics\CaptureWiz\Temp\4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7712" y="2283416"/>
            <a:ext cx="60198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Rob\AppData\Roaming\PixelMetrics\CaptureWiz\Temp\4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3425" y="3494680"/>
            <a:ext cx="6048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Rob\AppData\Roaming\PixelMetrics\CaptureWiz\Temp\46.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27712" y="4869160"/>
            <a:ext cx="6019800" cy="70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4279" y="906232"/>
            <a:ext cx="7816469" cy="1370639"/>
          </a:xfrm>
        </p:spPr>
        <p:txBody>
          <a:bodyPr/>
          <a:lstStyle/>
          <a:p>
            <a:r>
              <a:rPr lang="en-GB" dirty="0"/>
              <a:t>Programming composition and aggregation associations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2" descr="C:\Users\desig\AppData\Roaming\PixelMetrics\CaptureWiz\Temp\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72626" y="2570999"/>
            <a:ext cx="6119773" cy="3594305"/>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24" descr="Logo Unit 12.ai"/>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3600" y="6339600"/>
            <a:ext cx="1476000" cy="294359"/>
          </a:xfrm>
          <a:prstGeom prst="rect">
            <a:avLst/>
          </a:prstGeom>
          <a:noFill/>
          <a:ln>
            <a:noFill/>
          </a:ln>
        </p:spPr>
      </p:pic>
    </p:spTree>
    <p:extLst>
      <p:ext uri="{BB962C8B-B14F-4D97-AF65-F5344CB8AC3E}">
        <p14:creationId xmlns:p14="http://schemas.microsoft.com/office/powerpoint/2010/main" val="4553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Programming associations</a:t>
            </a:r>
          </a:p>
        </p:txBody>
      </p:sp>
      <p:sp>
        <p:nvSpPr>
          <p:cNvPr id="3" name="Text Placeholder 2"/>
          <p:cNvSpPr>
            <a:spLocks noGrp="1"/>
          </p:cNvSpPr>
          <p:nvPr>
            <p:ph type="body" idx="14"/>
          </p:nvPr>
        </p:nvSpPr>
        <p:spPr>
          <a:xfrm>
            <a:off x="723900" y="1703388"/>
            <a:ext cx="7797800" cy="5037980"/>
          </a:xfrm>
        </p:spPr>
        <p:txBody>
          <a:bodyPr/>
          <a:lstStyle/>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Order = Class</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Private</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a:t>
            </a:r>
            <a:r>
              <a:rPr lang="en-GB" sz="1800" dirty="0" err="1">
                <a:solidFill>
                  <a:srgbClr val="223E7A"/>
                </a:solidFill>
                <a:latin typeface="Consolas" panose="020B0609020204030204" pitchFamily="49" charset="0"/>
                <a:cs typeface="Courier New" panose="02070309020205020404" pitchFamily="49" charset="0"/>
              </a:rPr>
              <a:t>ProductsOrdered</a:t>
            </a:r>
            <a:r>
              <a:rPr lang="en-GB" sz="1800" dirty="0">
                <a:solidFill>
                  <a:srgbClr val="223E7A"/>
                </a:solidFill>
                <a:latin typeface="Consolas" panose="020B0609020204030204" pitchFamily="49" charset="0"/>
                <a:cs typeface="Courier New" panose="02070309020205020404" pitchFamily="49" charset="0"/>
              </a:rPr>
              <a:t>: Array Of Product</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Status: </a:t>
            </a:r>
            <a:r>
              <a:rPr lang="en-GB" sz="1800" dirty="0" err="1">
                <a:solidFill>
                  <a:srgbClr val="223E7A"/>
                </a:solidFill>
                <a:latin typeface="Consolas" panose="020B0609020204030204" pitchFamily="49" charset="0"/>
                <a:cs typeface="Courier New" panose="02070309020205020404" pitchFamily="49" charset="0"/>
              </a:rPr>
              <a:t>OrderStatus</a:t>
            </a:r>
            <a:endParaRPr lang="en-GB" sz="1800" dirty="0">
              <a:solidFill>
                <a:srgbClr val="223E7A"/>
              </a:solidFill>
              <a:latin typeface="Consolas" panose="020B0609020204030204" pitchFamily="49" charset="0"/>
              <a:cs typeface="Courier New" panose="02070309020205020404" pitchFamily="49" charset="0"/>
            </a:endParaRP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a:t>
            </a:r>
            <a:r>
              <a:rPr lang="en-GB" sz="1800" dirty="0" err="1">
                <a:solidFill>
                  <a:srgbClr val="223E7A"/>
                </a:solidFill>
                <a:latin typeface="Consolas" panose="020B0609020204030204" pitchFamily="49" charset="0"/>
                <a:cs typeface="Courier New" panose="02070309020205020404" pitchFamily="49" charset="0"/>
              </a:rPr>
              <a:t>OrderNumber</a:t>
            </a:r>
            <a:r>
              <a:rPr lang="en-GB" sz="1800" dirty="0">
                <a:solidFill>
                  <a:srgbClr val="223E7A"/>
                </a:solidFill>
                <a:latin typeface="Consolas" panose="020B0609020204030204" pitchFamily="49" charset="0"/>
                <a:cs typeface="Courier New" panose="02070309020205020404" pitchFamily="49" charset="0"/>
              </a:rPr>
              <a:t>: String</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a:t>
            </a:r>
            <a:r>
              <a:rPr lang="en-GB" sz="1800" dirty="0" err="1">
                <a:solidFill>
                  <a:srgbClr val="223E7A"/>
                </a:solidFill>
                <a:latin typeface="Consolas" panose="020B0609020204030204" pitchFamily="49" charset="0"/>
                <a:cs typeface="Courier New" panose="02070309020205020404" pitchFamily="49" charset="0"/>
              </a:rPr>
              <a:t>OrderDate</a:t>
            </a:r>
            <a:r>
              <a:rPr lang="en-GB" sz="1800" dirty="0">
                <a:solidFill>
                  <a:srgbClr val="223E7A"/>
                </a:solidFill>
                <a:latin typeface="Consolas" panose="020B0609020204030204" pitchFamily="49" charset="0"/>
                <a:cs typeface="Courier New" panose="02070309020205020404" pitchFamily="49" charset="0"/>
              </a:rPr>
              <a:t>: Date</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End Class</a:t>
            </a:r>
          </a:p>
          <a:p>
            <a:pPr marL="158750" indent="0">
              <a:spcBef>
                <a:spcPts val="600"/>
              </a:spcBef>
              <a:spcAft>
                <a:spcPts val="0"/>
              </a:spcAft>
              <a:buNone/>
            </a:pPr>
            <a:r>
              <a:rPr lang="en-GB" sz="1800" dirty="0" err="1">
                <a:solidFill>
                  <a:srgbClr val="223E7A"/>
                </a:solidFill>
                <a:latin typeface="Consolas" panose="020B0609020204030204" pitchFamily="49" charset="0"/>
                <a:cs typeface="Courier New" panose="02070309020205020404" pitchFamily="49" charset="0"/>
              </a:rPr>
              <a:t>OrderStatus</a:t>
            </a:r>
            <a:r>
              <a:rPr lang="en-GB" sz="1800" dirty="0">
                <a:solidFill>
                  <a:srgbClr val="223E7A"/>
                </a:solidFill>
                <a:latin typeface="Consolas" panose="020B0609020204030204" pitchFamily="49" charset="0"/>
                <a:cs typeface="Courier New" panose="02070309020205020404" pitchFamily="49" charset="0"/>
              </a:rPr>
              <a:t> = Class</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Private</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a:t>
            </a:r>
            <a:r>
              <a:rPr lang="en-GB" sz="1800" dirty="0" err="1">
                <a:solidFill>
                  <a:srgbClr val="223E7A"/>
                </a:solidFill>
                <a:latin typeface="Consolas" panose="020B0609020204030204" pitchFamily="49" charset="0"/>
                <a:cs typeface="Courier New" panose="02070309020205020404" pitchFamily="49" charset="0"/>
              </a:rPr>
              <a:t>hasShipped</a:t>
            </a:r>
            <a:r>
              <a:rPr lang="en-GB" sz="1800" dirty="0">
                <a:solidFill>
                  <a:srgbClr val="223E7A"/>
                </a:solidFill>
                <a:latin typeface="Consolas" panose="020B0609020204030204" pitchFamily="49" charset="0"/>
                <a:cs typeface="Courier New" panose="02070309020205020404" pitchFamily="49" charset="0"/>
              </a:rPr>
              <a:t>: Boolean</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End Class</a:t>
            </a:r>
          </a:p>
          <a:p>
            <a:pPr marL="158750" indent="0">
              <a:spcBef>
                <a:spcPts val="600"/>
              </a:spcBef>
              <a:spcAft>
                <a:spcPts val="0"/>
              </a:spcAft>
              <a:buNone/>
            </a:pPr>
            <a:r>
              <a:rPr lang="en-GB" sz="1800" dirty="0">
                <a:solidFill>
                  <a:srgbClr val="223E7A"/>
                </a:solidFill>
                <a:latin typeface="Consolas" panose="020B0609020204030204" pitchFamily="49" charset="0"/>
                <a:cs typeface="Courier New" panose="02070309020205020404" pitchFamily="49" charset="0"/>
              </a:rPr>
              <a:t>Product = Class</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Private</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a:t>
            </a:r>
            <a:r>
              <a:rPr lang="en-GB" sz="1800" dirty="0" err="1">
                <a:solidFill>
                  <a:srgbClr val="223E7A"/>
                </a:solidFill>
                <a:latin typeface="Consolas" panose="020B0609020204030204" pitchFamily="49" charset="0"/>
                <a:cs typeface="Courier New" panose="02070309020205020404" pitchFamily="49" charset="0"/>
              </a:rPr>
              <a:t>ProductID</a:t>
            </a:r>
            <a:r>
              <a:rPr lang="en-GB" sz="1800" dirty="0">
                <a:solidFill>
                  <a:srgbClr val="223E7A"/>
                </a:solidFill>
                <a:latin typeface="Consolas" panose="020B0609020204030204" pitchFamily="49" charset="0"/>
                <a:cs typeface="Courier New" panose="02070309020205020404" pitchFamily="49" charset="0"/>
              </a:rPr>
              <a:t>: String</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    </a:t>
            </a:r>
            <a:r>
              <a:rPr lang="en-GB" sz="1800" dirty="0" err="1">
                <a:solidFill>
                  <a:srgbClr val="223E7A"/>
                </a:solidFill>
                <a:latin typeface="Consolas" panose="020B0609020204030204" pitchFamily="49" charset="0"/>
                <a:cs typeface="Courier New" panose="02070309020205020404" pitchFamily="49" charset="0"/>
              </a:rPr>
              <a:t>ProductPrice</a:t>
            </a:r>
            <a:r>
              <a:rPr lang="en-GB" sz="1800" dirty="0">
                <a:solidFill>
                  <a:srgbClr val="223E7A"/>
                </a:solidFill>
                <a:latin typeface="Consolas" panose="020B0609020204030204" pitchFamily="49" charset="0"/>
                <a:cs typeface="Courier New" panose="02070309020205020404" pitchFamily="49" charset="0"/>
              </a:rPr>
              <a:t>: Currency</a:t>
            </a:r>
          </a:p>
          <a:p>
            <a:pPr marL="158750" indent="0">
              <a:spcAft>
                <a:spcPts val="0"/>
              </a:spcAft>
              <a:buNone/>
            </a:pPr>
            <a:r>
              <a:rPr lang="en-GB" sz="1800" dirty="0">
                <a:solidFill>
                  <a:srgbClr val="223E7A"/>
                </a:solidFill>
                <a:latin typeface="Consolas" panose="020B0609020204030204" pitchFamily="49" charset="0"/>
                <a:cs typeface="Courier New" panose="02070309020205020404" pitchFamily="49" charset="0"/>
              </a:rPr>
              <a:t>End Class</a:t>
            </a:r>
            <a:r>
              <a:rPr lang="en-GB" sz="1800" dirty="0">
                <a:latin typeface="Consolas" panose="020B0609020204030204" pitchFamily="49" charset="0"/>
              </a:rPr>
              <a:t>  </a:t>
            </a:r>
          </a:p>
        </p:txBody>
      </p:sp>
    </p:spTree>
    <p:extLst>
      <p:ext uri="{BB962C8B-B14F-4D97-AF65-F5344CB8AC3E}">
        <p14:creationId xmlns:p14="http://schemas.microsoft.com/office/powerpoint/2010/main" val="242390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p:txBody>
          <a:bodyPr/>
          <a:lstStyle/>
          <a:p>
            <a:pPr lvl="0"/>
            <a:r>
              <a:rPr lang="en-US">
                <a:sym typeface="Arial"/>
              </a:rPr>
              <a:t>Inheritance</a:t>
            </a:r>
          </a:p>
        </p:txBody>
      </p:sp>
      <p:sp>
        <p:nvSpPr>
          <p:cNvPr id="78" name="Shape 78"/>
          <p:cNvSpPr txBox="1">
            <a:spLocks noGrp="1"/>
          </p:cNvSpPr>
          <p:nvPr>
            <p:ph type="body" idx="14"/>
          </p:nvPr>
        </p:nvSpPr>
        <p:spPr>
          <a:xfrm>
            <a:off x="723900" y="1703388"/>
            <a:ext cx="7797800" cy="3454400"/>
          </a:xfrm>
        </p:spPr>
        <p:txBody>
          <a:bodyPr/>
          <a:lstStyle/>
          <a:p>
            <a:pPr lvl="0"/>
            <a:r>
              <a:rPr lang="en-GB" dirty="0"/>
              <a:t>Creating a new class based on an existing </a:t>
            </a:r>
            <a:br>
              <a:rPr lang="en-GB" dirty="0"/>
            </a:br>
            <a:r>
              <a:rPr lang="en-GB" dirty="0"/>
              <a:t>class (superclass)</a:t>
            </a:r>
          </a:p>
          <a:p>
            <a:pPr lvl="0"/>
            <a:r>
              <a:rPr lang="en-GB" dirty="0"/>
              <a:t>The new class is a subclass of the superclass</a:t>
            </a:r>
          </a:p>
          <a:p>
            <a:pPr lvl="1"/>
            <a:r>
              <a:rPr lang="en-GB" dirty="0"/>
              <a:t>The subclass inherits all the attributes and methods of the superclass and has some of its own attributes </a:t>
            </a:r>
            <a:br>
              <a:rPr lang="en-GB" dirty="0"/>
            </a:br>
            <a:r>
              <a:rPr lang="en-GB" dirty="0"/>
              <a:t>and / or methods</a:t>
            </a:r>
          </a:p>
          <a:p>
            <a:pPr lvl="0"/>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p:txBody>
          <a:bodyPr/>
          <a:lstStyle/>
          <a:p>
            <a:pPr lvl="0"/>
            <a:r>
              <a:rPr lang="en-US" dirty="0">
                <a:sym typeface="Arial"/>
              </a:rPr>
              <a:t>Worksheet 2</a:t>
            </a:r>
          </a:p>
        </p:txBody>
      </p:sp>
      <p:sp>
        <p:nvSpPr>
          <p:cNvPr id="160" name="Shape 160"/>
          <p:cNvSpPr txBox="1">
            <a:spLocks noGrp="1"/>
          </p:cNvSpPr>
          <p:nvPr>
            <p:ph type="body" idx="14"/>
          </p:nvPr>
        </p:nvSpPr>
        <p:spPr>
          <a:xfrm>
            <a:off x="723900" y="1703388"/>
            <a:ext cx="7797800" cy="3454400"/>
          </a:xfrm>
        </p:spPr>
        <p:txBody>
          <a:bodyPr/>
          <a:lstStyle/>
          <a:p>
            <a:r>
              <a:rPr lang="en-GB" dirty="0"/>
              <a:t>Complete </a:t>
            </a:r>
            <a:r>
              <a:rPr lang="en-GB" b="1" dirty="0"/>
              <a:t>Tasks 3</a:t>
            </a:r>
            <a:r>
              <a:rPr lang="en-GB" dirty="0"/>
              <a:t> and </a:t>
            </a:r>
            <a:r>
              <a:rPr lang="en-GB" b="1" dirty="0"/>
              <a:t>4</a:t>
            </a:r>
            <a:r>
              <a:rPr lang="en-GB" dirty="0"/>
              <a:t> on the worksheet</a:t>
            </a:r>
          </a:p>
        </p:txBody>
      </p:sp>
    </p:spTree>
    <p:extLst>
      <p:ext uri="{BB962C8B-B14F-4D97-AF65-F5344CB8AC3E}">
        <p14:creationId xmlns:p14="http://schemas.microsoft.com/office/powerpoint/2010/main" val="307619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p:txBody>
          <a:bodyPr/>
          <a:lstStyle/>
          <a:p>
            <a:pPr lvl="0"/>
            <a:r>
              <a:rPr lang="en-US"/>
              <a:t>M</a:t>
            </a:r>
            <a:r>
              <a:rPr lang="en-US">
                <a:sym typeface="Arial"/>
              </a:rPr>
              <a:t>ethods</a:t>
            </a:r>
          </a:p>
        </p:txBody>
      </p:sp>
      <p:sp>
        <p:nvSpPr>
          <p:cNvPr id="66" name="Shape 66"/>
          <p:cNvSpPr txBox="1">
            <a:spLocks noGrp="1"/>
          </p:cNvSpPr>
          <p:nvPr>
            <p:ph type="body" idx="14"/>
          </p:nvPr>
        </p:nvSpPr>
        <p:spPr>
          <a:xfrm>
            <a:off x="723900" y="1703388"/>
            <a:ext cx="7797800" cy="3454400"/>
          </a:xfrm>
        </p:spPr>
        <p:txBody>
          <a:bodyPr/>
          <a:lstStyle/>
          <a:p>
            <a:pPr lvl="0"/>
            <a:r>
              <a:rPr lang="en-GB" dirty="0"/>
              <a:t>Abstract method:</a:t>
            </a:r>
          </a:p>
          <a:p>
            <a:pPr lvl="1"/>
            <a:r>
              <a:rPr lang="en-GB" dirty="0"/>
              <a:t>consists of only a signature and no implementation</a:t>
            </a:r>
          </a:p>
          <a:p>
            <a:pPr lvl="1"/>
            <a:r>
              <a:rPr lang="en-GB" dirty="0"/>
              <a:t>used to specify that a subclass must provide an implementation of the method</a:t>
            </a:r>
          </a:p>
          <a:p>
            <a:pPr lvl="1"/>
            <a:r>
              <a:rPr lang="en-GB" dirty="0"/>
              <a:t>used to specify interfaces in some computer languages </a:t>
            </a:r>
          </a:p>
          <a:p>
            <a:pPr lvl="1"/>
            <a:r>
              <a:rPr lang="en-GB" dirty="0"/>
              <a:t>shown in VB.net by the keyword </a:t>
            </a:r>
            <a:r>
              <a:rPr lang="en-GB" dirty="0" err="1"/>
              <a:t>MustOverride</a:t>
            </a:r>
            <a:r>
              <a:rPr lang="en-GB"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Methods continued</a:t>
            </a:r>
          </a:p>
        </p:txBody>
      </p:sp>
      <p:sp>
        <p:nvSpPr>
          <p:cNvPr id="3" name="Text Placeholder 2"/>
          <p:cNvSpPr>
            <a:spLocks noGrp="1"/>
          </p:cNvSpPr>
          <p:nvPr>
            <p:ph type="body" sz="quarter" idx="14"/>
          </p:nvPr>
        </p:nvSpPr>
        <p:spPr>
          <a:xfrm>
            <a:off x="724280" y="1704179"/>
            <a:ext cx="7797230" cy="4533133"/>
          </a:xfrm>
        </p:spPr>
        <p:txBody>
          <a:bodyPr/>
          <a:lstStyle/>
          <a:p>
            <a:r>
              <a:rPr lang="en-GB" dirty="0"/>
              <a:t>Virtual method:</a:t>
            </a:r>
          </a:p>
          <a:p>
            <a:pPr lvl="1"/>
            <a:r>
              <a:rPr lang="en-GB" dirty="0"/>
              <a:t>implementation can be redefined by subclasses </a:t>
            </a:r>
          </a:p>
          <a:p>
            <a:pPr lvl="1"/>
            <a:r>
              <a:rPr lang="en-GB" dirty="0"/>
              <a:t>Shown in VB.net by the keyword Overridable</a:t>
            </a:r>
          </a:p>
          <a:p>
            <a:r>
              <a:rPr lang="en-GB" dirty="0"/>
              <a:t>Static method:</a:t>
            </a:r>
          </a:p>
          <a:p>
            <a:pPr lvl="1"/>
            <a:r>
              <a:rPr lang="en-GB" dirty="0"/>
              <a:t>relevant to all the instances of a class rather than to any specific instance</a:t>
            </a:r>
          </a:p>
          <a:p>
            <a:pPr lvl="1"/>
            <a:r>
              <a:rPr lang="en-GB" dirty="0"/>
              <a:t>has no owning object and does not run on an instance</a:t>
            </a:r>
          </a:p>
          <a:p>
            <a:pPr lvl="1"/>
            <a:r>
              <a:rPr lang="en-GB" dirty="0"/>
              <a:t>receives all information from its arguments</a:t>
            </a:r>
          </a:p>
          <a:p>
            <a:pPr lvl="1"/>
            <a:r>
              <a:rPr lang="en-GB" dirty="0"/>
              <a:t>Shown in VB.net by the keyword Shared</a:t>
            </a:r>
          </a:p>
          <a:p>
            <a:pPr lvl="0"/>
            <a:r>
              <a:rPr lang="en-GB" dirty="0"/>
              <a:t>Note: All methods in Python are effectively virtual</a:t>
            </a:r>
          </a:p>
        </p:txBody>
      </p:sp>
    </p:spTree>
    <p:extLst>
      <p:ext uri="{BB962C8B-B14F-4D97-AF65-F5344CB8AC3E}">
        <p14:creationId xmlns:p14="http://schemas.microsoft.com/office/powerpoint/2010/main" val="2777080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24279" y="906233"/>
            <a:ext cx="7816469" cy="670772"/>
          </a:xfrm>
          <a:prstGeom prst="rect">
            <a:avLst/>
          </a:prstGeom>
          <a:noFill/>
          <a:ln>
            <a:noFill/>
          </a:ln>
        </p:spPr>
        <p:txBody>
          <a:bodyPr lIns="0" tIns="45700" rIns="91425" bIns="45700" anchor="t" anchorCtr="0">
            <a:noAutofit/>
          </a:bodyPr>
          <a:lstStyle/>
          <a:p>
            <a:pPr marL="0" marR="0" lvl="0" indent="0" algn="l" rtl="0">
              <a:lnSpc>
                <a:spcPct val="97500"/>
              </a:lnSpc>
              <a:spcBef>
                <a:spcPts val="0"/>
              </a:spcBef>
              <a:spcAft>
                <a:spcPts val="0"/>
              </a:spcAft>
              <a:buClr>
                <a:schemeClr val="dk1"/>
              </a:buClr>
              <a:buSzPct val="25000"/>
              <a:buFont typeface="Arial"/>
              <a:buNone/>
            </a:pPr>
            <a:r>
              <a:rPr lang="en-US" sz="4000" b="1" i="0" u="none" strike="noStrike" cap="none">
                <a:solidFill>
                  <a:schemeClr val="dk1"/>
                </a:solidFill>
                <a:latin typeface="Arial"/>
                <a:ea typeface="Arial"/>
                <a:cs typeface="Arial"/>
                <a:sym typeface="Arial"/>
              </a:rPr>
              <a:t>OOP design principles</a:t>
            </a:r>
          </a:p>
        </p:txBody>
      </p:sp>
      <p:sp>
        <p:nvSpPr>
          <p:cNvPr id="128" name="Shape 128"/>
          <p:cNvSpPr txBox="1">
            <a:spLocks noGrp="1"/>
          </p:cNvSpPr>
          <p:nvPr>
            <p:ph type="body" idx="4294967295"/>
          </p:nvPr>
        </p:nvSpPr>
        <p:spPr>
          <a:xfrm>
            <a:off x="724279" y="1704178"/>
            <a:ext cx="7797230" cy="3453606"/>
          </a:xfrm>
          <a:prstGeom prst="rect">
            <a:avLst/>
          </a:prstGeom>
          <a:noFill/>
          <a:ln>
            <a:noFill/>
          </a:ln>
        </p:spPr>
        <p:txBody>
          <a:bodyPr lIns="0" tIns="0" rIns="91425" bIns="45700" anchor="t" anchorCtr="0">
            <a:noAutofit/>
          </a:bodyPr>
          <a:lstStyle/>
          <a:p>
            <a:pPr marL="271463" marR="0" lvl="0" indent="-271463" algn="l" rtl="0">
              <a:lnSpc>
                <a:spcPct val="100000"/>
              </a:lnSpc>
              <a:spcBef>
                <a:spcPts val="0"/>
              </a:spcBef>
              <a:spcAft>
                <a:spcPts val="0"/>
              </a:spcAft>
              <a:buClr>
                <a:schemeClr val="dk1"/>
              </a:buClr>
              <a:buSzPct val="100000"/>
              <a:buFont typeface="Arial"/>
              <a:buChar char="•"/>
            </a:pPr>
            <a:r>
              <a:rPr lang="en-US" sz="2500" b="0" i="0" u="none" strike="noStrike" cap="none">
                <a:solidFill>
                  <a:schemeClr val="dk1"/>
                </a:solidFill>
                <a:latin typeface="Arial"/>
                <a:ea typeface="Arial"/>
                <a:cs typeface="Arial"/>
                <a:sym typeface="Arial"/>
              </a:rPr>
              <a:t>Encapsulate what varies</a:t>
            </a:r>
          </a:p>
          <a:p>
            <a:pPr marL="271463" marR="0" lvl="0" indent="-271463" algn="l" rtl="0">
              <a:lnSpc>
                <a:spcPct val="100000"/>
              </a:lnSpc>
              <a:spcBef>
                <a:spcPts val="1400"/>
              </a:spcBef>
              <a:spcAft>
                <a:spcPts val="0"/>
              </a:spcAft>
              <a:buClr>
                <a:schemeClr val="dk1"/>
              </a:buClr>
              <a:buSzPct val="100000"/>
              <a:buFont typeface="Arial"/>
              <a:buChar char="•"/>
            </a:pPr>
            <a:r>
              <a:rPr lang="en-US" sz="2500" b="0" i="0" u="none" strike="noStrike" cap="none">
                <a:solidFill>
                  <a:schemeClr val="dk1"/>
                </a:solidFill>
                <a:latin typeface="Arial"/>
                <a:ea typeface="Arial"/>
                <a:cs typeface="Arial"/>
                <a:sym typeface="Arial"/>
              </a:rPr>
              <a:t>Favour composition over inheritance</a:t>
            </a:r>
          </a:p>
          <a:p>
            <a:pPr marL="271463" marR="0" lvl="0" indent="-271463" algn="l" rtl="0">
              <a:lnSpc>
                <a:spcPct val="100000"/>
              </a:lnSpc>
              <a:spcBef>
                <a:spcPts val="1400"/>
              </a:spcBef>
              <a:spcAft>
                <a:spcPts val="0"/>
              </a:spcAft>
              <a:buClr>
                <a:schemeClr val="dk1"/>
              </a:buClr>
              <a:buSzPct val="100000"/>
              <a:buFont typeface="Arial"/>
              <a:buChar char="•"/>
            </a:pPr>
            <a:r>
              <a:rPr lang="en-US" sz="2500" b="0" i="0" u="none" strike="noStrike" cap="none">
                <a:solidFill>
                  <a:schemeClr val="dk1"/>
                </a:solidFill>
                <a:latin typeface="Arial"/>
                <a:ea typeface="Arial"/>
                <a:cs typeface="Arial"/>
                <a:sym typeface="Arial"/>
              </a:rPr>
              <a:t>Program to interfaces, not implementation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24279" y="906233"/>
            <a:ext cx="7816469" cy="670772"/>
          </a:xfrm>
          <a:prstGeom prst="rect">
            <a:avLst/>
          </a:prstGeom>
          <a:noFill/>
          <a:ln>
            <a:noFill/>
          </a:ln>
        </p:spPr>
        <p:txBody>
          <a:bodyPr lIns="0" tIns="45700" rIns="91425" bIns="45700" anchor="t" anchorCtr="0">
            <a:noAutofit/>
          </a:bodyPr>
          <a:lstStyle/>
          <a:p>
            <a:pPr marL="0" marR="0" lvl="0" indent="0" algn="l" rtl="0">
              <a:lnSpc>
                <a:spcPct val="97500"/>
              </a:lnSpc>
              <a:spcBef>
                <a:spcPts val="0"/>
              </a:spcBef>
              <a:spcAft>
                <a:spcPts val="0"/>
              </a:spcAft>
              <a:buClr>
                <a:schemeClr val="dk1"/>
              </a:buClr>
              <a:buSzPct val="25000"/>
              <a:buFont typeface="Arial"/>
              <a:buNone/>
            </a:pPr>
            <a:r>
              <a:rPr lang="en-US" sz="4000" b="1" i="0" u="none" strike="noStrike" cap="none" dirty="0">
                <a:solidFill>
                  <a:schemeClr val="dk1"/>
                </a:solidFill>
                <a:latin typeface="Arial"/>
                <a:ea typeface="Arial"/>
                <a:cs typeface="Arial"/>
                <a:sym typeface="Arial"/>
              </a:rPr>
              <a:t>Encapsulate what varies</a:t>
            </a:r>
          </a:p>
        </p:txBody>
      </p:sp>
      <p:sp>
        <p:nvSpPr>
          <p:cNvPr id="128" name="Shape 128"/>
          <p:cNvSpPr txBox="1">
            <a:spLocks noGrp="1"/>
          </p:cNvSpPr>
          <p:nvPr>
            <p:ph type="body" idx="4294967295"/>
          </p:nvPr>
        </p:nvSpPr>
        <p:spPr>
          <a:xfrm>
            <a:off x="724279" y="1704178"/>
            <a:ext cx="7797230" cy="3453606"/>
          </a:xfrm>
          <a:prstGeom prst="rect">
            <a:avLst/>
          </a:prstGeom>
          <a:noFill/>
          <a:ln>
            <a:noFill/>
          </a:ln>
        </p:spPr>
        <p:txBody>
          <a:bodyPr lIns="0" tIns="0" rIns="91425" bIns="45700" anchor="t" anchorCtr="0">
            <a:noAutofit/>
          </a:bodyPr>
          <a:lstStyle/>
          <a:p>
            <a:pPr>
              <a:buClr>
                <a:schemeClr val="dk1"/>
              </a:buClr>
              <a:buSzPct val="100000"/>
            </a:pPr>
            <a:r>
              <a:rPr lang="en-US" sz="2500" dirty="0">
                <a:solidFill>
                  <a:schemeClr val="dk1"/>
                </a:solidFill>
              </a:rPr>
              <a:t>To reduce maintenance:</a:t>
            </a:r>
          </a:p>
          <a:p>
            <a:pPr marL="271463" lvl="3" indent="-271463">
              <a:buClr>
                <a:schemeClr val="dk1"/>
              </a:buClr>
              <a:buSzPct val="100000"/>
              <a:buFont typeface="Arial"/>
              <a:buChar char="•"/>
            </a:pPr>
            <a:r>
              <a:rPr lang="en-US" sz="2500" dirty="0">
                <a:solidFill>
                  <a:schemeClr val="dk1"/>
                </a:solidFill>
              </a:rPr>
              <a:t>Consider what aspects are most likely to change in future</a:t>
            </a:r>
          </a:p>
          <a:p>
            <a:pPr marL="271463" lvl="3" indent="-271463">
              <a:spcBef>
                <a:spcPts val="1400"/>
              </a:spcBef>
              <a:buClr>
                <a:schemeClr val="dk1"/>
              </a:buClr>
              <a:buSzPct val="100000"/>
              <a:buFont typeface="Arial"/>
              <a:buChar char="•"/>
            </a:pPr>
            <a:r>
              <a:rPr lang="en-US" sz="2500" dirty="0">
                <a:solidFill>
                  <a:schemeClr val="dk1"/>
                </a:solidFill>
              </a:rPr>
              <a:t>Encapsulate these aspects into separate modules</a:t>
            </a:r>
          </a:p>
          <a:p>
            <a:pPr marL="271463" lvl="3" indent="-271463">
              <a:spcBef>
                <a:spcPts val="1400"/>
              </a:spcBef>
              <a:buClr>
                <a:schemeClr val="dk1"/>
              </a:buClr>
              <a:buSzPct val="100000"/>
              <a:buFont typeface="Arial"/>
              <a:buChar char="•"/>
            </a:pPr>
            <a:r>
              <a:rPr lang="en-US" sz="2500" dirty="0">
                <a:solidFill>
                  <a:schemeClr val="dk1"/>
                </a:solidFill>
              </a:rPr>
              <a:t>When changes are required, only the relevant module needs changing</a:t>
            </a:r>
          </a:p>
        </p:txBody>
      </p:sp>
    </p:spTree>
    <p:extLst>
      <p:ext uri="{BB962C8B-B14F-4D97-AF65-F5344CB8AC3E}">
        <p14:creationId xmlns:p14="http://schemas.microsoft.com/office/powerpoint/2010/main" val="2610176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24279" y="906233"/>
            <a:ext cx="7816469" cy="670772"/>
          </a:xfrm>
          <a:prstGeom prst="rect">
            <a:avLst/>
          </a:prstGeom>
          <a:noFill/>
          <a:ln>
            <a:noFill/>
          </a:ln>
        </p:spPr>
        <p:txBody>
          <a:bodyPr lIns="0" tIns="45700" rIns="91425" bIns="45700" anchor="t" anchorCtr="0">
            <a:noAutofit/>
          </a:bodyPr>
          <a:lstStyle/>
          <a:p>
            <a:pPr marL="0" marR="0" lvl="0" indent="0" algn="l" rtl="0">
              <a:lnSpc>
                <a:spcPct val="97500"/>
              </a:lnSpc>
              <a:spcBef>
                <a:spcPts val="0"/>
              </a:spcBef>
              <a:spcAft>
                <a:spcPts val="0"/>
              </a:spcAft>
              <a:buClr>
                <a:schemeClr val="dk1"/>
              </a:buClr>
              <a:buSzPct val="25000"/>
              <a:buFont typeface="Arial"/>
              <a:buNone/>
            </a:pPr>
            <a:r>
              <a:rPr lang="en-US" sz="4000" b="1" i="0" u="none" strike="noStrike" cap="none" dirty="0">
                <a:solidFill>
                  <a:schemeClr val="dk1"/>
                </a:solidFill>
                <a:latin typeface="Arial"/>
                <a:ea typeface="Arial"/>
                <a:cs typeface="Arial"/>
                <a:sym typeface="Arial"/>
              </a:rPr>
              <a:t>Composition vs inheritance</a:t>
            </a:r>
          </a:p>
        </p:txBody>
      </p:sp>
      <p:sp>
        <p:nvSpPr>
          <p:cNvPr id="128" name="Shape 128"/>
          <p:cNvSpPr txBox="1">
            <a:spLocks noGrp="1"/>
          </p:cNvSpPr>
          <p:nvPr>
            <p:ph type="body" idx="4294967295"/>
          </p:nvPr>
        </p:nvSpPr>
        <p:spPr>
          <a:xfrm>
            <a:off x="724279" y="1704178"/>
            <a:ext cx="7797230" cy="3453606"/>
          </a:xfrm>
          <a:prstGeom prst="rect">
            <a:avLst/>
          </a:prstGeom>
          <a:noFill/>
          <a:ln>
            <a:noFill/>
          </a:ln>
        </p:spPr>
        <p:txBody>
          <a:bodyPr lIns="0" tIns="0" rIns="91425" bIns="45700" anchor="t" anchorCtr="0">
            <a:noAutofit/>
          </a:bodyPr>
          <a:lstStyle/>
          <a:p>
            <a:pPr marL="271463" marR="0" lvl="0" indent="-271463" algn="l" rtl="0">
              <a:lnSpc>
                <a:spcPct val="100000"/>
              </a:lnSpc>
              <a:spcBef>
                <a:spcPts val="0"/>
              </a:spcBef>
              <a:spcAft>
                <a:spcPts val="0"/>
              </a:spcAft>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Composition is a less rigid relationship between two objects than </a:t>
            </a:r>
            <a:r>
              <a:rPr lang="en-US" sz="2500" dirty="0">
                <a:solidFill>
                  <a:schemeClr val="dk1"/>
                </a:solidFill>
              </a:rPr>
              <a:t>an inheritance relationship between two objects</a:t>
            </a:r>
            <a:endParaRPr lang="en-US" sz="25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770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p:txBody>
          <a:bodyPr/>
          <a:lstStyle/>
          <a:p>
            <a:pPr lvl="0"/>
            <a:r>
              <a:rPr lang="en-US">
                <a:sym typeface="Arial"/>
              </a:rPr>
              <a:t>Interface</a:t>
            </a:r>
            <a:endParaRPr lang="en-US" dirty="0">
              <a:sym typeface="Arial"/>
            </a:endParaRPr>
          </a:p>
        </p:txBody>
      </p:sp>
      <p:sp>
        <p:nvSpPr>
          <p:cNvPr id="134" name="Shape 134"/>
          <p:cNvSpPr txBox="1">
            <a:spLocks noGrp="1"/>
          </p:cNvSpPr>
          <p:nvPr>
            <p:ph type="body" idx="14"/>
          </p:nvPr>
        </p:nvSpPr>
        <p:spPr>
          <a:xfrm>
            <a:off x="723900" y="1703388"/>
            <a:ext cx="7797800" cy="3454400"/>
          </a:xfrm>
        </p:spPr>
        <p:txBody>
          <a:bodyPr/>
          <a:lstStyle/>
          <a:p>
            <a:pPr lvl="0"/>
            <a:r>
              <a:rPr lang="en-US" dirty="0">
                <a:sym typeface="Arial"/>
              </a:rPr>
              <a:t>A collection of methods with no implementation</a:t>
            </a:r>
          </a:p>
          <a:p>
            <a:pPr lvl="1"/>
            <a:r>
              <a:rPr lang="en-GB" dirty="0"/>
              <a:t>Is a set of public method signatures</a:t>
            </a:r>
          </a:p>
          <a:p>
            <a:pPr lvl="1"/>
            <a:r>
              <a:rPr lang="en-GB" dirty="0"/>
              <a:t>Cannot include any implementation or data properties</a:t>
            </a:r>
          </a:p>
          <a:p>
            <a:pPr lvl="1"/>
            <a:r>
              <a:rPr lang="en-US" dirty="0"/>
              <a:t>Reduces dependency on implementation specifics and makes code more reusable</a:t>
            </a:r>
            <a:endParaRPr lang="en-GB" dirty="0"/>
          </a:p>
          <a:p>
            <a:pPr lvl="1"/>
            <a:r>
              <a:rPr lang="en-GB" dirty="0"/>
              <a:t>Generally only used in languages that use the single-inheritance class model (such as VB.net)</a:t>
            </a:r>
          </a:p>
          <a:p>
            <a:pPr lvl="0"/>
            <a:r>
              <a:rPr lang="en-GB" dirty="0"/>
              <a:t>Python supports multiple inheritance, so does not use interfaces but uses base classes or abstract base classes</a:t>
            </a:r>
            <a:endParaRPr lang="en-US" dirty="0">
              <a:sym typeface="Arial"/>
            </a:endParaRPr>
          </a:p>
          <a:p>
            <a:pPr lvl="0"/>
            <a:endParaRPr lang="en-US" dirty="0">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p:txBody>
          <a:bodyPr/>
          <a:lstStyle/>
          <a:p>
            <a:pPr lvl="0"/>
            <a:r>
              <a:rPr lang="en-US"/>
              <a:t>Declaring an interface (VB.net)</a:t>
            </a:r>
            <a:endParaRPr lang="en-US" dirty="0"/>
          </a:p>
        </p:txBody>
      </p:sp>
      <p:sp>
        <p:nvSpPr>
          <p:cNvPr id="141" name="Shape 141"/>
          <p:cNvSpPr txBox="1">
            <a:spLocks noGrp="1"/>
          </p:cNvSpPr>
          <p:nvPr>
            <p:ph type="body" idx="14"/>
          </p:nvPr>
        </p:nvSpPr>
        <p:spPr>
          <a:xfrm>
            <a:off x="723900" y="1703388"/>
            <a:ext cx="7797800" cy="3454400"/>
          </a:xfrm>
        </p:spPr>
        <p:txBody>
          <a:bodyPr/>
          <a:lstStyle/>
          <a:p>
            <a:pPr lvl="0"/>
            <a:r>
              <a:rPr lang="en-GB" dirty="0"/>
              <a:t>An interface is similar to a base class with abstract methods</a:t>
            </a:r>
          </a:p>
          <a:p>
            <a:pPr marL="1165225" indent="0">
              <a:spcAft>
                <a:spcPts val="600"/>
              </a:spcAft>
              <a:buNone/>
            </a:pPr>
            <a:r>
              <a:rPr lang="en-GB" sz="2000" dirty="0">
                <a:solidFill>
                  <a:srgbClr val="0070C0"/>
                </a:solidFill>
                <a:latin typeface="Consolas" panose="020B0609020204030204" pitchFamily="49" charset="0"/>
                <a:cs typeface="Courier New" panose="02070309020205020404" pitchFamily="49" charset="0"/>
              </a:rPr>
              <a:t>Public Interface </a:t>
            </a:r>
            <a:r>
              <a:rPr lang="en-GB" sz="2000" dirty="0">
                <a:solidFill>
                  <a:schemeClr val="accent5"/>
                </a:solidFill>
                <a:latin typeface="Consolas" panose="020B0609020204030204" pitchFamily="49" charset="0"/>
                <a:cs typeface="Courier New" panose="02070309020205020404" pitchFamily="49" charset="0"/>
              </a:rPr>
              <a:t>Communicate</a:t>
            </a:r>
          </a:p>
          <a:p>
            <a:pPr marL="1165225" indent="0">
              <a:spcAft>
                <a:spcPts val="600"/>
              </a:spcAft>
              <a:buNone/>
            </a:pPr>
            <a:r>
              <a:rPr lang="en-GB" sz="2000" dirty="0">
                <a:latin typeface="Consolas" panose="020B0609020204030204" pitchFamily="49" charset="0"/>
                <a:cs typeface="Courier New" panose="02070309020205020404" pitchFamily="49" charset="0"/>
              </a:rPr>
              <a:t>  </a:t>
            </a:r>
            <a:r>
              <a:rPr lang="en-GB" sz="2000" dirty="0">
                <a:solidFill>
                  <a:srgbClr val="0070C0"/>
                </a:solidFill>
                <a:latin typeface="Consolas" panose="020B0609020204030204" pitchFamily="49" charset="0"/>
                <a:cs typeface="Courier New" panose="02070309020205020404" pitchFamily="49" charset="0"/>
              </a:rPr>
              <a:t>Sub</a:t>
            </a:r>
            <a:r>
              <a:rPr lang="en-GB" sz="2000" dirty="0">
                <a:latin typeface="Consolas" panose="020B0609020204030204" pitchFamily="49" charset="0"/>
                <a:cs typeface="Courier New" panose="02070309020205020404" pitchFamily="49" charset="0"/>
              </a:rPr>
              <a:t> </a:t>
            </a:r>
            <a:r>
              <a:rPr lang="en-GB" sz="2000" dirty="0" err="1">
                <a:latin typeface="Consolas" panose="020B0609020204030204" pitchFamily="49" charset="0"/>
                <a:cs typeface="Courier New" panose="02070309020205020404" pitchFamily="49" charset="0"/>
              </a:rPr>
              <a:t>OutputMessage</a:t>
            </a:r>
            <a:r>
              <a:rPr lang="en-GB" sz="2000" dirty="0">
                <a:latin typeface="Consolas" panose="020B0609020204030204" pitchFamily="49" charset="0"/>
                <a:cs typeface="Courier New" panose="02070309020205020404" pitchFamily="49" charset="0"/>
              </a:rPr>
              <a:t>(s </a:t>
            </a:r>
            <a:r>
              <a:rPr lang="en-GB" sz="2000" dirty="0">
                <a:solidFill>
                  <a:srgbClr val="0070C0"/>
                </a:solidFill>
                <a:latin typeface="Consolas" panose="020B0609020204030204" pitchFamily="49" charset="0"/>
                <a:cs typeface="Courier New" panose="02070309020205020404" pitchFamily="49" charset="0"/>
              </a:rPr>
              <a:t>As String</a:t>
            </a:r>
            <a:r>
              <a:rPr lang="en-GB" sz="2000" dirty="0">
                <a:latin typeface="Consolas" panose="020B0609020204030204" pitchFamily="49" charset="0"/>
                <a:cs typeface="Courier New" panose="02070309020205020404" pitchFamily="49" charset="0"/>
              </a:rPr>
              <a:t>)</a:t>
            </a:r>
          </a:p>
          <a:p>
            <a:pPr marL="1165225" indent="0">
              <a:spcAft>
                <a:spcPts val="600"/>
              </a:spcAft>
              <a:buNone/>
            </a:pPr>
            <a:r>
              <a:rPr lang="en-GB" sz="2000" dirty="0">
                <a:latin typeface="Consolas" panose="020B0609020204030204" pitchFamily="49" charset="0"/>
                <a:cs typeface="Courier New" panose="02070309020205020404" pitchFamily="49" charset="0"/>
              </a:rPr>
              <a:t>  </a:t>
            </a:r>
            <a:r>
              <a:rPr lang="en-GB" sz="2000" dirty="0">
                <a:solidFill>
                  <a:srgbClr val="0070C0"/>
                </a:solidFill>
                <a:latin typeface="Consolas" panose="020B0609020204030204" pitchFamily="49" charset="0"/>
                <a:cs typeface="Courier New" panose="02070309020205020404" pitchFamily="49" charset="0"/>
              </a:rPr>
              <a:t>Function</a:t>
            </a:r>
            <a:r>
              <a:rPr lang="en-GB" sz="2000" dirty="0">
                <a:latin typeface="Consolas" panose="020B0609020204030204" pitchFamily="49" charset="0"/>
                <a:cs typeface="Courier New" panose="02070309020205020404" pitchFamily="49" charset="0"/>
              </a:rPr>
              <a:t> </a:t>
            </a:r>
            <a:r>
              <a:rPr lang="en-GB" sz="2000" dirty="0" err="1">
                <a:latin typeface="Consolas" panose="020B0609020204030204" pitchFamily="49" charset="0"/>
                <a:cs typeface="Courier New" panose="02070309020205020404" pitchFamily="49" charset="0"/>
              </a:rPr>
              <a:t>ReceiveMessage</a:t>
            </a:r>
            <a:r>
              <a:rPr lang="en-GB" sz="2000" dirty="0">
                <a:latin typeface="Consolas" panose="020B0609020204030204" pitchFamily="49" charset="0"/>
                <a:cs typeface="Courier New" panose="02070309020205020404" pitchFamily="49" charset="0"/>
              </a:rPr>
              <a:t>() </a:t>
            </a:r>
            <a:r>
              <a:rPr lang="en-GB" sz="2000" dirty="0">
                <a:solidFill>
                  <a:srgbClr val="0070C0"/>
                </a:solidFill>
                <a:latin typeface="Consolas" panose="020B0609020204030204" pitchFamily="49" charset="0"/>
                <a:cs typeface="Courier New" panose="02070309020205020404" pitchFamily="49" charset="0"/>
              </a:rPr>
              <a:t>As String</a:t>
            </a:r>
          </a:p>
          <a:p>
            <a:pPr marL="1165225" indent="0">
              <a:spcAft>
                <a:spcPts val="600"/>
              </a:spcAft>
              <a:buNone/>
            </a:pPr>
            <a:r>
              <a:rPr lang="en-GB" sz="2000" dirty="0">
                <a:solidFill>
                  <a:srgbClr val="0070C0"/>
                </a:solidFill>
                <a:latin typeface="Consolas" panose="020B0609020204030204" pitchFamily="49" charset="0"/>
                <a:cs typeface="Courier New" panose="02070309020205020404" pitchFamily="49" charset="0"/>
              </a:rPr>
              <a:t>End Interface</a:t>
            </a:r>
            <a:endParaRPr lang="en-GB" sz="2000" dirty="0">
              <a:latin typeface="Consolas" panose="020B0609020204030204" pitchFamily="49" charset="0"/>
            </a:endParaRPr>
          </a:p>
          <a:p>
            <a:pPr lvl="0"/>
            <a:endParaRPr lang="en-GB" dirty="0"/>
          </a:p>
          <a:p>
            <a:pPr lvl="0"/>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p:txBody>
          <a:bodyPr/>
          <a:lstStyle/>
          <a:p>
            <a:pPr lvl="0"/>
            <a:r>
              <a:rPr lang="en-US"/>
              <a:t>Using an interface (VB.net)</a:t>
            </a:r>
            <a:endParaRPr lang="en-US" dirty="0"/>
          </a:p>
        </p:txBody>
      </p:sp>
      <p:sp>
        <p:nvSpPr>
          <p:cNvPr id="141" name="Shape 141"/>
          <p:cNvSpPr txBox="1">
            <a:spLocks noGrp="1"/>
          </p:cNvSpPr>
          <p:nvPr>
            <p:ph type="body" idx="14"/>
          </p:nvPr>
        </p:nvSpPr>
        <p:spPr>
          <a:xfrm>
            <a:off x="723900" y="1703388"/>
            <a:ext cx="7797800" cy="3454400"/>
          </a:xfrm>
        </p:spPr>
        <p:txBody>
          <a:bodyPr/>
          <a:lstStyle/>
          <a:p>
            <a:pPr lvl="0"/>
            <a:r>
              <a:rPr lang="en-GB" dirty="0"/>
              <a:t>Classes implement the methods in the interface</a:t>
            </a:r>
          </a:p>
          <a:p>
            <a:pPr marL="447675" indent="0">
              <a:spcAft>
                <a:spcPts val="0"/>
              </a:spcAft>
              <a:buNone/>
            </a:pPr>
            <a:r>
              <a:rPr lang="en-GB" sz="1800" dirty="0">
                <a:solidFill>
                  <a:srgbClr val="0070C0"/>
                </a:solidFill>
                <a:latin typeface="Consolas" panose="020B0609020204030204" pitchFamily="49" charset="0"/>
                <a:cs typeface="Courier New" panose="02070309020205020404" pitchFamily="49" charset="0"/>
              </a:rPr>
              <a:t>Public Class </a:t>
            </a:r>
            <a:r>
              <a:rPr lang="en-GB" sz="1800" dirty="0" err="1">
                <a:solidFill>
                  <a:schemeClr val="accent5"/>
                </a:solidFill>
                <a:latin typeface="Consolas" panose="020B0609020204030204" pitchFamily="49" charset="0"/>
                <a:cs typeface="Courier New" panose="02070309020205020404" pitchFamily="49" charset="0"/>
              </a:rPr>
              <a:t>implementCommunicate</a:t>
            </a:r>
            <a:r>
              <a:rPr lang="en-GB" sz="1800" dirty="0">
                <a:latin typeface="Consolas" panose="020B0609020204030204" pitchFamily="49" charset="0"/>
                <a:cs typeface="Courier New" panose="02070309020205020404" pitchFamily="49" charset="0"/>
              </a:rPr>
              <a:t>_</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Implements</a:t>
            </a:r>
            <a:r>
              <a:rPr lang="en-GB" sz="1800" dirty="0">
                <a:latin typeface="Consolas" panose="020B0609020204030204" pitchFamily="49" charset="0"/>
                <a:cs typeface="Courier New" panose="02070309020205020404" pitchFamily="49" charset="0"/>
              </a:rPr>
              <a:t> Communicate</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Private Sub</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OutputMessage</a:t>
            </a:r>
            <a:r>
              <a:rPr lang="en-GB" sz="1800" dirty="0">
                <a:latin typeface="Consolas" panose="020B0609020204030204" pitchFamily="49" charset="0"/>
                <a:cs typeface="Courier New" panose="02070309020205020404" pitchFamily="49" charset="0"/>
              </a:rPr>
              <a:t>(s As String)_ </a:t>
            </a:r>
            <a:br>
              <a:rPr lang="en-GB" sz="1800" dirty="0">
                <a:latin typeface="Consolas" panose="020B0609020204030204" pitchFamily="49" charset="0"/>
                <a:cs typeface="Courier New" panose="02070309020205020404" pitchFamily="49" charset="0"/>
              </a:rPr>
            </a:b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Implements</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Communicate.OutputMessage</a:t>
            </a:r>
            <a:endParaRPr lang="en-GB" sz="1800" dirty="0">
              <a:latin typeface="Consolas" panose="020B0609020204030204" pitchFamily="49" charset="0"/>
              <a:cs typeface="Courier New" panose="02070309020205020404" pitchFamily="49" charset="0"/>
            </a:endParaRP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Console.WriteLine</a:t>
            </a:r>
            <a:r>
              <a:rPr lang="en-GB" sz="1800" dirty="0">
                <a:latin typeface="Consolas" panose="020B0609020204030204" pitchFamily="49" charset="0"/>
                <a:cs typeface="Courier New" panose="02070309020205020404" pitchFamily="49" charset="0"/>
              </a:rPr>
              <a:t>(s)</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End Sub</a:t>
            </a:r>
          </a:p>
          <a:p>
            <a:pPr marL="447675" indent="0">
              <a:spcAft>
                <a:spcPts val="0"/>
              </a:spcAft>
              <a:buNone/>
            </a:pPr>
            <a:r>
              <a:rPr lang="en-GB" sz="1800" dirty="0">
                <a:solidFill>
                  <a:srgbClr val="0070C0"/>
                </a:solidFill>
                <a:latin typeface="Consolas" panose="020B0609020204030204" pitchFamily="49" charset="0"/>
                <a:cs typeface="Courier New" panose="02070309020205020404" pitchFamily="49" charset="0"/>
              </a:rPr>
              <a:t>  Private</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Function</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ReceiveMessage</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As String</a:t>
            </a:r>
            <a:r>
              <a:rPr lang="en-GB" sz="1800" dirty="0">
                <a:latin typeface="Consolas" panose="020B0609020204030204" pitchFamily="49" charset="0"/>
                <a:cs typeface="Courier New" panose="02070309020205020404" pitchFamily="49" charset="0"/>
              </a:rPr>
              <a:t>_ </a:t>
            </a:r>
            <a:br>
              <a:rPr lang="en-GB" sz="1800" dirty="0">
                <a:latin typeface="Consolas" panose="020B0609020204030204" pitchFamily="49" charset="0"/>
                <a:cs typeface="Courier New" panose="02070309020205020404" pitchFamily="49" charset="0"/>
              </a:rPr>
            </a:b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Implements</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Communicate.ReceiveMessage</a:t>
            </a:r>
            <a:endParaRPr lang="en-GB" sz="1800" dirty="0">
              <a:latin typeface="Consolas" panose="020B0609020204030204" pitchFamily="49" charset="0"/>
              <a:cs typeface="Courier New" panose="02070309020205020404" pitchFamily="49" charset="0"/>
            </a:endParaRP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Dim</a:t>
            </a:r>
            <a:r>
              <a:rPr lang="en-GB" sz="1800" dirty="0">
                <a:latin typeface="Consolas" panose="020B0609020204030204" pitchFamily="49" charset="0"/>
                <a:cs typeface="Courier New" panose="02070309020205020404" pitchFamily="49" charset="0"/>
              </a:rPr>
              <a:t> s </a:t>
            </a:r>
            <a:r>
              <a:rPr lang="en-GB" sz="1800" dirty="0">
                <a:solidFill>
                  <a:srgbClr val="0070C0"/>
                </a:solidFill>
                <a:latin typeface="Consolas" panose="020B0609020204030204" pitchFamily="49" charset="0"/>
                <a:cs typeface="Courier New" panose="02070309020205020404" pitchFamily="49" charset="0"/>
              </a:rPr>
              <a:t>As String</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Console.Write</a:t>
            </a:r>
            <a:r>
              <a:rPr lang="en-GB" sz="1800" dirty="0">
                <a:latin typeface="Consolas" panose="020B0609020204030204" pitchFamily="49" charset="0"/>
                <a:cs typeface="Courier New" panose="02070309020205020404" pitchFamily="49" charset="0"/>
              </a:rPr>
              <a:t>("What is your message? ")</a:t>
            </a:r>
          </a:p>
          <a:p>
            <a:pPr marL="447675" indent="0">
              <a:spcAft>
                <a:spcPts val="0"/>
              </a:spcAft>
              <a:buNone/>
            </a:pPr>
            <a:r>
              <a:rPr lang="en-GB" sz="1800" dirty="0">
                <a:latin typeface="Consolas" panose="020B0609020204030204" pitchFamily="49" charset="0"/>
                <a:cs typeface="Courier New" panose="02070309020205020404" pitchFamily="49" charset="0"/>
              </a:rPr>
              <a:t>    s = </a:t>
            </a:r>
            <a:r>
              <a:rPr lang="en-GB" sz="1800" dirty="0" err="1">
                <a:latin typeface="Consolas" panose="020B0609020204030204" pitchFamily="49" charset="0"/>
                <a:cs typeface="Courier New" panose="02070309020205020404" pitchFamily="49" charset="0"/>
              </a:rPr>
              <a:t>Console.ReadLine</a:t>
            </a:r>
            <a:r>
              <a:rPr lang="en-GB" sz="1800" dirty="0">
                <a:latin typeface="Consolas" panose="020B0609020204030204" pitchFamily="49" charset="0"/>
                <a:cs typeface="Courier New" panose="02070309020205020404" pitchFamily="49" charset="0"/>
              </a:rPr>
              <a:t>()</a:t>
            </a:r>
          </a:p>
          <a:p>
            <a:pPr marL="447675" indent="0">
              <a:spcAft>
                <a:spcPts val="0"/>
              </a:spcAft>
              <a:buNone/>
            </a:pPr>
            <a:r>
              <a:rPr lang="en-GB" sz="1800" dirty="0">
                <a:latin typeface="Consolas" panose="020B0609020204030204" pitchFamily="49" charset="0"/>
                <a:cs typeface="Courier New" panose="02070309020205020404" pitchFamily="49" charset="0"/>
              </a:rPr>
              <a:t>    s = "Message: " &amp; s</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Return</a:t>
            </a:r>
            <a:r>
              <a:rPr lang="en-GB" sz="1800" dirty="0">
                <a:latin typeface="Consolas" panose="020B0609020204030204" pitchFamily="49" charset="0"/>
                <a:cs typeface="Courier New" panose="02070309020205020404" pitchFamily="49" charset="0"/>
              </a:rPr>
              <a:t> s</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End Function</a:t>
            </a:r>
          </a:p>
          <a:p>
            <a:pPr marL="447675" indent="0">
              <a:spcAft>
                <a:spcPts val="0"/>
              </a:spcAft>
              <a:buNone/>
            </a:pPr>
            <a:r>
              <a:rPr lang="en-GB" sz="1800" dirty="0">
                <a:solidFill>
                  <a:srgbClr val="0070C0"/>
                </a:solidFill>
                <a:latin typeface="Consolas" panose="020B0609020204030204" pitchFamily="49" charset="0"/>
                <a:cs typeface="Courier New" panose="02070309020205020404" pitchFamily="49" charset="0"/>
              </a:rPr>
              <a:t>End Class</a:t>
            </a:r>
            <a:endParaRPr lang="en-GB" sz="1800"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101810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p:txBody>
          <a:bodyPr/>
          <a:lstStyle/>
          <a:p>
            <a:pPr lvl="0"/>
            <a:r>
              <a:rPr lang="en-US"/>
              <a:t>Using an interface (VB.net)</a:t>
            </a:r>
            <a:endParaRPr lang="en-US" dirty="0"/>
          </a:p>
        </p:txBody>
      </p:sp>
      <p:sp>
        <p:nvSpPr>
          <p:cNvPr id="141" name="Shape 141"/>
          <p:cNvSpPr txBox="1">
            <a:spLocks noGrp="1"/>
          </p:cNvSpPr>
          <p:nvPr>
            <p:ph type="body" idx="14"/>
          </p:nvPr>
        </p:nvSpPr>
        <p:spPr>
          <a:xfrm>
            <a:off x="723900" y="1703388"/>
            <a:ext cx="7797800" cy="3454400"/>
          </a:xfrm>
        </p:spPr>
        <p:txBody>
          <a:bodyPr/>
          <a:lstStyle/>
          <a:p>
            <a:pPr lvl="0"/>
            <a:r>
              <a:rPr lang="en-GB" dirty="0"/>
              <a:t>Classes implement the methods in the interface</a:t>
            </a:r>
          </a:p>
          <a:p>
            <a:pPr marL="447675" indent="0">
              <a:spcAft>
                <a:spcPts val="0"/>
              </a:spcAft>
              <a:buNone/>
            </a:pPr>
            <a:r>
              <a:rPr lang="en-GB" sz="1800" dirty="0">
                <a:solidFill>
                  <a:srgbClr val="0070C0"/>
                </a:solidFill>
                <a:latin typeface="Consolas" panose="020B0609020204030204" pitchFamily="49" charset="0"/>
                <a:cs typeface="Courier New" panose="02070309020205020404" pitchFamily="49" charset="0"/>
              </a:rPr>
              <a:t>Public Class </a:t>
            </a:r>
            <a:r>
              <a:rPr lang="en-GB" sz="1800" dirty="0">
                <a:solidFill>
                  <a:schemeClr val="accent5"/>
                </a:solidFill>
                <a:latin typeface="Consolas" panose="020B0609020204030204" pitchFamily="49" charset="0"/>
                <a:cs typeface="Courier New" panose="02070309020205020404" pitchFamily="49" charset="0"/>
              </a:rPr>
              <a:t>implementCommunicate2</a:t>
            </a:r>
            <a:r>
              <a:rPr lang="en-GB" sz="1800" dirty="0">
                <a:latin typeface="Consolas" panose="020B0609020204030204" pitchFamily="49" charset="0"/>
                <a:cs typeface="Courier New" panose="02070309020205020404" pitchFamily="49" charset="0"/>
              </a:rPr>
              <a:t>_</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Implements</a:t>
            </a:r>
            <a:r>
              <a:rPr lang="en-GB" sz="1800" dirty="0">
                <a:latin typeface="Consolas" panose="020B0609020204030204" pitchFamily="49" charset="0"/>
                <a:cs typeface="Courier New" panose="02070309020205020404" pitchFamily="49" charset="0"/>
              </a:rPr>
              <a:t> Communicate</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Private</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Sub</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OutputMessage</a:t>
            </a:r>
            <a:r>
              <a:rPr lang="en-GB" sz="1800" dirty="0">
                <a:latin typeface="Consolas" panose="020B0609020204030204" pitchFamily="49" charset="0"/>
                <a:cs typeface="Courier New" panose="02070309020205020404" pitchFamily="49" charset="0"/>
              </a:rPr>
              <a:t>(s </a:t>
            </a:r>
            <a:r>
              <a:rPr lang="en-GB" sz="1800" dirty="0">
                <a:solidFill>
                  <a:srgbClr val="0070C0"/>
                </a:solidFill>
                <a:latin typeface="Consolas" panose="020B0609020204030204" pitchFamily="49" charset="0"/>
                <a:cs typeface="Courier New" panose="02070309020205020404" pitchFamily="49" charset="0"/>
              </a:rPr>
              <a:t>As</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String</a:t>
            </a:r>
            <a:r>
              <a:rPr lang="en-GB" sz="1800" dirty="0">
                <a:latin typeface="Consolas" panose="020B0609020204030204" pitchFamily="49" charset="0"/>
                <a:cs typeface="Courier New" panose="02070309020205020404" pitchFamily="49" charset="0"/>
              </a:rPr>
              <a:t>)_</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Implements</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Communicate.OutputMessage</a:t>
            </a:r>
            <a:endParaRPr lang="en-GB" sz="1800" dirty="0">
              <a:latin typeface="Consolas" panose="020B0609020204030204" pitchFamily="49" charset="0"/>
              <a:cs typeface="Courier New" panose="02070309020205020404" pitchFamily="49" charset="0"/>
            </a:endParaRP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Console.WriteLine</a:t>
            </a:r>
            <a:r>
              <a:rPr lang="en-GB" sz="1800" dirty="0">
                <a:latin typeface="Consolas" panose="020B0609020204030204" pitchFamily="49" charset="0"/>
                <a:cs typeface="Courier New" panose="02070309020205020404" pitchFamily="49" charset="0"/>
              </a:rPr>
              <a:t>("message reads: " &amp; s)</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End</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Sub</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Private</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Function</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ReceiveMessage</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As</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String</a:t>
            </a:r>
            <a:r>
              <a:rPr lang="en-GB" sz="1800" dirty="0">
                <a:latin typeface="Consolas" panose="020B0609020204030204" pitchFamily="49" charset="0"/>
                <a:cs typeface="Courier New" panose="02070309020205020404" pitchFamily="49" charset="0"/>
              </a:rPr>
              <a:t>_</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Implements</a:t>
            </a: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Communicate.ReceiveMessage</a:t>
            </a:r>
            <a:endParaRPr lang="en-GB" sz="1800" dirty="0">
              <a:latin typeface="Consolas" panose="020B0609020204030204" pitchFamily="49" charset="0"/>
              <a:cs typeface="Courier New" panose="02070309020205020404" pitchFamily="49" charset="0"/>
            </a:endParaRP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Dim</a:t>
            </a:r>
            <a:r>
              <a:rPr lang="en-GB" sz="1800" dirty="0">
                <a:latin typeface="Consolas" panose="020B0609020204030204" pitchFamily="49" charset="0"/>
                <a:cs typeface="Courier New" panose="02070309020205020404" pitchFamily="49" charset="0"/>
              </a:rPr>
              <a:t> s </a:t>
            </a:r>
            <a:r>
              <a:rPr lang="en-GB" sz="1800" dirty="0">
                <a:solidFill>
                  <a:srgbClr val="0070C0"/>
                </a:solidFill>
                <a:latin typeface="Consolas" panose="020B0609020204030204" pitchFamily="49" charset="0"/>
                <a:cs typeface="Courier New" panose="02070309020205020404" pitchFamily="49" charset="0"/>
              </a:rPr>
              <a:t>As</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String</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err="1">
                <a:latin typeface="Consolas" panose="020B0609020204030204" pitchFamily="49" charset="0"/>
                <a:cs typeface="Courier New" panose="02070309020205020404" pitchFamily="49" charset="0"/>
              </a:rPr>
              <a:t>Console.WriteLine</a:t>
            </a:r>
            <a:r>
              <a:rPr lang="en-GB" sz="1800" dirty="0">
                <a:latin typeface="Consolas" panose="020B0609020204030204" pitchFamily="49" charset="0"/>
                <a:cs typeface="Courier New" panose="02070309020205020404" pitchFamily="49" charset="0"/>
              </a:rPr>
              <a:t>("Type message on next line ")</a:t>
            </a:r>
          </a:p>
          <a:p>
            <a:pPr marL="447675" indent="0">
              <a:spcAft>
                <a:spcPts val="0"/>
              </a:spcAft>
              <a:buNone/>
            </a:pPr>
            <a:r>
              <a:rPr lang="en-GB" sz="1800" dirty="0">
                <a:latin typeface="Consolas" panose="020B0609020204030204" pitchFamily="49" charset="0"/>
                <a:cs typeface="Courier New" panose="02070309020205020404" pitchFamily="49" charset="0"/>
              </a:rPr>
              <a:t>    s = </a:t>
            </a:r>
            <a:r>
              <a:rPr lang="en-GB" sz="1800" dirty="0" err="1">
                <a:latin typeface="Consolas" panose="020B0609020204030204" pitchFamily="49" charset="0"/>
                <a:cs typeface="Courier New" panose="02070309020205020404" pitchFamily="49" charset="0"/>
              </a:rPr>
              <a:t>Console.ReadLine</a:t>
            </a:r>
            <a:r>
              <a:rPr lang="en-GB" sz="1800" dirty="0">
                <a:latin typeface="Consolas" panose="020B0609020204030204" pitchFamily="49" charset="0"/>
                <a:cs typeface="Courier New" panose="02070309020205020404" pitchFamily="49" charset="0"/>
              </a:rPr>
              <a:t>()</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Return</a:t>
            </a:r>
            <a:r>
              <a:rPr lang="en-GB" sz="1800" dirty="0">
                <a:latin typeface="Consolas" panose="020B0609020204030204" pitchFamily="49" charset="0"/>
                <a:cs typeface="Courier New" panose="02070309020205020404" pitchFamily="49" charset="0"/>
              </a:rPr>
              <a:t> s</a:t>
            </a:r>
          </a:p>
          <a:p>
            <a:pPr marL="447675" indent="0">
              <a:spcAft>
                <a:spcPts val="0"/>
              </a:spcAft>
              <a:buNone/>
            </a:pP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End</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Function</a:t>
            </a:r>
          </a:p>
          <a:p>
            <a:pPr marL="447675" indent="0">
              <a:spcAft>
                <a:spcPts val="0"/>
              </a:spcAft>
              <a:buNone/>
            </a:pPr>
            <a:r>
              <a:rPr lang="en-GB" sz="1800" dirty="0">
                <a:solidFill>
                  <a:srgbClr val="0070C0"/>
                </a:solidFill>
                <a:latin typeface="Consolas" panose="020B0609020204030204" pitchFamily="49" charset="0"/>
                <a:cs typeface="Courier New" panose="02070309020205020404" pitchFamily="49" charset="0"/>
              </a:rPr>
              <a:t>End</a:t>
            </a:r>
            <a:r>
              <a:rPr lang="en-GB" sz="1800" dirty="0">
                <a:latin typeface="Consolas" panose="020B0609020204030204" pitchFamily="49" charset="0"/>
                <a:cs typeface="Courier New" panose="02070309020205020404" pitchFamily="49" charset="0"/>
              </a:rPr>
              <a:t> </a:t>
            </a:r>
            <a:r>
              <a:rPr lang="en-GB" sz="1800" dirty="0">
                <a:solidFill>
                  <a:srgbClr val="0070C0"/>
                </a:solidFill>
                <a:latin typeface="Consolas" panose="020B0609020204030204" pitchFamily="49" charset="0"/>
                <a:cs typeface="Courier New" panose="02070309020205020404" pitchFamily="49" charset="0"/>
              </a:rPr>
              <a:t>Class</a:t>
            </a:r>
          </a:p>
        </p:txBody>
      </p:sp>
    </p:spTree>
    <p:extLst>
      <p:ext uri="{BB962C8B-B14F-4D97-AF65-F5344CB8AC3E}">
        <p14:creationId xmlns:p14="http://schemas.microsoft.com/office/powerpoint/2010/main" val="187302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p:txBody>
          <a:bodyPr/>
          <a:lstStyle/>
          <a:p>
            <a:pPr lvl="0"/>
            <a:r>
              <a:rPr lang="en-US"/>
              <a:t>Inheritance example</a:t>
            </a:r>
          </a:p>
        </p:txBody>
      </p:sp>
      <p:sp>
        <p:nvSpPr>
          <p:cNvPr id="8" name="Text Placeholder 7"/>
          <p:cNvSpPr>
            <a:spLocks noGrp="1"/>
          </p:cNvSpPr>
          <p:nvPr>
            <p:ph type="body" sz="quarter" idx="14"/>
          </p:nvPr>
        </p:nvSpPr>
        <p:spPr/>
        <p:txBody>
          <a:bodyPr/>
          <a:lstStyle/>
          <a:p>
            <a:r>
              <a:rPr lang="en-GB" dirty="0"/>
              <a:t>superclass: Animal</a:t>
            </a:r>
          </a:p>
          <a:p>
            <a:r>
              <a:rPr lang="en-GB" dirty="0"/>
              <a:t>subclass: Fish</a:t>
            </a:r>
          </a:p>
          <a:p>
            <a:r>
              <a:rPr lang="en-GB" dirty="0"/>
              <a:t>subclass: Duck</a:t>
            </a:r>
          </a:p>
        </p:txBody>
      </p:sp>
      <p:pic>
        <p:nvPicPr>
          <p:cNvPr id="1026" name="Picture 2" descr="C:\Users\Rob\AppData\Roaming\PixelMetrics\CaptureWiz\Temp\4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6546" y="3573016"/>
            <a:ext cx="6311933" cy="2259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p:txBody>
          <a:bodyPr/>
          <a:lstStyle/>
          <a:p>
            <a:pPr lvl="0"/>
            <a:r>
              <a:rPr lang="en-US"/>
              <a:t>Using an interface (VB.net)</a:t>
            </a:r>
            <a:endParaRPr lang="en-US" dirty="0"/>
          </a:p>
        </p:txBody>
      </p:sp>
      <p:sp>
        <p:nvSpPr>
          <p:cNvPr id="141" name="Shape 141"/>
          <p:cNvSpPr txBox="1">
            <a:spLocks noGrp="1"/>
          </p:cNvSpPr>
          <p:nvPr>
            <p:ph type="body" idx="14"/>
          </p:nvPr>
        </p:nvSpPr>
        <p:spPr>
          <a:xfrm>
            <a:off x="723900" y="1703388"/>
            <a:ext cx="7797800" cy="3454400"/>
          </a:xfrm>
        </p:spPr>
        <p:txBody>
          <a:bodyPr/>
          <a:lstStyle/>
          <a:p>
            <a:pPr lvl="0"/>
            <a:r>
              <a:rPr lang="en-GB" dirty="0"/>
              <a:t>Instantiating a class based on an interface</a:t>
            </a:r>
          </a:p>
          <a:p>
            <a:pPr marL="447675" indent="0">
              <a:buNone/>
            </a:pPr>
            <a:r>
              <a:rPr lang="en-GB" dirty="0"/>
              <a:t> </a:t>
            </a:r>
            <a:r>
              <a:rPr lang="en-GB" sz="2000" dirty="0">
                <a:solidFill>
                  <a:srgbClr val="0070C0"/>
                </a:solidFill>
                <a:latin typeface="Consolas" panose="020B0609020204030204" pitchFamily="49" charset="0"/>
                <a:cs typeface="Courier New" panose="02070309020205020404" pitchFamily="49" charset="0"/>
              </a:rPr>
              <a:t>Dim</a:t>
            </a:r>
            <a:r>
              <a:rPr lang="en-GB" sz="2000" dirty="0">
                <a:latin typeface="Consolas" panose="020B0609020204030204" pitchFamily="49" charset="0"/>
                <a:cs typeface="Courier New" panose="02070309020205020404" pitchFamily="49" charset="0"/>
              </a:rPr>
              <a:t> Example1 </a:t>
            </a:r>
            <a:r>
              <a:rPr lang="en-GB" sz="2000" dirty="0">
                <a:solidFill>
                  <a:srgbClr val="0070C0"/>
                </a:solidFill>
                <a:latin typeface="Consolas" panose="020B0609020204030204" pitchFamily="49" charset="0"/>
                <a:cs typeface="Courier New" panose="02070309020205020404" pitchFamily="49" charset="0"/>
              </a:rPr>
              <a:t>As</a:t>
            </a:r>
            <a:r>
              <a:rPr lang="en-GB" sz="2000" dirty="0">
                <a:latin typeface="Consolas" panose="020B0609020204030204" pitchFamily="49" charset="0"/>
                <a:cs typeface="Courier New" panose="02070309020205020404" pitchFamily="49" charset="0"/>
              </a:rPr>
              <a:t> Communicate = _</a:t>
            </a:r>
          </a:p>
          <a:p>
            <a:pPr marL="447675" indent="0">
              <a:buNone/>
            </a:pPr>
            <a:r>
              <a:rPr lang="en-GB" sz="2000" dirty="0">
                <a:latin typeface="Consolas" panose="020B0609020204030204" pitchFamily="49" charset="0"/>
                <a:cs typeface="Courier New" panose="02070309020205020404" pitchFamily="49" charset="0"/>
              </a:rPr>
              <a:t>     </a:t>
            </a:r>
            <a:r>
              <a:rPr lang="en-GB" sz="2000" dirty="0">
                <a:solidFill>
                  <a:srgbClr val="0070C0"/>
                </a:solidFill>
                <a:latin typeface="Consolas" panose="020B0609020204030204" pitchFamily="49" charset="0"/>
                <a:cs typeface="Courier New" panose="02070309020205020404" pitchFamily="49" charset="0"/>
              </a:rPr>
              <a:t>New</a:t>
            </a:r>
            <a:r>
              <a:rPr lang="en-GB" sz="2000" dirty="0">
                <a:latin typeface="Consolas" panose="020B0609020204030204" pitchFamily="49" charset="0"/>
                <a:cs typeface="Courier New" panose="02070309020205020404" pitchFamily="49" charset="0"/>
              </a:rPr>
              <a:t> </a:t>
            </a:r>
            <a:r>
              <a:rPr lang="en-GB" sz="2000" dirty="0" err="1">
                <a:latin typeface="Consolas" panose="020B0609020204030204" pitchFamily="49" charset="0"/>
                <a:cs typeface="Courier New" panose="02070309020205020404" pitchFamily="49" charset="0"/>
              </a:rPr>
              <a:t>implementCommunicate</a:t>
            </a:r>
            <a:r>
              <a:rPr lang="en-GB" sz="2000" dirty="0">
                <a:latin typeface="Consolas" panose="020B0609020204030204" pitchFamily="49" charset="0"/>
                <a:cs typeface="Courier New" panose="02070309020205020404" pitchFamily="49" charset="0"/>
              </a:rPr>
              <a:t>()</a:t>
            </a:r>
          </a:p>
          <a:p>
            <a:pPr marL="447675" indent="0">
              <a:buNone/>
            </a:pPr>
            <a:r>
              <a:rPr lang="en-GB" sz="2000" dirty="0">
                <a:latin typeface="Consolas" panose="020B0609020204030204" pitchFamily="49" charset="0"/>
                <a:cs typeface="Courier New" panose="02070309020205020404" pitchFamily="49" charset="0"/>
              </a:rPr>
              <a:t> </a:t>
            </a:r>
            <a:r>
              <a:rPr lang="en-GB" sz="2000" dirty="0">
                <a:solidFill>
                  <a:srgbClr val="0070C0"/>
                </a:solidFill>
                <a:latin typeface="Consolas" panose="020B0609020204030204" pitchFamily="49" charset="0"/>
                <a:cs typeface="Courier New" panose="02070309020205020404" pitchFamily="49" charset="0"/>
              </a:rPr>
              <a:t>Dim</a:t>
            </a:r>
            <a:r>
              <a:rPr lang="en-GB" sz="2000" dirty="0">
                <a:latin typeface="Consolas" panose="020B0609020204030204" pitchFamily="49" charset="0"/>
                <a:cs typeface="Courier New" panose="02070309020205020404" pitchFamily="49" charset="0"/>
              </a:rPr>
              <a:t> Example2 </a:t>
            </a:r>
            <a:r>
              <a:rPr lang="en-GB" sz="2000" dirty="0">
                <a:solidFill>
                  <a:srgbClr val="0070C0"/>
                </a:solidFill>
                <a:latin typeface="Consolas" panose="020B0609020204030204" pitchFamily="49" charset="0"/>
                <a:cs typeface="Courier New" panose="02070309020205020404" pitchFamily="49" charset="0"/>
              </a:rPr>
              <a:t>As</a:t>
            </a:r>
            <a:r>
              <a:rPr lang="en-GB" sz="2000" dirty="0">
                <a:latin typeface="Consolas" panose="020B0609020204030204" pitchFamily="49" charset="0"/>
                <a:cs typeface="Courier New" panose="02070309020205020404" pitchFamily="49" charset="0"/>
              </a:rPr>
              <a:t> Communicate = _</a:t>
            </a:r>
          </a:p>
          <a:p>
            <a:pPr marL="447675" indent="0">
              <a:buNone/>
            </a:pPr>
            <a:r>
              <a:rPr lang="en-GB" sz="2000" dirty="0">
                <a:latin typeface="Consolas" panose="020B0609020204030204" pitchFamily="49" charset="0"/>
                <a:cs typeface="Courier New" panose="02070309020205020404" pitchFamily="49" charset="0"/>
              </a:rPr>
              <a:t>     </a:t>
            </a:r>
            <a:r>
              <a:rPr lang="en-GB" sz="2000" dirty="0">
                <a:solidFill>
                  <a:srgbClr val="0070C0"/>
                </a:solidFill>
                <a:latin typeface="Consolas" panose="020B0609020204030204" pitchFamily="49" charset="0"/>
                <a:cs typeface="Courier New" panose="02070309020205020404" pitchFamily="49" charset="0"/>
              </a:rPr>
              <a:t>New</a:t>
            </a:r>
            <a:r>
              <a:rPr lang="en-GB" sz="2000" dirty="0">
                <a:latin typeface="Consolas" panose="020B0609020204030204" pitchFamily="49" charset="0"/>
                <a:cs typeface="Courier New" panose="02070309020205020404" pitchFamily="49" charset="0"/>
              </a:rPr>
              <a:t> implementCommunicate2()</a:t>
            </a:r>
          </a:p>
          <a:p>
            <a:pPr lvl="0"/>
            <a:r>
              <a:rPr lang="en-GB" dirty="0"/>
              <a:t>Note: </a:t>
            </a:r>
          </a:p>
          <a:p>
            <a:pPr lvl="1"/>
            <a:r>
              <a:rPr lang="en-GB" dirty="0"/>
              <a:t>The Interface identifier is used in the </a:t>
            </a:r>
            <a:r>
              <a:rPr lang="en-GB" dirty="0">
                <a:solidFill>
                  <a:srgbClr val="0070C0"/>
                </a:solidFill>
                <a:latin typeface="Consolas" panose="020B0609020204030204" pitchFamily="49" charset="0"/>
                <a:cs typeface="Courier New" panose="02070309020205020404" pitchFamily="49" charset="0"/>
              </a:rPr>
              <a:t>As</a:t>
            </a:r>
            <a:r>
              <a:rPr lang="en-GB" dirty="0"/>
              <a:t> part</a:t>
            </a:r>
          </a:p>
          <a:p>
            <a:pPr lvl="1"/>
            <a:r>
              <a:rPr lang="en-GB" dirty="0"/>
              <a:t>The class identifier is used with </a:t>
            </a:r>
            <a:r>
              <a:rPr lang="en-GB" dirty="0">
                <a:solidFill>
                  <a:srgbClr val="0070C0"/>
                </a:solidFill>
                <a:latin typeface="Consolas" panose="020B0609020204030204" pitchFamily="49" charset="0"/>
                <a:cs typeface="Courier New" panose="02070309020205020404" pitchFamily="49" charset="0"/>
              </a:rPr>
              <a:t>New</a:t>
            </a:r>
          </a:p>
          <a:p>
            <a:pPr lvl="0"/>
            <a:endParaRPr lang="en-GB" dirty="0"/>
          </a:p>
          <a:p>
            <a:pPr lvl="0"/>
            <a:endParaRPr lang="en-GB" dirty="0"/>
          </a:p>
          <a:p>
            <a:pPr lvl="0"/>
            <a:endParaRPr lang="en-GB" dirty="0"/>
          </a:p>
        </p:txBody>
      </p:sp>
    </p:spTree>
    <p:extLst>
      <p:ext uri="{BB962C8B-B14F-4D97-AF65-F5344CB8AC3E}">
        <p14:creationId xmlns:p14="http://schemas.microsoft.com/office/powerpoint/2010/main" val="2040956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p:txBody>
          <a:bodyPr/>
          <a:lstStyle/>
          <a:p>
            <a:pPr lvl="0"/>
            <a:r>
              <a:rPr lang="en-US"/>
              <a:t>Using an interface (VB.net)</a:t>
            </a:r>
            <a:endParaRPr lang="en-US" dirty="0"/>
          </a:p>
        </p:txBody>
      </p:sp>
      <p:sp>
        <p:nvSpPr>
          <p:cNvPr id="141" name="Shape 141"/>
          <p:cNvSpPr txBox="1">
            <a:spLocks noGrp="1"/>
          </p:cNvSpPr>
          <p:nvPr>
            <p:ph type="body" idx="14"/>
          </p:nvPr>
        </p:nvSpPr>
        <p:spPr>
          <a:xfrm>
            <a:off x="723900" y="1703388"/>
            <a:ext cx="7797800" cy="3454400"/>
          </a:xfrm>
        </p:spPr>
        <p:txBody>
          <a:bodyPr/>
          <a:lstStyle/>
          <a:p>
            <a:pPr lvl="0"/>
            <a:r>
              <a:rPr lang="en-GB" dirty="0"/>
              <a:t>Using an object based on a class with interface is exactly the same as for any object</a:t>
            </a:r>
          </a:p>
          <a:p>
            <a:pPr marL="806450" indent="0">
              <a:buNone/>
            </a:pPr>
            <a:r>
              <a:rPr lang="en-GB" sz="2000" dirty="0" err="1">
                <a:solidFill>
                  <a:srgbClr val="223E7A"/>
                </a:solidFill>
                <a:latin typeface="Consolas" panose="020B0609020204030204" pitchFamily="49" charset="0"/>
              </a:rPr>
              <a:t>MessageText</a:t>
            </a:r>
            <a:r>
              <a:rPr lang="en-GB" sz="2000" dirty="0">
                <a:solidFill>
                  <a:srgbClr val="223E7A"/>
                </a:solidFill>
                <a:latin typeface="Consolas" panose="020B0609020204030204" pitchFamily="49" charset="0"/>
              </a:rPr>
              <a:t> = Example1.ReceiveMessage()</a:t>
            </a:r>
          </a:p>
          <a:p>
            <a:pPr marL="806450" indent="0">
              <a:buNone/>
            </a:pPr>
            <a:r>
              <a:rPr lang="en-GB" sz="2000" dirty="0">
                <a:solidFill>
                  <a:srgbClr val="223E7A"/>
                </a:solidFill>
                <a:latin typeface="Consolas" panose="020B0609020204030204" pitchFamily="49" charset="0"/>
              </a:rPr>
              <a:t>Example1.OutputMessage(</a:t>
            </a:r>
            <a:r>
              <a:rPr lang="en-GB" sz="2000" dirty="0" err="1">
                <a:solidFill>
                  <a:srgbClr val="223E7A"/>
                </a:solidFill>
                <a:latin typeface="Consolas" panose="020B0609020204030204" pitchFamily="49" charset="0"/>
              </a:rPr>
              <a:t>MessageText</a:t>
            </a:r>
            <a:r>
              <a:rPr lang="en-GB" sz="2000" dirty="0">
                <a:solidFill>
                  <a:srgbClr val="223E7A"/>
                </a:solidFill>
                <a:latin typeface="Consolas" panose="020B0609020204030204" pitchFamily="49" charset="0"/>
              </a:rPr>
              <a:t>)</a:t>
            </a:r>
          </a:p>
          <a:p>
            <a:pPr marL="806450" indent="0">
              <a:buNone/>
            </a:pPr>
            <a:r>
              <a:rPr lang="en-GB" sz="2000" dirty="0" err="1">
                <a:solidFill>
                  <a:srgbClr val="223E7A"/>
                </a:solidFill>
                <a:latin typeface="Consolas" panose="020B0609020204030204" pitchFamily="49" charset="0"/>
              </a:rPr>
              <a:t>MessageText</a:t>
            </a:r>
            <a:r>
              <a:rPr lang="en-GB" sz="2000" dirty="0">
                <a:solidFill>
                  <a:srgbClr val="223E7A"/>
                </a:solidFill>
                <a:latin typeface="Consolas" panose="020B0609020204030204" pitchFamily="49" charset="0"/>
              </a:rPr>
              <a:t> = Example2.ReceiveMessage()</a:t>
            </a:r>
          </a:p>
          <a:p>
            <a:pPr marL="806450" indent="0">
              <a:buNone/>
            </a:pPr>
            <a:r>
              <a:rPr lang="en-GB" sz="2000" dirty="0">
                <a:solidFill>
                  <a:srgbClr val="223E7A"/>
                </a:solidFill>
                <a:latin typeface="Consolas" panose="020B0609020204030204" pitchFamily="49" charset="0"/>
              </a:rPr>
              <a:t>Example2.OutputMessage(</a:t>
            </a:r>
            <a:r>
              <a:rPr lang="en-GB" sz="2000" dirty="0" err="1">
                <a:solidFill>
                  <a:srgbClr val="223E7A"/>
                </a:solidFill>
                <a:latin typeface="Consolas" panose="020B0609020204030204" pitchFamily="49" charset="0"/>
              </a:rPr>
              <a:t>MessageText</a:t>
            </a:r>
            <a:r>
              <a:rPr lang="en-GB" sz="2000" dirty="0">
                <a:solidFill>
                  <a:srgbClr val="223E7A"/>
                </a:solidFill>
                <a:latin typeface="Consolas" panose="020B0609020204030204" pitchFamily="49" charset="0"/>
              </a:rPr>
              <a:t>)</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317741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4279" y="906232"/>
            <a:ext cx="7816469" cy="1370639"/>
          </a:xfrm>
        </p:spPr>
        <p:txBody>
          <a:bodyPr/>
          <a:lstStyle/>
          <a:p>
            <a:r>
              <a:rPr lang="en-GB" dirty="0"/>
              <a:t>Advantages of the </a:t>
            </a:r>
          </a:p>
          <a:p>
            <a:r>
              <a:rPr lang="en-GB" dirty="0"/>
              <a:t>object-oriented paradigm</a:t>
            </a:r>
          </a:p>
        </p:txBody>
      </p:sp>
      <p:sp>
        <p:nvSpPr>
          <p:cNvPr id="3" name="Text Placeholder 2"/>
          <p:cNvSpPr>
            <a:spLocks noGrp="1"/>
          </p:cNvSpPr>
          <p:nvPr>
            <p:ph type="body" sz="quarter" idx="14"/>
          </p:nvPr>
        </p:nvSpPr>
        <p:spPr>
          <a:xfrm>
            <a:off x="683568" y="2348880"/>
            <a:ext cx="7797230" cy="3816424"/>
          </a:xfrm>
        </p:spPr>
        <p:txBody>
          <a:bodyPr/>
          <a:lstStyle/>
          <a:p>
            <a:r>
              <a:rPr lang="en-GB" dirty="0"/>
              <a:t>Extensive planning phase makes for better designs</a:t>
            </a:r>
          </a:p>
          <a:p>
            <a:r>
              <a:rPr lang="en-GB" dirty="0"/>
              <a:t>Source code for object is written and maintained independently of other objects</a:t>
            </a:r>
          </a:p>
          <a:p>
            <a:r>
              <a:rPr lang="en-GB" dirty="0"/>
              <a:t>Programmers can use existing objects without needing to know how they were implemented</a:t>
            </a:r>
          </a:p>
          <a:p>
            <a:r>
              <a:rPr lang="en-GB" dirty="0"/>
              <a:t>Good framework for code libraries</a:t>
            </a:r>
          </a:p>
          <a:p>
            <a:r>
              <a:rPr lang="en-GB" dirty="0"/>
              <a:t>Software maintenance easier because of rigidly enforced modular structure</a:t>
            </a:r>
          </a:p>
        </p:txBody>
      </p:sp>
    </p:spTree>
    <p:extLst>
      <p:ext uri="{BB962C8B-B14F-4D97-AF65-F5344CB8AC3E}">
        <p14:creationId xmlns:p14="http://schemas.microsoft.com/office/powerpoint/2010/main" val="1966958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Plenary</a:t>
            </a:r>
            <a:endParaRPr lang="en-GB" dirty="0"/>
          </a:p>
        </p:txBody>
      </p:sp>
      <p:sp>
        <p:nvSpPr>
          <p:cNvPr id="3" name="Text Placeholder 2"/>
          <p:cNvSpPr>
            <a:spLocks noGrp="1"/>
          </p:cNvSpPr>
          <p:nvPr>
            <p:ph type="body" idx="14"/>
          </p:nvPr>
        </p:nvSpPr>
        <p:spPr>
          <a:xfrm>
            <a:off x="723900" y="1703388"/>
            <a:ext cx="7797800" cy="4533924"/>
          </a:xfrm>
        </p:spPr>
        <p:txBody>
          <a:bodyPr/>
          <a:lstStyle/>
          <a:p>
            <a:r>
              <a:rPr lang="en-GB" dirty="0"/>
              <a:t>Inheritance</a:t>
            </a:r>
          </a:p>
          <a:p>
            <a:pPr lvl="1"/>
            <a:r>
              <a:rPr lang="en-GB" dirty="0"/>
              <a:t>Subclass uses attributes and methods of its superclass </a:t>
            </a:r>
          </a:p>
          <a:p>
            <a:r>
              <a:rPr lang="en-GB" dirty="0"/>
              <a:t>Polymorphism </a:t>
            </a:r>
          </a:p>
          <a:p>
            <a:pPr lvl="1"/>
            <a:r>
              <a:rPr lang="en-GB" dirty="0"/>
              <a:t>implemented through overriding superclass method</a:t>
            </a:r>
          </a:p>
          <a:p>
            <a:r>
              <a:rPr lang="en-GB" dirty="0"/>
              <a:t>Association </a:t>
            </a:r>
          </a:p>
          <a:p>
            <a:pPr lvl="1"/>
            <a:r>
              <a:rPr lang="en-GB" dirty="0"/>
              <a:t>composition and aggregation </a:t>
            </a:r>
          </a:p>
          <a:p>
            <a:r>
              <a:rPr lang="en-GB" dirty="0"/>
              <a:t>Class diagrams are used to show:</a:t>
            </a:r>
          </a:p>
          <a:p>
            <a:pPr lvl="1"/>
            <a:r>
              <a:rPr lang="en-GB" dirty="0"/>
              <a:t>relationships between classes (inheritance, association)</a:t>
            </a:r>
          </a:p>
          <a:p>
            <a:pPr lvl="1"/>
            <a:r>
              <a:rPr lang="en-GB" dirty="0"/>
              <a:t>methods and attributes of each class, including modifiers</a:t>
            </a:r>
          </a:p>
          <a:p>
            <a:pPr lvl="1"/>
            <a:endParaRPr lang="en-GB" dirty="0"/>
          </a:p>
          <a:p>
            <a:endParaRPr lang="en-GB" dirty="0"/>
          </a:p>
          <a:p>
            <a:endParaRPr lang="en-GB" dirty="0"/>
          </a:p>
        </p:txBody>
      </p:sp>
    </p:spTree>
    <p:extLst>
      <p:ext uri="{BB962C8B-B14F-4D97-AF65-F5344CB8AC3E}">
        <p14:creationId xmlns:p14="http://schemas.microsoft.com/office/powerpoint/2010/main" val="2353545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15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The superclass Animal</a:t>
            </a:r>
          </a:p>
        </p:txBody>
      </p:sp>
      <p:sp>
        <p:nvSpPr>
          <p:cNvPr id="3" name="Text Placeholder 2"/>
          <p:cNvSpPr>
            <a:spLocks noGrp="1"/>
          </p:cNvSpPr>
          <p:nvPr>
            <p:ph type="body" idx="4294967295"/>
          </p:nvPr>
        </p:nvSpPr>
        <p:spPr>
          <a:xfrm>
            <a:off x="724279" y="1704178"/>
            <a:ext cx="7797230" cy="4605142"/>
          </a:xfrm>
          <a:prstGeom prst="rect">
            <a:avLst/>
          </a:prstGeom>
        </p:spPr>
        <p:txBody>
          <a:bodyPr/>
          <a:lstStyle/>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Animal = Class</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Public</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Constructor(s, n)</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Procedure feed()</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Function </a:t>
            </a:r>
            <a:r>
              <a:rPr lang="en-GB" sz="2000" kern="1200" dirty="0" err="1">
                <a:solidFill>
                  <a:srgbClr val="223E7A"/>
                </a:solidFill>
                <a:latin typeface="Consolas" panose="020B0609020204030204" pitchFamily="49" charset="0"/>
                <a:ea typeface="+mn-ea"/>
                <a:cs typeface="Courier New" panose="02070309020205020404" pitchFamily="49" charset="0"/>
              </a:rPr>
              <a:t>getState</a:t>
            </a:r>
            <a:r>
              <a:rPr lang="en-GB" sz="2000" kern="1200" dirty="0">
                <a:solidFill>
                  <a:srgbClr val="223E7A"/>
                </a:solidFill>
                <a:latin typeface="Consolas" panose="020B0609020204030204" pitchFamily="49" charset="0"/>
                <a:ea typeface="+mn-ea"/>
                <a:cs typeface="Courier New" panose="02070309020205020404" pitchFamily="49" charset="0"/>
              </a:rPr>
              <a:t>()</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Function </a:t>
            </a:r>
            <a:r>
              <a:rPr lang="en-GB" sz="2000" kern="1200" dirty="0" err="1">
                <a:solidFill>
                  <a:srgbClr val="223E7A"/>
                </a:solidFill>
                <a:latin typeface="Consolas" panose="020B0609020204030204" pitchFamily="49" charset="0"/>
                <a:ea typeface="+mn-ea"/>
                <a:cs typeface="Courier New" panose="02070309020205020404" pitchFamily="49" charset="0"/>
              </a:rPr>
              <a:t>getSize</a:t>
            </a:r>
            <a:r>
              <a:rPr lang="en-GB" sz="2000" kern="1200" dirty="0">
                <a:solidFill>
                  <a:srgbClr val="223E7A"/>
                </a:solidFill>
                <a:latin typeface="Consolas" panose="020B0609020204030204" pitchFamily="49" charset="0"/>
                <a:ea typeface="+mn-ea"/>
                <a:cs typeface="Courier New" panose="02070309020205020404" pitchFamily="49" charset="0"/>
              </a:rPr>
              <a:t>()</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Protected</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state: String </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      size: Integer</a:t>
            </a:r>
          </a:p>
          <a:p>
            <a:pPr marL="358775" defTabSz="457200">
              <a:spcAft>
                <a:spcPts val="600"/>
              </a:spcAft>
            </a:pPr>
            <a:r>
              <a:rPr lang="en-GB" sz="2000" kern="1200" dirty="0">
                <a:solidFill>
                  <a:srgbClr val="223E7A"/>
                </a:solidFill>
                <a:latin typeface="Consolas" panose="020B0609020204030204" pitchFamily="49" charset="0"/>
                <a:ea typeface="+mn-ea"/>
                <a:cs typeface="Courier New" panose="02070309020205020404" pitchFamily="49" charset="0"/>
              </a:rPr>
              <a:t>End Class</a:t>
            </a:r>
          </a:p>
          <a:p>
            <a:endParaRPr lang="en-GB" dirty="0"/>
          </a:p>
        </p:txBody>
      </p:sp>
      <p:sp>
        <p:nvSpPr>
          <p:cNvPr id="4" name="TextBox 3"/>
          <p:cNvSpPr txBox="1"/>
          <p:nvPr/>
        </p:nvSpPr>
        <p:spPr>
          <a:xfrm>
            <a:off x="5940152" y="3559368"/>
            <a:ext cx="2528588" cy="1323439"/>
          </a:xfrm>
          <a:prstGeom prst="rect">
            <a:avLst/>
          </a:prstGeom>
          <a:noFill/>
        </p:spPr>
        <p:txBody>
          <a:bodyPr wrap="square" rtlCol="0">
            <a:spAutoFit/>
          </a:bodyPr>
          <a:lstStyle/>
          <a:p>
            <a:r>
              <a:rPr lang="en-GB" sz="2000" b="1" dirty="0">
                <a:solidFill>
                  <a:srgbClr val="FF0000"/>
                </a:solidFill>
              </a:rPr>
              <a:t>Attributes are protected so they can be accessed by subclass</a:t>
            </a:r>
            <a:endParaRPr lang="en-GB" sz="2000" dirty="0"/>
          </a:p>
        </p:txBody>
      </p:sp>
      <p:cxnSp>
        <p:nvCxnSpPr>
          <p:cNvPr id="5" name="Straight Arrow Connector 4"/>
          <p:cNvCxnSpPr/>
          <p:nvPr/>
        </p:nvCxnSpPr>
        <p:spPr>
          <a:xfrm>
            <a:off x="3059832" y="4221088"/>
            <a:ext cx="2736304"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41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The superclass using Python</a:t>
            </a:r>
            <a:endParaRPr lang="en-GB" dirty="0"/>
          </a:p>
        </p:txBody>
      </p:sp>
      <p:sp>
        <p:nvSpPr>
          <p:cNvPr id="3" name="Text Placeholder 2"/>
          <p:cNvSpPr>
            <a:spLocks noGrp="1"/>
          </p:cNvSpPr>
          <p:nvPr>
            <p:ph type="body" idx="14"/>
          </p:nvPr>
        </p:nvSpPr>
        <p:spPr>
          <a:xfrm>
            <a:off x="723900" y="1703388"/>
            <a:ext cx="7797800" cy="3454400"/>
          </a:xfrm>
        </p:spPr>
        <p:txBody>
          <a:bodyPr/>
          <a:lstStyle/>
          <a:p>
            <a:pPr marL="158750" indent="0">
              <a:spcAft>
                <a:spcPts val="30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Animal:</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def __</a:t>
            </a:r>
            <a:r>
              <a:rPr lang="en-GB" sz="2000" b="1" dirty="0" err="1">
                <a:solidFill>
                  <a:srgbClr val="223E7A"/>
                </a:solidFill>
                <a:latin typeface="Consolas" panose="020B0609020204030204" pitchFamily="49" charset="0"/>
                <a:cs typeface="Courier New" panose="02070309020205020404" pitchFamily="49" charset="0"/>
              </a:rPr>
              <a:t>init</a:t>
            </a:r>
            <a:r>
              <a:rPr lang="en-GB" sz="2000" b="1" dirty="0">
                <a:solidFill>
                  <a:srgbClr val="223E7A"/>
                </a:solidFill>
                <a:latin typeface="Consolas" panose="020B0609020204030204" pitchFamily="49" charset="0"/>
                <a:cs typeface="Courier New" panose="02070309020205020404" pitchFamily="49" charset="0"/>
              </a:rPr>
              <a:t>__</a:t>
            </a:r>
            <a:r>
              <a:rPr lang="en-GB" sz="2000" dirty="0">
                <a:solidFill>
                  <a:srgbClr val="223E7A"/>
                </a:solidFill>
                <a:latin typeface="Consolas" panose="020B0609020204030204" pitchFamily="49" charset="0"/>
                <a:cs typeface="Courier New" panose="02070309020205020404" pitchFamily="49" charset="0"/>
              </a:rPr>
              <a:t>(self, s, n):</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self._state</a:t>
            </a:r>
            <a:r>
              <a:rPr lang="en-GB" sz="2000" dirty="0">
                <a:solidFill>
                  <a:srgbClr val="223E7A"/>
                </a:solidFill>
                <a:latin typeface="Consolas" panose="020B0609020204030204" pitchFamily="49" charset="0"/>
                <a:cs typeface="Courier New" panose="02070309020205020404" pitchFamily="49" charset="0"/>
              </a:rPr>
              <a:t> = s</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self._size</a:t>
            </a:r>
            <a:r>
              <a:rPr lang="en-GB" sz="2000" dirty="0">
                <a:solidFill>
                  <a:srgbClr val="223E7A"/>
                </a:solidFill>
                <a:latin typeface="Consolas" panose="020B0609020204030204" pitchFamily="49" charset="0"/>
                <a:cs typeface="Courier New" panose="02070309020205020404" pitchFamily="49" charset="0"/>
              </a:rPr>
              <a:t> = n</a:t>
            </a:r>
          </a:p>
          <a:p>
            <a:pPr marL="158750" indent="0">
              <a:spcAft>
                <a:spcPts val="300"/>
              </a:spcAft>
              <a:buNone/>
            </a:pPr>
            <a:endParaRPr lang="en-GB" sz="2000" dirty="0">
              <a:solidFill>
                <a:srgbClr val="223E7A"/>
              </a:solidFill>
              <a:latin typeface="Consolas" panose="020B0609020204030204" pitchFamily="49" charset="0"/>
              <a:cs typeface="Courier New" panose="02070309020205020404" pitchFamily="49" charset="0"/>
            </a:endParaRP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def</a:t>
            </a:r>
            <a:r>
              <a:rPr lang="en-GB" sz="2000" dirty="0">
                <a:solidFill>
                  <a:srgbClr val="223E7A"/>
                </a:solidFill>
                <a:latin typeface="Consolas" panose="020B0609020204030204" pitchFamily="49" charset="0"/>
                <a:cs typeface="Courier New" panose="02070309020205020404" pitchFamily="49" charset="0"/>
              </a:rPr>
              <a:t> feed(self):</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self._size</a:t>
            </a:r>
            <a:r>
              <a:rPr lang="en-GB" sz="2000" dirty="0">
                <a:solidFill>
                  <a:srgbClr val="223E7A"/>
                </a:solidFill>
                <a:latin typeface="Consolas" panose="020B0609020204030204" pitchFamily="49" charset="0"/>
                <a:cs typeface="Courier New" panose="02070309020205020404" pitchFamily="49" charset="0"/>
              </a:rPr>
              <a:t> += 1</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print(</a:t>
            </a:r>
            <a:r>
              <a:rPr lang="en-GB" sz="2000" dirty="0" err="1">
                <a:solidFill>
                  <a:srgbClr val="223E7A"/>
                </a:solidFill>
                <a:latin typeface="Consolas" panose="020B0609020204030204" pitchFamily="49" charset="0"/>
                <a:cs typeface="Courier New" panose="02070309020205020404" pitchFamily="49" charset="0"/>
              </a:rPr>
              <a:t>self._state</a:t>
            </a:r>
            <a:r>
              <a:rPr lang="en-GB" sz="2000" dirty="0">
                <a:solidFill>
                  <a:srgbClr val="223E7A"/>
                </a:solidFill>
                <a:latin typeface="Consolas" panose="020B0609020204030204" pitchFamily="49" charset="0"/>
                <a:cs typeface="Courier New" panose="02070309020205020404" pitchFamily="49" charset="0"/>
              </a:rPr>
              <a:t>, "fed")</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p>
          <a:p>
            <a:pPr marL="158750" indent="0">
              <a:spcAft>
                <a:spcPts val="300"/>
              </a:spcAft>
              <a:buNone/>
            </a:pPr>
            <a:r>
              <a:rPr lang="en-GB" sz="2000" dirty="0">
                <a:solidFill>
                  <a:srgbClr val="223E7A"/>
                </a:solidFill>
                <a:latin typeface="Consolas" panose="020B0609020204030204" pitchFamily="49" charset="0"/>
                <a:cs typeface="Courier New" panose="02070309020205020404" pitchFamily="49" charset="0"/>
              </a:rPr>
              <a:t>  …</a:t>
            </a:r>
            <a:endParaRPr lang="en-GB" sz="2000" dirty="0">
              <a:solidFill>
                <a:srgbClr val="223E7A"/>
              </a:solidFill>
              <a:latin typeface="Consolas" panose="020B0609020204030204" pitchFamily="49" charset="0"/>
            </a:endParaRPr>
          </a:p>
          <a:p>
            <a:endParaRPr lang="en-GB" b="1" dirty="0"/>
          </a:p>
        </p:txBody>
      </p:sp>
      <p:sp>
        <p:nvSpPr>
          <p:cNvPr id="10" name="TextBox 9"/>
          <p:cNvSpPr txBox="1"/>
          <p:nvPr/>
        </p:nvSpPr>
        <p:spPr>
          <a:xfrm>
            <a:off x="5364088" y="1890698"/>
            <a:ext cx="3176660" cy="1754326"/>
          </a:xfrm>
          <a:prstGeom prst="rect">
            <a:avLst/>
          </a:prstGeom>
          <a:noFill/>
        </p:spPr>
        <p:txBody>
          <a:bodyPr wrap="square" rtlCol="0">
            <a:spAutoFit/>
          </a:bodyPr>
          <a:lstStyle/>
          <a:p>
            <a:r>
              <a:rPr lang="en-GB" sz="1800" b="1" dirty="0">
                <a:solidFill>
                  <a:srgbClr val="FF0000"/>
                </a:solidFill>
              </a:rPr>
              <a:t>All attributes in Python are public.  </a:t>
            </a:r>
          </a:p>
          <a:p>
            <a:r>
              <a:rPr lang="en-GB" sz="1800" b="1" dirty="0">
                <a:solidFill>
                  <a:srgbClr val="FF0000"/>
                </a:solidFill>
              </a:rPr>
              <a:t>Python convention uses </a:t>
            </a:r>
            <a:r>
              <a:rPr lang="en-GB" sz="1800" b="1" dirty="0">
                <a:solidFill>
                  <a:srgbClr val="FF0000"/>
                </a:solidFill>
                <a:latin typeface="Consolas" panose="020B0609020204030204" pitchFamily="49" charset="0"/>
              </a:rPr>
              <a:t>_attribute </a:t>
            </a:r>
            <a:r>
              <a:rPr lang="en-GB" sz="1800" b="1" dirty="0">
                <a:solidFill>
                  <a:srgbClr val="FF0000"/>
                </a:solidFill>
              </a:rPr>
              <a:t>to indicate Protected and </a:t>
            </a:r>
            <a:r>
              <a:rPr lang="en-GB" sz="1800" b="1" dirty="0">
                <a:solidFill>
                  <a:srgbClr val="FF0000"/>
                </a:solidFill>
                <a:latin typeface="Consolas" panose="020B0609020204030204" pitchFamily="49" charset="0"/>
              </a:rPr>
              <a:t>__attribute </a:t>
            </a:r>
            <a:r>
              <a:rPr lang="en-GB" sz="1800" b="1" dirty="0">
                <a:solidFill>
                  <a:srgbClr val="FF0000"/>
                </a:solidFill>
              </a:rPr>
              <a:t>to indicate Private</a:t>
            </a:r>
            <a:endParaRPr lang="en-GB" sz="1800" dirty="0"/>
          </a:p>
        </p:txBody>
      </p:sp>
      <p:sp>
        <p:nvSpPr>
          <p:cNvPr id="11" name="TextBox 10"/>
          <p:cNvSpPr txBox="1"/>
          <p:nvPr/>
        </p:nvSpPr>
        <p:spPr>
          <a:xfrm>
            <a:off x="5364088" y="3834914"/>
            <a:ext cx="3384376" cy="1754326"/>
          </a:xfrm>
          <a:prstGeom prst="rect">
            <a:avLst/>
          </a:prstGeom>
          <a:noFill/>
        </p:spPr>
        <p:txBody>
          <a:bodyPr wrap="square" rtlCol="0">
            <a:spAutoFit/>
          </a:bodyPr>
          <a:lstStyle/>
          <a:p>
            <a:r>
              <a:rPr lang="en-GB" sz="1800" b="1" dirty="0">
                <a:solidFill>
                  <a:srgbClr val="FF0000"/>
                </a:solidFill>
              </a:rPr>
              <a:t>All attributes in Python are public.  </a:t>
            </a:r>
          </a:p>
          <a:p>
            <a:r>
              <a:rPr lang="en-GB" sz="1800" b="1" dirty="0">
                <a:solidFill>
                  <a:srgbClr val="FF0000"/>
                </a:solidFill>
              </a:rPr>
              <a:t>All methods in Python are automatically overridable by using a method of the same name in the subclass</a:t>
            </a:r>
            <a:endParaRPr lang="en-GB" sz="1800" dirty="0"/>
          </a:p>
        </p:txBody>
      </p:sp>
      <p:cxnSp>
        <p:nvCxnSpPr>
          <p:cNvPr id="6" name="Straight Arrow Connector 5"/>
          <p:cNvCxnSpPr/>
          <p:nvPr/>
        </p:nvCxnSpPr>
        <p:spPr>
          <a:xfrm>
            <a:off x="3707904" y="2780928"/>
            <a:ext cx="1584176"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5" name="Connector: Elbow 4"/>
          <p:cNvCxnSpPr/>
          <p:nvPr/>
        </p:nvCxnSpPr>
        <p:spPr>
          <a:xfrm>
            <a:off x="3707904" y="3570022"/>
            <a:ext cx="1584176" cy="435042"/>
          </a:xfrm>
          <a:prstGeom prst="bentConnector3">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44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The superclass using VB.net</a:t>
            </a:r>
            <a:endParaRPr lang="en-GB" dirty="0"/>
          </a:p>
        </p:txBody>
      </p:sp>
      <p:sp>
        <p:nvSpPr>
          <p:cNvPr id="5" name="Text Placeholder 4"/>
          <p:cNvSpPr>
            <a:spLocks noGrp="1"/>
          </p:cNvSpPr>
          <p:nvPr>
            <p:ph type="body" sz="quarter" idx="14"/>
          </p:nvPr>
        </p:nvSpPr>
        <p:spPr>
          <a:xfrm>
            <a:off x="724280" y="1704179"/>
            <a:ext cx="7797230" cy="4317109"/>
          </a:xfrm>
        </p:spPr>
        <p:txBody>
          <a:bodyPr/>
          <a:lstStyle/>
          <a:p>
            <a:pPr marL="158750" indent="0">
              <a:spcAft>
                <a:spcPts val="0"/>
              </a:spcAft>
              <a:buNone/>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Animal</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Protected</a:t>
            </a:r>
            <a:r>
              <a:rPr lang="en-GB" sz="2000" dirty="0">
                <a:solidFill>
                  <a:srgbClr val="223E7A"/>
                </a:solidFill>
                <a:latin typeface="Consolas" panose="020B0609020204030204" pitchFamily="49" charset="0"/>
                <a:cs typeface="Courier New" panose="02070309020205020404" pitchFamily="49" charset="0"/>
              </a:rPr>
              <a:t> state </a:t>
            </a:r>
            <a:r>
              <a:rPr lang="en-GB" sz="2000" b="1" dirty="0">
                <a:solidFill>
                  <a:srgbClr val="223E7A"/>
                </a:solidFill>
                <a:latin typeface="Consolas" panose="020B0609020204030204" pitchFamily="49" charset="0"/>
                <a:cs typeface="Courier New" panose="02070309020205020404" pitchFamily="49" charset="0"/>
              </a:rPr>
              <a:t>As String</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Protected</a:t>
            </a:r>
            <a:r>
              <a:rPr lang="en-GB" sz="2000" dirty="0">
                <a:solidFill>
                  <a:srgbClr val="223E7A"/>
                </a:solidFill>
                <a:latin typeface="Consolas" panose="020B0609020204030204" pitchFamily="49" charset="0"/>
                <a:cs typeface="Courier New" panose="02070309020205020404" pitchFamily="49" charset="0"/>
              </a:rPr>
              <a:t> size </a:t>
            </a:r>
            <a:r>
              <a:rPr lang="en-GB" sz="2000" b="1" dirty="0">
                <a:solidFill>
                  <a:srgbClr val="223E7A"/>
                </a:solidFill>
                <a:latin typeface="Consolas" panose="020B0609020204030204" pitchFamily="49" charset="0"/>
                <a:cs typeface="Courier New" panose="02070309020205020404" pitchFamily="49" charset="0"/>
              </a:rPr>
              <a:t>As Integer</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Public Sub New</a:t>
            </a:r>
            <a:r>
              <a:rPr lang="en-GB" sz="2000" dirty="0">
                <a:solidFill>
                  <a:srgbClr val="223E7A"/>
                </a:solidFill>
                <a:latin typeface="Consolas" panose="020B0609020204030204" pitchFamily="49" charset="0"/>
                <a:cs typeface="Courier New" panose="02070309020205020404" pitchFamily="49" charset="0"/>
              </a:rPr>
              <a:t>(</a:t>
            </a:r>
            <a:r>
              <a:rPr lang="en-GB" sz="2000" b="1" dirty="0" err="1">
                <a:solidFill>
                  <a:srgbClr val="223E7A"/>
                </a:solidFill>
                <a:latin typeface="Consolas" panose="020B0609020204030204" pitchFamily="49" charset="0"/>
                <a:cs typeface="Courier New" panose="02070309020205020404" pitchFamily="49" charset="0"/>
              </a:rPr>
              <a:t>ByVal</a:t>
            </a:r>
            <a:r>
              <a:rPr lang="en-GB" sz="2000" dirty="0">
                <a:solidFill>
                  <a:srgbClr val="223E7A"/>
                </a:solidFill>
                <a:latin typeface="Consolas" panose="020B0609020204030204" pitchFamily="49" charset="0"/>
                <a:cs typeface="Courier New" panose="02070309020205020404" pitchFamily="49" charset="0"/>
              </a:rPr>
              <a:t> s, </a:t>
            </a:r>
            <a:r>
              <a:rPr lang="en-GB" sz="2000" b="1" dirty="0" err="1">
                <a:solidFill>
                  <a:srgbClr val="223E7A"/>
                </a:solidFill>
                <a:latin typeface="Consolas" panose="020B0609020204030204" pitchFamily="49" charset="0"/>
                <a:cs typeface="Courier New" panose="02070309020205020404" pitchFamily="49" charset="0"/>
              </a:rPr>
              <a:t>ByVal</a:t>
            </a:r>
            <a:r>
              <a:rPr lang="en-GB" sz="2000" dirty="0">
                <a:solidFill>
                  <a:srgbClr val="223E7A"/>
                </a:solidFill>
                <a:latin typeface="Consolas" panose="020B0609020204030204" pitchFamily="49" charset="0"/>
                <a:cs typeface="Courier New" panose="02070309020205020404" pitchFamily="49" charset="0"/>
              </a:rPr>
              <a:t> n)</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state = s</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size = n</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Sub</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Public Overridable Sub </a:t>
            </a:r>
            <a:r>
              <a:rPr lang="en-GB" sz="2000" dirty="0">
                <a:solidFill>
                  <a:srgbClr val="223E7A"/>
                </a:solidFill>
                <a:latin typeface="Consolas" panose="020B0609020204030204" pitchFamily="49" charset="0"/>
                <a:cs typeface="Courier New" panose="02070309020205020404" pitchFamily="49" charset="0"/>
              </a:rPr>
              <a:t>feed()</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size = size + 1</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Console.WriteLine</a:t>
            </a:r>
            <a:r>
              <a:rPr lang="en-GB" sz="2000" dirty="0">
                <a:solidFill>
                  <a:srgbClr val="223E7A"/>
                </a:solidFill>
                <a:latin typeface="Consolas" panose="020B0609020204030204" pitchFamily="49" charset="0"/>
                <a:cs typeface="Courier New" panose="02070309020205020404" pitchFamily="49" charset="0"/>
              </a:rPr>
              <a:t>(state &amp; " fed")</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r>
              <a:rPr lang="en-GB" sz="2000" b="1" dirty="0">
                <a:solidFill>
                  <a:srgbClr val="223E7A"/>
                </a:solidFill>
                <a:latin typeface="Consolas" panose="020B0609020204030204" pitchFamily="49" charset="0"/>
                <a:cs typeface="Courier New" panose="02070309020205020404" pitchFamily="49" charset="0"/>
              </a:rPr>
              <a:t>End Sub</a:t>
            </a:r>
          </a:p>
          <a:p>
            <a:pPr marL="158750" indent="0">
              <a:spcAft>
                <a:spcPts val="0"/>
              </a:spcAft>
              <a:buNone/>
            </a:pPr>
            <a:r>
              <a:rPr lang="en-GB" sz="2000" dirty="0">
                <a:solidFill>
                  <a:srgbClr val="223E7A"/>
                </a:solidFill>
                <a:latin typeface="Consolas" panose="020B0609020204030204" pitchFamily="49" charset="0"/>
                <a:cs typeface="Courier New" panose="02070309020205020404" pitchFamily="49" charset="0"/>
              </a:rPr>
              <a:t>  …</a:t>
            </a:r>
          </a:p>
          <a:p>
            <a:pPr marL="158750" indent="0">
              <a:spcAft>
                <a:spcPts val="0"/>
              </a:spcAft>
              <a:buNone/>
            </a:pPr>
            <a:r>
              <a:rPr lang="en-GB" sz="2000" b="1" dirty="0">
                <a:solidFill>
                  <a:srgbClr val="223E7A"/>
                </a:solidFill>
                <a:latin typeface="Consolas" panose="020B0609020204030204" pitchFamily="49" charset="0"/>
                <a:cs typeface="Courier New" panose="02070309020205020404" pitchFamily="49" charset="0"/>
              </a:rPr>
              <a:t>End Class</a:t>
            </a:r>
          </a:p>
          <a:p>
            <a:endParaRPr lang="en-GB" dirty="0"/>
          </a:p>
        </p:txBody>
      </p:sp>
      <p:sp>
        <p:nvSpPr>
          <p:cNvPr id="8" name="TextBox 7"/>
          <p:cNvSpPr txBox="1"/>
          <p:nvPr/>
        </p:nvSpPr>
        <p:spPr>
          <a:xfrm>
            <a:off x="5868144" y="2062589"/>
            <a:ext cx="2448272" cy="646331"/>
          </a:xfrm>
          <a:prstGeom prst="rect">
            <a:avLst/>
          </a:prstGeom>
          <a:noFill/>
        </p:spPr>
        <p:txBody>
          <a:bodyPr wrap="square" rtlCol="0">
            <a:spAutoFit/>
          </a:bodyPr>
          <a:lstStyle/>
          <a:p>
            <a:r>
              <a:rPr lang="en-GB" sz="1800" b="1" dirty="0">
                <a:solidFill>
                  <a:srgbClr val="FF0000"/>
                </a:solidFill>
              </a:rPr>
              <a:t>Attributes protected, not private</a:t>
            </a:r>
          </a:p>
        </p:txBody>
      </p:sp>
      <p:sp>
        <p:nvSpPr>
          <p:cNvPr id="9" name="TextBox 8"/>
          <p:cNvSpPr txBox="1"/>
          <p:nvPr/>
        </p:nvSpPr>
        <p:spPr>
          <a:xfrm>
            <a:off x="5868144" y="3717032"/>
            <a:ext cx="2880320" cy="646331"/>
          </a:xfrm>
          <a:prstGeom prst="rect">
            <a:avLst/>
          </a:prstGeom>
          <a:noFill/>
        </p:spPr>
        <p:txBody>
          <a:bodyPr wrap="square" rtlCol="0">
            <a:spAutoFit/>
          </a:bodyPr>
          <a:lstStyle/>
          <a:p>
            <a:r>
              <a:rPr lang="en-GB" sz="1800" b="1" dirty="0">
                <a:solidFill>
                  <a:srgbClr val="FF0000"/>
                </a:solidFill>
              </a:rPr>
              <a:t>Method definition can be re-defined in subclass</a:t>
            </a:r>
          </a:p>
        </p:txBody>
      </p:sp>
      <p:cxnSp>
        <p:nvCxnSpPr>
          <p:cNvPr id="6" name="Straight Arrow Connector 5"/>
          <p:cNvCxnSpPr/>
          <p:nvPr/>
        </p:nvCxnSpPr>
        <p:spPr>
          <a:xfrm>
            <a:off x="4860032" y="2348880"/>
            <a:ext cx="936104"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084" y="4005064"/>
            <a:ext cx="468052"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9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a:t>Declaring a subclass</a:t>
            </a:r>
          </a:p>
          <a:p>
            <a:endParaRPr lang="en-GB" dirty="0"/>
          </a:p>
        </p:txBody>
      </p:sp>
      <p:sp>
        <p:nvSpPr>
          <p:cNvPr id="3" name="Text Placeholder 2"/>
          <p:cNvSpPr>
            <a:spLocks noGrp="1"/>
          </p:cNvSpPr>
          <p:nvPr>
            <p:ph type="body" idx="14"/>
          </p:nvPr>
        </p:nvSpPr>
        <p:spPr>
          <a:xfrm>
            <a:off x="723900" y="1703388"/>
            <a:ext cx="7797800" cy="3454400"/>
          </a:xfrm>
        </p:spPr>
        <p:txBody>
          <a:bodyPr/>
          <a:lstStyle/>
          <a:p>
            <a:pPr marL="158750" indent="0">
              <a:buNone/>
            </a:pPr>
            <a:r>
              <a:rPr lang="en-GB" sz="2000" dirty="0">
                <a:solidFill>
                  <a:srgbClr val="223E7A"/>
                </a:solidFill>
                <a:latin typeface="Consolas" panose="020B0609020204030204" pitchFamily="49" charset="0"/>
                <a:cs typeface="Courier New" panose="02070309020205020404" pitchFamily="49" charset="0"/>
              </a:rPr>
              <a:t>Fish = </a:t>
            </a:r>
            <a:r>
              <a:rPr lang="en-GB" sz="2000" dirty="0" err="1">
                <a:solidFill>
                  <a:srgbClr val="223E7A"/>
                </a:solidFill>
                <a:latin typeface="Consolas" panose="020B0609020204030204" pitchFamily="49" charset="0"/>
                <a:cs typeface="Courier New" panose="02070309020205020404" pitchFamily="49" charset="0"/>
              </a:rPr>
              <a:t>SubClass</a:t>
            </a:r>
            <a:r>
              <a:rPr lang="en-GB" sz="2000" dirty="0">
                <a:solidFill>
                  <a:srgbClr val="223E7A"/>
                </a:solidFill>
                <a:latin typeface="Consolas" panose="020B0609020204030204" pitchFamily="49" charset="0"/>
                <a:cs typeface="Courier New" panose="02070309020205020404" pitchFamily="49" charset="0"/>
              </a:rPr>
              <a:t>(Animal)</a:t>
            </a:r>
          </a:p>
          <a:p>
            <a:pPr marL="158750" indent="0">
              <a:buNone/>
            </a:pPr>
            <a:r>
              <a:rPr lang="en-GB" sz="2000" dirty="0">
                <a:solidFill>
                  <a:srgbClr val="223E7A"/>
                </a:solidFill>
                <a:latin typeface="Consolas" panose="020B0609020204030204" pitchFamily="49" charset="0"/>
                <a:cs typeface="Courier New" panose="02070309020205020404" pitchFamily="49" charset="0"/>
              </a:rPr>
              <a:t>Public</a:t>
            </a:r>
          </a:p>
          <a:p>
            <a:pPr marL="158750" indent="0">
              <a:buNone/>
            </a:pPr>
            <a:r>
              <a:rPr lang="en-GB" sz="2000" dirty="0">
                <a:solidFill>
                  <a:srgbClr val="223E7A"/>
                </a:solidFill>
                <a:latin typeface="Consolas" panose="020B0609020204030204" pitchFamily="49" charset="0"/>
                <a:cs typeface="Courier New" panose="02070309020205020404" pitchFamily="49" charset="0"/>
              </a:rPr>
              <a:t>  Procedure </a:t>
            </a:r>
            <a:r>
              <a:rPr lang="en-GB" sz="2000" dirty="0" err="1">
                <a:solidFill>
                  <a:srgbClr val="223E7A"/>
                </a:solidFill>
                <a:latin typeface="Consolas" panose="020B0609020204030204" pitchFamily="49" charset="0"/>
                <a:cs typeface="Courier New" panose="02070309020205020404" pitchFamily="49" charset="0"/>
              </a:rPr>
              <a:t>setMaxSize</a:t>
            </a:r>
            <a:r>
              <a:rPr lang="en-GB" sz="2000" dirty="0">
                <a:solidFill>
                  <a:srgbClr val="223E7A"/>
                </a:solidFill>
                <a:latin typeface="Consolas" panose="020B0609020204030204" pitchFamily="49" charset="0"/>
                <a:cs typeface="Courier New" panose="02070309020205020404" pitchFamily="49" charset="0"/>
              </a:rPr>
              <a:t>(</a:t>
            </a:r>
            <a:r>
              <a:rPr lang="en-GB" sz="2000" dirty="0" err="1">
                <a:solidFill>
                  <a:srgbClr val="223E7A"/>
                </a:solidFill>
                <a:latin typeface="Consolas" panose="020B0609020204030204" pitchFamily="49" charset="0"/>
                <a:cs typeface="Courier New" panose="02070309020205020404" pitchFamily="49" charset="0"/>
              </a:rPr>
              <a:t>maxSize</a:t>
            </a:r>
            <a:r>
              <a:rPr lang="en-GB" sz="2000" dirty="0">
                <a:solidFill>
                  <a:srgbClr val="223E7A"/>
                </a:solidFill>
                <a:latin typeface="Consolas" panose="020B0609020204030204" pitchFamily="49" charset="0"/>
                <a:cs typeface="Courier New" panose="02070309020205020404" pitchFamily="49" charset="0"/>
              </a:rPr>
              <a:t>)</a:t>
            </a:r>
          </a:p>
          <a:p>
            <a:pPr marL="158750" indent="0">
              <a:buNone/>
            </a:pPr>
            <a:r>
              <a:rPr lang="en-GB" sz="2000" dirty="0">
                <a:solidFill>
                  <a:srgbClr val="223E7A"/>
                </a:solidFill>
                <a:latin typeface="Consolas" panose="020B0609020204030204" pitchFamily="49" charset="0"/>
                <a:cs typeface="Courier New" panose="02070309020205020404" pitchFamily="49" charset="0"/>
              </a:rPr>
              <a:t>Private</a:t>
            </a:r>
          </a:p>
          <a:p>
            <a:pPr marL="158750" indent="0">
              <a:buNone/>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maxSize</a:t>
            </a:r>
            <a:r>
              <a:rPr lang="en-GB" sz="2000" dirty="0">
                <a:solidFill>
                  <a:srgbClr val="223E7A"/>
                </a:solidFill>
                <a:latin typeface="Consolas" panose="020B0609020204030204" pitchFamily="49" charset="0"/>
                <a:cs typeface="Courier New" panose="02070309020205020404" pitchFamily="49" charset="0"/>
              </a:rPr>
              <a:t> : Integer</a:t>
            </a:r>
          </a:p>
          <a:p>
            <a:pPr marL="158750" indent="0">
              <a:buNone/>
            </a:pPr>
            <a:r>
              <a:rPr lang="en-GB" sz="2000" dirty="0">
                <a:solidFill>
                  <a:srgbClr val="223E7A"/>
                </a:solidFill>
                <a:latin typeface="Consolas" panose="020B0609020204030204" pitchFamily="49" charset="0"/>
                <a:cs typeface="Courier New" panose="02070309020205020404" pitchFamily="49" charset="0"/>
              </a:rPr>
              <a:t>End Class</a:t>
            </a:r>
          </a:p>
          <a:p>
            <a:endParaRPr lang="en-GB" dirty="0"/>
          </a:p>
        </p:txBody>
      </p:sp>
      <p:sp>
        <p:nvSpPr>
          <p:cNvPr id="9" name="Rectangle 8"/>
          <p:cNvSpPr/>
          <p:nvPr/>
        </p:nvSpPr>
        <p:spPr>
          <a:xfrm>
            <a:off x="5929560" y="3501007"/>
            <a:ext cx="2584621" cy="646331"/>
          </a:xfrm>
          <a:prstGeom prst="rect">
            <a:avLst/>
          </a:prstGeom>
          <a:noFill/>
        </p:spPr>
        <p:txBody>
          <a:bodyPr wrap="square" rtlCol="0">
            <a:spAutoFit/>
          </a:bodyPr>
          <a:lstStyle/>
          <a:p>
            <a:r>
              <a:rPr lang="en-GB" sz="1800" b="1" dirty="0">
                <a:solidFill>
                  <a:srgbClr val="FF0000"/>
                </a:solidFill>
              </a:rPr>
              <a:t>Additional attribute for this subclass only</a:t>
            </a:r>
          </a:p>
        </p:txBody>
      </p:sp>
      <p:sp>
        <p:nvSpPr>
          <p:cNvPr id="10" name="Rectangle 9"/>
          <p:cNvSpPr/>
          <p:nvPr/>
        </p:nvSpPr>
        <p:spPr>
          <a:xfrm>
            <a:off x="5929560" y="2558045"/>
            <a:ext cx="2813666" cy="646331"/>
          </a:xfrm>
          <a:prstGeom prst="rect">
            <a:avLst/>
          </a:prstGeom>
          <a:noFill/>
        </p:spPr>
        <p:txBody>
          <a:bodyPr wrap="square" rtlCol="0">
            <a:spAutoFit/>
          </a:bodyPr>
          <a:lstStyle/>
          <a:p>
            <a:r>
              <a:rPr lang="en-GB" sz="1800" b="1" dirty="0">
                <a:solidFill>
                  <a:srgbClr val="FF0000"/>
                </a:solidFill>
              </a:rPr>
              <a:t>Additional method for this subclass only</a:t>
            </a:r>
          </a:p>
        </p:txBody>
      </p:sp>
      <p:sp>
        <p:nvSpPr>
          <p:cNvPr id="11" name="Rectangle 10"/>
          <p:cNvSpPr/>
          <p:nvPr/>
        </p:nvSpPr>
        <p:spPr>
          <a:xfrm>
            <a:off x="5929560" y="1656169"/>
            <a:ext cx="1512168" cy="369332"/>
          </a:xfrm>
          <a:prstGeom prst="rect">
            <a:avLst/>
          </a:prstGeom>
          <a:noFill/>
        </p:spPr>
        <p:txBody>
          <a:bodyPr wrap="square" rtlCol="0">
            <a:spAutoFit/>
          </a:bodyPr>
          <a:lstStyle/>
          <a:p>
            <a:r>
              <a:rPr lang="en-GB" sz="1800" b="1" dirty="0">
                <a:solidFill>
                  <a:srgbClr val="FF0000"/>
                </a:solidFill>
              </a:rPr>
              <a:t>Superclass</a:t>
            </a:r>
          </a:p>
        </p:txBody>
      </p:sp>
      <p:cxnSp>
        <p:nvCxnSpPr>
          <p:cNvPr id="7" name="Straight Arrow Connector 6"/>
          <p:cNvCxnSpPr/>
          <p:nvPr/>
        </p:nvCxnSpPr>
        <p:spPr>
          <a:xfrm>
            <a:off x="4211960" y="1844824"/>
            <a:ext cx="1584176"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92080" y="2852936"/>
            <a:ext cx="504056"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35896" y="3824173"/>
            <a:ext cx="2160240"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79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Declaring a subclass in Python</a:t>
            </a:r>
          </a:p>
          <a:p>
            <a:endParaRPr lang="en-GB" dirty="0"/>
          </a:p>
        </p:txBody>
      </p:sp>
      <p:sp>
        <p:nvSpPr>
          <p:cNvPr id="3" name="Text Placeholder 2"/>
          <p:cNvSpPr>
            <a:spLocks noGrp="1"/>
          </p:cNvSpPr>
          <p:nvPr>
            <p:ph type="body" idx="4294967295"/>
          </p:nvPr>
        </p:nvSpPr>
        <p:spPr>
          <a:xfrm>
            <a:off x="724279" y="1704178"/>
            <a:ext cx="7797230" cy="3453606"/>
          </a:xfrm>
          <a:prstGeom prst="rect">
            <a:avLst/>
          </a:prstGeom>
        </p:spPr>
        <p:txBody>
          <a:bodyPr/>
          <a:lstStyle/>
          <a:p>
            <a:pPr marL="158750" lvl="2">
              <a:spcAft>
                <a:spcPts val="600"/>
              </a:spcAft>
            </a:pPr>
            <a:r>
              <a:rPr lang="en-GB" sz="2000" b="1" dirty="0">
                <a:solidFill>
                  <a:srgbClr val="223E7A"/>
                </a:solidFill>
                <a:latin typeface="Consolas" panose="020B0609020204030204" pitchFamily="49" charset="0"/>
                <a:cs typeface="Courier New" panose="02070309020205020404" pitchFamily="49" charset="0"/>
              </a:rPr>
              <a:t>class</a:t>
            </a:r>
            <a:r>
              <a:rPr lang="en-GB" sz="2000" dirty="0">
                <a:solidFill>
                  <a:srgbClr val="223E7A"/>
                </a:solidFill>
                <a:latin typeface="Consolas" panose="020B0609020204030204" pitchFamily="49" charset="0"/>
                <a:cs typeface="Courier New" panose="02070309020205020404" pitchFamily="49" charset="0"/>
              </a:rPr>
              <a:t> Fish(Animal):</a:t>
            </a:r>
          </a:p>
          <a:p>
            <a:pPr marL="158750" lvl="2">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b="1" dirty="0" err="1">
                <a:solidFill>
                  <a:srgbClr val="223E7A"/>
                </a:solidFill>
                <a:latin typeface="Consolas" panose="020B0609020204030204" pitchFamily="49" charset="0"/>
                <a:cs typeface="Courier New" panose="02070309020205020404" pitchFamily="49" charset="0"/>
              </a:rPr>
              <a:t>def</a:t>
            </a: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setMaxSize</a:t>
            </a:r>
            <a:r>
              <a:rPr lang="en-GB" sz="2000" dirty="0">
                <a:solidFill>
                  <a:srgbClr val="223E7A"/>
                </a:solidFill>
                <a:latin typeface="Consolas" panose="020B0609020204030204" pitchFamily="49" charset="0"/>
                <a:cs typeface="Courier New" panose="02070309020205020404" pitchFamily="49" charset="0"/>
              </a:rPr>
              <a:t>(self, n):</a:t>
            </a:r>
          </a:p>
          <a:p>
            <a:pPr marL="158750" lvl="2">
              <a:spcAft>
                <a:spcPts val="600"/>
              </a:spcAft>
            </a:pPr>
            <a:r>
              <a:rPr lang="en-GB" sz="2000" dirty="0">
                <a:solidFill>
                  <a:srgbClr val="223E7A"/>
                </a:solidFill>
                <a:latin typeface="Consolas" panose="020B0609020204030204" pitchFamily="49" charset="0"/>
                <a:cs typeface="Courier New" panose="02070309020205020404" pitchFamily="49" charset="0"/>
              </a:rPr>
              <a:t>    </a:t>
            </a:r>
            <a:r>
              <a:rPr lang="en-GB" sz="2000" dirty="0" err="1">
                <a:solidFill>
                  <a:srgbClr val="223E7A"/>
                </a:solidFill>
                <a:latin typeface="Consolas" panose="020B0609020204030204" pitchFamily="49" charset="0"/>
                <a:cs typeface="Courier New" panose="02070309020205020404" pitchFamily="49" charset="0"/>
              </a:rPr>
              <a:t>self.maxSize</a:t>
            </a:r>
            <a:r>
              <a:rPr lang="en-GB" sz="2000" dirty="0">
                <a:solidFill>
                  <a:srgbClr val="223E7A"/>
                </a:solidFill>
                <a:latin typeface="Consolas" panose="020B0609020204030204" pitchFamily="49" charset="0"/>
                <a:cs typeface="Courier New" panose="02070309020205020404" pitchFamily="49" charset="0"/>
              </a:rPr>
              <a:t> = n</a:t>
            </a:r>
          </a:p>
        </p:txBody>
      </p:sp>
      <p:sp>
        <p:nvSpPr>
          <p:cNvPr id="6" name="Rectangle 5"/>
          <p:cNvSpPr/>
          <p:nvPr/>
        </p:nvSpPr>
        <p:spPr>
          <a:xfrm>
            <a:off x="5076056" y="1732166"/>
            <a:ext cx="1434124" cy="369332"/>
          </a:xfrm>
          <a:prstGeom prst="rect">
            <a:avLst/>
          </a:prstGeom>
          <a:noFill/>
        </p:spPr>
        <p:txBody>
          <a:bodyPr wrap="square" rtlCol="0">
            <a:spAutoFit/>
          </a:bodyPr>
          <a:lstStyle/>
          <a:p>
            <a:r>
              <a:rPr lang="en-GB" sz="1800" b="1" dirty="0">
                <a:solidFill>
                  <a:srgbClr val="FF0000"/>
                </a:solidFill>
              </a:rPr>
              <a:t>Superclass</a:t>
            </a:r>
          </a:p>
        </p:txBody>
      </p:sp>
      <p:sp>
        <p:nvSpPr>
          <p:cNvPr id="7" name="Rectangle 6"/>
          <p:cNvSpPr/>
          <p:nvPr/>
        </p:nvSpPr>
        <p:spPr>
          <a:xfrm>
            <a:off x="5098779" y="2101498"/>
            <a:ext cx="3441969" cy="369332"/>
          </a:xfrm>
          <a:prstGeom prst="rect">
            <a:avLst/>
          </a:prstGeom>
          <a:noFill/>
        </p:spPr>
        <p:txBody>
          <a:bodyPr wrap="square" rtlCol="0">
            <a:spAutoFit/>
          </a:bodyPr>
          <a:lstStyle/>
          <a:p>
            <a:r>
              <a:rPr lang="en-GB" sz="1800" b="1" dirty="0">
                <a:solidFill>
                  <a:srgbClr val="FF0000"/>
                </a:solidFill>
              </a:rPr>
              <a:t>Method for this subclass only</a:t>
            </a:r>
          </a:p>
        </p:txBody>
      </p:sp>
      <p:cxnSp>
        <p:nvCxnSpPr>
          <p:cNvPr id="8" name="Straight Arrow Connector 7"/>
          <p:cNvCxnSpPr/>
          <p:nvPr/>
        </p:nvCxnSpPr>
        <p:spPr>
          <a:xfrm>
            <a:off x="3779912" y="1916832"/>
            <a:ext cx="1296144"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32513" y="2276872"/>
            <a:ext cx="443543" cy="0"/>
          </a:xfrm>
          <a:prstGeom prst="straightConnector1">
            <a:avLst/>
          </a:prstGeom>
          <a:ln w="254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225604"/>
      </p:ext>
    </p:extLst>
  </p:cSld>
  <p:clrMapOvr>
    <a:masterClrMapping/>
  </p:clrMapOvr>
</p:sld>
</file>

<file path=ppt/theme/theme1.xml><?xml version="1.0" encoding="utf-8"?>
<a:theme xmlns:a="http://schemas.openxmlformats.org/drawingml/2006/main" name="Unit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FCC500-8B90-4119-A8B0-3146B03BB81E}"/>
</file>

<file path=customXml/itemProps2.xml><?xml version="1.0" encoding="utf-8"?>
<ds:datastoreItem xmlns:ds="http://schemas.openxmlformats.org/officeDocument/2006/customXml" ds:itemID="{A5B5F47F-2C56-4DAD-8A75-46FFF2145E0F}"/>
</file>

<file path=customXml/itemProps3.xml><?xml version="1.0" encoding="utf-8"?>
<ds:datastoreItem xmlns:ds="http://schemas.openxmlformats.org/officeDocument/2006/customXml" ds:itemID="{3DD2BF91-C499-40A4-B11D-A314E58D6240}"/>
</file>

<file path=docProps/app.xml><?xml version="1.0" encoding="utf-8"?>
<Properties xmlns="http://schemas.openxmlformats.org/officeDocument/2006/extended-properties" xmlns:vt="http://schemas.openxmlformats.org/officeDocument/2006/docPropsVTypes">
  <TotalTime>3165</TotalTime>
  <Words>1700</Words>
  <Application>Microsoft Office PowerPoint</Application>
  <PresentationFormat>On-screen Show (4:3)</PresentationFormat>
  <Paragraphs>397</Paragraphs>
  <Slides>44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Consolas</vt:lpstr>
      <vt:lpstr>Courier New</vt:lpstr>
      <vt:lpstr>Calibri</vt:lpstr>
      <vt:lpstr>Museo 700</vt:lpstr>
      <vt:lpstr>Corbel</vt:lpstr>
      <vt:lpstr>Museo 500</vt:lpstr>
      <vt:lpstr>Museo 100</vt:lpstr>
      <vt:lpstr>Arial</vt:lpstr>
      <vt:lpstr>Museo900-Regular</vt:lpstr>
      <vt:lpstr>Times New Roman</vt:lpstr>
      <vt:lpstr>Museo 900</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dc:creator>
  <cp:lastModifiedBy>Robert Heathcote</cp:lastModifiedBy>
  <cp:revision>120</cp:revision>
  <cp:lastPrinted>2016-10-13T14:14:30Z</cp:lastPrinted>
  <dcterms:modified xsi:type="dcterms:W3CDTF">2017-01-30T17:10:13Z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