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handoutMasterIdLst>
    <p:handoutMasterId r:id="rId24"/>
  </p:handoutMasterIdLst>
  <p:sldIdLst>
    <p:sldId id="256" r:id="rId2"/>
    <p:sldId id="263" r:id="rId3"/>
    <p:sldId id="298" r:id="rId4"/>
    <p:sldId id="272" r:id="rId5"/>
    <p:sldId id="279" r:id="rId6"/>
    <p:sldId id="292" r:id="rId7"/>
    <p:sldId id="283" r:id="rId8"/>
    <p:sldId id="288" r:id="rId9"/>
    <p:sldId id="293" r:id="rId10"/>
    <p:sldId id="273" r:id="rId11"/>
    <p:sldId id="276" r:id="rId12"/>
    <p:sldId id="290" r:id="rId13"/>
    <p:sldId id="274" r:id="rId14"/>
    <p:sldId id="285" r:id="rId15"/>
    <p:sldId id="271" r:id="rId16"/>
    <p:sldId id="269" r:id="rId17"/>
    <p:sldId id="270" r:id="rId18"/>
    <p:sldId id="265" r:id="rId19"/>
    <p:sldId id="295" r:id="rId20"/>
    <p:sldId id="268" r:id="rId21"/>
    <p:sldId id="296"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4B14A0E-F585-4A87-A7E4-8007110C11D5}" type="datetimeFigureOut">
              <a:rPr lang="en-GB" smtClean="0"/>
              <a:t>11/09/2023</a:t>
            </a:fld>
            <a:endParaRPr lang="en-GB"/>
          </a:p>
        </p:txBody>
      </p:sp>
      <p:sp>
        <p:nvSpPr>
          <p:cNvPr id="4" name="Footer Placeholder 3"/>
          <p:cNvSpPr>
            <a:spLocks noGrp="1"/>
          </p:cNvSpPr>
          <p:nvPr>
            <p:ph type="ftr" sz="quarter" idx="2"/>
          </p:nvPr>
        </p:nvSpPr>
        <p:spPr>
          <a:xfrm>
            <a:off x="0" y="9428584"/>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1440" tIns="45720" rIns="91440" bIns="45720" rtlCol="0" anchor="b"/>
          <a:lstStyle>
            <a:lvl1pPr algn="r">
              <a:defRPr sz="1200"/>
            </a:lvl1pPr>
          </a:lstStyle>
          <a:p>
            <a:fld id="{86C3A810-64C1-4679-805C-3185D586E9AE}" type="slidenum">
              <a:rPr lang="en-GB" smtClean="0"/>
              <a:t>‹#›</a:t>
            </a:fld>
            <a:endParaRPr lang="en-GB"/>
          </a:p>
        </p:txBody>
      </p:sp>
    </p:spTree>
    <p:extLst>
      <p:ext uri="{BB962C8B-B14F-4D97-AF65-F5344CB8AC3E}">
        <p14:creationId xmlns:p14="http://schemas.microsoft.com/office/powerpoint/2010/main" val="1456394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1AA1038-BFAE-4B3C-9017-54A202AB1662}" type="datetimeFigureOut">
              <a:rPr lang="en-GB" smtClean="0"/>
              <a:t>11/09/2023</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ADA01827-FA7D-4D3C-A880-EA6802E773D5}" type="slidenum">
              <a:rPr lang="en-GB" smtClean="0"/>
              <a:t>‹#›</a:t>
            </a:fld>
            <a:endParaRPr lang="en-GB"/>
          </a:p>
        </p:txBody>
      </p:sp>
    </p:spTree>
    <p:extLst>
      <p:ext uri="{BB962C8B-B14F-4D97-AF65-F5344CB8AC3E}">
        <p14:creationId xmlns:p14="http://schemas.microsoft.com/office/powerpoint/2010/main" val="3710994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A01827-FA7D-4D3C-A880-EA6802E773D5}" type="slidenum">
              <a:rPr lang="en-GB" smtClean="0"/>
              <a:t>8</a:t>
            </a:fld>
            <a:endParaRPr lang="en-GB"/>
          </a:p>
        </p:txBody>
      </p:sp>
    </p:spTree>
    <p:extLst>
      <p:ext uri="{BB962C8B-B14F-4D97-AF65-F5344CB8AC3E}">
        <p14:creationId xmlns:p14="http://schemas.microsoft.com/office/powerpoint/2010/main" val="716881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DBC9-F55A-4236-B920-9F08EA6670B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41FD3971-4BB5-45B9-9427-4353162A3D0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5BFB5B-A6AE-4272-800C-E7DE8E8701C4}"/>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5" name="Footer Placeholder 4">
            <a:extLst>
              <a:ext uri="{FF2B5EF4-FFF2-40B4-BE49-F238E27FC236}">
                <a16:creationId xmlns:a16="http://schemas.microsoft.com/office/drawing/2014/main" id="{7F1625E8-19CB-4620-A463-FAE40BB15D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BA404F-6F70-4CA5-B779-C0BB571C3F1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49464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0FD7A-F81D-480F-84F3-D6683D81818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C001A0-25A4-45EA-A984-D075194E7F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F906D0-432F-4275-8497-7FD26F180400}"/>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5" name="Footer Placeholder 4">
            <a:extLst>
              <a:ext uri="{FF2B5EF4-FFF2-40B4-BE49-F238E27FC236}">
                <a16:creationId xmlns:a16="http://schemas.microsoft.com/office/drawing/2014/main" id="{513A7A60-8427-4C44-9B75-14A08CA36B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25468D-1CFC-4AD6-9715-83038C69978D}"/>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00195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9ACA73-A915-44A3-AD1D-31B79583BC7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0C597D-F54E-4D15-98C7-F71661FC186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D0A16D-258B-462F-85E0-7BD1E8C081FA}"/>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5" name="Footer Placeholder 4">
            <a:extLst>
              <a:ext uri="{FF2B5EF4-FFF2-40B4-BE49-F238E27FC236}">
                <a16:creationId xmlns:a16="http://schemas.microsoft.com/office/drawing/2014/main" id="{BAEDCADD-4BC9-4121-B4EF-4B545FF343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7AF415-EDE7-49F2-807B-4C9348B23ED0}"/>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87951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432CE-9357-478D-9604-978AD13F22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657103-BCE0-4E60-A7B9-7FDE623DF2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D7B7A5-42C9-419A-A98C-CEFAA49EB23D}"/>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5" name="Footer Placeholder 4">
            <a:extLst>
              <a:ext uri="{FF2B5EF4-FFF2-40B4-BE49-F238E27FC236}">
                <a16:creationId xmlns:a16="http://schemas.microsoft.com/office/drawing/2014/main" id="{A523F7DF-8FB1-4C0B-95C6-53B837D288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D4C9C8-6431-4C5D-9344-C43E7942963B}"/>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13284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CDCEE-E0FB-4AAE-82C1-0405EEEFB4E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2FB919-D8BB-44F8-AAD2-5DD07611DA6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A4DD8-D3CA-4F77-B112-A7E98B7A763C}"/>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5" name="Footer Placeholder 4">
            <a:extLst>
              <a:ext uri="{FF2B5EF4-FFF2-40B4-BE49-F238E27FC236}">
                <a16:creationId xmlns:a16="http://schemas.microsoft.com/office/drawing/2014/main" id="{3BA3B0D8-D96D-4027-B756-E7FFDAFC4F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3AD047-3391-4A04-86AD-356E85943225}"/>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833397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4120-10C0-4756-9AA1-A71B7ACCD1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9E1B6B-9745-4517-82B1-EAFB6DE77887}"/>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96658C5-8075-4B79-B6CF-158BE08E8C3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1DADC-61C0-4CA5-AC44-6B94C2E108F7}"/>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6" name="Footer Placeholder 5">
            <a:extLst>
              <a:ext uri="{FF2B5EF4-FFF2-40B4-BE49-F238E27FC236}">
                <a16:creationId xmlns:a16="http://schemas.microsoft.com/office/drawing/2014/main" id="{1EF00462-025C-498F-8D38-35F6EE6D90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9AD47A-EB40-41A1-8027-DFBCE80EFCA9}"/>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998169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3049A-9154-4A39-AC03-1639482BCBED}"/>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A4C44C-438B-4E71-A4B8-2BBEB9EE98D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6232561-2CDB-40A9-A354-C539F8A8AFA7}"/>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AFF8CE3-142C-438D-9EB7-7DC611097AC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90C4AF4-2234-4A87-9C37-E0AC68F10DD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E09B435-03C2-4628-B810-FF2BC4854A67}"/>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8" name="Footer Placeholder 7">
            <a:extLst>
              <a:ext uri="{FF2B5EF4-FFF2-40B4-BE49-F238E27FC236}">
                <a16:creationId xmlns:a16="http://schemas.microsoft.com/office/drawing/2014/main" id="{9DD1171B-B94D-45A3-9DAB-62EB46113AE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6F1852-3329-4C19-96AA-8BB6516C4B4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066995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506CC-6050-473C-8F8C-EC36D5AC2D6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4F9A41-A5DC-4C69-8B8B-B35BD4B9D1AE}"/>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4" name="Footer Placeholder 3">
            <a:extLst>
              <a:ext uri="{FF2B5EF4-FFF2-40B4-BE49-F238E27FC236}">
                <a16:creationId xmlns:a16="http://schemas.microsoft.com/office/drawing/2014/main" id="{56C67C35-66D7-410B-B8AA-CC67F75335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7F4F51-E13C-40E5-825E-080CED932F83}"/>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762698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B36687-91D9-4726-A64E-D25802646609}"/>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3" name="Footer Placeholder 2">
            <a:extLst>
              <a:ext uri="{FF2B5EF4-FFF2-40B4-BE49-F238E27FC236}">
                <a16:creationId xmlns:a16="http://schemas.microsoft.com/office/drawing/2014/main" id="{84309AB0-C42D-4046-950A-C3D40A95319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BBF657A-B062-48A9-9E93-15D44CBF3FA5}"/>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28592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B3C9-F8C7-4943-ADE6-D03CEB64E50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6F9F827-82F7-4941-AB6B-04053660D63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3191FF0-46E8-4E4F-8A38-1352319F12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8AD12EC-D5F4-41B2-8EFD-6E8A47ECA249}"/>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6" name="Footer Placeholder 5">
            <a:extLst>
              <a:ext uri="{FF2B5EF4-FFF2-40B4-BE49-F238E27FC236}">
                <a16:creationId xmlns:a16="http://schemas.microsoft.com/office/drawing/2014/main" id="{45AB4A8E-5EC1-41BA-A8FA-2B816E2D05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927A6E1-B1FB-46E7-A261-71E2F7E3B5E4}"/>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380589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BF70-7CCF-45A6-9746-6170F0774D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0D91D7-5E5A-4217-9D88-95CEF9A561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24498BCB-F4AE-4D36-BC29-40C1BC68A18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305F398-7FD6-4D70-87B2-51AA91556244}"/>
              </a:ext>
            </a:extLst>
          </p:cNvPr>
          <p:cNvSpPr>
            <a:spLocks noGrp="1"/>
          </p:cNvSpPr>
          <p:nvPr>
            <p:ph type="dt" sz="half" idx="10"/>
          </p:nvPr>
        </p:nvSpPr>
        <p:spPr/>
        <p:txBody>
          <a:bodyPr/>
          <a:lstStyle/>
          <a:p>
            <a:fld id="{6BED0C64-CE08-4350-9C43-2A1FE0702543}" type="datetimeFigureOut">
              <a:rPr lang="en-GB" smtClean="0"/>
              <a:t>11/09/2023</a:t>
            </a:fld>
            <a:endParaRPr lang="en-GB"/>
          </a:p>
        </p:txBody>
      </p:sp>
      <p:sp>
        <p:nvSpPr>
          <p:cNvPr id="6" name="Footer Placeholder 5">
            <a:extLst>
              <a:ext uri="{FF2B5EF4-FFF2-40B4-BE49-F238E27FC236}">
                <a16:creationId xmlns:a16="http://schemas.microsoft.com/office/drawing/2014/main" id="{E477B8B4-A3C4-432D-9AFA-616B60A40A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52CF7F-0AE3-45EF-8D57-C0829C7C95CE}"/>
              </a:ext>
            </a:extLst>
          </p:cNvPr>
          <p:cNvSpPr>
            <a:spLocks noGrp="1"/>
          </p:cNvSpPr>
          <p:nvPr>
            <p:ph type="sldNum" sz="quarter" idx="12"/>
          </p:nvPr>
        </p:nvSpPr>
        <p:spPr/>
        <p:txBody>
          <a:bodyPr/>
          <a:lstStyle/>
          <a:p>
            <a:fld id="{0EEB4C5B-61CC-4907-BE4A-AA258BE188B8}" type="slidenum">
              <a:rPr lang="en-GB" smtClean="0"/>
              <a:t>‹#›</a:t>
            </a:fld>
            <a:endParaRPr lang="en-GB"/>
          </a:p>
        </p:txBody>
      </p:sp>
    </p:spTree>
    <p:extLst>
      <p:ext uri="{BB962C8B-B14F-4D97-AF65-F5344CB8AC3E}">
        <p14:creationId xmlns:p14="http://schemas.microsoft.com/office/powerpoint/2010/main" val="20746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1D1F58-929A-4F1C-837C-CC5E4B237FF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5DDBC0-AA34-45EB-80B0-BE0D3326EB1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4B2153-9D4E-4C2B-9AA0-EA42F7E5AD1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BED0C64-CE08-4350-9C43-2A1FE0702543}" type="datetimeFigureOut">
              <a:rPr lang="en-GB" smtClean="0"/>
              <a:t>11/09/2023</a:t>
            </a:fld>
            <a:endParaRPr lang="en-GB"/>
          </a:p>
        </p:txBody>
      </p:sp>
      <p:sp>
        <p:nvSpPr>
          <p:cNvPr id="5" name="Footer Placeholder 4">
            <a:extLst>
              <a:ext uri="{FF2B5EF4-FFF2-40B4-BE49-F238E27FC236}">
                <a16:creationId xmlns:a16="http://schemas.microsoft.com/office/drawing/2014/main" id="{2753975A-62FA-418D-8BAF-05AB745180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08CE29C-AC0F-46D3-8465-B22DC43879B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EB4C5B-61CC-4907-BE4A-AA258BE188B8}" type="slidenum">
              <a:rPr lang="en-GB" smtClean="0"/>
              <a:t>‹#›</a:t>
            </a:fld>
            <a:endParaRPr lang="en-GB"/>
          </a:p>
        </p:txBody>
      </p:sp>
    </p:spTree>
    <p:extLst>
      <p:ext uri="{BB962C8B-B14F-4D97-AF65-F5344CB8AC3E}">
        <p14:creationId xmlns:p14="http://schemas.microsoft.com/office/powerpoint/2010/main" val="54244373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attendance@godalming.ac.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b="1" dirty="0"/>
              <a:t>Introduction to Geography</a:t>
            </a:r>
            <a:br>
              <a:rPr lang="en-GB" b="1" dirty="0"/>
            </a:br>
            <a:r>
              <a:rPr lang="en-GB" b="1" dirty="0"/>
              <a:t> A Level Year 2</a:t>
            </a:r>
          </a:p>
        </p:txBody>
      </p:sp>
    </p:spTree>
    <p:extLst>
      <p:ext uri="{BB962C8B-B14F-4D97-AF65-F5344CB8AC3E}">
        <p14:creationId xmlns:p14="http://schemas.microsoft.com/office/powerpoint/2010/main" val="20343465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20168940"/>
              </p:ext>
            </p:extLst>
          </p:nvPr>
        </p:nvGraphicFramePr>
        <p:xfrm>
          <a:off x="0" y="0"/>
          <a:ext cx="9144000" cy="6857999"/>
        </p:xfrm>
        <a:graphic>
          <a:graphicData uri="http://schemas.openxmlformats.org/drawingml/2006/table">
            <a:tbl>
              <a:tblPr firstRow="1" bandRow="1">
                <a:tableStyleId>{5C22544A-7EE6-4342-B048-85BDC9FD1C3A}</a:tableStyleId>
              </a:tblPr>
              <a:tblGrid>
                <a:gridCol w="9144000">
                  <a:extLst>
                    <a:ext uri="{9D8B030D-6E8A-4147-A177-3AD203B41FA5}">
                      <a16:colId xmlns:a16="http://schemas.microsoft.com/office/drawing/2014/main" val="2194678086"/>
                    </a:ext>
                  </a:extLst>
                </a:gridCol>
              </a:tblGrid>
              <a:tr h="565082">
                <a:tc>
                  <a:txBody>
                    <a:bodyPr/>
                    <a:lstStyle/>
                    <a:p>
                      <a:pPr algn="ctr"/>
                      <a:r>
                        <a:rPr lang="en-GB" sz="2800" dirty="0"/>
                        <a:t>PROVISIONAL ASSESSMENT PLAN</a:t>
                      </a:r>
                    </a:p>
                  </a:txBody>
                  <a:tcPr/>
                </a:tc>
                <a:extLst>
                  <a:ext uri="{0D108BD9-81ED-4DB2-BD59-A6C34878D82A}">
                    <a16:rowId xmlns:a16="http://schemas.microsoft.com/office/drawing/2014/main" val="2228475443"/>
                  </a:ext>
                </a:extLst>
              </a:tr>
              <a:tr h="1961834">
                <a:tc>
                  <a:txBody>
                    <a:bodyPr/>
                    <a:lstStyle/>
                    <a:p>
                      <a:r>
                        <a:rPr lang="en-GB" sz="2000" b="1" dirty="0">
                          <a:solidFill>
                            <a:schemeClr val="tx1"/>
                          </a:solidFill>
                        </a:rPr>
                        <a:t>BENCHMARK 5: Week beginning 18</a:t>
                      </a:r>
                      <a:r>
                        <a:rPr lang="en-GB" sz="2000" b="1" baseline="30000" dirty="0">
                          <a:solidFill>
                            <a:schemeClr val="tx1"/>
                          </a:solidFill>
                        </a:rPr>
                        <a:t>th</a:t>
                      </a:r>
                      <a:r>
                        <a:rPr lang="en-GB" sz="2000" b="1" dirty="0">
                          <a:solidFill>
                            <a:schemeClr val="tx1"/>
                          </a:solidFill>
                        </a:rPr>
                        <a:t> September</a:t>
                      </a:r>
                      <a:r>
                        <a:rPr lang="en-GB" sz="2000" b="1" baseline="0" dirty="0">
                          <a:solidFill>
                            <a:schemeClr val="tx1"/>
                          </a:solidFill>
                        </a:rPr>
                        <a:t> </a:t>
                      </a:r>
                      <a:r>
                        <a:rPr lang="en-GB" sz="2000" b="1" dirty="0">
                          <a:solidFill>
                            <a:schemeClr val="tx1"/>
                          </a:solidFill>
                        </a:rPr>
                        <a:t> 2023</a:t>
                      </a:r>
                    </a:p>
                    <a:p>
                      <a:pPr marL="285750" indent="-285750">
                        <a:buFont typeface="Arial" panose="020B0604020202020204" pitchFamily="34" charset="0"/>
                        <a:buChar char="•"/>
                      </a:pPr>
                      <a:r>
                        <a:rPr lang="en-GB" sz="2000" baseline="0" dirty="0"/>
                        <a:t>Hazards</a:t>
                      </a:r>
                    </a:p>
                    <a:p>
                      <a:pPr marL="285750" indent="-285750">
                        <a:buFont typeface="Arial" panose="020B0604020202020204" pitchFamily="34" charset="0"/>
                        <a:buChar char="•"/>
                      </a:pPr>
                      <a:r>
                        <a:rPr lang="en-GB" sz="2000" dirty="0"/>
                        <a:t>Changing Places</a:t>
                      </a:r>
                    </a:p>
                    <a:p>
                      <a:pPr marL="285750" indent="-285750">
                        <a:buFont typeface="Arial" panose="020B0604020202020204" pitchFamily="34" charset="0"/>
                        <a:buChar char="•"/>
                      </a:pPr>
                      <a:endParaRPr lang="en-GB" sz="2000" dirty="0"/>
                    </a:p>
                    <a:p>
                      <a:r>
                        <a:rPr lang="en-GB" sz="2000" baseline="0" dirty="0"/>
                        <a:t>Comprised of short and longer exam questions.</a:t>
                      </a:r>
                      <a:endParaRPr lang="en-GB" sz="2000" dirty="0"/>
                    </a:p>
                  </a:txBody>
                  <a:tcPr/>
                </a:tc>
                <a:extLst>
                  <a:ext uri="{0D108BD9-81ED-4DB2-BD59-A6C34878D82A}">
                    <a16:rowId xmlns:a16="http://schemas.microsoft.com/office/drawing/2014/main" val="4012901160"/>
                  </a:ext>
                </a:extLst>
              </a:tr>
              <a:tr h="1990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mn-lt"/>
                          <a:ea typeface="+mn-ea"/>
                          <a:cs typeface="+mn-cs"/>
                        </a:rPr>
                        <a:t>BENCHMARK 6</a:t>
                      </a:r>
                      <a:r>
                        <a:rPr kumimoji="0" lang="en-GB" sz="2000" b="1" i="0" u="none" strike="noStrike" kern="1200" cap="none" spc="0" normalizeH="0" baseline="0" noProof="0" dirty="0" smtClean="0">
                          <a:ln>
                            <a:noFill/>
                          </a:ln>
                          <a:solidFill>
                            <a:prstClr val="black"/>
                          </a:solidFill>
                          <a:effectLst/>
                          <a:uLnTx/>
                          <a:uFillTx/>
                          <a:latin typeface="+mn-lt"/>
                          <a:ea typeface="+mn-ea"/>
                          <a:cs typeface="+mn-cs"/>
                        </a:rPr>
                        <a:t>:  </a:t>
                      </a:r>
                      <a:r>
                        <a:rPr lang="en-GB" sz="2000" b="1" kern="1200" dirty="0" smtClean="0">
                          <a:solidFill>
                            <a:schemeClr val="dk1"/>
                          </a:solidFill>
                          <a:effectLst/>
                          <a:latin typeface="+mn-lt"/>
                          <a:ea typeface="+mn-ea"/>
                          <a:cs typeface="+mn-cs"/>
                        </a:rPr>
                        <a:t>Due to Geography Coursework (NEA worth 20% of final grade) there is no timed assessment at this point in the course</a:t>
                      </a:r>
                      <a:r>
                        <a:rPr lang="en-GB" sz="2000" kern="1200" dirty="0" smtClean="0">
                          <a:solidFill>
                            <a:schemeClr val="dk1"/>
                          </a:solidFill>
                          <a:effectLst/>
                          <a:latin typeface="+mn-lt"/>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kern="1200" dirty="0" smtClean="0">
                          <a:solidFill>
                            <a:schemeClr val="dk1"/>
                          </a:solidFill>
                          <a:effectLst/>
                          <a:latin typeface="+mn-lt"/>
                          <a:ea typeface="+mn-ea"/>
                          <a:cs typeface="+mn-cs"/>
                        </a:rPr>
                        <a:t>A performance grade will be given based on class and homework.</a:t>
                      </a:r>
                      <a:endParaRPr kumimoji="0" lang="en-GB" sz="2000" b="0" i="0" u="none" strike="noStrike" kern="1200" cap="none" spc="0" normalizeH="0" baseline="0" noProof="0" dirty="0">
                        <a:ln>
                          <a:noFill/>
                        </a:ln>
                        <a:solidFill>
                          <a:prstClr val="black"/>
                        </a:solidFill>
                        <a:effectLst/>
                        <a:uLnTx/>
                        <a:uFillTx/>
                        <a:latin typeface="+mn-lt"/>
                        <a:ea typeface="+mn-ea"/>
                        <a:cs typeface="+mn-cs"/>
                      </a:endParaRPr>
                    </a:p>
                  </a:txBody>
                  <a:tcPr/>
                </a:tc>
                <a:extLst>
                  <a:ext uri="{0D108BD9-81ED-4DB2-BD59-A6C34878D82A}">
                    <a16:rowId xmlns:a16="http://schemas.microsoft.com/office/drawing/2014/main" val="3278486021"/>
                  </a:ext>
                </a:extLst>
              </a:tr>
              <a:tr h="2341056">
                <a:tc>
                  <a:txBody>
                    <a:bodyPr/>
                    <a:lstStyle/>
                    <a:p>
                      <a:r>
                        <a:rPr lang="en-GB" sz="2000" b="1" dirty="0">
                          <a:solidFill>
                            <a:schemeClr val="tx1"/>
                          </a:solidFill>
                        </a:rPr>
                        <a:t>BENCHMARK</a:t>
                      </a:r>
                      <a:r>
                        <a:rPr lang="en-GB" sz="2000" b="1" baseline="0" dirty="0">
                          <a:solidFill>
                            <a:schemeClr val="tx1"/>
                          </a:solidFill>
                        </a:rPr>
                        <a:t> 7 (MOCK):  After February half term 2024</a:t>
                      </a:r>
                    </a:p>
                    <a:p>
                      <a:pPr marL="0" indent="0">
                        <a:buFont typeface="Arial" panose="020B0604020202020204" pitchFamily="34" charset="0"/>
                        <a:buNone/>
                      </a:pPr>
                      <a:r>
                        <a:rPr lang="en-GB" sz="2000" i="0" baseline="0" dirty="0"/>
                        <a:t>Provisional Content - to be confirmed:</a:t>
                      </a:r>
                    </a:p>
                    <a:p>
                      <a:pPr marL="342900" indent="-342900">
                        <a:buFont typeface="Arial" panose="020B0604020202020204" pitchFamily="34" charset="0"/>
                        <a:buChar char="•"/>
                      </a:pPr>
                      <a:r>
                        <a:rPr lang="en-GB" sz="2000" baseline="0" dirty="0"/>
                        <a:t>Water and Carbon</a:t>
                      </a:r>
                    </a:p>
                    <a:p>
                      <a:pPr marL="342900" indent="-342900">
                        <a:buFont typeface="Arial" panose="020B0604020202020204" pitchFamily="34" charset="0"/>
                        <a:buChar char="•"/>
                      </a:pPr>
                      <a:r>
                        <a:rPr lang="en-GB" sz="2000" baseline="0" dirty="0"/>
                        <a:t>Hazards</a:t>
                      </a:r>
                    </a:p>
                    <a:p>
                      <a:pPr marL="342900" indent="-342900">
                        <a:buFont typeface="Arial" panose="020B0604020202020204" pitchFamily="34" charset="0"/>
                        <a:buChar char="•"/>
                      </a:pPr>
                      <a:r>
                        <a:rPr lang="en-GB" sz="2000" baseline="0" dirty="0"/>
                        <a:t>Global Systems &amp; Global Governance</a:t>
                      </a:r>
                    </a:p>
                    <a:p>
                      <a:pPr marL="0" indent="0">
                        <a:buFont typeface="Arial" panose="020B0604020202020204" pitchFamily="34" charset="0"/>
                        <a:buNone/>
                      </a:pPr>
                      <a:endParaRPr lang="en-GB" sz="2000" baseline="0" dirty="0"/>
                    </a:p>
                    <a:p>
                      <a:r>
                        <a:rPr lang="en-GB" sz="2000" baseline="0" dirty="0"/>
                        <a:t>Comprised of short and longer exam questions.</a:t>
                      </a:r>
                      <a:endParaRPr lang="en-GB" sz="2000" dirty="0"/>
                    </a:p>
                  </a:txBody>
                  <a:tcPr/>
                </a:tc>
                <a:extLst>
                  <a:ext uri="{0D108BD9-81ED-4DB2-BD59-A6C34878D82A}">
                    <a16:rowId xmlns:a16="http://schemas.microsoft.com/office/drawing/2014/main" val="3615793909"/>
                  </a:ext>
                </a:extLst>
              </a:tr>
            </a:tbl>
          </a:graphicData>
        </a:graphic>
      </p:graphicFrame>
    </p:spTree>
    <p:extLst>
      <p:ext uri="{BB962C8B-B14F-4D97-AF65-F5344CB8AC3E}">
        <p14:creationId xmlns:p14="http://schemas.microsoft.com/office/powerpoint/2010/main" val="1449217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836711"/>
          </a:xfrm>
        </p:spPr>
        <p:txBody>
          <a:bodyPr/>
          <a:lstStyle/>
          <a:p>
            <a:r>
              <a:rPr lang="en-GB" b="1" dirty="0"/>
              <a:t>Plan for lessons over the coming weeks</a:t>
            </a:r>
          </a:p>
        </p:txBody>
      </p:sp>
      <p:sp>
        <p:nvSpPr>
          <p:cNvPr id="3" name="Content Placeholder 2"/>
          <p:cNvSpPr>
            <a:spLocks noGrp="1"/>
          </p:cNvSpPr>
          <p:nvPr>
            <p:ph idx="1"/>
          </p:nvPr>
        </p:nvSpPr>
        <p:spPr>
          <a:xfrm>
            <a:off x="0" y="1052736"/>
            <a:ext cx="9144000" cy="5805264"/>
          </a:xfrm>
        </p:spPr>
        <p:txBody>
          <a:bodyPr>
            <a:normAutofit fontScale="92500" lnSpcReduction="10000"/>
          </a:bodyPr>
          <a:lstStyle/>
          <a:p>
            <a:pPr marL="0" indent="0">
              <a:buNone/>
            </a:pPr>
            <a:r>
              <a:rPr lang="en-GB" b="1" dirty="0"/>
              <a:t>Week Beginning 11</a:t>
            </a:r>
            <a:r>
              <a:rPr lang="en-GB" b="1" baseline="30000" dirty="0"/>
              <a:t>th</a:t>
            </a:r>
            <a:r>
              <a:rPr lang="en-GB" b="1" dirty="0"/>
              <a:t> September:</a:t>
            </a:r>
          </a:p>
          <a:p>
            <a:r>
              <a:rPr lang="en-GB" dirty="0"/>
              <a:t>Exam technique – 1 lesson</a:t>
            </a:r>
          </a:p>
          <a:p>
            <a:r>
              <a:rPr lang="en-GB" dirty="0"/>
              <a:t> NEA </a:t>
            </a:r>
            <a:r>
              <a:rPr lang="en-GB" dirty="0" err="1"/>
              <a:t>Turnitin</a:t>
            </a:r>
            <a:r>
              <a:rPr lang="en-GB" dirty="0"/>
              <a:t> and plagiarism software – 1 lesson</a:t>
            </a:r>
          </a:p>
          <a:p>
            <a:r>
              <a:rPr lang="en-GB" dirty="0"/>
              <a:t>Global Systems and Global Governance – 1 lesson</a:t>
            </a:r>
          </a:p>
          <a:p>
            <a:pPr marL="342900" lvl="1"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Week beginning 18</a:t>
            </a:r>
            <a:r>
              <a:rPr lang="en-GB" b="1" baseline="30000" dirty="0">
                <a:latin typeface="Calibri" panose="020F0502020204030204" pitchFamily="34" charset="0"/>
                <a:ea typeface="Calibri" panose="020F0502020204030204" pitchFamily="34" charset="0"/>
                <a:cs typeface="Times New Roman" panose="02020603050405020304" pitchFamily="18" charset="0"/>
              </a:rPr>
              <a:t>th</a:t>
            </a:r>
            <a:r>
              <a:rPr lang="en-GB" b="1" dirty="0">
                <a:latin typeface="Calibri" panose="020F0502020204030204" pitchFamily="34" charset="0"/>
                <a:ea typeface="Calibri" panose="020F0502020204030204" pitchFamily="34" charset="0"/>
                <a:cs typeface="Times New Roman" panose="02020603050405020304" pitchFamily="18" charset="0"/>
              </a:rPr>
              <a:t>  September:</a:t>
            </a:r>
          </a:p>
          <a:p>
            <a:r>
              <a:rPr lang="en-GB" dirty="0"/>
              <a:t>Benchmark Assessments - in </a:t>
            </a:r>
            <a:r>
              <a:rPr lang="en-GB" dirty="0">
                <a:latin typeface="Calibri" panose="020F0502020204030204" pitchFamily="34" charset="0"/>
                <a:ea typeface="Calibri" panose="020F0502020204030204" pitchFamily="34" charset="0"/>
                <a:cs typeface="Times New Roman" panose="02020603050405020304" pitchFamily="18" charset="0"/>
              </a:rPr>
              <a:t>1</a:t>
            </a:r>
            <a:r>
              <a:rPr lang="en-GB" baseline="30000"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of the Geography lessons of the week – your teacher will confirm which lesson</a:t>
            </a:r>
          </a:p>
          <a:p>
            <a:r>
              <a:rPr lang="en-GB" dirty="0">
                <a:latin typeface="Calibri" panose="020F0502020204030204" pitchFamily="34" charset="0"/>
                <a:ea typeface="Calibri" panose="020F0502020204030204" pitchFamily="34" charset="0"/>
                <a:cs typeface="Times New Roman" panose="02020603050405020304" pitchFamily="18" charset="0"/>
              </a:rPr>
              <a:t>Hazards - in 1 of the Physical Geography lessons of the week – your teacher will confirm which lesson</a:t>
            </a:r>
          </a:p>
          <a:p>
            <a:r>
              <a:rPr lang="en-GB" dirty="0">
                <a:latin typeface="Calibri" panose="020F0502020204030204" pitchFamily="34" charset="0"/>
                <a:ea typeface="Calibri" panose="020F0502020204030204" pitchFamily="34" charset="0"/>
                <a:cs typeface="Times New Roman" panose="02020603050405020304" pitchFamily="18" charset="0"/>
              </a:rPr>
              <a:t>Global Systems and Global Governance – 1 lesson</a:t>
            </a:r>
          </a:p>
          <a:p>
            <a:pPr lvl="1"/>
            <a:endParaRPr lang="en-GB" dirty="0"/>
          </a:p>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Week beginning 25</a:t>
            </a:r>
            <a:r>
              <a:rPr lang="en-GB" b="1" baseline="30000" dirty="0">
                <a:latin typeface="Calibri" panose="020F0502020204030204" pitchFamily="34" charset="0"/>
                <a:ea typeface="Calibri" panose="020F0502020204030204" pitchFamily="34" charset="0"/>
                <a:cs typeface="Times New Roman" panose="02020603050405020304" pitchFamily="18" charset="0"/>
              </a:rPr>
              <a:t>th</a:t>
            </a:r>
            <a:r>
              <a:rPr lang="en-GB" b="1" dirty="0">
                <a:latin typeface="Calibri" panose="020F0502020204030204" pitchFamily="34" charset="0"/>
                <a:ea typeface="Calibri" panose="020F0502020204030204" pitchFamily="34" charset="0"/>
                <a:cs typeface="Times New Roman" panose="02020603050405020304" pitchFamily="18" charset="0"/>
              </a:rPr>
              <a:t> September onwards:</a:t>
            </a:r>
          </a:p>
          <a:p>
            <a:r>
              <a:rPr lang="en-GB" dirty="0">
                <a:latin typeface="Calibri" panose="020F0502020204030204" pitchFamily="34" charset="0"/>
                <a:ea typeface="Calibri" panose="020F0502020204030204" pitchFamily="34" charset="0"/>
                <a:cs typeface="Times New Roman" panose="02020603050405020304" pitchFamily="18" charset="0"/>
              </a:rPr>
              <a:t>Topic teaching:</a:t>
            </a:r>
          </a:p>
          <a:p>
            <a:pPr lvl="1">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Physical Geography – 2 lessons per week Hazards</a:t>
            </a:r>
          </a:p>
          <a:p>
            <a:pPr lvl="1">
              <a:buFont typeface="Courier New" panose="02070309020205020404" pitchFamily="49" charset="0"/>
              <a:buChar char="o"/>
            </a:pPr>
            <a:r>
              <a:rPr lang="en-GB" dirty="0">
                <a:latin typeface="Calibri" panose="020F0502020204030204" pitchFamily="34" charset="0"/>
                <a:ea typeface="Calibri" panose="020F0502020204030204" pitchFamily="34" charset="0"/>
                <a:cs typeface="Times New Roman" panose="02020603050405020304" pitchFamily="18" charset="0"/>
              </a:rPr>
              <a:t>Human Geography – 1 lesson per week Global Systems and Global Governance</a:t>
            </a: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b="1" dirty="0">
                <a:latin typeface="Calibri" panose="020F0502020204030204" pitchFamily="34" charset="0"/>
                <a:ea typeface="Calibri" panose="020F0502020204030204" pitchFamily="34" charset="0"/>
                <a:cs typeface="Times New Roman" panose="02020603050405020304" pitchFamily="18" charset="0"/>
              </a:rPr>
              <a:t>NOTE: Please ensure you bring the correct folders and work to the required lessons</a:t>
            </a:r>
          </a:p>
          <a:p>
            <a:pPr marL="0" indent="0">
              <a:buNone/>
            </a:pPr>
            <a:endParaRPr lang="en-GB"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latin typeface="Calibri" panose="020F0502020204030204" pitchFamily="34" charset="0"/>
              <a:ea typeface="Calibri" panose="020F0502020204030204" pitchFamily="34" charset="0"/>
              <a:cs typeface="Times New Roman" panose="02020603050405020304" pitchFamily="18" charset="0"/>
            </a:endParaRPr>
          </a:p>
          <a:p>
            <a:pPr lvl="1"/>
            <a:endParaRPr lang="en-GB" dirty="0"/>
          </a:p>
          <a:p>
            <a:pPr lvl="1"/>
            <a:endParaRPr lang="en-GB" dirty="0"/>
          </a:p>
          <a:p>
            <a:pPr marL="0" indent="0">
              <a:buNone/>
            </a:pPr>
            <a:endParaRPr lang="en-GB" dirty="0"/>
          </a:p>
          <a:p>
            <a:pPr marL="0" indent="0">
              <a:buNone/>
            </a:pPr>
            <a:endParaRPr lang="en-GB" dirty="0"/>
          </a:p>
          <a:p>
            <a:endParaRPr lang="en-GB" dirty="0"/>
          </a:p>
        </p:txBody>
      </p:sp>
    </p:spTree>
    <p:extLst>
      <p:ext uri="{BB962C8B-B14F-4D97-AF65-F5344CB8AC3E}">
        <p14:creationId xmlns:p14="http://schemas.microsoft.com/office/powerpoint/2010/main" val="4136311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
            <a:ext cx="8047806" cy="1268760"/>
          </a:xfrm>
        </p:spPr>
        <p:txBody>
          <a:bodyPr/>
          <a:lstStyle/>
          <a:p>
            <a:r>
              <a:rPr lang="en-GB" b="1" dirty="0"/>
              <a:t>NEA/Independent Investigation – Key Dates</a:t>
            </a:r>
          </a:p>
        </p:txBody>
      </p:sp>
      <p:sp>
        <p:nvSpPr>
          <p:cNvPr id="3" name="Content Placeholder 2"/>
          <p:cNvSpPr>
            <a:spLocks noGrp="1"/>
          </p:cNvSpPr>
          <p:nvPr>
            <p:ph idx="1"/>
          </p:nvPr>
        </p:nvSpPr>
        <p:spPr>
          <a:xfrm>
            <a:off x="0" y="980728"/>
            <a:ext cx="9144000" cy="5877272"/>
          </a:xfrm>
        </p:spPr>
        <p:txBody>
          <a:bodyPr>
            <a:normAutofit lnSpcReduction="10000"/>
          </a:bodyPr>
          <a:lstStyle/>
          <a:p>
            <a:r>
              <a:rPr lang="en-GB" b="1" dirty="0">
                <a:latin typeface="Calibri" panose="020F0502020204030204" pitchFamily="34" charset="0"/>
                <a:ea typeface="Calibri" panose="020F0502020204030204" pitchFamily="34" charset="0"/>
                <a:cs typeface="Times New Roman" panose="02020603050405020304" pitchFamily="18" charset="0"/>
              </a:rPr>
              <a:t>Week beginning 11</a:t>
            </a:r>
            <a:r>
              <a:rPr lang="en-GB" b="1" baseline="30000" dirty="0">
                <a:latin typeface="Calibri" panose="020F0502020204030204" pitchFamily="34" charset="0"/>
                <a:ea typeface="Calibri" panose="020F0502020204030204" pitchFamily="34" charset="0"/>
                <a:cs typeface="Times New Roman" panose="02020603050405020304" pitchFamily="18" charset="0"/>
              </a:rPr>
              <a:t>th</a:t>
            </a:r>
            <a:r>
              <a:rPr lang="en-GB" b="1" dirty="0">
                <a:latin typeface="Calibri" panose="020F0502020204030204" pitchFamily="34" charset="0"/>
                <a:ea typeface="Calibri" panose="020F0502020204030204" pitchFamily="34" charset="0"/>
                <a:cs typeface="Times New Roman" panose="02020603050405020304" pitchFamily="18" charset="0"/>
              </a:rPr>
              <a:t> September – </a:t>
            </a:r>
            <a:r>
              <a:rPr lang="en-GB" dirty="0">
                <a:latin typeface="Calibri" panose="020F0502020204030204" pitchFamily="34" charset="0"/>
                <a:ea typeface="Calibri" panose="020F0502020204030204" pitchFamily="34" charset="0"/>
                <a:cs typeface="Times New Roman" panose="02020603050405020304" pitchFamily="18" charset="0"/>
              </a:rPr>
              <a:t>You will need to have your Independent Investigation work - in 1 of the Physical Geography lessons of the week – your teacher will confirm which lesson.  Students were asked to complete this over the summer holidays for final submission.</a:t>
            </a:r>
          </a:p>
          <a:p>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Lunchtime workshops for students with any final queries regarding your NEA will take place on </a:t>
            </a:r>
            <a:r>
              <a:rPr lang="en-GB" b="1" dirty="0" smtClean="0">
                <a:latin typeface="Calibri" panose="020F0502020204030204" pitchFamily="34" charset="0"/>
                <a:ea typeface="Calibri" panose="020F0502020204030204" pitchFamily="34" charset="0"/>
                <a:cs typeface="Times New Roman" panose="02020603050405020304" pitchFamily="18" charset="0"/>
              </a:rPr>
              <a:t>Thurs</a:t>
            </a:r>
            <a:r>
              <a:rPr lang="en-GB" b="1" dirty="0" smtClean="0">
                <a:latin typeface="Calibri" panose="020F0502020204030204" pitchFamily="34" charset="0"/>
                <a:ea typeface="Calibri" panose="020F0502020204030204" pitchFamily="34" charset="0"/>
                <a:cs typeface="Times New Roman" panose="02020603050405020304" pitchFamily="18" charset="0"/>
              </a:rPr>
              <a:t>days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a:latin typeface="Calibri" panose="020F0502020204030204" pitchFamily="34" charset="0"/>
                <a:ea typeface="Calibri" panose="020F0502020204030204" pitchFamily="34" charset="0"/>
                <a:cs typeface="Times New Roman" panose="02020603050405020304" pitchFamily="18" charset="0"/>
              </a:rPr>
              <a:t>and </a:t>
            </a:r>
            <a:r>
              <a:rPr lang="en-GB" b="1" smtClean="0">
                <a:latin typeface="Calibri" panose="020F0502020204030204" pitchFamily="34" charset="0"/>
                <a:ea typeface="Calibri" panose="020F0502020204030204" pitchFamily="34" charset="0"/>
                <a:cs typeface="Times New Roman" panose="02020603050405020304" pitchFamily="18" charset="0"/>
              </a:rPr>
              <a:t>Fri</a:t>
            </a:r>
            <a:r>
              <a:rPr lang="en-GB" b="1" smtClean="0">
                <a:latin typeface="Calibri" panose="020F0502020204030204" pitchFamily="34" charset="0"/>
                <a:ea typeface="Calibri" panose="020F0502020204030204" pitchFamily="34" charset="0"/>
                <a:cs typeface="Times New Roman" panose="02020603050405020304" pitchFamily="18" charset="0"/>
              </a:rPr>
              <a:t>days</a:t>
            </a:r>
            <a:r>
              <a:rPr lang="en-GB" smtClean="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every week until the final deadline.  These will be in the Geography Department Classrooms at 1.15pm.</a:t>
            </a:r>
          </a:p>
          <a:p>
            <a:pPr marL="0" indent="0">
              <a:buNone/>
            </a:pPr>
            <a:endParaRPr lang="en-GB" dirty="0"/>
          </a:p>
          <a:p>
            <a:r>
              <a:rPr lang="en-GB" dirty="0"/>
              <a:t>All work will need to be run through </a:t>
            </a:r>
            <a:r>
              <a:rPr lang="en-GB" dirty="0" err="1"/>
              <a:t>Turnitin</a:t>
            </a:r>
            <a:r>
              <a:rPr lang="en-GB" dirty="0"/>
              <a:t> plagiarism, checked and any amendments made prior to the final submission. </a:t>
            </a:r>
          </a:p>
          <a:p>
            <a:endParaRPr lang="en-GB" dirty="0"/>
          </a:p>
          <a:p>
            <a:r>
              <a:rPr lang="en-GB" dirty="0"/>
              <a:t>Final Deadline for coursework is </a:t>
            </a:r>
            <a:r>
              <a:rPr lang="en-GB" b="1" dirty="0"/>
              <a:t>Friday 6</a:t>
            </a:r>
            <a:r>
              <a:rPr lang="en-GB" b="1" baseline="30000" dirty="0"/>
              <a:t>th</a:t>
            </a:r>
            <a:r>
              <a:rPr lang="en-GB" b="1" dirty="0"/>
              <a:t> October</a:t>
            </a:r>
            <a:r>
              <a:rPr lang="en-GB" dirty="0"/>
              <a:t>. Please be warned that a failure to meet the final coursework deadline is the equivalent to missing the exam. </a:t>
            </a:r>
          </a:p>
          <a:p>
            <a:endParaRPr lang="en-GB" dirty="0"/>
          </a:p>
          <a:p>
            <a:r>
              <a:rPr lang="en-GB" dirty="0"/>
              <a:t>Full details of Turnitin and submissions will be covered in lessons week beginning 11</a:t>
            </a:r>
            <a:r>
              <a:rPr lang="en-GB" baseline="30000" dirty="0"/>
              <a:t>th</a:t>
            </a:r>
            <a:r>
              <a:rPr lang="en-GB" dirty="0"/>
              <a:t> September.</a:t>
            </a:r>
          </a:p>
          <a:p>
            <a:endParaRPr lang="en-GB" dirty="0"/>
          </a:p>
          <a:p>
            <a:endParaRPr lang="en-GB" dirty="0"/>
          </a:p>
        </p:txBody>
      </p:sp>
    </p:spTree>
    <p:extLst>
      <p:ext uri="{BB962C8B-B14F-4D97-AF65-F5344CB8AC3E}">
        <p14:creationId xmlns:p14="http://schemas.microsoft.com/office/powerpoint/2010/main" val="1892808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1152131"/>
          </a:xfrm>
        </p:spPr>
        <p:txBody>
          <a:bodyPr>
            <a:normAutofit/>
          </a:bodyPr>
          <a:lstStyle/>
          <a:p>
            <a:r>
              <a:rPr lang="en-GB" sz="2800" b="1" dirty="0">
                <a:latin typeface="Calibri" panose="020F0502020204030204" pitchFamily="34" charset="0"/>
                <a:ea typeface="Calibri" panose="020F0502020204030204" pitchFamily="34" charset="0"/>
                <a:cs typeface="Times New Roman" panose="02020603050405020304" pitchFamily="18" charset="0"/>
              </a:rPr>
              <a:t/>
            </a:r>
            <a:br>
              <a:rPr lang="en-GB" sz="2800" b="1" dirty="0">
                <a:latin typeface="Calibri" panose="020F0502020204030204" pitchFamily="34" charset="0"/>
                <a:ea typeface="Calibri" panose="020F0502020204030204" pitchFamily="34" charset="0"/>
                <a:cs typeface="Times New Roman" panose="02020603050405020304" pitchFamily="18" charset="0"/>
              </a:rPr>
            </a:br>
            <a:r>
              <a:rPr lang="en-GB" sz="2800" b="1" dirty="0">
                <a:latin typeface="Calibri" panose="020F0502020204030204" pitchFamily="34" charset="0"/>
                <a:ea typeface="Calibri" panose="020F0502020204030204" pitchFamily="34" charset="0"/>
                <a:cs typeface="Times New Roman" panose="02020603050405020304" pitchFamily="18" charset="0"/>
              </a:rPr>
              <a:t>Benchmark 5 week beginning Monday 18th September</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9538154"/>
              </p:ext>
            </p:extLst>
          </p:nvPr>
        </p:nvGraphicFramePr>
        <p:xfrm>
          <a:off x="755576" y="1988840"/>
          <a:ext cx="7344816" cy="2222255"/>
        </p:xfrm>
        <a:graphic>
          <a:graphicData uri="http://schemas.openxmlformats.org/drawingml/2006/table">
            <a:tbl>
              <a:tblPr firstRow="1" firstCol="1" bandRow="1"/>
              <a:tblGrid>
                <a:gridCol w="2998699">
                  <a:extLst>
                    <a:ext uri="{9D8B030D-6E8A-4147-A177-3AD203B41FA5}">
                      <a16:colId xmlns:a16="http://schemas.microsoft.com/office/drawing/2014/main" val="628841673"/>
                    </a:ext>
                  </a:extLst>
                </a:gridCol>
                <a:gridCol w="673709">
                  <a:extLst>
                    <a:ext uri="{9D8B030D-6E8A-4147-A177-3AD203B41FA5}">
                      <a16:colId xmlns:a16="http://schemas.microsoft.com/office/drawing/2014/main" val="2115052560"/>
                    </a:ext>
                  </a:extLst>
                </a:gridCol>
                <a:gridCol w="3021509">
                  <a:extLst>
                    <a:ext uri="{9D8B030D-6E8A-4147-A177-3AD203B41FA5}">
                      <a16:colId xmlns:a16="http://schemas.microsoft.com/office/drawing/2014/main" val="1571415365"/>
                    </a:ext>
                  </a:extLst>
                </a:gridCol>
                <a:gridCol w="650899">
                  <a:extLst>
                    <a:ext uri="{9D8B030D-6E8A-4147-A177-3AD203B41FA5}">
                      <a16:colId xmlns:a16="http://schemas.microsoft.com/office/drawing/2014/main" val="3982323013"/>
                    </a:ext>
                  </a:extLst>
                </a:gridCol>
              </a:tblGrid>
              <a:tr h="425103">
                <a:tc gridSpan="2">
                  <a:txBody>
                    <a:bodyPr/>
                    <a:lstStyle/>
                    <a:p>
                      <a:pPr algn="ctr">
                        <a:lnSpc>
                          <a:spcPct val="107000"/>
                        </a:lnSpc>
                        <a:spcAft>
                          <a:spcPts val="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Human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gridSpan="2">
                  <a:txBody>
                    <a:bodyPr/>
                    <a:lstStyle/>
                    <a:p>
                      <a:pPr algn="ctr">
                        <a:lnSpc>
                          <a:spcPct val="107000"/>
                        </a:lnSpc>
                        <a:spcAft>
                          <a:spcPts val="0"/>
                        </a:spcAft>
                      </a:pPr>
                      <a:r>
                        <a:rPr lang="en-GB" sz="1600" b="1">
                          <a:effectLst/>
                          <a:latin typeface="Calibri" panose="020F0502020204030204" pitchFamily="34" charset="0"/>
                          <a:ea typeface="Times New Roman" panose="02020603050405020304" pitchFamily="18" charset="0"/>
                          <a:cs typeface="Calibri" panose="020F0502020204030204" pitchFamily="34" charset="0"/>
                        </a:rPr>
                        <a:t>Physical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extLst>
                  <a:ext uri="{0D108BD9-81ED-4DB2-BD59-A6C34878D82A}">
                    <a16:rowId xmlns:a16="http://schemas.microsoft.com/office/drawing/2014/main" val="1206801019"/>
                  </a:ext>
                </a:extLst>
              </a:tr>
              <a:tr h="425103">
                <a:tc rowSpan="3">
                  <a:txBody>
                    <a:bodyPr/>
                    <a:lstStyle/>
                    <a:p>
                      <a:pPr>
                        <a:lnSpc>
                          <a:spcPct val="107000"/>
                        </a:lnSpc>
                        <a:spcAft>
                          <a:spcPts val="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Changing Places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Tariff</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07000"/>
                        </a:lnSpc>
                        <a:spcAft>
                          <a:spcPts val="0"/>
                        </a:spcAft>
                      </a:pPr>
                      <a:r>
                        <a:rPr lang="en-GB" sz="1600" b="1" dirty="0">
                          <a:effectLst/>
                          <a:latin typeface="Calibri" panose="020F0502020204030204" pitchFamily="34" charset="0"/>
                          <a:ea typeface="Times New Roman" panose="02020603050405020304" pitchFamily="18" charset="0"/>
                          <a:cs typeface="Calibri" panose="020F0502020204030204" pitchFamily="34" charset="0"/>
                        </a:rPr>
                        <a:t>Hazards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b="1">
                          <a:effectLst/>
                          <a:latin typeface="Calibri" panose="020F0502020204030204" pitchFamily="34" charset="0"/>
                          <a:ea typeface="Times New Roman" panose="02020603050405020304" pitchFamily="18" charset="0"/>
                          <a:cs typeface="Calibri" panose="020F0502020204030204" pitchFamily="34" charset="0"/>
                        </a:rPr>
                        <a:t>Tariff</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211050"/>
                  </a:ext>
                </a:extLst>
              </a:tr>
              <a:tr h="425103">
                <a:tc vMerge="1">
                  <a:txBody>
                    <a:bodyPr/>
                    <a:lstStyle/>
                    <a:p>
                      <a:endParaRPr lang="en-GB"/>
                    </a:p>
                  </a:txBody>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 x 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4 x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3694338"/>
                  </a:ext>
                </a:extLst>
              </a:tr>
              <a:tr h="452883">
                <a:tc vMerge="1">
                  <a:txBody>
                    <a:bodyPr/>
                    <a:lstStyle/>
                    <a:p>
                      <a:endParaRPr lang="en-GB"/>
                    </a:p>
                  </a:txBody>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 x 20</a:t>
                      </a:r>
                    </a:p>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 x 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624757"/>
                  </a:ext>
                </a:extLst>
              </a:tr>
              <a:tr h="425103">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Total Marks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Total Marks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7969057"/>
                  </a:ext>
                </a:extLst>
              </a:tr>
            </a:tbl>
          </a:graphicData>
        </a:graphic>
      </p:graphicFrame>
    </p:spTree>
    <p:extLst>
      <p:ext uri="{BB962C8B-B14F-4D97-AF65-F5344CB8AC3E}">
        <p14:creationId xmlns:p14="http://schemas.microsoft.com/office/powerpoint/2010/main" val="1269645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64704"/>
          </a:xfrm>
        </p:spPr>
        <p:txBody>
          <a:bodyPr>
            <a:normAutofit/>
          </a:bodyPr>
          <a:lstStyle/>
          <a:p>
            <a:pPr algn="ctr"/>
            <a:r>
              <a:rPr lang="en-GB" sz="2700" b="1" dirty="0"/>
              <a:t>Resources on GOL to support your benchmark preparation</a:t>
            </a:r>
          </a:p>
        </p:txBody>
      </p:sp>
      <p:sp>
        <p:nvSpPr>
          <p:cNvPr id="4" name="Rectangle 1"/>
          <p:cNvSpPr>
            <a:spLocks noGrp="1" noChangeArrowheads="1"/>
          </p:cNvSpPr>
          <p:nvPr>
            <p:ph idx="1"/>
          </p:nvPr>
        </p:nvSpPr>
        <p:spPr bwMode="auto">
          <a:xfrm>
            <a:off x="1" y="623116"/>
            <a:ext cx="9036495" cy="603857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0" rIns="68580" bIns="0" numCol="1" rtlCol="0"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There are resources available on </a:t>
            </a:r>
            <a:r>
              <a:rPr lang="en-US" altLang="en-US" sz="1800" dirty="0" err="1">
                <a:solidFill>
                  <a:srgbClr val="282828"/>
                </a:solidFill>
                <a:latin typeface="Calibri" panose="020F0502020204030204" pitchFamily="34" charset="0"/>
                <a:cs typeface="Calibri" panose="020F0502020204030204" pitchFamily="34" charset="0"/>
              </a:rPr>
              <a:t>Godalming</a:t>
            </a:r>
            <a:r>
              <a:rPr lang="en-US" altLang="en-US" sz="1800" dirty="0">
                <a:solidFill>
                  <a:srgbClr val="282828"/>
                </a:solidFill>
                <a:latin typeface="Calibri" panose="020F0502020204030204" pitchFamily="34" charset="0"/>
                <a:cs typeface="Calibri" panose="020F0502020204030204" pitchFamily="34" charset="0"/>
              </a:rPr>
              <a:t> Online in the Revision and Exam Practice and Topic Folders to support your revision and preparation for the benchmarks along with the exam technique booklets issued in class last year.</a:t>
            </a:r>
            <a:endParaRPr lang="en-US" altLang="en-US" sz="1800" dirty="0"/>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 </a:t>
            </a:r>
            <a:endParaRPr lang="en-US" altLang="en-US" sz="1800" dirty="0"/>
          </a:p>
          <a:p>
            <a:pPr>
              <a:lnSpc>
                <a:spcPct val="100000"/>
              </a:lnSpc>
            </a:pPr>
            <a:r>
              <a:rPr lang="en-US" altLang="en-US" sz="1800" b="1" dirty="0">
                <a:solidFill>
                  <a:srgbClr val="282828"/>
                </a:solidFill>
                <a:latin typeface="Calibri" panose="020F0502020204030204" pitchFamily="34" charset="0"/>
                <a:cs typeface="Calibri" panose="020F0502020204030204" pitchFamily="34" charset="0"/>
              </a:rPr>
              <a:t>Exam Technique Booklet - </a:t>
            </a:r>
            <a:r>
              <a:rPr lang="en-US" altLang="en-US" sz="1800" dirty="0">
                <a:solidFill>
                  <a:srgbClr val="282828"/>
                </a:solidFill>
                <a:latin typeface="Calibri" panose="020F0502020204030204" pitchFamily="34" charset="0"/>
                <a:cs typeface="Calibri" panose="020F0502020204030204" pitchFamily="34" charset="0"/>
              </a:rPr>
              <a:t>Issued in class last year and a copy can be found in the Revision and Exam Practice folder.</a:t>
            </a:r>
          </a:p>
          <a:p>
            <a:pPr>
              <a:lnSpc>
                <a:spcPct val="100000"/>
              </a:lnSpc>
            </a:pPr>
            <a:endParaRPr lang="en-US" altLang="en-US" sz="1800" dirty="0">
              <a:solidFill>
                <a:srgbClr val="282828"/>
              </a:solidFill>
              <a:latin typeface="Calibri" panose="020F0502020204030204" pitchFamily="34" charset="0"/>
              <a:cs typeface="Calibri" panose="020F0502020204030204" pitchFamily="34" charset="0"/>
            </a:endParaRPr>
          </a:p>
          <a:p>
            <a:pPr>
              <a:lnSpc>
                <a:spcPct val="100000"/>
              </a:lnSpc>
            </a:pPr>
            <a:r>
              <a:rPr lang="en-US" altLang="en-US" sz="1800" b="1" dirty="0">
                <a:solidFill>
                  <a:srgbClr val="282828"/>
                </a:solidFill>
                <a:latin typeface="Calibri" panose="020F0502020204030204" pitchFamily="34" charset="0"/>
                <a:cs typeface="Calibri" panose="020F0502020204030204" pitchFamily="34" charset="0"/>
              </a:rPr>
              <a:t>Review notes</a:t>
            </a:r>
            <a:r>
              <a:rPr lang="en-US" altLang="en-US" sz="1800" b="1" dirty="0"/>
              <a:t> - </a:t>
            </a:r>
            <a:r>
              <a:rPr lang="en-US" altLang="en-US" sz="1800" dirty="0">
                <a:solidFill>
                  <a:srgbClr val="282828"/>
                </a:solidFill>
                <a:latin typeface="Calibri" panose="020F0502020204030204" pitchFamily="34" charset="0"/>
                <a:cs typeface="Calibri" panose="020F0502020204030204" pitchFamily="34" charset="0"/>
              </a:rPr>
              <a:t>Review notes sheets have been produced and set as work to complete by your teachers.  These can be found under each topic area on GOL.</a:t>
            </a:r>
          </a:p>
          <a:p>
            <a:pPr>
              <a:lnSpc>
                <a:spcPct val="100000"/>
              </a:lnSpc>
            </a:pPr>
            <a:endParaRPr lang="en-US" altLang="en-US" sz="1800" dirty="0">
              <a:solidFill>
                <a:srgbClr val="282828"/>
              </a:solidFill>
              <a:latin typeface="Calibri" panose="020F0502020204030204" pitchFamily="34" charset="0"/>
              <a:cs typeface="Calibri" panose="020F0502020204030204" pitchFamily="34" charset="0"/>
            </a:endParaRPr>
          </a:p>
          <a:p>
            <a:r>
              <a:rPr lang="en-GB" sz="1800" b="1" dirty="0">
                <a:latin typeface="+mn-lt"/>
              </a:rPr>
              <a:t>Practice Exam Questions</a:t>
            </a:r>
            <a:r>
              <a:rPr lang="en-GB" sz="1800" dirty="0">
                <a:latin typeface="+mn-lt"/>
              </a:rPr>
              <a:t> - Practice questions, mark schemes and model answers for the Changing Places topics.</a:t>
            </a:r>
          </a:p>
          <a:p>
            <a:pPr>
              <a:lnSpc>
                <a:spcPct val="100000"/>
              </a:lnSpc>
            </a:pPr>
            <a:endParaRPr lang="en-US" altLang="en-US" sz="1800" dirty="0">
              <a:solidFill>
                <a:srgbClr val="000000"/>
              </a:solidFill>
              <a:latin typeface="Calibri" panose="020F0502020204030204" pitchFamily="34" charset="0"/>
              <a:cs typeface="Calibri" panose="020F0502020204030204" pitchFamily="34" charset="0"/>
            </a:endParaRPr>
          </a:p>
          <a:p>
            <a:pPr>
              <a:lnSpc>
                <a:spcPct val="100000"/>
              </a:lnSpc>
            </a:pPr>
            <a:r>
              <a:rPr lang="en-US" altLang="en-US" sz="1800" b="1" dirty="0">
                <a:solidFill>
                  <a:srgbClr val="282828"/>
                </a:solidFill>
                <a:latin typeface="Calibri" panose="020F0502020204030204" pitchFamily="34" charset="0"/>
                <a:cs typeface="Calibri" panose="020F0502020204030204" pitchFamily="34" charset="0"/>
              </a:rPr>
              <a:t>Hodder Workbook practice questions and answers</a:t>
            </a:r>
            <a:r>
              <a:rPr lang="en-US" altLang="en-US" sz="1800" b="1" dirty="0"/>
              <a:t> - </a:t>
            </a:r>
            <a:r>
              <a:rPr lang="en-US" altLang="en-US" sz="1800" dirty="0">
                <a:solidFill>
                  <a:srgbClr val="282828"/>
                </a:solidFill>
                <a:latin typeface="Calibri" panose="020F0502020204030204" pitchFamily="34" charset="0"/>
                <a:cs typeface="Calibri" panose="020F0502020204030204" pitchFamily="34" charset="0"/>
              </a:rPr>
              <a:t>Practice questions and answers for all topics covered.  These can be found in the Revision and Exam Practice folder.</a:t>
            </a:r>
            <a:endParaRPr lang="en-US" altLang="en-US" sz="1800" dirty="0">
              <a:solidFill>
                <a:srgbClr val="000000"/>
              </a:solidFill>
              <a:latin typeface="Calibri" panose="020F0502020204030204" pitchFamily="34" charset="0"/>
              <a:cs typeface="Calibri" panose="020F0502020204030204" pitchFamily="34" charset="0"/>
            </a:endParaRPr>
          </a:p>
          <a:p>
            <a:pPr marL="0" indent="0">
              <a:lnSpc>
                <a:spcPct val="100000"/>
              </a:lnSpc>
              <a:buNone/>
            </a:pPr>
            <a:r>
              <a:rPr lang="en-US" altLang="en-US" sz="1800" dirty="0">
                <a:solidFill>
                  <a:srgbClr val="282828"/>
                </a:solidFill>
                <a:latin typeface="Calibri" panose="020F0502020204030204" pitchFamily="34" charset="0"/>
                <a:cs typeface="Calibri" panose="020F0502020204030204" pitchFamily="34" charset="0"/>
              </a:rPr>
              <a:t> </a:t>
            </a:r>
            <a:endParaRPr lang="en-US" altLang="en-US" sz="1800" dirty="0"/>
          </a:p>
          <a:p>
            <a:pPr>
              <a:lnSpc>
                <a:spcPct val="100000"/>
              </a:lnSpc>
            </a:pPr>
            <a:r>
              <a:rPr lang="en-US" altLang="en-US" sz="1800" b="1" dirty="0">
                <a:solidFill>
                  <a:srgbClr val="282828"/>
                </a:solidFill>
                <a:latin typeface="Calibri" panose="020F0502020204030204" pitchFamily="34" charset="0"/>
                <a:cs typeface="Calibri" panose="020F0502020204030204" pitchFamily="34" charset="0"/>
              </a:rPr>
              <a:t>AQA Exam Questions and Mark Schemes</a:t>
            </a:r>
            <a:r>
              <a:rPr lang="en-US" altLang="en-US" sz="1800" b="1" dirty="0"/>
              <a:t> - </a:t>
            </a:r>
            <a:r>
              <a:rPr lang="en-US" altLang="en-US" sz="1800" dirty="0">
                <a:solidFill>
                  <a:srgbClr val="282828"/>
                </a:solidFill>
                <a:latin typeface="Calibri" panose="020F0502020204030204" pitchFamily="34" charset="0"/>
                <a:cs typeface="Calibri" panose="020F0502020204030204" pitchFamily="34" charset="0"/>
              </a:rPr>
              <a:t>All AQA published papers and marks schemes.  These can be found in the Revision and Exam Practice folder.</a:t>
            </a:r>
          </a:p>
          <a:p>
            <a:pPr>
              <a:lnSpc>
                <a:spcPct val="100000"/>
              </a:lnSpc>
            </a:pPr>
            <a:endParaRPr lang="en-US" altLang="en-US" sz="1800" dirty="0">
              <a:solidFill>
                <a:srgbClr val="282828"/>
              </a:solidFill>
              <a:latin typeface="Calibri" panose="020F0502020204030204" pitchFamily="34" charset="0"/>
              <a:cs typeface="Calibri" panose="020F0502020204030204" pitchFamily="34" charset="0"/>
            </a:endParaRPr>
          </a:p>
          <a:p>
            <a:pPr>
              <a:lnSpc>
                <a:spcPct val="100000"/>
              </a:lnSpc>
            </a:pPr>
            <a:r>
              <a:rPr lang="en-GB" sz="1800" b="1" dirty="0">
                <a:latin typeface="+mn-lt"/>
              </a:rPr>
              <a:t>Changing Places Learning Grids (issued at the end of last term) and Answers – </a:t>
            </a:r>
            <a:r>
              <a:rPr lang="en-GB" sz="1800" dirty="0">
                <a:latin typeface="+mn-lt"/>
              </a:rPr>
              <a:t>Can be found in the Revision and Exam Practice folder.</a:t>
            </a:r>
            <a:endParaRPr lang="en-US" altLang="en-US" sz="1800" dirty="0">
              <a:solidFill>
                <a:srgbClr val="000000"/>
              </a:solidFill>
              <a:latin typeface="+mn-lt"/>
              <a:cs typeface="Calibri" panose="020F0502020204030204" pitchFamily="34" charset="0"/>
            </a:endParaRPr>
          </a:p>
          <a:p>
            <a:pPr>
              <a:lnSpc>
                <a:spcPct val="100000"/>
              </a:lnSpc>
            </a:pPr>
            <a:endParaRPr lang="en-US" altLang="en-US" sz="1800" dirty="0"/>
          </a:p>
        </p:txBody>
      </p:sp>
    </p:spTree>
    <p:extLst>
      <p:ext uri="{BB962C8B-B14F-4D97-AF65-F5344CB8AC3E}">
        <p14:creationId xmlns:p14="http://schemas.microsoft.com/office/powerpoint/2010/main" val="970039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56792" cy="548680"/>
          </a:xfrm>
        </p:spPr>
        <p:txBody>
          <a:bodyPr>
            <a:noAutofit/>
          </a:bodyPr>
          <a:lstStyle/>
          <a:p>
            <a:r>
              <a:rPr lang="en-GB" sz="3600" b="1" dirty="0"/>
              <a:t>The exam papers for the A-Level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3941673"/>
              </p:ext>
            </p:extLst>
          </p:nvPr>
        </p:nvGraphicFramePr>
        <p:xfrm>
          <a:off x="0" y="548680"/>
          <a:ext cx="9144000" cy="6337728"/>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450666">
                <a:tc>
                  <a:txBody>
                    <a:bodyPr/>
                    <a:lstStyle/>
                    <a:p>
                      <a:r>
                        <a:rPr lang="en-GB" sz="2000" dirty="0"/>
                        <a:t>Paper</a:t>
                      </a:r>
                      <a:r>
                        <a:rPr lang="en-GB" sz="2000" baseline="0" dirty="0"/>
                        <a:t> 1:</a:t>
                      </a:r>
                      <a:endParaRPr lang="en-GB" sz="2000" dirty="0"/>
                    </a:p>
                  </a:txBody>
                  <a:tcPr/>
                </a:tc>
                <a:tc>
                  <a:txBody>
                    <a:bodyPr/>
                    <a:lstStyle/>
                    <a:p>
                      <a:r>
                        <a:rPr lang="en-GB" sz="2000" dirty="0"/>
                        <a:t>Paper</a:t>
                      </a:r>
                      <a:r>
                        <a:rPr lang="en-GB" sz="2000" baseline="0" dirty="0"/>
                        <a:t> 2:</a:t>
                      </a:r>
                      <a:endParaRPr lang="en-GB" sz="2000" dirty="0"/>
                    </a:p>
                  </a:txBody>
                  <a:tcPr/>
                </a:tc>
                <a:tc>
                  <a:txBody>
                    <a:bodyPr/>
                    <a:lstStyle/>
                    <a:p>
                      <a:r>
                        <a:rPr lang="en-GB" sz="2000" dirty="0"/>
                        <a:t>NEA</a:t>
                      </a:r>
                      <a:r>
                        <a:rPr lang="en-GB" sz="2000" baseline="0" dirty="0"/>
                        <a:t> - Coursework</a:t>
                      </a:r>
                      <a:endParaRPr lang="en-GB" sz="2000" dirty="0"/>
                    </a:p>
                  </a:txBody>
                  <a:tcPr/>
                </a:tc>
                <a:extLst>
                  <a:ext uri="{0D108BD9-81ED-4DB2-BD59-A6C34878D82A}">
                    <a16:rowId xmlns:a16="http://schemas.microsoft.com/office/drawing/2014/main" val="10000"/>
                  </a:ext>
                </a:extLst>
              </a:tr>
              <a:tr h="703779">
                <a:tc>
                  <a:txBody>
                    <a:bodyPr/>
                    <a:lstStyle/>
                    <a:p>
                      <a:r>
                        <a:rPr lang="en-GB" sz="2000" dirty="0"/>
                        <a:t>Physical</a:t>
                      </a:r>
                      <a:r>
                        <a:rPr lang="en-GB" sz="2000" baseline="0" dirty="0"/>
                        <a:t> Geography</a:t>
                      </a:r>
                      <a:endParaRPr lang="en-GB" sz="2000" dirty="0"/>
                    </a:p>
                  </a:txBody>
                  <a:tcPr/>
                </a:tc>
                <a:tc>
                  <a:txBody>
                    <a:bodyPr/>
                    <a:lstStyle/>
                    <a:p>
                      <a:r>
                        <a:rPr lang="en-GB" sz="2000" dirty="0"/>
                        <a:t>Human</a:t>
                      </a:r>
                      <a:r>
                        <a:rPr lang="en-GB" sz="2000" baseline="0" dirty="0"/>
                        <a:t> Geography</a:t>
                      </a:r>
                      <a:endParaRPr lang="en-GB" sz="2000" dirty="0"/>
                    </a:p>
                  </a:txBody>
                  <a:tcPr/>
                </a:tc>
                <a:tc>
                  <a:txBody>
                    <a:bodyPr/>
                    <a:lstStyle/>
                    <a:p>
                      <a:r>
                        <a:rPr lang="en-GB" sz="2000" dirty="0"/>
                        <a:t>Independent Investigation</a:t>
                      </a:r>
                    </a:p>
                  </a:txBody>
                  <a:tcPr/>
                </a:tc>
                <a:extLst>
                  <a:ext uri="{0D108BD9-81ED-4DB2-BD59-A6C34878D82A}">
                    <a16:rowId xmlns:a16="http://schemas.microsoft.com/office/drawing/2014/main" val="10001"/>
                  </a:ext>
                </a:extLst>
              </a:tr>
              <a:tr h="703779">
                <a:tc>
                  <a:txBody>
                    <a:bodyPr/>
                    <a:lstStyle/>
                    <a:p>
                      <a:r>
                        <a:rPr lang="en-GB" sz="2000" dirty="0"/>
                        <a:t>40% of A Level</a:t>
                      </a:r>
                      <a:r>
                        <a:rPr lang="en-GB" sz="2000" baseline="0" dirty="0"/>
                        <a:t> grade</a:t>
                      </a:r>
                      <a:endParaRPr lang="en-GB" sz="2000" dirty="0"/>
                    </a:p>
                  </a:txBody>
                  <a:tcPr/>
                </a:tc>
                <a:tc>
                  <a:txBody>
                    <a:bodyPr/>
                    <a:lstStyle/>
                    <a:p>
                      <a:r>
                        <a:rPr lang="en-GB" sz="2000" dirty="0"/>
                        <a:t>40% of A Level</a:t>
                      </a:r>
                      <a:r>
                        <a:rPr lang="en-GB" sz="2000" baseline="0" dirty="0"/>
                        <a:t> grade</a:t>
                      </a:r>
                      <a:endParaRPr lang="en-GB"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20% of A Level</a:t>
                      </a:r>
                      <a:r>
                        <a:rPr lang="en-GB" sz="2000" baseline="0" dirty="0"/>
                        <a:t> grade</a:t>
                      </a:r>
                      <a:endParaRPr lang="en-GB" sz="2000" dirty="0"/>
                    </a:p>
                    <a:p>
                      <a:endParaRPr lang="en-GB" sz="2000" dirty="0"/>
                    </a:p>
                  </a:txBody>
                  <a:tcPr/>
                </a:tc>
                <a:extLst>
                  <a:ext uri="{0D108BD9-81ED-4DB2-BD59-A6C34878D82A}">
                    <a16:rowId xmlns:a16="http://schemas.microsoft.com/office/drawing/2014/main" val="10002"/>
                  </a:ext>
                </a:extLst>
              </a:tr>
              <a:tr h="450666">
                <a:tc>
                  <a:txBody>
                    <a:bodyPr/>
                    <a:lstStyle/>
                    <a:p>
                      <a:r>
                        <a:rPr lang="en-GB" sz="2000" dirty="0"/>
                        <a:t>2 hour  30 minutes exam</a:t>
                      </a:r>
                    </a:p>
                  </a:txBody>
                  <a:tcPr/>
                </a:tc>
                <a:tc>
                  <a:txBody>
                    <a:bodyPr/>
                    <a:lstStyle/>
                    <a:p>
                      <a:r>
                        <a:rPr lang="en-GB" sz="2000" dirty="0"/>
                        <a:t>2 hour 30 minutes exam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3000</a:t>
                      </a:r>
                      <a:r>
                        <a:rPr lang="en-GB" sz="2000" baseline="0" dirty="0"/>
                        <a:t> – 4000 words</a:t>
                      </a:r>
                      <a:endParaRPr lang="en-GB" sz="2000" dirty="0"/>
                    </a:p>
                  </a:txBody>
                  <a:tcPr/>
                </a:tc>
                <a:extLst>
                  <a:ext uri="{0D108BD9-81ED-4DB2-BD59-A6C34878D82A}">
                    <a16:rowId xmlns:a16="http://schemas.microsoft.com/office/drawing/2014/main" val="10003"/>
                  </a:ext>
                </a:extLst>
              </a:tr>
              <a:tr h="703779">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r>
                        <a:rPr lang="en-GB" sz="2000" dirty="0"/>
                        <a:t>120 marks</a:t>
                      </a:r>
                    </a:p>
                  </a:txBody>
                  <a:tcPr>
                    <a:lnB w="38100" cap="flat" cmpd="sng" algn="ctr">
                      <a:solidFill>
                        <a:srgbClr val="FF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a:t>60 marks</a:t>
                      </a:r>
                    </a:p>
                    <a:p>
                      <a:endParaRPr lang="en-GB" sz="2000" dirty="0"/>
                    </a:p>
                  </a:txBody>
                  <a:tcPr>
                    <a:lnB w="381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10004"/>
                  </a:ext>
                </a:extLst>
              </a:tr>
              <a:tr h="1296435">
                <a:tc>
                  <a:txBody>
                    <a:bodyPr/>
                    <a:lstStyle/>
                    <a:p>
                      <a:r>
                        <a:rPr lang="en-GB" sz="2000" dirty="0"/>
                        <a:t>Questions on</a:t>
                      </a:r>
                      <a:r>
                        <a:rPr lang="en-GB" sz="2000" baseline="0" dirty="0"/>
                        <a:t> Water and Carbon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r>
                        <a:rPr lang="en-GB" sz="2000" dirty="0"/>
                        <a:t>Questions</a:t>
                      </a:r>
                      <a:r>
                        <a:rPr lang="en-GB" sz="2000" baseline="0" dirty="0"/>
                        <a:t> on Global Systems and Global Governance worth 36 marks</a:t>
                      </a:r>
                      <a:endParaRPr lang="en-GB" sz="2000" dirty="0"/>
                    </a:p>
                  </a:txBody>
                  <a:tcPr>
                    <a:lnT w="38100" cap="flat" cmpd="sng" algn="ctr">
                      <a:solidFill>
                        <a:srgbClr val="FF0000"/>
                      </a:solidFill>
                      <a:prstDash val="solid"/>
                      <a:round/>
                      <a:headEnd type="none" w="med" len="med"/>
                      <a:tailEnd type="none" w="med" len="med"/>
                    </a:lnT>
                  </a:tcPr>
                </a:tc>
                <a:tc>
                  <a:txBody>
                    <a:bodyPr/>
                    <a:lstStyle/>
                    <a:p>
                      <a:endParaRPr lang="en-GB" sz="1600" dirty="0"/>
                    </a:p>
                  </a:txBody>
                  <a:tcPr>
                    <a:lnT w="381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10005"/>
                  </a:ext>
                </a:extLst>
              </a:tr>
              <a:tr h="703779">
                <a:tc>
                  <a:txBody>
                    <a:bodyPr/>
                    <a:lstStyle/>
                    <a:p>
                      <a:r>
                        <a:rPr lang="en-GB" sz="2000" dirty="0"/>
                        <a:t>Question on</a:t>
                      </a:r>
                      <a:r>
                        <a:rPr lang="en-GB" sz="2000" baseline="0" dirty="0"/>
                        <a:t> Coasts worth 36 marks</a:t>
                      </a:r>
                      <a:endParaRPr lang="en-GB" sz="2000" dirty="0"/>
                    </a:p>
                  </a:txBody>
                  <a:tcPr/>
                </a:tc>
                <a:tc>
                  <a:txBody>
                    <a:bodyPr/>
                    <a:lstStyle/>
                    <a:p>
                      <a:r>
                        <a:rPr lang="en-GB" sz="2000" dirty="0"/>
                        <a:t>Questions</a:t>
                      </a:r>
                      <a:r>
                        <a:rPr lang="en-GB" sz="2000" baseline="0" dirty="0"/>
                        <a:t> on Changing Places worth 36 marks</a:t>
                      </a:r>
                      <a:endParaRPr lang="en-GB" sz="2000" dirty="0"/>
                    </a:p>
                  </a:txBody>
                  <a:tcPr/>
                </a:tc>
                <a:tc>
                  <a:txBody>
                    <a:bodyPr/>
                    <a:lstStyle/>
                    <a:p>
                      <a:endParaRPr lang="en-GB" sz="1600" dirty="0"/>
                    </a:p>
                  </a:txBody>
                  <a:tcPr/>
                </a:tc>
                <a:extLst>
                  <a:ext uri="{0D108BD9-81ED-4DB2-BD59-A6C34878D82A}">
                    <a16:rowId xmlns:a16="http://schemas.microsoft.com/office/drawing/2014/main" val="10006"/>
                  </a:ext>
                </a:extLst>
              </a:tr>
              <a:tr h="1296435">
                <a:tc>
                  <a:txBody>
                    <a:bodyPr/>
                    <a:lstStyle/>
                    <a:p>
                      <a:r>
                        <a:rPr lang="en-GB" sz="2000" dirty="0"/>
                        <a:t>One Question on</a:t>
                      </a:r>
                      <a:r>
                        <a:rPr lang="en-GB" sz="2000" baseline="0" dirty="0"/>
                        <a:t> Hazards worth 48 marks</a:t>
                      </a:r>
                      <a:endParaRPr lang="en-GB" sz="2000" dirty="0"/>
                    </a:p>
                  </a:txBody>
                  <a:tcPr/>
                </a:tc>
                <a:tc>
                  <a:txBody>
                    <a:bodyPr/>
                    <a:lstStyle/>
                    <a:p>
                      <a:r>
                        <a:rPr lang="en-GB" sz="2000" dirty="0"/>
                        <a:t>Questions on Contemporary Urban Environments worth 48 marks</a:t>
                      </a:r>
                    </a:p>
                  </a:txBody>
                  <a:tcPr/>
                </a:tc>
                <a:tc>
                  <a:txBody>
                    <a:bodyPr/>
                    <a:lstStyle/>
                    <a:p>
                      <a:endParaRPr lang="en-GB" sz="1600"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1219620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3608" y="1268760"/>
            <a:ext cx="5611317" cy="461665"/>
          </a:xfrm>
          <a:prstGeom prst="rect">
            <a:avLst/>
          </a:prstGeom>
          <a:noFill/>
        </p:spPr>
        <p:txBody>
          <a:bodyPr wrap="square" rtlCol="0">
            <a:spAutoFit/>
          </a:bodyPr>
          <a:lstStyle/>
          <a:p>
            <a:r>
              <a:rPr lang="en-GB" sz="2400" b="1" dirty="0"/>
              <a:t>Paper 1 – Physical Geography (120 MARKS) </a:t>
            </a:r>
          </a:p>
        </p:txBody>
      </p:sp>
      <p:sp>
        <p:nvSpPr>
          <p:cNvPr id="6" name="TextBox 5"/>
          <p:cNvSpPr txBox="1"/>
          <p:nvPr/>
        </p:nvSpPr>
        <p:spPr>
          <a:xfrm>
            <a:off x="755576" y="332656"/>
            <a:ext cx="7632848" cy="523220"/>
          </a:xfrm>
          <a:prstGeom prst="rect">
            <a:avLst/>
          </a:prstGeom>
          <a:noFill/>
        </p:spPr>
        <p:txBody>
          <a:bodyPr wrap="square" rtlCol="0">
            <a:spAutoFit/>
          </a:bodyPr>
          <a:lstStyle/>
          <a:p>
            <a:r>
              <a:rPr lang="en-GB" sz="2800" b="1" dirty="0"/>
              <a:t>Geography A Level Exam Paper Structure </a:t>
            </a:r>
          </a:p>
        </p:txBody>
      </p:sp>
      <p:graphicFrame>
        <p:nvGraphicFramePr>
          <p:cNvPr id="2" name="Table 1"/>
          <p:cNvGraphicFramePr>
            <a:graphicFrameLocks noGrp="1"/>
          </p:cNvGraphicFramePr>
          <p:nvPr>
            <p:extLst>
              <p:ext uri="{D42A27DB-BD31-4B8C-83A1-F6EECF244321}">
                <p14:modId xmlns:p14="http://schemas.microsoft.com/office/powerpoint/2010/main" val="353949560"/>
              </p:ext>
            </p:extLst>
          </p:nvPr>
        </p:nvGraphicFramePr>
        <p:xfrm>
          <a:off x="611561" y="1844828"/>
          <a:ext cx="8136902" cy="3962810"/>
        </p:xfrm>
        <a:graphic>
          <a:graphicData uri="http://schemas.openxmlformats.org/drawingml/2006/table">
            <a:tbl>
              <a:tblPr firstRow="1" firstCol="1" bandRow="1"/>
              <a:tblGrid>
                <a:gridCol w="2808311">
                  <a:extLst>
                    <a:ext uri="{9D8B030D-6E8A-4147-A177-3AD203B41FA5}">
                      <a16:colId xmlns:a16="http://schemas.microsoft.com/office/drawing/2014/main" val="3423893620"/>
                    </a:ext>
                  </a:extLst>
                </a:gridCol>
                <a:gridCol w="1440160">
                  <a:extLst>
                    <a:ext uri="{9D8B030D-6E8A-4147-A177-3AD203B41FA5}">
                      <a16:colId xmlns:a16="http://schemas.microsoft.com/office/drawing/2014/main" val="1426501141"/>
                    </a:ext>
                  </a:extLst>
                </a:gridCol>
                <a:gridCol w="3167097">
                  <a:extLst>
                    <a:ext uri="{9D8B030D-6E8A-4147-A177-3AD203B41FA5}">
                      <a16:colId xmlns:a16="http://schemas.microsoft.com/office/drawing/2014/main" val="290605135"/>
                    </a:ext>
                  </a:extLst>
                </a:gridCol>
                <a:gridCol w="721334">
                  <a:extLst>
                    <a:ext uri="{9D8B030D-6E8A-4147-A177-3AD203B41FA5}">
                      <a16:colId xmlns:a16="http://schemas.microsoft.com/office/drawing/2014/main" val="3421501874"/>
                    </a:ext>
                  </a:extLst>
                </a:gridCol>
              </a:tblGrid>
              <a:tr h="532907">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TOPIC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Section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Question and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575577966"/>
                  </a:ext>
                </a:extLst>
              </a:tr>
              <a:tr h="25917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Water and carbon cycles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A (Question 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0004445"/>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578845"/>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3659730"/>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5774961"/>
                  </a:ext>
                </a:extLst>
              </a:tr>
              <a:tr h="298839">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Coastal systems and landscapes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B (Question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4906923"/>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166422"/>
                  </a:ext>
                </a:extLst>
              </a:tr>
              <a:tr h="26042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210357"/>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0967779"/>
                  </a:ext>
                </a:extLst>
              </a:tr>
              <a:tr h="226831">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Hazards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C (Question 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735603"/>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4430506"/>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049162"/>
                  </a:ext>
                </a:extLst>
              </a:tr>
              <a:tr h="32740">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2856509"/>
                  </a:ext>
                </a:extLst>
              </a:tr>
              <a:tr h="260427">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7673696"/>
                  </a:ext>
                </a:extLst>
              </a:tr>
            </a:tbl>
          </a:graphicData>
        </a:graphic>
      </p:graphicFrame>
    </p:spTree>
    <p:extLst>
      <p:ext uri="{BB962C8B-B14F-4D97-AF65-F5344CB8AC3E}">
        <p14:creationId xmlns:p14="http://schemas.microsoft.com/office/powerpoint/2010/main" val="4589373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404664"/>
            <a:ext cx="6552727" cy="461665"/>
          </a:xfrm>
          <a:prstGeom prst="rect">
            <a:avLst/>
          </a:prstGeom>
          <a:noFill/>
        </p:spPr>
        <p:txBody>
          <a:bodyPr wrap="square" rtlCol="0">
            <a:spAutoFit/>
          </a:bodyPr>
          <a:lstStyle/>
          <a:p>
            <a:pPr lvl="0"/>
            <a:r>
              <a:rPr lang="en-GB" sz="2400" b="1" dirty="0">
                <a:solidFill>
                  <a:prstClr val="black"/>
                </a:solidFill>
              </a:rPr>
              <a:t>Paper 2 – Human Geography (120 MARKS) </a:t>
            </a:r>
          </a:p>
        </p:txBody>
      </p:sp>
      <p:sp>
        <p:nvSpPr>
          <p:cNvPr id="4" name="TextBox 3"/>
          <p:cNvSpPr txBox="1"/>
          <p:nvPr/>
        </p:nvSpPr>
        <p:spPr>
          <a:xfrm>
            <a:off x="683568" y="5877272"/>
            <a:ext cx="6120680" cy="407035"/>
          </a:xfrm>
          <a:prstGeom prst="rect">
            <a:avLst/>
          </a:prstGeom>
          <a:noFill/>
        </p:spPr>
        <p:txBody>
          <a:bodyPr wrap="square" rtlCol="0">
            <a:spAutoFit/>
          </a:bodyPr>
          <a:lstStyle/>
          <a:p>
            <a:pPr>
              <a:lnSpc>
                <a:spcPct val="107000"/>
              </a:lnSpc>
              <a:spcAft>
                <a:spcPts val="800"/>
              </a:spcAft>
            </a:pPr>
            <a:r>
              <a:rPr lang="en-GB" sz="2000" b="1" dirty="0">
                <a:latin typeface="Calibri" panose="020F0502020204030204" pitchFamily="34" charset="0"/>
                <a:ea typeface="Calibri" panose="020F0502020204030204" pitchFamily="34" charset="0"/>
                <a:cs typeface="Times New Roman" panose="02020603050405020304" pitchFamily="18" charset="0"/>
              </a:rPr>
              <a:t>Timing = 120 marks in 2 hours 30 minutes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500661583"/>
              </p:ext>
            </p:extLst>
          </p:nvPr>
        </p:nvGraphicFramePr>
        <p:xfrm>
          <a:off x="179512" y="1052738"/>
          <a:ext cx="8856984" cy="4608511"/>
        </p:xfrm>
        <a:graphic>
          <a:graphicData uri="http://schemas.openxmlformats.org/drawingml/2006/table">
            <a:tbl>
              <a:tblPr firstRow="1" firstCol="1" bandRow="1"/>
              <a:tblGrid>
                <a:gridCol w="3557934">
                  <a:extLst>
                    <a:ext uri="{9D8B030D-6E8A-4147-A177-3AD203B41FA5}">
                      <a16:colId xmlns:a16="http://schemas.microsoft.com/office/drawing/2014/main" val="2009548180"/>
                    </a:ext>
                  </a:extLst>
                </a:gridCol>
                <a:gridCol w="1362613">
                  <a:extLst>
                    <a:ext uri="{9D8B030D-6E8A-4147-A177-3AD203B41FA5}">
                      <a16:colId xmlns:a16="http://schemas.microsoft.com/office/drawing/2014/main" val="1000326966"/>
                    </a:ext>
                  </a:extLst>
                </a:gridCol>
                <a:gridCol w="3072341">
                  <a:extLst>
                    <a:ext uri="{9D8B030D-6E8A-4147-A177-3AD203B41FA5}">
                      <a16:colId xmlns:a16="http://schemas.microsoft.com/office/drawing/2014/main" val="1568662617"/>
                    </a:ext>
                  </a:extLst>
                </a:gridCol>
                <a:gridCol w="864096">
                  <a:extLst>
                    <a:ext uri="{9D8B030D-6E8A-4147-A177-3AD203B41FA5}">
                      <a16:colId xmlns:a16="http://schemas.microsoft.com/office/drawing/2014/main" val="3840851807"/>
                    </a:ext>
                  </a:extLst>
                </a:gridCol>
              </a:tblGrid>
              <a:tr h="609058">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TOPIC</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Section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Question and marks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Total</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4385614"/>
                  </a:ext>
                </a:extLst>
              </a:tr>
              <a:tr h="46196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Global systems and global governance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A (Question 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1957438"/>
                  </a:ext>
                </a:extLst>
              </a:tr>
              <a:tr h="297593">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9955246"/>
                  </a:ext>
                </a:extLst>
              </a:tr>
              <a:tr h="297593">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029177"/>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81284"/>
                  </a:ext>
                </a:extLst>
              </a:tr>
              <a:tr h="280778">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Changing places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B (Question 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6276571"/>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0152559"/>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(AO1 2 marks, AO2 4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5922219"/>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2552530"/>
                  </a:ext>
                </a:extLst>
              </a:tr>
              <a:tr h="280778">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Contemporary urban environments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C (Question 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4 (AO1)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947608"/>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6 (AO3)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033331"/>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168431"/>
                  </a:ext>
                </a:extLst>
              </a:tr>
              <a:tr h="297593">
                <a:tc>
                  <a:txBody>
                    <a:bodyPr/>
                    <a:lstStyle/>
                    <a:p>
                      <a:pPr>
                        <a:lnSpc>
                          <a:spcPct val="107000"/>
                        </a:lnSpc>
                        <a:spcAft>
                          <a:spcPts val="0"/>
                        </a:spcAft>
                      </a:pPr>
                      <a:r>
                        <a:rPr lang="en-GB"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9 (AO1 4 marks, AO2 5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5351113"/>
                  </a:ext>
                </a:extLst>
              </a:tr>
              <a:tr h="297593">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a:effectLst/>
                          <a:latin typeface="Calibri" panose="020F0502020204030204" pitchFamily="34" charset="0"/>
                          <a:ea typeface="Calibri" panose="020F0502020204030204" pitchFamily="34" charset="0"/>
                          <a:cs typeface="Times New Roman" panose="02020603050405020304" pitchFamily="18" charset="0"/>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20 (AO1 10 marks, AO2 10 marks)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9647788"/>
                  </a:ext>
                </a:extLst>
              </a:tr>
            </a:tbl>
          </a:graphicData>
        </a:graphic>
      </p:graphicFrame>
    </p:spTree>
    <p:extLst>
      <p:ext uri="{BB962C8B-B14F-4D97-AF65-F5344CB8AC3E}">
        <p14:creationId xmlns:p14="http://schemas.microsoft.com/office/powerpoint/2010/main" val="1223819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7456676" cy="908720"/>
          </a:xfrm>
        </p:spPr>
        <p:txBody>
          <a:bodyPr>
            <a:normAutofit/>
          </a:bodyPr>
          <a:lstStyle/>
          <a:p>
            <a:r>
              <a:rPr lang="en-GB" sz="3600" b="1" dirty="0"/>
              <a:t>Other considerations:</a:t>
            </a:r>
          </a:p>
        </p:txBody>
      </p:sp>
      <p:sp>
        <p:nvSpPr>
          <p:cNvPr id="3" name="Content Placeholder 2"/>
          <p:cNvSpPr>
            <a:spLocks noGrp="1"/>
          </p:cNvSpPr>
          <p:nvPr>
            <p:ph idx="1"/>
          </p:nvPr>
        </p:nvSpPr>
        <p:spPr>
          <a:xfrm>
            <a:off x="0" y="980728"/>
            <a:ext cx="9144000" cy="5328592"/>
          </a:xfrm>
        </p:spPr>
        <p:txBody>
          <a:bodyPr>
            <a:normAutofit lnSpcReduction="10000"/>
          </a:bodyPr>
          <a:lstStyle/>
          <a:p>
            <a:r>
              <a:rPr lang="en-GB" sz="2800" dirty="0"/>
              <a:t>Please check your college email regularly and empty your deleted files regularly to ensure you get all of your mail.</a:t>
            </a:r>
          </a:p>
          <a:p>
            <a:r>
              <a:rPr lang="en-GB" sz="2800" dirty="0"/>
              <a:t>Phones must be put in bags unless we explicitly ask you to use them in class. </a:t>
            </a:r>
          </a:p>
          <a:p>
            <a:r>
              <a:rPr lang="en-GB" sz="2800" dirty="0"/>
              <a:t>The college’s minimum attendance is 90%. Any absence must be authorised by a parent/guardian by either ringing into college or emailing </a:t>
            </a:r>
            <a:r>
              <a:rPr lang="en-GB" sz="2800" dirty="0">
                <a:hlinkClick r:id="rId2"/>
              </a:rPr>
              <a:t>attendance@godalming.ac.uk</a:t>
            </a:r>
            <a:r>
              <a:rPr lang="en-GB" sz="2800" dirty="0"/>
              <a:t> It is </a:t>
            </a:r>
            <a:r>
              <a:rPr lang="en-GB" sz="2800" b="1" dirty="0"/>
              <a:t>your</a:t>
            </a:r>
            <a:r>
              <a:rPr lang="en-GB" sz="2800" dirty="0"/>
              <a:t> </a:t>
            </a:r>
            <a:r>
              <a:rPr lang="en-GB" sz="2800" b="1" dirty="0"/>
              <a:t>responsibility</a:t>
            </a:r>
            <a:r>
              <a:rPr lang="en-GB" sz="2800" dirty="0"/>
              <a:t> to catch up on any work missed.</a:t>
            </a:r>
          </a:p>
          <a:p>
            <a:r>
              <a:rPr lang="en-GB" sz="2800" dirty="0"/>
              <a:t>Under Course Information on Godalming Online you will find the following:</a:t>
            </a:r>
          </a:p>
          <a:p>
            <a:pPr lvl="1"/>
            <a:r>
              <a:rPr lang="en-GB" sz="2500" dirty="0"/>
              <a:t>Geography A Level Course Handbook which includes information about the department, course, student scheme of work, and 50:50 help and advice.</a:t>
            </a:r>
          </a:p>
          <a:p>
            <a:pPr lvl="1"/>
            <a:r>
              <a:rPr lang="en-GB" sz="2500" dirty="0"/>
              <a:t>Geography Department Assessment Policy.</a:t>
            </a:r>
          </a:p>
        </p:txBody>
      </p:sp>
    </p:spTree>
    <p:extLst>
      <p:ext uri="{BB962C8B-B14F-4D97-AF65-F5344CB8AC3E}">
        <p14:creationId xmlns:p14="http://schemas.microsoft.com/office/powerpoint/2010/main" val="273182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7024744" cy="1112014"/>
          </a:xfrm>
        </p:spPr>
        <p:txBody>
          <a:bodyPr>
            <a:normAutofit/>
          </a:bodyPr>
          <a:lstStyle/>
          <a:p>
            <a:pPr algn="ctr"/>
            <a:r>
              <a:rPr lang="en-GB" sz="4400" b="1" dirty="0"/>
              <a:t>50:50</a:t>
            </a:r>
          </a:p>
        </p:txBody>
      </p:sp>
      <p:sp>
        <p:nvSpPr>
          <p:cNvPr id="3" name="Content Placeholder 2"/>
          <p:cNvSpPr>
            <a:spLocks noGrp="1"/>
          </p:cNvSpPr>
          <p:nvPr>
            <p:ph idx="1"/>
          </p:nvPr>
        </p:nvSpPr>
        <p:spPr>
          <a:xfrm>
            <a:off x="0" y="1112014"/>
            <a:ext cx="9144000" cy="4909274"/>
          </a:xfrm>
        </p:spPr>
        <p:txBody>
          <a:bodyPr>
            <a:noAutofit/>
          </a:bodyPr>
          <a:lstStyle/>
          <a:p>
            <a:r>
              <a:rPr lang="en-GB" sz="2400" dirty="0">
                <a:latin typeface="Calibri" panose="020F0502020204030204" pitchFamily="34" charset="0"/>
                <a:ea typeface="Times New Roman" panose="02020603050405020304" pitchFamily="18" charset="0"/>
                <a:cs typeface="Times New Roman" panose="02020603050405020304" pitchFamily="18" charset="0"/>
              </a:rPr>
              <a:t>Homework does not necessarily need to be completed at home!  You can use free periods during the day to complete these tasks outside of lessons.  </a:t>
            </a:r>
          </a:p>
          <a:p>
            <a:r>
              <a:rPr lang="en-GB" sz="2400" dirty="0">
                <a:latin typeface="Calibri" panose="020F0502020204030204" pitchFamily="34" charset="0"/>
                <a:ea typeface="Times New Roman" panose="02020603050405020304" pitchFamily="18" charset="0"/>
                <a:cs typeface="Times New Roman" panose="02020603050405020304" pitchFamily="18" charset="0"/>
              </a:rPr>
              <a:t>To keep a good work/life balance, you might like to treat College as a 0900 to 1600 day and use your free periods in the library completing tasks.</a:t>
            </a:r>
          </a:p>
          <a:p>
            <a:r>
              <a:rPr lang="en-GB" sz="2400" dirty="0">
                <a:latin typeface="Calibri" panose="020F0502020204030204" pitchFamily="34" charset="0"/>
                <a:cs typeface="Times New Roman" panose="02020603050405020304" pitchFamily="18" charset="0"/>
              </a:rPr>
              <a:t>Along with work set by teachers, in the Course Handbook and displayed in the classroom are suggestions of additional work to do each week. </a:t>
            </a:r>
          </a:p>
          <a:p>
            <a:r>
              <a:rPr lang="en-GB" sz="2400" dirty="0">
                <a:latin typeface="Calibri" panose="020F0502020204030204" pitchFamily="34" charset="0"/>
                <a:cs typeface="Times New Roman" panose="02020603050405020304" pitchFamily="18" charset="0"/>
              </a:rPr>
              <a:t>The department has a </a:t>
            </a:r>
            <a:r>
              <a:rPr lang="en-GB" sz="2400" b="1" dirty="0">
                <a:latin typeface="Calibri" panose="020F0502020204030204" pitchFamily="34" charset="0"/>
                <a:cs typeface="Times New Roman" panose="02020603050405020304" pitchFamily="18" charset="0"/>
              </a:rPr>
              <a:t>50/50 Team </a:t>
            </a:r>
            <a:r>
              <a:rPr lang="en-GB" sz="2400" dirty="0">
                <a:latin typeface="Calibri" panose="020F0502020204030204" pitchFamily="34" charset="0"/>
                <a:cs typeface="Times New Roman" panose="02020603050405020304" pitchFamily="18" charset="0"/>
              </a:rPr>
              <a:t>with channels for each topic areas where you can find links to resources, news reports and video clips to support your independent learning.</a:t>
            </a:r>
          </a:p>
          <a:p>
            <a:r>
              <a:rPr lang="en-GB" sz="2400" dirty="0">
                <a:latin typeface="Calibri" panose="020F0502020204030204" pitchFamily="34" charset="0"/>
                <a:ea typeface="Calibri" panose="020F0502020204030204" pitchFamily="34" charset="0"/>
                <a:cs typeface="Times New Roman" panose="02020603050405020304" pitchFamily="18" charset="0"/>
              </a:rPr>
              <a:t>50/50 is a good way of thinking about this: 50% of the time spent on the subject will be spent in lesson but to be successful over the two years you should be matching this with the same amount of time in your own independent study of the subject.</a:t>
            </a:r>
            <a:endParaRPr lang="en-GB" sz="2400" dirty="0"/>
          </a:p>
        </p:txBody>
      </p:sp>
      <p:pic>
        <p:nvPicPr>
          <p:cNvPr id="5" name="Picture 4"/>
          <p:cNvPicPr/>
          <p:nvPr/>
        </p:nvPicPr>
        <p:blipFill rotWithShape="1">
          <a:blip r:embed="rId2">
            <a:extLst>
              <a:ext uri="{28A0092B-C50C-407E-A947-70E740481C1C}">
                <a14:useLocalDpi xmlns:a14="http://schemas.microsoft.com/office/drawing/2010/main" val="0"/>
              </a:ext>
            </a:extLst>
          </a:blip>
          <a:srcRect r="3320"/>
          <a:stretch/>
        </p:blipFill>
        <p:spPr bwMode="auto">
          <a:xfrm>
            <a:off x="8086886" y="0"/>
            <a:ext cx="1057114" cy="111201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33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8504" cy="1484784"/>
          </a:xfrm>
        </p:spPr>
        <p:txBody>
          <a:bodyPr>
            <a:normAutofit fontScale="90000"/>
          </a:bodyPr>
          <a:lstStyle/>
          <a:p>
            <a:pPr algn="ctr"/>
            <a:r>
              <a:rPr lang="en-GB" dirty="0"/>
              <a:t/>
            </a:r>
            <a:br>
              <a:rPr lang="en-GB" dirty="0"/>
            </a:br>
            <a:r>
              <a:rPr lang="en-GB" sz="6000" b="1" dirty="0"/>
              <a:t>WELCOME BACK TO GEOGRAPHY</a:t>
            </a:r>
            <a:r>
              <a:rPr lang="en-GB" dirty="0"/>
              <a:t/>
            </a:r>
            <a:br>
              <a:rPr lang="en-GB" dirty="0"/>
            </a:br>
            <a:r>
              <a:rPr lang="en-GB" sz="3600" b="1" dirty="0"/>
              <a:t>A reminder of expectations of the department</a:t>
            </a:r>
          </a:p>
        </p:txBody>
      </p:sp>
      <p:sp>
        <p:nvSpPr>
          <p:cNvPr id="3" name="Content Placeholder 2"/>
          <p:cNvSpPr>
            <a:spLocks noGrp="1"/>
          </p:cNvSpPr>
          <p:nvPr>
            <p:ph idx="1"/>
          </p:nvPr>
        </p:nvSpPr>
        <p:spPr>
          <a:xfrm>
            <a:off x="0" y="2060848"/>
            <a:ext cx="9144000" cy="5760640"/>
          </a:xfrm>
        </p:spPr>
        <p:txBody>
          <a:bodyPr>
            <a:normAutofit/>
          </a:bodyPr>
          <a:lstStyle/>
          <a:p>
            <a:r>
              <a:rPr lang="en-GB" sz="2800" dirty="0"/>
              <a:t>You </a:t>
            </a:r>
            <a:r>
              <a:rPr lang="en-GB" sz="2800" u="sng" dirty="0"/>
              <a:t>must</a:t>
            </a:r>
            <a:r>
              <a:rPr lang="en-GB" sz="2800" dirty="0"/>
              <a:t> be organised. Get a ring binder and make sure you keep all of your booklets and notes in it.</a:t>
            </a:r>
          </a:p>
          <a:p>
            <a:r>
              <a:rPr lang="en-GB" sz="2800" dirty="0"/>
              <a:t>Bring stationary to class e.g. pens, highlighters, paper.</a:t>
            </a:r>
          </a:p>
          <a:p>
            <a:r>
              <a:rPr lang="en-GB" sz="2800" dirty="0"/>
              <a:t>Bring current booklet(s</a:t>
            </a:r>
            <a:r>
              <a:rPr lang="en-GB" sz="2800" dirty="0" smtClean="0"/>
              <a:t>).</a:t>
            </a:r>
            <a:endParaRPr lang="en-GB" sz="2800" dirty="0"/>
          </a:p>
          <a:p>
            <a:r>
              <a:rPr lang="en-GB" sz="2800" dirty="0"/>
              <a:t>Complete and submit homework on time. Work is set via Teams and your teachers will advise you of submission arrangements </a:t>
            </a:r>
            <a:r>
              <a:rPr lang="en-GB" sz="2800" dirty="0" smtClean="0"/>
              <a:t>to </a:t>
            </a:r>
            <a:r>
              <a:rPr lang="en-GB" sz="2800" b="1" dirty="0" smtClean="0"/>
              <a:t>hand work </a:t>
            </a:r>
            <a:r>
              <a:rPr lang="en-GB" sz="2800" b="1" dirty="0"/>
              <a:t>in during a </a:t>
            </a:r>
            <a:r>
              <a:rPr lang="en-GB" sz="2800" b="1" dirty="0" smtClean="0"/>
              <a:t>lesson</a:t>
            </a:r>
            <a:r>
              <a:rPr lang="en-GB" sz="2800" dirty="0" smtClean="0"/>
              <a:t>.</a:t>
            </a:r>
          </a:p>
          <a:p>
            <a:r>
              <a:rPr lang="en-GB" sz="2800" dirty="0" smtClean="0"/>
              <a:t>If </a:t>
            </a:r>
            <a:r>
              <a:rPr lang="en-GB" sz="2800" dirty="0"/>
              <a:t>an extension is agreed with your teacher hand in late work to your teacher or via the folders in the corridor outside the office.</a:t>
            </a:r>
          </a:p>
          <a:p>
            <a:endParaRPr lang="en-GB" sz="2800" dirty="0"/>
          </a:p>
          <a:p>
            <a:pPr marL="0" indent="0">
              <a:buNone/>
            </a:pPr>
            <a:endParaRPr lang="en-GB" sz="2000" dirty="0"/>
          </a:p>
        </p:txBody>
      </p:sp>
    </p:spTree>
    <p:extLst>
      <p:ext uri="{BB962C8B-B14F-4D97-AF65-F5344CB8AC3E}">
        <p14:creationId xmlns:p14="http://schemas.microsoft.com/office/powerpoint/2010/main" val="154425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7608368" cy="1052736"/>
          </a:xfrm>
        </p:spPr>
        <p:txBody>
          <a:bodyPr>
            <a:normAutofit/>
          </a:bodyPr>
          <a:lstStyle/>
          <a:p>
            <a:r>
              <a:rPr lang="en-GB" sz="4400" b="1" dirty="0"/>
              <a:t>Remember:</a:t>
            </a:r>
          </a:p>
        </p:txBody>
      </p:sp>
      <p:sp>
        <p:nvSpPr>
          <p:cNvPr id="3" name="Content Placeholder 2"/>
          <p:cNvSpPr>
            <a:spLocks noGrp="1"/>
          </p:cNvSpPr>
          <p:nvPr>
            <p:ph idx="1"/>
          </p:nvPr>
        </p:nvSpPr>
        <p:spPr>
          <a:xfrm>
            <a:off x="0" y="908720"/>
            <a:ext cx="9144000" cy="5544616"/>
          </a:xfrm>
        </p:spPr>
        <p:txBody>
          <a:bodyPr>
            <a:normAutofit/>
          </a:bodyPr>
          <a:lstStyle/>
          <a:p>
            <a:r>
              <a:rPr lang="en-GB" sz="2400" dirty="0">
                <a:solidFill>
                  <a:schemeClr val="tx1"/>
                </a:solidFill>
              </a:rPr>
              <a:t>We are here to help and support you.</a:t>
            </a:r>
          </a:p>
          <a:p>
            <a:r>
              <a:rPr lang="en-GB" sz="2400" dirty="0">
                <a:solidFill>
                  <a:schemeClr val="tx1"/>
                </a:solidFill>
              </a:rPr>
              <a:t>If you are not sure about any of the content being covered please get in touch, sooner rather than later.</a:t>
            </a:r>
          </a:p>
          <a:p>
            <a:r>
              <a:rPr lang="en-GB" sz="2400" dirty="0">
                <a:solidFill>
                  <a:schemeClr val="tx1"/>
                </a:solidFill>
              </a:rPr>
              <a:t>It is not good enough to turn up to a lesson without homework claiming that you didn’t understand – check early and ask your teacher.</a:t>
            </a:r>
          </a:p>
          <a:p>
            <a:r>
              <a:rPr lang="en-GB" sz="2400" dirty="0">
                <a:solidFill>
                  <a:schemeClr val="tx1"/>
                </a:solidFill>
              </a:rPr>
              <a:t>Use Godalming online – lots of supporting material can be found on there.</a:t>
            </a:r>
          </a:p>
          <a:p>
            <a:r>
              <a:rPr lang="en-GB" sz="2400" dirty="0"/>
              <a:t>Prepare thoroughly for benchmark assessments – these are very important as seen this year.</a:t>
            </a:r>
            <a:endParaRPr lang="en-GB" sz="2400" dirty="0">
              <a:solidFill>
                <a:schemeClr val="tx1"/>
              </a:solidFill>
            </a:endParaRPr>
          </a:p>
          <a:p>
            <a:r>
              <a:rPr lang="en-GB" sz="2400" dirty="0">
                <a:solidFill>
                  <a:schemeClr val="tx1"/>
                </a:solidFill>
              </a:rPr>
              <a:t>Come to a Department Workshop lunchtimes for some help.  These will be advertised within the department.</a:t>
            </a:r>
          </a:p>
          <a:p>
            <a:pPr lvl="0"/>
            <a:r>
              <a:rPr lang="en-GB" sz="2400" dirty="0">
                <a:solidFill>
                  <a:prstClr val="black"/>
                </a:solidFill>
              </a:rPr>
              <a:t>The A Level Geography Handbook containing information about the course, assessment policy etc. can be found on GOL under Course Information.</a:t>
            </a:r>
          </a:p>
          <a:p>
            <a:endParaRPr lang="en-GB" sz="2400" dirty="0">
              <a:solidFill>
                <a:schemeClr val="tx1"/>
              </a:solidFill>
            </a:endParaRPr>
          </a:p>
        </p:txBody>
      </p:sp>
    </p:spTree>
    <p:extLst>
      <p:ext uri="{BB962C8B-B14F-4D97-AF65-F5344CB8AC3E}">
        <p14:creationId xmlns:p14="http://schemas.microsoft.com/office/powerpoint/2010/main" val="233658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0B958-D07C-4D9B-AC7F-230769DF696C}"/>
              </a:ext>
            </a:extLst>
          </p:cNvPr>
          <p:cNvSpPr>
            <a:spLocks noGrp="1"/>
          </p:cNvSpPr>
          <p:nvPr>
            <p:ph type="title"/>
          </p:nvPr>
        </p:nvSpPr>
        <p:spPr>
          <a:xfrm>
            <a:off x="0" y="0"/>
            <a:ext cx="8388423" cy="1649559"/>
          </a:xfrm>
        </p:spPr>
        <p:txBody>
          <a:bodyPr>
            <a:noAutofit/>
          </a:bodyPr>
          <a:lstStyle/>
          <a:p>
            <a:r>
              <a:rPr lang="en-GB" sz="3600" b="1" dirty="0">
                <a:solidFill>
                  <a:srgbClr val="00B050"/>
                </a:solidFill>
              </a:rPr>
              <a:t>Geography Lunchtime Workshops: </a:t>
            </a:r>
            <a:br>
              <a:rPr lang="en-GB" sz="3600" b="1" dirty="0">
                <a:solidFill>
                  <a:srgbClr val="00B050"/>
                </a:solidFill>
              </a:rPr>
            </a:br>
            <a:r>
              <a:rPr lang="en-GB" sz="3600" b="1" dirty="0">
                <a:solidFill>
                  <a:srgbClr val="00B050"/>
                </a:solidFill>
              </a:rPr>
              <a:t>NEA Support</a:t>
            </a:r>
          </a:p>
        </p:txBody>
      </p:sp>
      <p:sp>
        <p:nvSpPr>
          <p:cNvPr id="8" name="Content Placeholder 7">
            <a:extLst>
              <a:ext uri="{FF2B5EF4-FFF2-40B4-BE49-F238E27FC236}">
                <a16:creationId xmlns:a16="http://schemas.microsoft.com/office/drawing/2014/main" id="{9C04B5AF-0BCF-413D-848F-C53A35F400BD}"/>
              </a:ext>
            </a:extLst>
          </p:cNvPr>
          <p:cNvSpPr>
            <a:spLocks noGrp="1"/>
          </p:cNvSpPr>
          <p:nvPr>
            <p:ph sz="half" idx="2"/>
          </p:nvPr>
        </p:nvSpPr>
        <p:spPr>
          <a:xfrm>
            <a:off x="3983090" y="1268760"/>
            <a:ext cx="5160910" cy="4655791"/>
          </a:xfrm>
        </p:spPr>
        <p:txBody>
          <a:bodyPr>
            <a:normAutofit/>
          </a:bodyPr>
          <a:lstStyle/>
          <a:p>
            <a:pPr marL="0" indent="0">
              <a:buNone/>
            </a:pPr>
            <a:endParaRPr lang="en-US" dirty="0"/>
          </a:p>
          <a:p>
            <a:pPr marL="0" indent="0">
              <a:buNone/>
            </a:pPr>
            <a:r>
              <a:rPr lang="en-US" sz="2000" b="1" dirty="0"/>
              <a:t>Come to Room </a:t>
            </a:r>
            <a:r>
              <a:rPr lang="en-US" sz="2000" b="1" dirty="0" smtClean="0"/>
              <a:t>911/912 </a:t>
            </a:r>
            <a:r>
              <a:rPr lang="en-US" sz="2000" b="1" dirty="0"/>
              <a:t>at 1.15pm on </a:t>
            </a:r>
            <a:r>
              <a:rPr lang="en-US" sz="2000" b="1" dirty="0" smtClean="0"/>
              <a:t>Thursdays and Fridays.</a:t>
            </a:r>
            <a:endParaRPr lang="en-US" sz="2000" b="1" dirty="0"/>
          </a:p>
          <a:p>
            <a:pPr marL="0" indent="0">
              <a:buNone/>
            </a:pPr>
            <a:endParaRPr lang="en-US" sz="2000" dirty="0"/>
          </a:p>
          <a:p>
            <a:r>
              <a:rPr lang="en-US" sz="2000" dirty="0" smtClean="0"/>
              <a:t>Thursday 14</a:t>
            </a:r>
            <a:r>
              <a:rPr lang="en-US" sz="2000" baseline="30000" dirty="0" smtClean="0"/>
              <a:t>th </a:t>
            </a:r>
            <a:r>
              <a:rPr lang="en-US" sz="2000" dirty="0" smtClean="0"/>
              <a:t> &amp; Friday 15</a:t>
            </a:r>
            <a:r>
              <a:rPr lang="en-US" sz="2000" baseline="30000" dirty="0" smtClean="0"/>
              <a:t>th</a:t>
            </a:r>
            <a:r>
              <a:rPr lang="en-US" sz="2000" dirty="0" smtClean="0"/>
              <a:t> September</a:t>
            </a:r>
            <a:endParaRPr lang="en-US" sz="2000" dirty="0"/>
          </a:p>
          <a:p>
            <a:pPr marL="0" indent="0">
              <a:buNone/>
            </a:pPr>
            <a:endParaRPr lang="en-US" sz="2000" dirty="0"/>
          </a:p>
          <a:p>
            <a:r>
              <a:rPr lang="en-US" sz="2000" dirty="0" smtClean="0"/>
              <a:t>Thursday </a:t>
            </a:r>
            <a:r>
              <a:rPr lang="en-US" sz="2000" dirty="0"/>
              <a:t>21</a:t>
            </a:r>
            <a:r>
              <a:rPr lang="en-US" sz="2000" baseline="30000" dirty="0"/>
              <a:t>st</a:t>
            </a:r>
            <a:r>
              <a:rPr lang="en-US" sz="2000" dirty="0"/>
              <a:t> </a:t>
            </a:r>
            <a:r>
              <a:rPr lang="en-US" sz="2000" dirty="0" smtClean="0"/>
              <a:t>&amp; Friday 22</a:t>
            </a:r>
            <a:r>
              <a:rPr lang="en-US" sz="2000" baseline="30000" dirty="0" smtClean="0"/>
              <a:t>nd</a:t>
            </a:r>
            <a:r>
              <a:rPr lang="en-US" sz="2000" dirty="0" smtClean="0"/>
              <a:t> September</a:t>
            </a:r>
            <a:endParaRPr lang="en-US" sz="2000" dirty="0"/>
          </a:p>
          <a:p>
            <a:endParaRPr lang="en-US" sz="2000" dirty="0"/>
          </a:p>
          <a:p>
            <a:r>
              <a:rPr lang="en-US" sz="2000" dirty="0" smtClean="0"/>
              <a:t>Thursday </a:t>
            </a:r>
            <a:r>
              <a:rPr lang="en-US" sz="2000" dirty="0"/>
              <a:t>28</a:t>
            </a:r>
            <a:r>
              <a:rPr lang="en-US" sz="2000" baseline="30000" dirty="0"/>
              <a:t>th</a:t>
            </a:r>
            <a:r>
              <a:rPr lang="en-US" sz="2000" dirty="0"/>
              <a:t> </a:t>
            </a:r>
            <a:r>
              <a:rPr lang="en-US" sz="2000" dirty="0" smtClean="0"/>
              <a:t>&amp; Friday 23</a:t>
            </a:r>
            <a:r>
              <a:rPr lang="en-US" sz="2000" baseline="30000" dirty="0" smtClean="0"/>
              <a:t>rd</a:t>
            </a:r>
            <a:r>
              <a:rPr lang="en-US" sz="2000" dirty="0" smtClean="0"/>
              <a:t> September</a:t>
            </a:r>
            <a:endParaRPr lang="en-US" sz="2000" dirty="0"/>
          </a:p>
          <a:p>
            <a:pPr marL="0" indent="0">
              <a:buNone/>
            </a:pPr>
            <a:endParaRPr lang="en-US" sz="2000" dirty="0"/>
          </a:p>
          <a:p>
            <a:r>
              <a:rPr lang="en-US" sz="2000" dirty="0" smtClean="0"/>
              <a:t>Thursday </a:t>
            </a:r>
            <a:r>
              <a:rPr lang="en-US" sz="2000"/>
              <a:t>5</a:t>
            </a:r>
            <a:r>
              <a:rPr lang="en-US" sz="2000" baseline="30000"/>
              <a:t>th</a:t>
            </a:r>
            <a:r>
              <a:rPr lang="en-US" sz="2000"/>
              <a:t> </a:t>
            </a:r>
            <a:r>
              <a:rPr lang="en-US" sz="2000" smtClean="0"/>
              <a:t>October</a:t>
            </a:r>
            <a:endParaRPr lang="en-US" sz="2000" dirty="0"/>
          </a:p>
          <a:p>
            <a:endParaRPr lang="en-US" sz="2000" dirty="0"/>
          </a:p>
          <a:p>
            <a:pPr marL="0" indent="0">
              <a:buNone/>
            </a:pPr>
            <a:endParaRPr lang="en-US" sz="2000" dirty="0"/>
          </a:p>
          <a:p>
            <a:pPr marL="0" indent="0">
              <a:buNone/>
            </a:pPr>
            <a:endParaRPr lang="en-US" dirty="0"/>
          </a:p>
          <a:p>
            <a:endParaRPr lang="en-US" dirty="0"/>
          </a:p>
          <a:p>
            <a:endParaRPr lang="en-US" dirty="0"/>
          </a:p>
          <a:p>
            <a:endParaRPr lang="en-US" dirty="0"/>
          </a:p>
          <a:p>
            <a:endParaRPr lang="en-GB" dirty="0"/>
          </a:p>
          <a:p>
            <a:pPr marL="0" indent="0">
              <a:buNone/>
            </a:pPr>
            <a:endParaRPr lang="en-GB" dirty="0"/>
          </a:p>
        </p:txBody>
      </p:sp>
      <p:pic>
        <p:nvPicPr>
          <p:cNvPr id="4" name="Picture 3">
            <a:extLst>
              <a:ext uri="{FF2B5EF4-FFF2-40B4-BE49-F238E27FC236}">
                <a16:creationId xmlns:a16="http://schemas.microsoft.com/office/drawing/2014/main" id="{84BE2A82-945E-44BA-9054-3DD00AA8C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64" y="1772815"/>
            <a:ext cx="3955626" cy="3122863"/>
          </a:xfrm>
          <a:prstGeom prst="rect">
            <a:avLst/>
          </a:prstGeom>
        </p:spPr>
      </p:pic>
      <p:sp>
        <p:nvSpPr>
          <p:cNvPr id="3" name="TextBox 2"/>
          <p:cNvSpPr txBox="1"/>
          <p:nvPr/>
        </p:nvSpPr>
        <p:spPr>
          <a:xfrm>
            <a:off x="27465" y="5013176"/>
            <a:ext cx="7064816" cy="1569660"/>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70AD47"/>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Open to all </a:t>
            </a:r>
            <a:r>
              <a:rPr lang="en-GB" sz="2400" b="1" dirty="0">
                <a:solidFill>
                  <a:srgbClr val="00B050"/>
                </a:solidFill>
                <a:latin typeface="Calibri" panose="020F0502020204030204"/>
              </a:rPr>
              <a:t>Second</a:t>
            </a:r>
            <a:r>
              <a:rPr kumimoji="0" lang="en-GB" sz="2400" b="1" i="0" u="none" strike="noStrike" kern="1200" cap="none" spc="0" normalizeH="0" baseline="0" noProof="0" dirty="0">
                <a:ln>
                  <a:noFill/>
                </a:ln>
                <a:solidFill>
                  <a:srgbClr val="00B050"/>
                </a:solidFill>
                <a:effectLst/>
                <a:uLnTx/>
                <a:uFillTx/>
                <a:latin typeface="Calibri" panose="020F0502020204030204"/>
                <a:ea typeface="+mn-ea"/>
                <a:cs typeface="+mn-cs"/>
              </a:rPr>
              <a:t> Year Geography Students</a:t>
            </a:r>
          </a:p>
        </p:txBody>
      </p:sp>
    </p:spTree>
    <p:extLst>
      <p:ext uri="{BB962C8B-B14F-4D97-AF65-F5344CB8AC3E}">
        <p14:creationId xmlns:p14="http://schemas.microsoft.com/office/powerpoint/2010/main" val="3700626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College Golden Rules</a:t>
            </a:r>
            <a:endParaRPr lang="en-GB" b="1" dirty="0"/>
          </a:p>
        </p:txBody>
      </p:sp>
      <p:sp>
        <p:nvSpPr>
          <p:cNvPr id="3" name="Content Placeholder 2"/>
          <p:cNvSpPr>
            <a:spLocks noGrp="1"/>
          </p:cNvSpPr>
          <p:nvPr>
            <p:ph idx="1"/>
          </p:nvPr>
        </p:nvSpPr>
        <p:spPr/>
        <p:txBody>
          <a:bodyPr/>
          <a:lstStyle/>
          <a:p>
            <a:pPr fontAlgn="base"/>
            <a:r>
              <a:rPr lang="en-GB" dirty="0"/>
              <a:t>Arrive to every lesson promptly and prepared with the necessary equipment  </a:t>
            </a:r>
            <a:r>
              <a:rPr lang="en-US" dirty="0"/>
              <a:t>​</a:t>
            </a:r>
          </a:p>
          <a:p>
            <a:pPr fontAlgn="base"/>
            <a:r>
              <a:rPr lang="en-GB" dirty="0"/>
              <a:t>Mobile phones must be switched off and out of sight unless instructed otherwise by your teacher </a:t>
            </a:r>
            <a:r>
              <a:rPr lang="en-US" dirty="0"/>
              <a:t>​</a:t>
            </a:r>
          </a:p>
          <a:p>
            <a:pPr fontAlgn="base"/>
            <a:r>
              <a:rPr lang="en-GB" dirty="0"/>
              <a:t>No food is allowed in classrooms unless there is specific medical requirement.  You can have a water bottle on your desk but this must be filled up before the lesson </a:t>
            </a:r>
            <a:r>
              <a:rPr lang="en-US" dirty="0"/>
              <a:t>​</a:t>
            </a:r>
          </a:p>
          <a:p>
            <a:pPr fontAlgn="base"/>
            <a:r>
              <a:rPr lang="en-GB" dirty="0"/>
              <a:t>If you arrive late you must knock on the door and wait until the teacher gives permission to enter the room </a:t>
            </a:r>
            <a:r>
              <a:rPr lang="en-US" dirty="0"/>
              <a:t>​</a:t>
            </a:r>
          </a:p>
          <a:p>
            <a:pPr fontAlgn="base"/>
            <a:r>
              <a:rPr lang="en-GB" dirty="0"/>
              <a:t>Listen carefully when the teacher is talking  </a:t>
            </a:r>
            <a:r>
              <a:rPr lang="en-US" dirty="0"/>
              <a:t>​</a:t>
            </a:r>
          </a:p>
          <a:p>
            <a:pPr fontAlgn="base"/>
            <a:r>
              <a:rPr lang="en-GB" dirty="0"/>
              <a:t>Be respectful and kind in your language and behaviour at all times </a:t>
            </a:r>
            <a:r>
              <a:rPr lang="en-US" dirty="0"/>
              <a:t>​</a:t>
            </a:r>
          </a:p>
          <a:p>
            <a:pPr marL="0" indent="0">
              <a:buNone/>
            </a:pPr>
            <a:endParaRPr lang="en-GB" dirty="0"/>
          </a:p>
        </p:txBody>
      </p:sp>
    </p:spTree>
    <p:extLst>
      <p:ext uri="{BB962C8B-B14F-4D97-AF65-F5344CB8AC3E}">
        <p14:creationId xmlns:p14="http://schemas.microsoft.com/office/powerpoint/2010/main" val="3983758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44960412"/>
              </p:ext>
            </p:extLst>
          </p:nvPr>
        </p:nvGraphicFramePr>
        <p:xfrm>
          <a:off x="539552" y="1700808"/>
          <a:ext cx="7992888" cy="4297680"/>
        </p:xfrm>
        <a:graphic>
          <a:graphicData uri="http://schemas.openxmlformats.org/drawingml/2006/table">
            <a:tbl>
              <a:tblPr firstRow="1" firstCol="1" bandRow="1"/>
              <a:tblGrid>
                <a:gridCol w="2663774">
                  <a:extLst>
                    <a:ext uri="{9D8B030D-6E8A-4147-A177-3AD203B41FA5}">
                      <a16:colId xmlns:a16="http://schemas.microsoft.com/office/drawing/2014/main" val="1097610356"/>
                    </a:ext>
                  </a:extLst>
                </a:gridCol>
                <a:gridCol w="2664557">
                  <a:extLst>
                    <a:ext uri="{9D8B030D-6E8A-4147-A177-3AD203B41FA5}">
                      <a16:colId xmlns:a16="http://schemas.microsoft.com/office/drawing/2014/main" val="2450525961"/>
                    </a:ext>
                  </a:extLst>
                </a:gridCol>
                <a:gridCol w="2664557">
                  <a:extLst>
                    <a:ext uri="{9D8B030D-6E8A-4147-A177-3AD203B41FA5}">
                      <a16:colId xmlns:a16="http://schemas.microsoft.com/office/drawing/2014/main" val="3715798779"/>
                    </a:ext>
                  </a:extLst>
                </a:gridCol>
              </a:tblGrid>
              <a:tr h="0">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1 –</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PHYSICAL</a:t>
                      </a:r>
                    </a:p>
                    <a:p>
                      <a:pPr algn="ctr">
                        <a:spcAft>
                          <a:spcPts val="0"/>
                        </a:spcAft>
                        <a:tabLst>
                          <a:tab pos="752475" algn="l"/>
                        </a:tabLst>
                      </a:pPr>
                      <a:r>
                        <a:rPr lang="en-GB" sz="2000" b="1" baseline="0" dirty="0">
                          <a:effectLst/>
                          <a:latin typeface="Calibri" panose="020F0502020204030204" pitchFamily="34" charset="0"/>
                          <a:ea typeface="Times New Roman" panose="02020603050405020304" pitchFamily="18" charset="0"/>
                          <a:cs typeface="Times New Roman" panose="02020603050405020304" pitchFamily="18" charset="0"/>
                        </a:rPr>
                        <a:t>(40%)</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PAPER 2 – HUMAN</a:t>
                      </a:r>
                    </a:p>
                    <a:p>
                      <a:pPr algn="ctr">
                        <a:spcAft>
                          <a:spcPts val="0"/>
                        </a:spcAft>
                        <a:tabLst>
                          <a:tab pos="752475" algn="l"/>
                        </a:tabLst>
                      </a:pPr>
                      <a:r>
                        <a:rPr lang="en-GB" sz="2000" b="1" dirty="0">
                          <a:effectLst/>
                          <a:latin typeface="Calibri" panose="020F0502020204030204" pitchFamily="34" charset="0"/>
                          <a:ea typeface="Times New Roman" panose="02020603050405020304" pitchFamily="18" charset="0"/>
                          <a:cs typeface="Times New Roman" panose="02020603050405020304" pitchFamily="18" charset="0"/>
                        </a:rPr>
                        <a:t>(40%)</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752475" algn="l"/>
                        </a:tabLst>
                      </a:pPr>
                      <a:r>
                        <a:rPr lang="en-GB" sz="2000" b="1" dirty="0">
                          <a:effectLst/>
                          <a:latin typeface="Calibri" panose="020F0502020204030204" pitchFamily="34" charset="0"/>
                          <a:ea typeface="Calibri" panose="020F0502020204030204" pitchFamily="34" charset="0"/>
                          <a:cs typeface="Times New Roman" panose="02020603050405020304" pitchFamily="18" charset="0"/>
                        </a:rPr>
                        <a:t>NEA:</a:t>
                      </a:r>
                      <a:r>
                        <a:rPr lang="en-GB" sz="2000" b="1" baseline="0" dirty="0">
                          <a:effectLst/>
                          <a:latin typeface="Calibri" panose="020F0502020204030204" pitchFamily="34" charset="0"/>
                          <a:ea typeface="Calibri" panose="020F0502020204030204" pitchFamily="34" charset="0"/>
                          <a:cs typeface="Times New Roman" panose="02020603050405020304" pitchFamily="18" charset="0"/>
                        </a:rPr>
                        <a:t>  </a:t>
                      </a:r>
                      <a:r>
                        <a:rPr lang="en-GB" sz="2000" b="1" dirty="0">
                          <a:effectLst/>
                          <a:latin typeface="Calibri" panose="020F0502020204030204" pitchFamily="34" charset="0"/>
                          <a:ea typeface="Calibri" panose="020F0502020204030204" pitchFamily="34" charset="0"/>
                          <a:cs typeface="Times New Roman" panose="02020603050405020304" pitchFamily="18" charset="0"/>
                        </a:rPr>
                        <a:t>GEOGRAPHY FIELDWORK INVESTIGATION (20%) </a:t>
                      </a: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718212"/>
                  </a:ext>
                </a:extLst>
              </a:tr>
              <a:tr h="0">
                <a:tc>
                  <a:txBody>
                    <a:bodyPr/>
                    <a:lstStyle/>
                    <a:p>
                      <a:r>
                        <a:rPr lang="en-GB" sz="1800" b="1" kern="1200" dirty="0">
                          <a:solidFill>
                            <a:schemeClr val="tx1"/>
                          </a:solidFill>
                          <a:effectLst/>
                          <a:latin typeface="Calibri" panose="020F0502020204030204" pitchFamily="34" charset="0"/>
                          <a:ea typeface="+mn-ea"/>
                          <a:cs typeface="Calibri" panose="020F0502020204030204" pitchFamily="34" charset="0"/>
                        </a:rPr>
                        <a:t>YEAR</a:t>
                      </a:r>
                      <a:r>
                        <a:rPr lang="en-GB" sz="1800" b="1" kern="1200" baseline="0" dirty="0">
                          <a:solidFill>
                            <a:schemeClr val="tx1"/>
                          </a:solidFill>
                          <a:effectLst/>
                          <a:latin typeface="Calibri" panose="020F0502020204030204" pitchFamily="34" charset="0"/>
                          <a:ea typeface="+mn-ea"/>
                          <a:cs typeface="Calibri" panose="020F0502020204030204" pitchFamily="34" charset="0"/>
                        </a:rPr>
                        <a:t> 1</a:t>
                      </a: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GB" sz="1800" b="1" kern="1200" dirty="0">
                          <a:solidFill>
                            <a:schemeClr val="tx1"/>
                          </a:solidFill>
                          <a:effectLst/>
                          <a:latin typeface="Calibri" panose="020F0502020204030204" pitchFamily="34" charset="0"/>
                          <a:ea typeface="+mn-ea"/>
                          <a:cs typeface="Calibri" panose="020F0502020204030204" pitchFamily="34" charset="0"/>
                        </a:rPr>
                        <a:t>Coastal systems and landscapes</a:t>
                      </a:r>
                    </a:p>
                    <a:p>
                      <a:pPr marL="285750" indent="-285750">
                        <a:buFont typeface="Arial" panose="020B0604020202020204" pitchFamily="34" charset="0"/>
                        <a:buChar char="•"/>
                      </a:pPr>
                      <a:endParaRPr lang="en-GB" sz="1800" b="1" kern="1200" dirty="0">
                        <a:solidFill>
                          <a:schemeClr val="tx1"/>
                        </a:solidFill>
                        <a:effectLst/>
                        <a:latin typeface="Calibri" panose="020F0502020204030204" pitchFamily="34" charset="0"/>
                        <a:ea typeface="+mn-ea"/>
                        <a:cs typeface="Calibri" panose="020F0502020204030204" pitchFamily="34" charset="0"/>
                      </a:endParaRPr>
                    </a:p>
                    <a:p>
                      <a:pPr marL="285750" indent="-285750">
                        <a:buFont typeface="Arial" panose="020B0604020202020204" pitchFamily="34" charset="0"/>
                        <a:buChar char="•"/>
                      </a:pPr>
                      <a:r>
                        <a:rPr lang="en-GB" sz="1800" b="1" kern="1200" dirty="0">
                          <a:solidFill>
                            <a:schemeClr val="tx1"/>
                          </a:solidFill>
                          <a:effectLst/>
                          <a:latin typeface="Calibri" panose="020F0502020204030204" pitchFamily="34" charset="0"/>
                          <a:ea typeface="+mn-ea"/>
                          <a:cs typeface="Calibri" panose="020F0502020204030204" pitchFamily="34" charset="0"/>
                        </a:rPr>
                        <a:t>Hazards</a:t>
                      </a:r>
                    </a:p>
                    <a:p>
                      <a:pPr>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1</a:t>
                      </a: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Changing Places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Contemporary urban environments</a:t>
                      </a: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6DDE8"/>
                    </a:solidFill>
                  </a:tcPr>
                </a:tc>
                <a:tc rowSpan="2">
                  <a:txBody>
                    <a:bodyPr/>
                    <a:lstStyle/>
                    <a:p>
                      <a:pPr algn="l">
                        <a:spcAft>
                          <a:spcPts val="0"/>
                        </a:spcAft>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Students complete an individual investigation which must include data collected in the field.  The individual investigation must be based on a question or issue defined and developed by the student relating to part of the specification content.</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081855824"/>
                  </a:ext>
                </a:extLst>
              </a:tr>
              <a:tr h="774700">
                <a:tc>
                  <a:txBody>
                    <a:bodyPr/>
                    <a:lstStyle/>
                    <a:p>
                      <a:pPr>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YEAR 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Hazards</a:t>
                      </a:r>
                    </a:p>
                    <a:p>
                      <a:pPr marL="342900" indent="-342900">
                        <a:spcAft>
                          <a:spcPts val="0"/>
                        </a:spcAft>
                        <a:buFont typeface="Arial" panose="020B0604020202020204" pitchFamily="34" charset="0"/>
                        <a:buChar char="•"/>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1" kern="1200" dirty="0">
                          <a:solidFill>
                            <a:schemeClr val="tx1"/>
                          </a:solidFill>
                          <a:effectLst/>
                          <a:latin typeface="Calibri" panose="020F0502020204030204" pitchFamily="34" charset="0"/>
                          <a:ea typeface="+mn-ea"/>
                          <a:cs typeface="Calibri" panose="020F0502020204030204" pitchFamily="34" charset="0"/>
                        </a:rPr>
                        <a:t>Water and the carbon cycle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spcAft>
                          <a:spcPts val="0"/>
                        </a:spcAft>
                        <a:tabLst>
                          <a:tab pos="752475" algn="l"/>
                        </a:tabLst>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a:spcAft>
                          <a:spcPts val="0"/>
                        </a:spcAft>
                        <a:tabLst>
                          <a:tab pos="752475" algn="l"/>
                        </a:tabLst>
                      </a:pPr>
                      <a:r>
                        <a:rPr lang="en-GB" sz="1800" b="1" dirty="0">
                          <a:effectLst/>
                          <a:latin typeface="Calibri" panose="020F0502020204030204" pitchFamily="34" charset="0"/>
                          <a:ea typeface="Times New Roman" panose="02020603050405020304" pitchFamily="18" charset="0"/>
                          <a:cs typeface="Calibri" panose="020F0502020204030204" pitchFamily="34" charset="0"/>
                        </a:rPr>
                        <a:t>YEAR 2</a:t>
                      </a:r>
                    </a:p>
                    <a:p>
                      <a:pPr marL="342900" indent="-342900" algn="l">
                        <a:spcAft>
                          <a:spcPts val="0"/>
                        </a:spcAft>
                        <a:buFont typeface="Arial" panose="020B0604020202020204" pitchFamily="34" charset="0"/>
                        <a:buChar char="•"/>
                        <a:tabLst>
                          <a:tab pos="752475" algn="l"/>
                        </a:tabLs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Global systems and global governance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algn="l">
                        <a:spcAft>
                          <a:spcPts val="0"/>
                        </a:spcAft>
                        <a:tabLst>
                          <a:tab pos="752475" algn="l"/>
                        </a:tabLst>
                      </a:pPr>
                      <a:endParaRPr lang="en-GB"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646517230"/>
                  </a:ext>
                </a:extLst>
              </a:tr>
            </a:tbl>
          </a:graphicData>
        </a:graphic>
      </p:graphicFrame>
      <p:sp>
        <p:nvSpPr>
          <p:cNvPr id="4" name="Title 3"/>
          <p:cNvSpPr>
            <a:spLocks noGrp="1"/>
          </p:cNvSpPr>
          <p:nvPr>
            <p:ph type="title"/>
          </p:nvPr>
        </p:nvSpPr>
        <p:spPr>
          <a:xfrm>
            <a:off x="539552" y="332656"/>
            <a:ext cx="7024744" cy="1143000"/>
          </a:xfrm>
        </p:spPr>
        <p:txBody>
          <a:bodyPr/>
          <a:lstStyle/>
          <a:p>
            <a:r>
              <a:rPr lang="en-GB" b="1" dirty="0"/>
              <a:t>Topics covered:</a:t>
            </a:r>
          </a:p>
        </p:txBody>
      </p:sp>
    </p:spTree>
    <p:extLst>
      <p:ext uri="{BB962C8B-B14F-4D97-AF65-F5344CB8AC3E}">
        <p14:creationId xmlns:p14="http://schemas.microsoft.com/office/powerpoint/2010/main" val="1110728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
            <a:ext cx="7903790" cy="908720"/>
          </a:xfrm>
        </p:spPr>
        <p:txBody>
          <a:bodyPr/>
          <a:lstStyle/>
          <a:p>
            <a:r>
              <a:rPr lang="en-GB" b="1" dirty="0"/>
              <a:t>Summer Work</a:t>
            </a:r>
          </a:p>
        </p:txBody>
      </p:sp>
      <p:sp>
        <p:nvSpPr>
          <p:cNvPr id="3" name="Content Placeholder 2"/>
          <p:cNvSpPr>
            <a:spLocks noGrp="1"/>
          </p:cNvSpPr>
          <p:nvPr>
            <p:ph idx="1"/>
          </p:nvPr>
        </p:nvSpPr>
        <p:spPr>
          <a:xfrm>
            <a:off x="0" y="764704"/>
            <a:ext cx="9144000" cy="6093296"/>
          </a:xfrm>
        </p:spPr>
        <p:txBody>
          <a:bodyPr>
            <a:normAutofit/>
          </a:bodyPr>
          <a:lstStyle/>
          <a:p>
            <a:pPr marL="0" indent="0">
              <a:buNone/>
            </a:pPr>
            <a:r>
              <a:rPr lang="en-GB" sz="2400" b="1" dirty="0"/>
              <a:t>You were asked to complete the following over the Summer:</a:t>
            </a:r>
          </a:p>
          <a:p>
            <a:pPr marL="0" indent="0">
              <a:buNone/>
            </a:pPr>
            <a:endParaRPr lang="en-GB" sz="2400" dirty="0"/>
          </a:p>
          <a:p>
            <a:pPr lvl="0"/>
            <a:r>
              <a:rPr lang="en-GB" sz="2000" b="1" dirty="0"/>
              <a:t>NEA Independent Investigation</a:t>
            </a:r>
            <a:r>
              <a:rPr lang="en-GB" sz="2000" dirty="0"/>
              <a:t> – Booklets and resources on Godalming Online in the Independent Investigation folder to support you.  Remember this is worth 20% of your final A Level grade.</a:t>
            </a:r>
          </a:p>
          <a:p>
            <a:endParaRPr lang="en-GB" sz="2000" dirty="0"/>
          </a:p>
          <a:p>
            <a:pPr lvl="0"/>
            <a:r>
              <a:rPr lang="en-GB" sz="2000" b="1" dirty="0"/>
              <a:t>Global Systems and Global Governance</a:t>
            </a:r>
            <a:r>
              <a:rPr lang="en-GB" sz="2000" dirty="0"/>
              <a:t> – complete the summer work (issued in class) ready for Human Geography lessons commencing </a:t>
            </a:r>
            <a:r>
              <a:rPr lang="en-GB" sz="2000" b="1" dirty="0"/>
              <a:t>this</a:t>
            </a:r>
            <a:r>
              <a:rPr lang="en-GB" sz="2000" dirty="0"/>
              <a:t> </a:t>
            </a:r>
            <a:r>
              <a:rPr lang="en-GB" sz="2000" b="1" dirty="0"/>
              <a:t>week</a:t>
            </a:r>
            <a:r>
              <a:rPr lang="en-GB" sz="2000" dirty="0"/>
              <a:t>. Bring to </a:t>
            </a:r>
            <a:r>
              <a:rPr lang="en-GB" sz="2000" b="1" dirty="0"/>
              <a:t>all</a:t>
            </a:r>
            <a:r>
              <a:rPr lang="en-GB" sz="2000" dirty="0"/>
              <a:t> Geography lessons this week as you will not know which one is Human Geography. </a:t>
            </a:r>
          </a:p>
          <a:p>
            <a:pPr marL="0" lvl="0" indent="0">
              <a:buNone/>
            </a:pPr>
            <a:r>
              <a:rPr lang="en-GB" sz="2000" dirty="0"/>
              <a:t> </a:t>
            </a:r>
          </a:p>
          <a:p>
            <a:pPr lvl="0"/>
            <a:r>
              <a:rPr lang="en-GB" sz="2000" b="1" dirty="0"/>
              <a:t>Year 1 Work</a:t>
            </a:r>
            <a:r>
              <a:rPr lang="en-GB" sz="2000" dirty="0"/>
              <a:t> – ensure all Year 1 booklets and review notes for Changing Places, Contemporary Urban Environments, Coasts and Hazards 1 - 4 are fully completed and filed ready for revision. </a:t>
            </a:r>
            <a:r>
              <a:rPr lang="en-GB" dirty="0"/>
              <a:t>Bring the </a:t>
            </a:r>
            <a:r>
              <a:rPr lang="en-GB" b="1" dirty="0"/>
              <a:t>Hazards review notes 1-4</a:t>
            </a:r>
            <a:r>
              <a:rPr lang="en-GB" dirty="0"/>
              <a:t> to </a:t>
            </a:r>
            <a:r>
              <a:rPr lang="en-GB" b="1" dirty="0"/>
              <a:t>all</a:t>
            </a:r>
            <a:r>
              <a:rPr lang="en-GB" dirty="0"/>
              <a:t> Geography lessons </a:t>
            </a:r>
            <a:r>
              <a:rPr lang="en-GB" b="1" dirty="0"/>
              <a:t>this week </a:t>
            </a:r>
            <a:r>
              <a:rPr lang="en-GB" dirty="0"/>
              <a:t>as you will not know which ones are Physical Geography. </a:t>
            </a:r>
            <a:endParaRPr lang="en-GB" sz="2000" dirty="0"/>
          </a:p>
          <a:p>
            <a:pPr marL="0" lvl="0" indent="0">
              <a:buNone/>
            </a:pPr>
            <a:endParaRPr lang="en-GB" sz="2000" dirty="0"/>
          </a:p>
          <a:p>
            <a:r>
              <a:rPr lang="en-GB" sz="2000" b="1" dirty="0"/>
              <a:t>Benchmark Preparation </a:t>
            </a:r>
            <a:r>
              <a:rPr lang="en-GB" sz="2000" dirty="0"/>
              <a:t>- revise and prepare for a Benchmark which will take place in the second week back, </a:t>
            </a:r>
            <a:r>
              <a:rPr lang="en-GB" sz="2000" b="1" dirty="0"/>
              <a:t>week beginning Monday 18th September.</a:t>
            </a:r>
            <a:endParaRPr lang="en-GB" sz="2000" dirty="0"/>
          </a:p>
          <a:p>
            <a:pPr lvl="0"/>
            <a:endParaRPr lang="en-GB" sz="2400" dirty="0"/>
          </a:p>
          <a:p>
            <a:pPr lvl="1"/>
            <a:endParaRPr lang="en-GB" dirty="0"/>
          </a:p>
          <a:p>
            <a:pPr marL="0" indent="0">
              <a:buNone/>
            </a:pPr>
            <a:endParaRPr lang="en-GB" sz="2400" dirty="0"/>
          </a:p>
          <a:p>
            <a:pPr marL="0" indent="0">
              <a:buNone/>
            </a:pPr>
            <a:endParaRPr lang="en-GB" dirty="0"/>
          </a:p>
        </p:txBody>
      </p:sp>
    </p:spTree>
    <p:extLst>
      <p:ext uri="{BB962C8B-B14F-4D97-AF65-F5344CB8AC3E}">
        <p14:creationId xmlns:p14="http://schemas.microsoft.com/office/powerpoint/2010/main" val="2133845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5"/>
            <a:ext cx="1691680" cy="720080"/>
          </a:xfrm>
        </p:spPr>
        <p:txBody>
          <a:bodyPr>
            <a:normAutofit fontScale="90000"/>
          </a:bodyPr>
          <a:lstStyle/>
          <a:p>
            <a:pPr algn="ctr"/>
            <a:r>
              <a:rPr lang="en-GB" sz="2800" b="1" dirty="0"/>
              <a:t/>
            </a:r>
            <a:br>
              <a:rPr lang="en-GB" sz="2800" b="1" dirty="0"/>
            </a:br>
            <a:r>
              <a:rPr lang="en-GB" sz="2800" b="1" dirty="0"/>
              <a:t>Godalming </a:t>
            </a:r>
            <a:br>
              <a:rPr lang="en-GB" sz="2800" b="1" dirty="0"/>
            </a:br>
            <a:r>
              <a:rPr lang="en-GB" sz="2800" b="1" dirty="0"/>
              <a:t>Online</a:t>
            </a:r>
            <a:br>
              <a:rPr lang="en-GB" sz="2800" b="1" dirty="0"/>
            </a:br>
            <a:r>
              <a:rPr lang="en-GB" sz="2800" b="1" dirty="0"/>
              <a:t>REMINDER</a:t>
            </a:r>
          </a:p>
        </p:txBody>
      </p:sp>
      <p:sp>
        <p:nvSpPr>
          <p:cNvPr id="3" name="Content Placeholder 2"/>
          <p:cNvSpPr>
            <a:spLocks noGrp="1"/>
          </p:cNvSpPr>
          <p:nvPr>
            <p:ph idx="1"/>
          </p:nvPr>
        </p:nvSpPr>
        <p:spPr/>
        <p:txBody>
          <a:bodyPr/>
          <a:lstStyle/>
          <a:p>
            <a:endParaRPr lang="en-GB"/>
          </a:p>
        </p:txBody>
      </p:sp>
      <p:cxnSp>
        <p:nvCxnSpPr>
          <p:cNvPr id="7" name="Straight Arrow Connector 6"/>
          <p:cNvCxnSpPr/>
          <p:nvPr/>
        </p:nvCxnSpPr>
        <p:spPr>
          <a:xfrm flipH="1">
            <a:off x="1403648" y="692696"/>
            <a:ext cx="576064" cy="96710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rotWithShape="1">
          <a:blip r:embed="rId2"/>
          <a:srcRect l="1575" t="12822" r="22487" b="5731"/>
          <a:stretch/>
        </p:blipFill>
        <p:spPr>
          <a:xfrm>
            <a:off x="35496" y="1659801"/>
            <a:ext cx="8549035" cy="5157681"/>
          </a:xfrm>
          <a:prstGeom prst="rect">
            <a:avLst/>
          </a:prstGeom>
        </p:spPr>
      </p:pic>
      <p:sp>
        <p:nvSpPr>
          <p:cNvPr id="6" name="Rectangle 5"/>
          <p:cNvSpPr/>
          <p:nvPr/>
        </p:nvSpPr>
        <p:spPr>
          <a:xfrm>
            <a:off x="1979712" y="0"/>
            <a:ext cx="7164288" cy="2276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dirty="0">
                <a:solidFill>
                  <a:schemeClr val="tx1"/>
                </a:solidFill>
              </a:rPr>
              <a:t>All resources are uploaded onto Godalming Online under GEOGRAPHY Y2 (22-23)</a:t>
            </a:r>
          </a:p>
          <a:p>
            <a:pPr marL="285750" indent="-285750">
              <a:buFont typeface="Arial" panose="020B0604020202020204" pitchFamily="34" charset="0"/>
              <a:buChar char="•"/>
            </a:pPr>
            <a:r>
              <a:rPr lang="en-GB" sz="1600" dirty="0">
                <a:solidFill>
                  <a:schemeClr val="tx1"/>
                </a:solidFill>
              </a:rPr>
              <a:t>Each topic has its own section e.g. Coasts, Changing Places, Hazards etc.</a:t>
            </a:r>
          </a:p>
          <a:p>
            <a:pPr marL="285750" indent="-285750">
              <a:buFont typeface="Arial" panose="020B0604020202020204" pitchFamily="34" charset="0"/>
              <a:buChar char="•"/>
            </a:pPr>
            <a:r>
              <a:rPr lang="en-GB" sz="1600" dirty="0">
                <a:solidFill>
                  <a:schemeClr val="tx1"/>
                </a:solidFill>
              </a:rPr>
              <a:t>The topics have folders which are numbered in order of teaching e.g. 1 Coast as a system.</a:t>
            </a:r>
          </a:p>
          <a:p>
            <a:pPr marL="285750" indent="-285750">
              <a:buFont typeface="Arial" panose="020B0604020202020204" pitchFamily="34" charset="0"/>
              <a:buChar char="•"/>
            </a:pPr>
            <a:r>
              <a:rPr lang="en-GB" sz="1600" dirty="0">
                <a:solidFill>
                  <a:schemeClr val="tx1"/>
                </a:solidFill>
              </a:rPr>
              <a:t>Within each folder are the PowerPoints, booklet(s) and resources for that section of the course. </a:t>
            </a:r>
          </a:p>
          <a:p>
            <a:pPr marL="285750" indent="-285750">
              <a:buFont typeface="Arial" panose="020B0604020202020204" pitchFamily="34" charset="0"/>
              <a:buChar char="•"/>
            </a:pPr>
            <a:r>
              <a:rPr lang="en-GB" sz="1600" dirty="0">
                <a:solidFill>
                  <a:schemeClr val="tx1"/>
                </a:solidFill>
              </a:rPr>
              <a:t>It is </a:t>
            </a:r>
            <a:r>
              <a:rPr lang="en-GB" sz="1600" b="1" dirty="0">
                <a:solidFill>
                  <a:schemeClr val="tx1"/>
                </a:solidFill>
              </a:rPr>
              <a:t>your responsibility </a:t>
            </a:r>
            <a:r>
              <a:rPr lang="en-GB" sz="1600" dirty="0">
                <a:solidFill>
                  <a:schemeClr val="tx1"/>
                </a:solidFill>
              </a:rPr>
              <a:t>to keep up with the content. If you are absent from a lesson or need to refer to the PowerPoint/resources to complete class or homework you can find everything you need on Godalming Online.</a:t>
            </a:r>
            <a:r>
              <a:rPr lang="en-GB" sz="1600" dirty="0"/>
              <a:t>.</a:t>
            </a:r>
          </a:p>
        </p:txBody>
      </p:sp>
      <p:sp>
        <p:nvSpPr>
          <p:cNvPr id="4" name="Rectangle 3"/>
          <p:cNvSpPr/>
          <p:nvPr/>
        </p:nvSpPr>
        <p:spPr>
          <a:xfrm>
            <a:off x="1403648" y="1659801"/>
            <a:ext cx="576064" cy="1658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619672" y="1991449"/>
            <a:ext cx="288032" cy="1414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40062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Recommended Text Book</a:t>
            </a:r>
          </a:p>
        </p:txBody>
      </p:sp>
      <p:sp>
        <p:nvSpPr>
          <p:cNvPr id="3" name="Content Placeholder 2"/>
          <p:cNvSpPr>
            <a:spLocks noGrp="1"/>
          </p:cNvSpPr>
          <p:nvPr>
            <p:ph sz="half" idx="1"/>
          </p:nvPr>
        </p:nvSpPr>
        <p:spPr>
          <a:xfrm>
            <a:off x="395536" y="1825625"/>
            <a:ext cx="4119314" cy="4351338"/>
          </a:xfrm>
        </p:spPr>
        <p:txBody>
          <a:bodyPr/>
          <a:lstStyle/>
          <a:p>
            <a:pPr marL="0" indent="0" hangingPunct="0">
              <a:spcAft>
                <a:spcPts val="0"/>
              </a:spcAft>
              <a:buNone/>
            </a:pPr>
            <a:endParaRPr lang="en-GB" sz="2400" dirty="0">
              <a:latin typeface="Times New Roman" panose="02020603050405020304" pitchFamily="18" charset="0"/>
              <a:ea typeface="Times New Roman" panose="02020603050405020304" pitchFamily="18" charset="0"/>
            </a:endParaRPr>
          </a:p>
          <a:p>
            <a:pPr marL="0" indent="0" hangingPunct="0">
              <a:spcAft>
                <a:spcPts val="0"/>
              </a:spcAft>
              <a:buNone/>
            </a:pPr>
            <a:r>
              <a:rPr lang="en-GB" sz="2400" dirty="0">
                <a:latin typeface="Calibri" panose="020F0502020204030204" pitchFamily="34" charset="0"/>
                <a:ea typeface="Times New Roman" panose="02020603050405020304" pitchFamily="18" charset="0"/>
              </a:rPr>
              <a:t>Hodder AQA A Level Geography</a:t>
            </a:r>
            <a:endParaRPr lang="en-GB" sz="2400" dirty="0">
              <a:latin typeface="Times New Roman" panose="02020603050405020304" pitchFamily="18" charset="0"/>
              <a:ea typeface="Times New Roman" panose="02020603050405020304" pitchFamily="18" charset="0"/>
            </a:endParaRPr>
          </a:p>
          <a:p>
            <a:pPr marL="0" lvl="0" indent="0" hangingPunct="0">
              <a:spcAft>
                <a:spcPts val="0"/>
              </a:spcAft>
              <a:buNone/>
            </a:pPr>
            <a:r>
              <a:rPr lang="en-GB" sz="2400" dirty="0">
                <a:latin typeface="Calibri" panose="020F0502020204030204" pitchFamily="34" charset="0"/>
                <a:ea typeface="Times New Roman" panose="02020603050405020304" pitchFamily="18" charset="0"/>
              </a:rPr>
              <a:t>ISBN </a:t>
            </a:r>
            <a:r>
              <a:rPr lang="en-GB" sz="2400" dirty="0" smtClean="0">
                <a:latin typeface="Calibri" panose="020F0502020204030204" pitchFamily="34" charset="0"/>
                <a:ea typeface="Times New Roman" panose="02020603050405020304" pitchFamily="18" charset="0"/>
              </a:rPr>
              <a:t>978-1-3983-1254-8</a:t>
            </a:r>
            <a:endParaRPr lang="en-GB" sz="2400" dirty="0">
              <a:latin typeface="Calibri" panose="020F0502020204030204" pitchFamily="34" charset="0"/>
              <a:ea typeface="Times New Roman" panose="02020603050405020304" pitchFamily="18" charset="0"/>
            </a:endParaRPr>
          </a:p>
          <a:p>
            <a:pPr marL="0" lvl="0" indent="0" hangingPunct="0">
              <a:spcAft>
                <a:spcPts val="0"/>
              </a:spcAft>
              <a:buNone/>
            </a:pPr>
            <a:endParaRPr lang="en-GB" sz="2400" dirty="0">
              <a:latin typeface="Calibri" panose="020F0502020204030204" pitchFamily="34" charset="0"/>
              <a:ea typeface="Times New Roman" panose="02020603050405020304" pitchFamily="18" charset="0"/>
            </a:endParaRPr>
          </a:p>
          <a:p>
            <a:pPr marL="0" lvl="0" indent="0" hangingPunct="0">
              <a:spcAft>
                <a:spcPts val="0"/>
              </a:spcAft>
              <a:buNone/>
            </a:pPr>
            <a:r>
              <a:rPr lang="en-GB" sz="2400" dirty="0">
                <a:ea typeface="Times New Roman" panose="02020603050405020304" pitchFamily="18" charset="0"/>
              </a:rPr>
              <a:t>This is available with other resources in the ILC and </a:t>
            </a:r>
            <a:r>
              <a:rPr lang="en-GB" sz="2400" dirty="0">
                <a:latin typeface="Calibri" panose="020F0502020204030204" pitchFamily="34" charset="0"/>
                <a:ea typeface="Calibri" panose="020F0502020204030204" pitchFamily="34" charset="0"/>
                <a:cs typeface="Times New Roman" panose="02020603050405020304" pitchFamily="18" charset="0"/>
              </a:rPr>
              <a:t>also as an eBook on </a:t>
            </a:r>
            <a:r>
              <a:rPr lang="en-GB" sz="2400" dirty="0" smtClean="0">
                <a:latin typeface="Calibri" panose="020F0502020204030204" pitchFamily="34" charset="0"/>
                <a:ea typeface="Calibri" panose="020F0502020204030204" pitchFamily="34" charset="0"/>
                <a:cs typeface="Times New Roman" panose="02020603050405020304" pitchFamily="18" charset="0"/>
              </a:rPr>
              <a:t>the College </a:t>
            </a:r>
            <a:r>
              <a:rPr lang="en-GB" sz="2400" dirty="0">
                <a:latin typeface="Calibri" panose="020F0502020204030204" pitchFamily="34" charset="0"/>
                <a:ea typeface="Calibri" panose="020F0502020204030204" pitchFamily="34" charset="0"/>
                <a:cs typeface="Times New Roman" panose="02020603050405020304" pitchFamily="18" charset="0"/>
              </a:rPr>
              <a:t>VLE.</a:t>
            </a:r>
            <a:endParaRPr lang="en-GB" sz="2400" dirty="0">
              <a:latin typeface="Times New Roman" panose="02020603050405020304" pitchFamily="18" charset="0"/>
              <a:ea typeface="Times New Roman" panose="02020603050405020304" pitchFamily="18" charset="0"/>
            </a:endParaRPr>
          </a:p>
          <a:p>
            <a:pPr marL="0" indent="0">
              <a:buNone/>
            </a:pPr>
            <a:endParaRPr lang="en-GB" dirty="0"/>
          </a:p>
        </p:txBody>
      </p:sp>
      <p:sp>
        <p:nvSpPr>
          <p:cNvPr id="4" name="Content Placeholder 3"/>
          <p:cNvSpPr>
            <a:spLocks noGrp="1"/>
          </p:cNvSpPr>
          <p:nvPr>
            <p:ph sz="half" idx="2"/>
          </p:nvPr>
        </p:nvSpPr>
        <p:spPr/>
        <p:txBody>
          <a:bodyPr/>
          <a:lstStyle/>
          <a:p>
            <a:endParaRPr lang="en-GB"/>
          </a:p>
        </p:txBody>
      </p:sp>
      <p:pic>
        <p:nvPicPr>
          <p:cNvPr id="7" name="Picture 6"/>
          <p:cNvPicPr>
            <a:picLocks noChangeAspect="1"/>
          </p:cNvPicPr>
          <p:nvPr/>
        </p:nvPicPr>
        <p:blipFill rotWithShape="1">
          <a:blip r:embed="rId2"/>
          <a:srcRect l="16136" t="42021" r="63119" b="14951"/>
          <a:stretch/>
        </p:blipFill>
        <p:spPr>
          <a:xfrm>
            <a:off x="4572000" y="1300556"/>
            <a:ext cx="4166851" cy="5401476"/>
          </a:xfrm>
          <a:prstGeom prst="rect">
            <a:avLst/>
          </a:prstGeom>
        </p:spPr>
      </p:pic>
    </p:spTree>
    <p:extLst>
      <p:ext uri="{BB962C8B-B14F-4D97-AF65-F5344CB8AC3E}">
        <p14:creationId xmlns:p14="http://schemas.microsoft.com/office/powerpoint/2010/main" val="3471568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9182" t="8517" r="20088" b="64492"/>
          <a:stretch/>
        </p:blipFill>
        <p:spPr>
          <a:xfrm>
            <a:off x="4247456" y="691825"/>
            <a:ext cx="4896544" cy="1224136"/>
          </a:xfrm>
          <a:prstGeom prst="rect">
            <a:avLst/>
          </a:prstGeom>
        </p:spPr>
      </p:pic>
      <p:pic>
        <p:nvPicPr>
          <p:cNvPr id="7" name="Picture 6"/>
          <p:cNvPicPr>
            <a:picLocks noChangeAspect="1"/>
          </p:cNvPicPr>
          <p:nvPr/>
        </p:nvPicPr>
        <p:blipFill rotWithShape="1">
          <a:blip r:embed="rId4"/>
          <a:srcRect l="19663" t="9276" r="20494" b="7132"/>
          <a:stretch/>
        </p:blipFill>
        <p:spPr>
          <a:xfrm>
            <a:off x="4103440" y="2886436"/>
            <a:ext cx="5040560" cy="3960440"/>
          </a:xfrm>
          <a:prstGeom prst="rect">
            <a:avLst/>
          </a:prstGeom>
        </p:spPr>
      </p:pic>
      <p:sp>
        <p:nvSpPr>
          <p:cNvPr id="8" name="TextBox 7"/>
          <p:cNvSpPr txBox="1"/>
          <p:nvPr/>
        </p:nvSpPr>
        <p:spPr>
          <a:xfrm>
            <a:off x="0" y="0"/>
            <a:ext cx="3923928" cy="830997"/>
          </a:xfrm>
          <a:prstGeom prst="rect">
            <a:avLst/>
          </a:prstGeom>
          <a:noFill/>
        </p:spPr>
        <p:txBody>
          <a:bodyPr wrap="square" rtlCol="0">
            <a:spAutoFit/>
          </a:bodyPr>
          <a:lstStyle/>
          <a:p>
            <a:pPr lvl="0" hangingPunct="0"/>
            <a:r>
              <a:rPr lang="en-GB" sz="2400" b="1" dirty="0">
                <a:latin typeface="Calibri" panose="020F0502020204030204" pitchFamily="34" charset="0"/>
                <a:ea typeface="Calibri" panose="020F0502020204030204" pitchFamily="34" charset="0"/>
                <a:cs typeface="Times New Roman" panose="02020603050405020304" pitchFamily="18" charset="0"/>
              </a:rPr>
              <a:t>Finding an eBook </a:t>
            </a:r>
            <a:r>
              <a:rPr lang="en-GB" sz="2400" b="1" dirty="0" smtClean="0">
                <a:latin typeface="Calibri" panose="020F0502020204030204" pitchFamily="34" charset="0"/>
                <a:ea typeface="Calibri" panose="020F0502020204030204" pitchFamily="34" charset="0"/>
                <a:cs typeface="Times New Roman" panose="02020603050405020304" pitchFamily="18" charset="0"/>
              </a:rPr>
              <a:t>on </a:t>
            </a:r>
            <a:r>
              <a:rPr lang="en-GB" sz="2400" b="1" dirty="0" err="1" smtClean="0">
                <a:latin typeface="Calibri" panose="020F0502020204030204" pitchFamily="34" charset="0"/>
                <a:ea typeface="Calibri" panose="020F0502020204030204" pitchFamily="34" charset="0"/>
                <a:cs typeface="Times New Roman" panose="02020603050405020304" pitchFamily="18" charset="0"/>
              </a:rPr>
              <a:t>VLe</a:t>
            </a:r>
            <a:r>
              <a:rPr lang="en-GB" sz="2400" b="1" dirty="0" smtClean="0">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ea typeface="Calibri" panose="020F0502020204030204" pitchFamily="34" charset="0"/>
                <a:cs typeface="Times New Roman" panose="02020603050405020304" pitchFamily="18" charset="0"/>
              </a:rPr>
              <a:t>using Godalming Online.</a:t>
            </a:r>
            <a:endParaRPr lang="en-GB" sz="2400" b="1" dirty="0">
              <a:latin typeface="Times New Roman" panose="02020603050405020304" pitchFamily="18" charset="0"/>
              <a:ea typeface="Times New Roman" panose="02020603050405020304" pitchFamily="18" charset="0"/>
            </a:endParaRPr>
          </a:p>
        </p:txBody>
      </p:sp>
      <p:sp>
        <p:nvSpPr>
          <p:cNvPr id="9" name="TextBox 8"/>
          <p:cNvSpPr txBox="1"/>
          <p:nvPr/>
        </p:nvSpPr>
        <p:spPr>
          <a:xfrm>
            <a:off x="0" y="830998"/>
            <a:ext cx="3779912" cy="646331"/>
          </a:xfrm>
          <a:prstGeom prst="rect">
            <a:avLst/>
          </a:prstGeom>
          <a:noFill/>
        </p:spPr>
        <p:txBody>
          <a:bodyPr wrap="square" rtlCol="0">
            <a:spAutoFit/>
          </a:bodyPr>
          <a:lstStyle/>
          <a:p>
            <a:r>
              <a:rPr lang="en-GB" b="1" dirty="0"/>
              <a:t>Step 1:</a:t>
            </a:r>
            <a:r>
              <a:rPr lang="en-GB" dirty="0"/>
              <a:t>  </a:t>
            </a:r>
            <a:r>
              <a:rPr lang="en-GB" dirty="0" smtClean="0"/>
              <a:t>Go to Godalming Online Home page, select ILC Library</a:t>
            </a:r>
            <a:endParaRPr lang="en-GB" dirty="0"/>
          </a:p>
        </p:txBody>
      </p:sp>
      <p:sp>
        <p:nvSpPr>
          <p:cNvPr id="11" name="TextBox 10"/>
          <p:cNvSpPr txBox="1"/>
          <p:nvPr/>
        </p:nvSpPr>
        <p:spPr>
          <a:xfrm>
            <a:off x="35496" y="5733256"/>
            <a:ext cx="2808312" cy="1236333"/>
          </a:xfrm>
          <a:prstGeom prst="rect">
            <a:avLst/>
          </a:prstGeom>
          <a:noFill/>
        </p:spPr>
        <p:txBody>
          <a:bodyPr wrap="square" rtlCol="0">
            <a:spAutoFit/>
          </a:bodyPr>
          <a:lstStyle/>
          <a:p>
            <a:r>
              <a:rPr lang="en-GB" b="1" dirty="0"/>
              <a:t>Step 2:</a:t>
            </a:r>
            <a:r>
              <a:rPr lang="en-GB" dirty="0"/>
              <a:t>  </a:t>
            </a:r>
            <a:r>
              <a:rPr lang="en-GB" dirty="0" smtClean="0"/>
              <a:t>Click on </a:t>
            </a:r>
            <a:r>
              <a:rPr lang="en-GB" dirty="0" err="1"/>
              <a:t>VLeBOOKS</a:t>
            </a:r>
            <a:r>
              <a:rPr lang="en-GB" dirty="0"/>
              <a:t> </a:t>
            </a:r>
            <a:r>
              <a:rPr lang="en-GB" dirty="0" smtClean="0"/>
              <a:t>icon and then click </a:t>
            </a:r>
            <a:r>
              <a:rPr lang="en-GB" dirty="0"/>
              <a:t>on </a:t>
            </a:r>
            <a:r>
              <a:rPr lang="en-GB" dirty="0" smtClean="0"/>
              <a:t>‘use this link to access </a:t>
            </a:r>
            <a:r>
              <a:rPr lang="en-GB" dirty="0" err="1" smtClean="0"/>
              <a:t>Vle</a:t>
            </a:r>
            <a:r>
              <a:rPr lang="en-GB" dirty="0" smtClean="0"/>
              <a:t> books’</a:t>
            </a:r>
            <a:endParaRPr lang="en-GB" dirty="0"/>
          </a:p>
        </p:txBody>
      </p:sp>
      <p:sp>
        <p:nvSpPr>
          <p:cNvPr id="15" name="TextBox 14"/>
          <p:cNvSpPr txBox="1"/>
          <p:nvPr/>
        </p:nvSpPr>
        <p:spPr>
          <a:xfrm>
            <a:off x="4103440" y="0"/>
            <a:ext cx="4861048" cy="646331"/>
          </a:xfrm>
          <a:prstGeom prst="rect">
            <a:avLst/>
          </a:prstGeom>
          <a:noFill/>
        </p:spPr>
        <p:txBody>
          <a:bodyPr wrap="square" rtlCol="0">
            <a:spAutoFit/>
          </a:bodyPr>
          <a:lstStyle/>
          <a:p>
            <a:r>
              <a:rPr lang="en-GB" b="1" dirty="0"/>
              <a:t>Step 3:</a:t>
            </a:r>
            <a:r>
              <a:rPr lang="en-GB" dirty="0"/>
              <a:t>  Type </a:t>
            </a:r>
            <a:r>
              <a:rPr lang="en-GB" dirty="0" err="1"/>
              <a:t>aqa</a:t>
            </a:r>
            <a:r>
              <a:rPr lang="en-GB" dirty="0"/>
              <a:t> a level geography into the search bar.</a:t>
            </a:r>
          </a:p>
        </p:txBody>
      </p:sp>
      <p:cxnSp>
        <p:nvCxnSpPr>
          <p:cNvPr id="17" name="Straight Arrow Connector 16"/>
          <p:cNvCxnSpPr/>
          <p:nvPr/>
        </p:nvCxnSpPr>
        <p:spPr>
          <a:xfrm>
            <a:off x="5364088" y="332656"/>
            <a:ext cx="216024" cy="31367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 name="TextBox 19"/>
          <p:cNvSpPr txBox="1"/>
          <p:nvPr/>
        </p:nvSpPr>
        <p:spPr>
          <a:xfrm>
            <a:off x="4103440" y="1988840"/>
            <a:ext cx="5040560" cy="923330"/>
          </a:xfrm>
          <a:prstGeom prst="rect">
            <a:avLst/>
          </a:prstGeom>
          <a:noFill/>
        </p:spPr>
        <p:txBody>
          <a:bodyPr wrap="square" rtlCol="0">
            <a:spAutoFit/>
          </a:bodyPr>
          <a:lstStyle/>
          <a:p>
            <a:r>
              <a:rPr lang="en-GB" b="1" dirty="0"/>
              <a:t>Step 4:  </a:t>
            </a:r>
            <a:r>
              <a:rPr lang="en-GB" dirty="0"/>
              <a:t>Click on the book you want to open where you will have options to read online, download and add to your bookshelf.</a:t>
            </a:r>
          </a:p>
        </p:txBody>
      </p:sp>
      <p:sp>
        <p:nvSpPr>
          <p:cNvPr id="21" name="TextBox 20"/>
          <p:cNvSpPr txBox="1"/>
          <p:nvPr/>
        </p:nvSpPr>
        <p:spPr>
          <a:xfrm>
            <a:off x="3239344" y="6021288"/>
            <a:ext cx="2124744" cy="646331"/>
          </a:xfrm>
          <a:prstGeom prst="rect">
            <a:avLst/>
          </a:prstGeom>
          <a:noFill/>
        </p:spPr>
        <p:txBody>
          <a:bodyPr wrap="square" rtlCol="0">
            <a:spAutoFit/>
          </a:bodyPr>
          <a:lstStyle/>
          <a:p>
            <a:r>
              <a:rPr lang="en-GB" dirty="0"/>
              <a:t>Text book</a:t>
            </a:r>
          </a:p>
          <a:p>
            <a:r>
              <a:rPr lang="en-GB" dirty="0"/>
              <a:t>Revision Guide</a:t>
            </a:r>
          </a:p>
        </p:txBody>
      </p:sp>
      <p:cxnSp>
        <p:nvCxnSpPr>
          <p:cNvPr id="23" name="Straight Arrow Connector 22"/>
          <p:cNvCxnSpPr/>
          <p:nvPr/>
        </p:nvCxnSpPr>
        <p:spPr>
          <a:xfrm>
            <a:off x="6300192" y="2708920"/>
            <a:ext cx="0" cy="172819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flipV="1">
            <a:off x="4301716" y="5301208"/>
            <a:ext cx="1278396" cy="86409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flipV="1">
            <a:off x="4788024" y="6093296"/>
            <a:ext cx="576064" cy="4111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 name="Straight Arrow Connector 3"/>
          <p:cNvCxnSpPr/>
          <p:nvPr/>
        </p:nvCxnSpPr>
        <p:spPr>
          <a:xfrm flipV="1">
            <a:off x="737828" y="5440844"/>
            <a:ext cx="89756" cy="4026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pic>
        <p:nvPicPr>
          <p:cNvPr id="3" name="Picture 2"/>
          <p:cNvPicPr>
            <a:picLocks noChangeAspect="1"/>
          </p:cNvPicPr>
          <p:nvPr/>
        </p:nvPicPr>
        <p:blipFill rotWithShape="1">
          <a:blip r:embed="rId5"/>
          <a:srcRect l="2775" t="6993" r="72777" b="23071"/>
          <a:stretch/>
        </p:blipFill>
        <p:spPr>
          <a:xfrm>
            <a:off x="47242" y="1439661"/>
            <a:ext cx="1706462" cy="3050948"/>
          </a:xfrm>
          <a:prstGeom prst="rect">
            <a:avLst/>
          </a:prstGeom>
        </p:spPr>
      </p:pic>
      <p:cxnSp>
        <p:nvCxnSpPr>
          <p:cNvPr id="10" name="Straight Arrow Connector 9"/>
          <p:cNvCxnSpPr>
            <a:stCxn id="9" idx="2"/>
          </p:cNvCxnSpPr>
          <p:nvPr/>
        </p:nvCxnSpPr>
        <p:spPr>
          <a:xfrm flipH="1">
            <a:off x="1475656" y="1477329"/>
            <a:ext cx="414300" cy="25997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6"/>
          <a:srcRect l="19518" t="37827" r="66765" b="46322"/>
          <a:stretch/>
        </p:blipFill>
        <p:spPr>
          <a:xfrm>
            <a:off x="47242" y="4524785"/>
            <a:ext cx="1296144" cy="936104"/>
          </a:xfrm>
          <a:prstGeom prst="rect">
            <a:avLst/>
          </a:prstGeom>
        </p:spPr>
      </p:pic>
    </p:spTree>
    <p:extLst>
      <p:ext uri="{BB962C8B-B14F-4D97-AF65-F5344CB8AC3E}">
        <p14:creationId xmlns:p14="http://schemas.microsoft.com/office/powerpoint/2010/main" val="570004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047806" cy="1052735"/>
          </a:xfrm>
        </p:spPr>
        <p:txBody>
          <a:bodyPr/>
          <a:lstStyle/>
          <a:p>
            <a:r>
              <a:rPr lang="en-GB" b="1" dirty="0"/>
              <a:t>Geography Review Magazine</a:t>
            </a:r>
          </a:p>
        </p:txBody>
      </p:sp>
      <p:sp>
        <p:nvSpPr>
          <p:cNvPr id="3" name="Content Placeholder 2"/>
          <p:cNvSpPr>
            <a:spLocks noGrp="1"/>
          </p:cNvSpPr>
          <p:nvPr>
            <p:ph idx="1"/>
          </p:nvPr>
        </p:nvSpPr>
        <p:spPr>
          <a:xfrm>
            <a:off x="0" y="1196752"/>
            <a:ext cx="5148064" cy="5661248"/>
          </a:xfrm>
        </p:spPr>
        <p:txBody>
          <a:bodyPr/>
          <a:lstStyle/>
          <a:p>
            <a:r>
              <a:rPr lang="en-GB" dirty="0"/>
              <a:t>Geography Review magazine contains specification specific expertise at A-level.</a:t>
            </a:r>
          </a:p>
          <a:p>
            <a:r>
              <a:rPr lang="en-GB" dirty="0"/>
              <a:t>The magazine includes topical articles, brand new case studies and expert exam advice to deepen your subject knowledge and develop independent learning skills</a:t>
            </a:r>
          </a:p>
          <a:p>
            <a:r>
              <a:rPr lang="en-GB" dirty="0"/>
              <a:t>The college subscribes to the Magazine and it is available in the ILC or online via GOL.</a:t>
            </a:r>
          </a:p>
          <a:p>
            <a:r>
              <a:rPr lang="en-GB" dirty="0"/>
              <a:t>To access via</a:t>
            </a:r>
            <a:r>
              <a:rPr lang="en-GB" b="1" dirty="0"/>
              <a:t> </a:t>
            </a:r>
            <a:r>
              <a:rPr lang="en-GB" dirty="0"/>
              <a:t>Godalming Online, select ILC Library/select the box/link for ‘Dynamic Learning Hodder Education A-level Magazine Archive’.</a:t>
            </a:r>
          </a:p>
          <a:p>
            <a:r>
              <a:rPr lang="en-GB" dirty="0"/>
              <a:t>Select the Geography Review Magazine Archive or use the search box (advanced search advisable) in the top right-hand corner and click on the magnifying glass symbol to search.</a:t>
            </a:r>
          </a:p>
          <a:p>
            <a:pPr marL="0" indent="0">
              <a:buNone/>
            </a:pPr>
            <a:endParaRPr lang="en-GB" dirty="0"/>
          </a:p>
          <a:p>
            <a:endParaRPr lang="en-GB" dirty="0"/>
          </a:p>
          <a:p>
            <a:pPr marL="0" indent="0">
              <a:buNone/>
            </a:pPr>
            <a:endParaRPr lang="en-GB" dirty="0"/>
          </a:p>
          <a:p>
            <a:endParaRPr lang="en-GB" dirty="0"/>
          </a:p>
          <a:p>
            <a:endParaRPr lang="en-GB" dirty="0"/>
          </a:p>
          <a:p>
            <a:pPr marL="0" indent="0">
              <a:buNone/>
            </a:pPr>
            <a:endParaRPr lang="en-GB" dirty="0"/>
          </a:p>
          <a:p>
            <a:endParaRPr lang="en-GB" dirty="0"/>
          </a:p>
        </p:txBody>
      </p:sp>
      <p:pic>
        <p:nvPicPr>
          <p:cNvPr id="102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412776"/>
            <a:ext cx="3571875" cy="476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17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TotalTime>
  <Words>2389</Words>
  <Application>Microsoft Office PowerPoint</Application>
  <PresentationFormat>On-screen Show (4:3)</PresentationFormat>
  <Paragraphs>336</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Courier New</vt:lpstr>
      <vt:lpstr>Times New Roman</vt:lpstr>
      <vt:lpstr>Office Theme</vt:lpstr>
      <vt:lpstr>Introduction to Geography  A Level Year 2</vt:lpstr>
      <vt:lpstr> WELCOME BACK TO GEOGRAPHY A reminder of expectations of the department</vt:lpstr>
      <vt:lpstr>College Golden Rules</vt:lpstr>
      <vt:lpstr>Topics covered:</vt:lpstr>
      <vt:lpstr>Summer Work</vt:lpstr>
      <vt:lpstr> Godalming  Online REMINDER</vt:lpstr>
      <vt:lpstr>Recommended Text Book</vt:lpstr>
      <vt:lpstr>PowerPoint Presentation</vt:lpstr>
      <vt:lpstr>Geography Review Magazine</vt:lpstr>
      <vt:lpstr>PowerPoint Presentation</vt:lpstr>
      <vt:lpstr>Plan for lessons over the coming weeks</vt:lpstr>
      <vt:lpstr>NEA/Independent Investigation – Key Dates</vt:lpstr>
      <vt:lpstr> Benchmark 5 week beginning Monday 18th September</vt:lpstr>
      <vt:lpstr>Resources on GOL to support your benchmark preparation</vt:lpstr>
      <vt:lpstr>The exam papers for the A-Level</vt:lpstr>
      <vt:lpstr>PowerPoint Presentation</vt:lpstr>
      <vt:lpstr>PowerPoint Presentation</vt:lpstr>
      <vt:lpstr>Other considerations:</vt:lpstr>
      <vt:lpstr>50:50</vt:lpstr>
      <vt:lpstr>Remember:</vt:lpstr>
      <vt:lpstr>Geography Lunchtime Workshops:  NEA Support</vt:lpstr>
    </vt:vector>
  </TitlesOfParts>
  <Company>Godalming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dc:title>
  <dc:creator>Hannah Roberts</dc:creator>
  <cp:lastModifiedBy>Deborah Knox</cp:lastModifiedBy>
  <cp:revision>202</cp:revision>
  <cp:lastPrinted>2023-03-15T11:55:45Z</cp:lastPrinted>
  <dcterms:created xsi:type="dcterms:W3CDTF">2015-05-21T08:27:18Z</dcterms:created>
  <dcterms:modified xsi:type="dcterms:W3CDTF">2023-09-11T11:11:39Z</dcterms:modified>
</cp:coreProperties>
</file>