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7" r:id="rId2"/>
    <p:sldId id="258"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7" d="100"/>
          <a:sy n="87" d="100"/>
        </p:scale>
        <p:origin x="51" y="4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203A30-DC52-41C4-B6BB-E98B668323E5}" type="datetimeFigureOut">
              <a:rPr lang="en-GB" smtClean="0"/>
              <a:t>04/10/2022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855A1A-B87E-4FF4-9B2F-6A7E0A2CA769}" type="slidenum">
              <a:rPr lang="en-GB" smtClean="0"/>
              <a:t>‹#›</a:t>
            </a:fld>
            <a:endParaRPr lang="en-GB"/>
          </a:p>
        </p:txBody>
      </p:sp>
    </p:spTree>
    <p:extLst>
      <p:ext uri="{BB962C8B-B14F-4D97-AF65-F5344CB8AC3E}">
        <p14:creationId xmlns:p14="http://schemas.microsoft.com/office/powerpoint/2010/main" val="794776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GB" dirty="0"/>
              <a:t>Weather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F97D397-04B4-4D6D-B9B0-A81C7C5A37D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4526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GB" dirty="0"/>
              <a:t>topography</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F97D397-04B4-4D6D-B9B0-A81C7C5A37D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81055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48154A1-1B62-4AC8-8DD4-28A06BA0468F}" type="datetimeFigureOut">
              <a:rPr lang="en-GB" smtClean="0"/>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B8DFCC-7452-44E5-ABFC-5088282A0ED1}" type="slidenum">
              <a:rPr lang="en-GB" smtClean="0"/>
              <a:t>‹#›</a:t>
            </a:fld>
            <a:endParaRPr lang="en-GB"/>
          </a:p>
        </p:txBody>
      </p:sp>
    </p:spTree>
    <p:extLst>
      <p:ext uri="{BB962C8B-B14F-4D97-AF65-F5344CB8AC3E}">
        <p14:creationId xmlns:p14="http://schemas.microsoft.com/office/powerpoint/2010/main" val="3779953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48154A1-1B62-4AC8-8DD4-28A06BA0468F}" type="datetimeFigureOut">
              <a:rPr lang="en-GB" smtClean="0"/>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B8DFCC-7452-44E5-ABFC-5088282A0ED1}" type="slidenum">
              <a:rPr lang="en-GB" smtClean="0"/>
              <a:t>‹#›</a:t>
            </a:fld>
            <a:endParaRPr lang="en-GB"/>
          </a:p>
        </p:txBody>
      </p:sp>
    </p:spTree>
    <p:extLst>
      <p:ext uri="{BB962C8B-B14F-4D97-AF65-F5344CB8AC3E}">
        <p14:creationId xmlns:p14="http://schemas.microsoft.com/office/powerpoint/2010/main" val="376814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48154A1-1B62-4AC8-8DD4-28A06BA0468F}" type="datetimeFigureOut">
              <a:rPr lang="en-GB" smtClean="0"/>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B8DFCC-7452-44E5-ABFC-5088282A0ED1}" type="slidenum">
              <a:rPr lang="en-GB" smtClean="0"/>
              <a:t>‹#›</a:t>
            </a:fld>
            <a:endParaRPr lang="en-GB"/>
          </a:p>
        </p:txBody>
      </p:sp>
    </p:spTree>
    <p:extLst>
      <p:ext uri="{BB962C8B-B14F-4D97-AF65-F5344CB8AC3E}">
        <p14:creationId xmlns:p14="http://schemas.microsoft.com/office/powerpoint/2010/main" val="675955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48154A1-1B62-4AC8-8DD4-28A06BA0468F}" type="datetimeFigureOut">
              <a:rPr lang="en-GB" smtClean="0"/>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B8DFCC-7452-44E5-ABFC-5088282A0ED1}" type="slidenum">
              <a:rPr lang="en-GB" smtClean="0"/>
              <a:t>‹#›</a:t>
            </a:fld>
            <a:endParaRPr lang="en-GB"/>
          </a:p>
        </p:txBody>
      </p:sp>
    </p:spTree>
    <p:extLst>
      <p:ext uri="{BB962C8B-B14F-4D97-AF65-F5344CB8AC3E}">
        <p14:creationId xmlns:p14="http://schemas.microsoft.com/office/powerpoint/2010/main" val="4226075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8154A1-1B62-4AC8-8DD4-28A06BA0468F}" type="datetimeFigureOut">
              <a:rPr lang="en-GB" smtClean="0"/>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B8DFCC-7452-44E5-ABFC-5088282A0ED1}" type="slidenum">
              <a:rPr lang="en-GB" smtClean="0"/>
              <a:t>‹#›</a:t>
            </a:fld>
            <a:endParaRPr lang="en-GB"/>
          </a:p>
        </p:txBody>
      </p:sp>
    </p:spTree>
    <p:extLst>
      <p:ext uri="{BB962C8B-B14F-4D97-AF65-F5344CB8AC3E}">
        <p14:creationId xmlns:p14="http://schemas.microsoft.com/office/powerpoint/2010/main" val="3021304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48154A1-1B62-4AC8-8DD4-28A06BA0468F}" type="datetimeFigureOut">
              <a:rPr lang="en-GB" smtClean="0"/>
              <a:t>04/10/2022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B8DFCC-7452-44E5-ABFC-5088282A0ED1}" type="slidenum">
              <a:rPr lang="en-GB" smtClean="0"/>
              <a:t>‹#›</a:t>
            </a:fld>
            <a:endParaRPr lang="en-GB"/>
          </a:p>
        </p:txBody>
      </p:sp>
    </p:spTree>
    <p:extLst>
      <p:ext uri="{BB962C8B-B14F-4D97-AF65-F5344CB8AC3E}">
        <p14:creationId xmlns:p14="http://schemas.microsoft.com/office/powerpoint/2010/main" val="2997041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48154A1-1B62-4AC8-8DD4-28A06BA0468F}" type="datetimeFigureOut">
              <a:rPr lang="en-GB" smtClean="0"/>
              <a:t>04/10/2022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6B8DFCC-7452-44E5-ABFC-5088282A0ED1}" type="slidenum">
              <a:rPr lang="en-GB" smtClean="0"/>
              <a:t>‹#›</a:t>
            </a:fld>
            <a:endParaRPr lang="en-GB"/>
          </a:p>
        </p:txBody>
      </p:sp>
    </p:spTree>
    <p:extLst>
      <p:ext uri="{BB962C8B-B14F-4D97-AF65-F5344CB8AC3E}">
        <p14:creationId xmlns:p14="http://schemas.microsoft.com/office/powerpoint/2010/main" val="2962123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48154A1-1B62-4AC8-8DD4-28A06BA0468F}" type="datetimeFigureOut">
              <a:rPr lang="en-GB" smtClean="0"/>
              <a:t>04/10/2022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6B8DFCC-7452-44E5-ABFC-5088282A0ED1}" type="slidenum">
              <a:rPr lang="en-GB" smtClean="0"/>
              <a:t>‹#›</a:t>
            </a:fld>
            <a:endParaRPr lang="en-GB"/>
          </a:p>
        </p:txBody>
      </p:sp>
    </p:spTree>
    <p:extLst>
      <p:ext uri="{BB962C8B-B14F-4D97-AF65-F5344CB8AC3E}">
        <p14:creationId xmlns:p14="http://schemas.microsoft.com/office/powerpoint/2010/main" val="3449704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8154A1-1B62-4AC8-8DD4-28A06BA0468F}" type="datetimeFigureOut">
              <a:rPr lang="en-GB" smtClean="0"/>
              <a:t>04/10/2022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6B8DFCC-7452-44E5-ABFC-5088282A0ED1}" type="slidenum">
              <a:rPr lang="en-GB" smtClean="0"/>
              <a:t>‹#›</a:t>
            </a:fld>
            <a:endParaRPr lang="en-GB"/>
          </a:p>
        </p:txBody>
      </p:sp>
    </p:spTree>
    <p:extLst>
      <p:ext uri="{BB962C8B-B14F-4D97-AF65-F5344CB8AC3E}">
        <p14:creationId xmlns:p14="http://schemas.microsoft.com/office/powerpoint/2010/main" val="401252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48154A1-1B62-4AC8-8DD4-28A06BA0468F}" type="datetimeFigureOut">
              <a:rPr lang="en-GB" smtClean="0"/>
              <a:t>04/10/2022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B8DFCC-7452-44E5-ABFC-5088282A0ED1}" type="slidenum">
              <a:rPr lang="en-GB" smtClean="0"/>
              <a:t>‹#›</a:t>
            </a:fld>
            <a:endParaRPr lang="en-GB"/>
          </a:p>
        </p:txBody>
      </p:sp>
    </p:spTree>
    <p:extLst>
      <p:ext uri="{BB962C8B-B14F-4D97-AF65-F5344CB8AC3E}">
        <p14:creationId xmlns:p14="http://schemas.microsoft.com/office/powerpoint/2010/main" val="543895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48154A1-1B62-4AC8-8DD4-28A06BA0468F}" type="datetimeFigureOut">
              <a:rPr lang="en-GB" smtClean="0"/>
              <a:t>04/10/2022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B8DFCC-7452-44E5-ABFC-5088282A0ED1}" type="slidenum">
              <a:rPr lang="en-GB" smtClean="0"/>
              <a:t>‹#›</a:t>
            </a:fld>
            <a:endParaRPr lang="en-GB"/>
          </a:p>
        </p:txBody>
      </p:sp>
    </p:spTree>
    <p:extLst>
      <p:ext uri="{BB962C8B-B14F-4D97-AF65-F5344CB8AC3E}">
        <p14:creationId xmlns:p14="http://schemas.microsoft.com/office/powerpoint/2010/main" val="4241265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154A1-1B62-4AC8-8DD4-28A06BA0468F}" type="datetimeFigureOut">
              <a:rPr lang="en-GB" smtClean="0"/>
              <a:t>04/10/2022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B8DFCC-7452-44E5-ABFC-5088282A0ED1}" type="slidenum">
              <a:rPr lang="en-GB" smtClean="0"/>
              <a:t>‹#›</a:t>
            </a:fld>
            <a:endParaRPr lang="en-GB"/>
          </a:p>
        </p:txBody>
      </p:sp>
    </p:spTree>
    <p:extLst>
      <p:ext uri="{BB962C8B-B14F-4D97-AF65-F5344CB8AC3E}">
        <p14:creationId xmlns:p14="http://schemas.microsoft.com/office/powerpoint/2010/main" val="4427345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7672" y="177422"/>
            <a:ext cx="11354937" cy="6455391"/>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GB" sz="1600" b="1" dirty="0">
                <a:latin typeface="Comic Sans MS" panose="030F0702030302020204" pitchFamily="66" charset="0"/>
              </a:rPr>
              <a:t>FUEL­</a:t>
            </a:r>
          </a:p>
          <a:p>
            <a:pPr marL="0" indent="0">
              <a:buNone/>
            </a:pPr>
            <a:endParaRPr lang="en-GB" sz="1600" b="1" dirty="0">
              <a:latin typeface="Comic Sans MS" panose="030F0702030302020204" pitchFamily="66" charset="0"/>
            </a:endParaRPr>
          </a:p>
          <a:p>
            <a:pPr marL="0" indent="0">
              <a:buNone/>
            </a:pPr>
            <a:r>
              <a:rPr lang="en-GB" sz="1600" dirty="0">
                <a:latin typeface="Comic Sans MS" panose="030F0702030302020204" pitchFamily="66" charset="0"/>
              </a:rPr>
              <a:t>Wi­ldfires spread based on the type and quantity of fuel that surrounds them. Fuel can include everything from trees, underbrush and dry grassy fields to homes. The amount of flammable material that surrounds a fire is referred to as the </a:t>
            </a:r>
            <a:r>
              <a:rPr lang="en-GB" sz="1600" b="1" dirty="0">
                <a:latin typeface="Comic Sans MS" panose="030F0702030302020204" pitchFamily="66" charset="0"/>
              </a:rPr>
              <a:t>fuel load</a:t>
            </a:r>
            <a:r>
              <a:rPr lang="en-GB" sz="1600" dirty="0">
                <a:latin typeface="Comic Sans MS" panose="030F0702030302020204" pitchFamily="66" charset="0"/>
              </a:rPr>
              <a:t>. </a:t>
            </a:r>
          </a:p>
          <a:p>
            <a:pPr marL="0" indent="0">
              <a:buNone/>
            </a:pPr>
            <a:r>
              <a:rPr lang="en-GB" sz="1600" dirty="0">
                <a:latin typeface="Comic Sans MS" panose="030F0702030302020204" pitchFamily="66" charset="0"/>
              </a:rPr>
              <a:t>A small fuel load will cause a fire to burn and spread slowly, with a low intensity. If there is a lot of fuel, the fire will burn more intensely, causing it to spread faster. The dryness of the fuel can also affect the behaviour of the fire. When the fuel is very dry, it is consumed much faster and creates a fire that is very difficult to contain.</a:t>
            </a:r>
          </a:p>
          <a:p>
            <a:pPr marL="0" indent="0">
              <a:buNone/>
            </a:pPr>
            <a:r>
              <a:rPr lang="en-GB" sz="1600" dirty="0">
                <a:latin typeface="Comic Sans MS" panose="030F0702030302020204" pitchFamily="66" charset="0"/>
              </a:rPr>
              <a:t>These are the fuel characteristics that decide how it affects a fire:</a:t>
            </a:r>
          </a:p>
          <a:p>
            <a:pPr marL="0" indent="0">
              <a:buNone/>
            </a:pPr>
            <a:r>
              <a:rPr lang="en-GB" sz="1600" b="1" dirty="0">
                <a:latin typeface="Comic Sans MS" panose="030F0702030302020204" pitchFamily="66" charset="0"/>
              </a:rPr>
              <a:t>Size and shape</a:t>
            </a:r>
            <a:endParaRPr lang="en-GB" sz="1600" dirty="0">
              <a:latin typeface="Comic Sans MS" panose="030F0702030302020204" pitchFamily="66" charset="0"/>
            </a:endParaRPr>
          </a:p>
          <a:p>
            <a:pPr marL="0" indent="0">
              <a:buNone/>
            </a:pPr>
            <a:r>
              <a:rPr lang="en-GB" sz="1600" b="1" dirty="0">
                <a:latin typeface="Comic Sans MS" panose="030F0702030302020204" pitchFamily="66" charset="0"/>
              </a:rPr>
              <a:t>Arrangement</a:t>
            </a:r>
            <a:endParaRPr lang="en-GB" sz="1600" dirty="0">
              <a:latin typeface="Comic Sans MS" panose="030F0702030302020204" pitchFamily="66" charset="0"/>
            </a:endParaRPr>
          </a:p>
          <a:p>
            <a:pPr marL="0" indent="0">
              <a:buNone/>
            </a:pPr>
            <a:r>
              <a:rPr lang="en-GB" sz="1600" b="1" dirty="0">
                <a:latin typeface="Comic Sans MS" panose="030F0702030302020204" pitchFamily="66" charset="0"/>
              </a:rPr>
              <a:t>Moisture content</a:t>
            </a:r>
          </a:p>
          <a:p>
            <a:pPr marL="0" indent="0">
              <a:buNone/>
            </a:pPr>
            <a:endParaRPr lang="en-GB" sz="1600" dirty="0">
              <a:latin typeface="Comic Sans MS" panose="030F0702030302020204" pitchFamily="66" charset="0"/>
            </a:endParaRPr>
          </a:p>
          <a:p>
            <a:pPr marL="0" indent="0">
              <a:buNone/>
            </a:pPr>
            <a:r>
              <a:rPr lang="en-GB" sz="1600" dirty="0">
                <a:latin typeface="Comic Sans MS" panose="030F0702030302020204" pitchFamily="66" charset="0"/>
              </a:rPr>
              <a:t>Small fuel materials (</a:t>
            </a:r>
            <a:r>
              <a:rPr lang="en-GB" sz="1600" b="1" dirty="0">
                <a:latin typeface="Comic Sans MS" panose="030F0702030302020204" pitchFamily="66" charset="0"/>
              </a:rPr>
              <a:t>flashy fuels)</a:t>
            </a:r>
            <a:r>
              <a:rPr lang="en-GB" sz="1600" dirty="0">
                <a:latin typeface="Comic Sans MS" panose="030F0702030302020204" pitchFamily="66" charset="0"/>
              </a:rPr>
              <a:t>, such as dry grass, pine needles, dry leaves and twigs, burn faster than large logs or stumps (this is why you start a fire with kindling rather than logs). </a:t>
            </a:r>
          </a:p>
          <a:p>
            <a:pPr marL="0" indent="0">
              <a:buNone/>
            </a:pPr>
            <a:r>
              <a:rPr lang="en-GB" sz="1600" dirty="0">
                <a:latin typeface="Comic Sans MS" panose="030F0702030302020204" pitchFamily="66" charset="0"/>
              </a:rPr>
              <a:t>Since a twig's surface area is not much larger than its volume, it ignites quickly. By comparison, a tree's surface area is much smaller than its volume, so it needs more time to heat up before it ignites.</a:t>
            </a:r>
          </a:p>
          <a:p>
            <a:pPr marL="0" indent="0">
              <a:buNone/>
            </a:pPr>
            <a:r>
              <a:rPr lang="en-GB" sz="1600" dirty="0">
                <a:latin typeface="Comic Sans MS" panose="030F0702030302020204" pitchFamily="66" charset="0"/>
              </a:rPr>
              <a:t>As the fire progresses, heat and smoke dry out potential fuel just ahead. This makes the fuel easier to ignite when the fire finally reaches it. Fuels that are somewhat spaced out will also dry out faster than fuels that are packed tightly together.</a:t>
            </a:r>
          </a:p>
          <a:p>
            <a:endParaRPr lang="en-GB" sz="1600" dirty="0">
              <a:latin typeface="Comic Sans MS" panose="030F0702030302020204" pitchFamily="66" charset="0"/>
            </a:endParaRPr>
          </a:p>
          <a:p>
            <a:endParaRPr lang="en-GB" sz="1600" dirty="0">
              <a:latin typeface="Comic Sans MS" panose="030F0702030302020204" pitchFamily="66" charset="0"/>
            </a:endParaRPr>
          </a:p>
        </p:txBody>
      </p:sp>
    </p:spTree>
    <p:extLst>
      <p:ext uri="{BB962C8B-B14F-4D97-AF65-F5344CB8AC3E}">
        <p14:creationId xmlns:p14="http://schemas.microsoft.com/office/powerpoint/2010/main" val="1888303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047" y="178904"/>
            <a:ext cx="11859906" cy="6599583"/>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GB" sz="1600" b="1" dirty="0">
                <a:latin typeface="Comic Sans MS" panose="030F0702030302020204" pitchFamily="66" charset="0"/>
              </a:rPr>
              <a:t>WEATHER</a:t>
            </a:r>
          </a:p>
          <a:p>
            <a:pPr marL="0" indent="0">
              <a:buNone/>
            </a:pPr>
            <a:r>
              <a:rPr lang="en-GB" sz="1600" dirty="0">
                <a:latin typeface="Comic Sans MS" panose="030F0702030302020204" pitchFamily="66" charset="0"/>
              </a:rPr>
              <a:t>Weather plays a major role in wildfire. Drought leads to extremely favourable conditions for wildfires, and winds can spur the fire to move faster and engulf more land. It can also make the job of fighting the fire even more difficult. There are three weather ingredients that can affect wildfires:</a:t>
            </a:r>
          </a:p>
          <a:p>
            <a:pPr marL="0" indent="0">
              <a:buNone/>
            </a:pPr>
            <a:r>
              <a:rPr lang="en-GB" sz="1600" b="1" dirty="0">
                <a:latin typeface="Comic Sans MS" panose="030F0702030302020204" pitchFamily="66" charset="0"/>
              </a:rPr>
              <a:t>Temperature</a:t>
            </a:r>
            <a:endParaRPr lang="en-GB" sz="1600" dirty="0">
              <a:latin typeface="Comic Sans MS" panose="030F0702030302020204" pitchFamily="66" charset="0"/>
            </a:endParaRPr>
          </a:p>
          <a:p>
            <a:pPr marL="0" indent="0">
              <a:buNone/>
            </a:pPr>
            <a:r>
              <a:rPr lang="en-GB" sz="1600" b="1" dirty="0">
                <a:latin typeface="Comic Sans MS" panose="030F0702030302020204" pitchFamily="66" charset="0"/>
              </a:rPr>
              <a:t>Wind</a:t>
            </a:r>
            <a:endParaRPr lang="en-GB" sz="1600" dirty="0">
              <a:latin typeface="Comic Sans MS" panose="030F0702030302020204" pitchFamily="66" charset="0"/>
            </a:endParaRPr>
          </a:p>
          <a:p>
            <a:pPr marL="0" indent="0">
              <a:buNone/>
            </a:pPr>
            <a:r>
              <a:rPr lang="en-GB" sz="1600" b="1" dirty="0">
                <a:latin typeface="Comic Sans MS" panose="030F0702030302020204" pitchFamily="66" charset="0"/>
              </a:rPr>
              <a:t>Moisture</a:t>
            </a:r>
          </a:p>
          <a:p>
            <a:pPr marL="0" indent="0">
              <a:buNone/>
            </a:pPr>
            <a:endParaRPr lang="en-GB" sz="1600" b="1" dirty="0">
              <a:latin typeface="Comic Sans MS" panose="030F0702030302020204" pitchFamily="66" charset="0"/>
            </a:endParaRPr>
          </a:p>
          <a:p>
            <a:pPr marL="0" indent="0">
              <a:buNone/>
            </a:pPr>
            <a:r>
              <a:rPr lang="en-GB" sz="1600" dirty="0">
                <a:latin typeface="Comic Sans MS" panose="030F0702030302020204" pitchFamily="66" charset="0"/>
              </a:rPr>
              <a:t>Sticks, trees and underbrush on the ground receive radiant heat from the sun, which heats and dries potential fuels. Warmer temperatures allow for fuels to ignite and burn faster. For this reason, wildfires tend to rage in the afternoon, when temperatures are at their hottest.</a:t>
            </a:r>
          </a:p>
          <a:p>
            <a:pPr marL="0" indent="0">
              <a:buNone/>
            </a:pPr>
            <a:endParaRPr lang="en-GB" sz="1600" dirty="0">
              <a:latin typeface="Comic Sans MS" panose="030F0702030302020204" pitchFamily="66" charset="0"/>
            </a:endParaRPr>
          </a:p>
          <a:p>
            <a:pPr marL="0" indent="0">
              <a:buNone/>
            </a:pPr>
            <a:r>
              <a:rPr lang="en-GB" sz="1600" dirty="0">
                <a:latin typeface="Comic Sans MS" panose="030F0702030302020204" pitchFamily="66" charset="0"/>
              </a:rPr>
              <a:t>Wind probably has the biggest impact on a wildfire's behaviour. It also the most unpredictable factor. Winds supply the fire with additional oxygen, further dry potential fuel and push the fire across the land at a faster rate</a:t>
            </a:r>
          </a:p>
          <a:p>
            <a:pPr marL="0" indent="0">
              <a:buNone/>
            </a:pPr>
            <a:r>
              <a:rPr lang="en-GB" sz="1600" dirty="0">
                <a:latin typeface="Comic Sans MS" panose="030F0702030302020204" pitchFamily="66" charset="0"/>
              </a:rPr>
              <a:t>Research has found that not only does wind affect how the fire develops, but that fires themselves can develop wind patterns. Large, violent wildfires can generate winds, called </a:t>
            </a:r>
            <a:r>
              <a:rPr lang="en-GB" sz="1600" b="1" dirty="0">
                <a:latin typeface="Comic Sans MS" panose="030F0702030302020204" pitchFamily="66" charset="0"/>
              </a:rPr>
              <a:t>fire whirls</a:t>
            </a:r>
            <a:r>
              <a:rPr lang="en-GB" sz="1600" dirty="0">
                <a:latin typeface="Comic Sans MS" panose="030F0702030302020204" pitchFamily="66" charset="0"/>
              </a:rPr>
              <a:t>. Fire whirls have been known to hurl flaming logs and burning debris over considerable distances. This can create additional fires, an occurrence called </a:t>
            </a:r>
            <a:r>
              <a:rPr lang="en-GB" sz="1600" b="1" dirty="0">
                <a:latin typeface="Comic Sans MS" panose="030F0702030302020204" pitchFamily="66" charset="0"/>
              </a:rPr>
              <a:t>spotting</a:t>
            </a:r>
            <a:r>
              <a:rPr lang="en-GB" sz="1600" dirty="0">
                <a:latin typeface="Comic Sans MS" panose="030F0702030302020204" pitchFamily="66" charset="0"/>
              </a:rPr>
              <a:t>. Wind can also change the direction of the fire, and gusts can raise the fire into the trees, creating a </a:t>
            </a:r>
            <a:r>
              <a:rPr lang="en-GB" sz="1600" b="1" dirty="0">
                <a:latin typeface="Comic Sans MS" panose="030F0702030302020204" pitchFamily="66" charset="0"/>
              </a:rPr>
              <a:t>crown fire</a:t>
            </a:r>
            <a:r>
              <a:rPr lang="en-GB" sz="1600" dirty="0">
                <a:latin typeface="Comic Sans MS" panose="030F0702030302020204" pitchFamily="66" charset="0"/>
              </a:rPr>
              <a:t>.</a:t>
            </a:r>
          </a:p>
          <a:p>
            <a:pPr marL="0" indent="0">
              <a:lnSpc>
                <a:spcPct val="50000"/>
              </a:lnSpc>
              <a:buNone/>
            </a:pPr>
            <a:endParaRPr lang="en-GB" sz="1600" dirty="0">
              <a:latin typeface="Comic Sans MS" panose="030F0702030302020204" pitchFamily="66" charset="0"/>
            </a:endParaRPr>
          </a:p>
          <a:p>
            <a:pPr marL="0" indent="0">
              <a:buNone/>
            </a:pPr>
            <a:r>
              <a:rPr lang="en-GB" sz="1600" dirty="0">
                <a:latin typeface="Comic Sans MS" panose="030F0702030302020204" pitchFamily="66" charset="0"/>
              </a:rPr>
              <a:t>Moisture, in the form of humidity and precipitation, works </a:t>
            </a:r>
            <a:r>
              <a:rPr lang="en-GB" sz="1600" i="1" dirty="0">
                <a:latin typeface="Comic Sans MS" panose="030F0702030302020204" pitchFamily="66" charset="0"/>
              </a:rPr>
              <a:t>against</a:t>
            </a:r>
            <a:r>
              <a:rPr lang="en-GB" sz="1600" dirty="0">
                <a:latin typeface="Comic Sans MS" panose="030F0702030302020204" pitchFamily="66" charset="0"/>
              </a:rPr>
              <a:t> the fire. It can slow the fire down and reduce its intensity. Potential fuels can be hard to ignite if they have high levels of moisture. When the </a:t>
            </a:r>
            <a:r>
              <a:rPr lang="en-GB" sz="1600" b="1" dirty="0">
                <a:latin typeface="Comic Sans MS" panose="030F0702030302020204" pitchFamily="66" charset="0"/>
              </a:rPr>
              <a:t>humidity</a:t>
            </a:r>
            <a:r>
              <a:rPr lang="en-GB" sz="1600" dirty="0">
                <a:latin typeface="Comic Sans MS" panose="030F0702030302020204" pitchFamily="66" charset="0"/>
              </a:rPr>
              <a:t> is higher, the less likely fuel is to dry and ignite. Precipitation has a direct role in suppressing potential wildfires from breaking out.</a:t>
            </a:r>
          </a:p>
        </p:txBody>
      </p:sp>
    </p:spTree>
    <p:extLst>
      <p:ext uri="{BB962C8B-B14F-4D97-AF65-F5344CB8AC3E}">
        <p14:creationId xmlns:p14="http://schemas.microsoft.com/office/powerpoint/2010/main" val="3621578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5701" y="573158"/>
            <a:ext cx="11600597" cy="5615608"/>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GB" sz="1700" dirty="0">
                <a:latin typeface="Comic Sans MS" panose="030F0702030302020204" pitchFamily="66" charset="0"/>
              </a:rPr>
              <a:t>­</a:t>
            </a:r>
            <a:r>
              <a:rPr lang="en-GB" sz="1700" b="1" dirty="0">
                <a:latin typeface="Comic Sans MS" panose="030F0702030302020204" pitchFamily="66" charset="0"/>
              </a:rPr>
              <a:t>TOPOGRAPHY</a:t>
            </a:r>
          </a:p>
          <a:p>
            <a:pPr marL="0" indent="0">
              <a:buNone/>
            </a:pPr>
            <a:endParaRPr lang="en-GB" sz="1700" b="1" dirty="0">
              <a:latin typeface="Comic Sans MS" panose="030F0702030302020204" pitchFamily="66" charset="0"/>
            </a:endParaRPr>
          </a:p>
          <a:p>
            <a:pPr marL="0" indent="0">
              <a:buNone/>
            </a:pPr>
            <a:r>
              <a:rPr lang="en-GB" sz="1700" dirty="0">
                <a:latin typeface="Comic Sans MS" panose="030F0702030302020204" pitchFamily="66" charset="0"/>
              </a:rPr>
              <a:t>The third big influence on wildfire behaviour is the lay of the land, or topography. The most important factor in topography as it relates to wildfire is </a:t>
            </a:r>
            <a:r>
              <a:rPr lang="en-GB" sz="1700" b="1" dirty="0">
                <a:latin typeface="Comic Sans MS" panose="030F0702030302020204" pitchFamily="66" charset="0"/>
              </a:rPr>
              <a:t>slope</a:t>
            </a:r>
            <a:r>
              <a:rPr lang="en-GB" sz="1700" dirty="0">
                <a:latin typeface="Comic Sans MS" panose="030F0702030302020204" pitchFamily="66" charset="0"/>
              </a:rPr>
              <a:t>.</a:t>
            </a:r>
          </a:p>
          <a:p>
            <a:pPr marL="0" indent="0">
              <a:buNone/>
            </a:pPr>
            <a:r>
              <a:rPr lang="en-GB" sz="1700" dirty="0">
                <a:latin typeface="Comic Sans MS" panose="030F0702030302020204" pitchFamily="66" charset="0"/>
              </a:rPr>
              <a:t>Fires usually travel uphill much faster than downhill. The steeper the slope, the faster the fire travels. Additionally, the fire preheats the fuel further up the hill because the smoke and heat are rising in that direction. </a:t>
            </a:r>
          </a:p>
          <a:p>
            <a:pPr marL="0" indent="0">
              <a:buNone/>
            </a:pPr>
            <a:r>
              <a:rPr lang="en-GB" sz="1700" dirty="0">
                <a:latin typeface="Comic Sans MS" panose="030F0702030302020204" pitchFamily="66" charset="0"/>
              </a:rPr>
              <a:t>Conversely, once the fire has reached the top of a hill, it will struggle to come back down because it is not able to preheat the downhill fuel as well as the uphill.</a:t>
            </a:r>
          </a:p>
          <a:p>
            <a:pPr marL="0" indent="0">
              <a:buNone/>
            </a:pPr>
            <a:endParaRPr lang="en-GB" sz="1700" dirty="0">
              <a:latin typeface="Comic Sans MS" panose="030F0702030302020204" pitchFamily="66" charset="0"/>
            </a:endParaRPr>
          </a:p>
          <a:p>
            <a:pPr marL="0" indent="0">
              <a:buNone/>
            </a:pPr>
            <a:r>
              <a:rPr lang="en-GB" sz="1700" dirty="0">
                <a:latin typeface="Comic Sans MS" panose="030F0702030302020204" pitchFamily="66" charset="0"/>
              </a:rPr>
              <a:t>In addition to the damage that fires cause as they burn, they can also leave behind disastrous problems. When fires destroy all the vegetation on a hill or mountain, it can also weaken the organic material in the soil and prevent water from penetrating the soil. This can result in extremely dangerous erosion and debris flows.</a:t>
            </a:r>
          </a:p>
          <a:p>
            <a:pPr marL="0" indent="0">
              <a:buNone/>
            </a:pPr>
            <a:endParaRPr lang="en-GB" sz="1700" dirty="0">
              <a:latin typeface="Comic Sans MS" panose="030F0702030302020204" pitchFamily="66" charset="0"/>
            </a:endParaRPr>
          </a:p>
          <a:p>
            <a:pPr marL="0" indent="0">
              <a:buNone/>
            </a:pPr>
            <a:r>
              <a:rPr lang="en-GB" sz="1700" dirty="0">
                <a:latin typeface="Comic Sans MS" panose="030F0702030302020204" pitchFamily="66" charset="0"/>
              </a:rPr>
              <a:t>An example of this occurred following a July 1994 wildfire that burned about 2,000 acres of forest and underbrush on the steep slopes of Storm King Mountain, near Glenwood Springs, Colorado. Two months after the fire, heavy rains caused debris flows that poured tons of mud, rock and other debris onto a 3-mile stretch of Interstate 70, engulfing 30 cars and sweeping two into the Colorado River.</a:t>
            </a:r>
          </a:p>
          <a:p>
            <a:pPr marL="0" indent="0">
              <a:buNone/>
            </a:pPr>
            <a:endParaRPr lang="en-GB" sz="1700" dirty="0">
              <a:latin typeface="Comic Sans MS" panose="030F0702030302020204" pitchFamily="66" charset="0"/>
            </a:endParaRPr>
          </a:p>
        </p:txBody>
      </p:sp>
    </p:spTree>
    <p:extLst>
      <p:ext uri="{BB962C8B-B14F-4D97-AF65-F5344CB8AC3E}">
        <p14:creationId xmlns:p14="http://schemas.microsoft.com/office/powerpoint/2010/main" val="350201364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837</Words>
  <Application>Microsoft Office PowerPoint</Application>
  <PresentationFormat>Widescreen</PresentationFormat>
  <Paragraphs>37</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Comic Sans MS</vt:lpstr>
      <vt:lpstr>1_Office Theme</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Gayle Hindess</dc:creator>
  <cp:lastModifiedBy>Deborah Knox</cp:lastModifiedBy>
  <cp:revision>8</cp:revision>
  <dcterms:created xsi:type="dcterms:W3CDTF">2018-11-20T12:45:07Z</dcterms:created>
  <dcterms:modified xsi:type="dcterms:W3CDTF">2022-10-04T16:40:23Z</dcterms:modified>
</cp:coreProperties>
</file>