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57" r:id="rId6"/>
    <p:sldId id="259" r:id="rId7"/>
    <p:sldId id="260" r:id="rId8"/>
    <p:sldId id="314" r:id="rId9"/>
    <p:sldId id="263" r:id="rId10"/>
    <p:sldId id="261" r:id="rId11"/>
    <p:sldId id="262" r:id="rId12"/>
    <p:sldId id="258" r:id="rId13"/>
    <p:sldId id="264" r:id="rId14"/>
    <p:sldId id="266" r:id="rId15"/>
    <p:sldId id="267" r:id="rId16"/>
    <p:sldId id="305" r:id="rId17"/>
    <p:sldId id="306" r:id="rId18"/>
    <p:sldId id="308" r:id="rId19"/>
    <p:sldId id="309" r:id="rId20"/>
    <p:sldId id="313" r:id="rId21"/>
    <p:sldId id="310" r:id="rId22"/>
    <p:sldId id="311" r:id="rId23"/>
    <p:sldId id="312"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33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54" autoAdjust="0"/>
    <p:restoredTop sz="94660"/>
  </p:normalViewPr>
  <p:slideViewPr>
    <p:cSldViewPr snapToGrid="0">
      <p:cViewPr varScale="1">
        <p:scale>
          <a:sx n="87" d="100"/>
          <a:sy n="87" d="100"/>
        </p:scale>
        <p:origin x="4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E648DB8-CAD3-44E5-A85C-D5848BDDB359}" type="datetimeFigureOut">
              <a:rPr lang="en-GB" smtClean="0"/>
              <a:t>19/01/2021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4EF610A-DB8C-47BE-87E2-4876487830B3}" type="slidenum">
              <a:rPr lang="en-GB" smtClean="0"/>
              <a:t>‹#›</a:t>
            </a:fld>
            <a:endParaRPr lang="en-GB"/>
          </a:p>
        </p:txBody>
      </p:sp>
    </p:spTree>
    <p:extLst>
      <p:ext uri="{BB962C8B-B14F-4D97-AF65-F5344CB8AC3E}">
        <p14:creationId xmlns:p14="http://schemas.microsoft.com/office/powerpoint/2010/main" val="3216019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55CFD9D-4E48-492A-B801-6FEC1463FA7A}" type="datetimeFigureOut">
              <a:rPr lang="en-GB" smtClean="0"/>
              <a:t>19/01/2021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647CE07-9363-4062-BA8A-E50238C1A6A7}" type="slidenum">
              <a:rPr lang="en-GB" smtClean="0"/>
              <a:t>‹#›</a:t>
            </a:fld>
            <a:endParaRPr lang="en-GB"/>
          </a:p>
        </p:txBody>
      </p:sp>
    </p:spTree>
    <p:extLst>
      <p:ext uri="{BB962C8B-B14F-4D97-AF65-F5344CB8AC3E}">
        <p14:creationId xmlns:p14="http://schemas.microsoft.com/office/powerpoint/2010/main" val="123793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55AD98-CB2C-4E83-BD75-15F2F701BD51}" type="slidenum">
              <a:rPr lang="en-GB" smtClean="0"/>
              <a:t>14</a:t>
            </a:fld>
            <a:endParaRPr lang="en-GB"/>
          </a:p>
        </p:txBody>
      </p:sp>
    </p:spTree>
    <p:extLst>
      <p:ext uri="{BB962C8B-B14F-4D97-AF65-F5344CB8AC3E}">
        <p14:creationId xmlns:p14="http://schemas.microsoft.com/office/powerpoint/2010/main" val="62826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55AD98-CB2C-4E83-BD75-15F2F701BD51}" type="slidenum">
              <a:rPr lang="en-GB" smtClean="0"/>
              <a:t>15</a:t>
            </a:fld>
            <a:endParaRPr lang="en-GB"/>
          </a:p>
        </p:txBody>
      </p:sp>
    </p:spTree>
    <p:extLst>
      <p:ext uri="{BB962C8B-B14F-4D97-AF65-F5344CB8AC3E}">
        <p14:creationId xmlns:p14="http://schemas.microsoft.com/office/powerpoint/2010/main" val="1499147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55AD98-CB2C-4E83-BD75-15F2F701BD51}" type="slidenum">
              <a:rPr lang="en-GB" smtClean="0"/>
              <a:t>16</a:t>
            </a:fld>
            <a:endParaRPr lang="en-GB"/>
          </a:p>
        </p:txBody>
      </p:sp>
    </p:spTree>
    <p:extLst>
      <p:ext uri="{BB962C8B-B14F-4D97-AF65-F5344CB8AC3E}">
        <p14:creationId xmlns:p14="http://schemas.microsoft.com/office/powerpoint/2010/main" val="197893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55AD98-CB2C-4E83-BD75-15F2F701BD51}" type="slidenum">
              <a:rPr lang="en-GB" smtClean="0"/>
              <a:t>19</a:t>
            </a:fld>
            <a:endParaRPr lang="en-GB"/>
          </a:p>
        </p:txBody>
      </p:sp>
    </p:spTree>
    <p:extLst>
      <p:ext uri="{BB962C8B-B14F-4D97-AF65-F5344CB8AC3E}">
        <p14:creationId xmlns:p14="http://schemas.microsoft.com/office/powerpoint/2010/main" val="327733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55AD98-CB2C-4E83-BD75-15F2F701BD51}" type="slidenum">
              <a:rPr lang="en-GB" smtClean="0"/>
              <a:t>20</a:t>
            </a:fld>
            <a:endParaRPr lang="en-GB"/>
          </a:p>
        </p:txBody>
      </p:sp>
    </p:spTree>
    <p:extLst>
      <p:ext uri="{BB962C8B-B14F-4D97-AF65-F5344CB8AC3E}">
        <p14:creationId xmlns:p14="http://schemas.microsoft.com/office/powerpoint/2010/main" val="903132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963244-2745-4767-9D61-E4B355C8333B}"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919122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963244-2745-4767-9D61-E4B355C8333B}"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140502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963244-2745-4767-9D61-E4B355C8333B}"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329980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963244-2745-4767-9D61-E4B355C8333B}"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83794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63244-2745-4767-9D61-E4B355C8333B}"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260549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963244-2745-4767-9D61-E4B355C8333B}" type="datetimeFigureOut">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286082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963244-2745-4767-9D61-E4B355C8333B}" type="datetimeFigureOut">
              <a:rPr lang="en-GB" smtClean="0"/>
              <a:t>19/01/2021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3466757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963244-2745-4767-9D61-E4B355C8333B}" type="datetimeFigureOut">
              <a:rPr lang="en-GB" smtClean="0"/>
              <a:t>19/01/2021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169401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63244-2745-4767-9D61-E4B355C8333B}" type="datetimeFigureOut">
              <a:rPr lang="en-GB" smtClean="0"/>
              <a:t>19/01/2021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283358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63244-2745-4767-9D61-E4B355C8333B}" type="datetimeFigureOut">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213284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63244-2745-4767-9D61-E4B355C8333B}" type="datetimeFigureOut">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285492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63244-2745-4767-9D61-E4B355C8333B}" type="datetimeFigureOut">
              <a:rPr lang="en-GB" smtClean="0"/>
              <a:t>19/01/2021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EE5BA-0AF0-4652-BC4C-3C1A41FB2311}" type="slidenum">
              <a:rPr lang="en-GB" smtClean="0"/>
              <a:t>‹#›</a:t>
            </a:fld>
            <a:endParaRPr lang="en-GB"/>
          </a:p>
        </p:txBody>
      </p:sp>
    </p:spTree>
    <p:extLst>
      <p:ext uri="{BB962C8B-B14F-4D97-AF65-F5344CB8AC3E}">
        <p14:creationId xmlns:p14="http://schemas.microsoft.com/office/powerpoint/2010/main" val="3670058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utor2u.net/geography/blog/canadian-wildfire-human-and-physical-factors-contributing-to-the-record-conflagration" TargetMode="External"/><Relationship Id="rId2" Type="http://schemas.openxmlformats.org/officeDocument/2006/relationships/hyperlink" Target="http://cases.open.ubc.ca/fort-mcmurray-and-the-fires-of-climate-change/" TargetMode="External"/><Relationship Id="rId1" Type="http://schemas.openxmlformats.org/officeDocument/2006/relationships/slideLayout" Target="../slideLayouts/slideLayout2.xml"/><Relationship Id="rId6" Type="http://schemas.openxmlformats.org/officeDocument/2006/relationships/hyperlink" Target="https://www.youtube.com/watch?v=ncPu-tBmP94" TargetMode="External"/><Relationship Id="rId5" Type="http://schemas.openxmlformats.org/officeDocument/2006/relationships/hyperlink" Target="https://www.youtube.com/watch?v=iOTVywa2w-Q" TargetMode="External"/><Relationship Id="rId4" Type="http://schemas.openxmlformats.org/officeDocument/2006/relationships/hyperlink" Target="https://ymcawun.files.wordpress.com/2015/04/fort-mcmurray-wildfire-case-study-final-jan-6-2017.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youtube.com/watch?v=ThFCg0tBDck"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GCAt5ssX_x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436033" y="2999004"/>
            <a:ext cx="6346532" cy="3173266"/>
          </a:xfrm>
          <a:prstGeom prst="rect">
            <a:avLst/>
          </a:prstGeom>
        </p:spPr>
      </p:pic>
      <p:sp>
        <p:nvSpPr>
          <p:cNvPr id="2" name="Title 1"/>
          <p:cNvSpPr>
            <a:spLocks noGrp="1"/>
          </p:cNvSpPr>
          <p:nvPr>
            <p:ph type="ctrTitle"/>
          </p:nvPr>
        </p:nvSpPr>
        <p:spPr>
          <a:xfrm>
            <a:off x="1524000" y="303496"/>
            <a:ext cx="9144000" cy="2098510"/>
          </a:xfrm>
        </p:spPr>
        <p:txBody>
          <a:bodyPr>
            <a:noAutofit/>
          </a:bodyPr>
          <a:lstStyle/>
          <a:p>
            <a:r>
              <a:rPr lang="en-GB" sz="6800" b="1" dirty="0">
                <a:solidFill>
                  <a:srgbClr val="C00000"/>
                </a:solidFill>
                <a:latin typeface="+mn-lt"/>
              </a:rPr>
              <a:t>Wildfire case study: Alberta 2016</a:t>
            </a:r>
          </a:p>
        </p:txBody>
      </p:sp>
      <p:pic>
        <p:nvPicPr>
          <p:cNvPr id="5" name="Picture 4"/>
          <p:cNvPicPr>
            <a:picLocks noChangeAspect="1"/>
          </p:cNvPicPr>
          <p:nvPr/>
        </p:nvPicPr>
        <p:blipFill>
          <a:blip r:embed="rId3"/>
          <a:stretch>
            <a:fillRect/>
          </a:stretch>
        </p:blipFill>
        <p:spPr>
          <a:xfrm>
            <a:off x="456916" y="2999004"/>
            <a:ext cx="5639084" cy="3173266"/>
          </a:xfrm>
          <a:prstGeom prst="rect">
            <a:avLst/>
          </a:prstGeom>
        </p:spPr>
      </p:pic>
    </p:spTree>
    <p:extLst>
      <p:ext uri="{BB962C8B-B14F-4D97-AF65-F5344CB8AC3E}">
        <p14:creationId xmlns:p14="http://schemas.microsoft.com/office/powerpoint/2010/main" val="428567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937"/>
            <a:ext cx="10515600" cy="701675"/>
          </a:xfrm>
        </p:spPr>
        <p:txBody>
          <a:bodyPr/>
          <a:lstStyle/>
          <a:p>
            <a:r>
              <a:rPr lang="en-GB" dirty="0">
                <a:solidFill>
                  <a:srgbClr val="C00000"/>
                </a:solidFill>
                <a:latin typeface="+mn-lt"/>
              </a:rPr>
              <a:t>What to do:</a:t>
            </a:r>
          </a:p>
        </p:txBody>
      </p:sp>
      <p:sp>
        <p:nvSpPr>
          <p:cNvPr id="3" name="Content Placeholder 2"/>
          <p:cNvSpPr>
            <a:spLocks noGrp="1"/>
          </p:cNvSpPr>
          <p:nvPr>
            <p:ph idx="1"/>
          </p:nvPr>
        </p:nvSpPr>
        <p:spPr>
          <a:xfrm>
            <a:off x="717176" y="1111624"/>
            <a:ext cx="10941424" cy="5271247"/>
          </a:xfrm>
        </p:spPr>
        <p:txBody>
          <a:bodyPr>
            <a:normAutofit fontScale="62500" lnSpcReduction="20000"/>
          </a:bodyPr>
          <a:lstStyle/>
          <a:p>
            <a:pPr marL="514350" lvl="0" indent="-514350">
              <a:buFont typeface="+mj-lt"/>
              <a:buAutoNum type="arabicPeriod"/>
            </a:pPr>
            <a:r>
              <a:rPr lang="en-US" dirty="0"/>
              <a:t>Describe the spatial setting of the wildfire.</a:t>
            </a:r>
            <a:r>
              <a:rPr lang="en-GB" dirty="0"/>
              <a:t> </a:t>
            </a:r>
            <a:r>
              <a:rPr lang="en-US" dirty="0"/>
              <a:t>Location of Fort McMurray, Alberta. Include annotated maps and images.</a:t>
            </a:r>
          </a:p>
          <a:p>
            <a:pPr marL="514350" lvl="0" indent="-514350">
              <a:buFont typeface="+mj-lt"/>
              <a:buAutoNum type="arabicPeriod"/>
            </a:pPr>
            <a:endParaRPr lang="en-GB" dirty="0"/>
          </a:p>
          <a:p>
            <a:pPr marL="514350" lvl="0" indent="-514350">
              <a:buFont typeface="+mj-lt"/>
              <a:buAutoNum type="arabicPeriod"/>
            </a:pPr>
            <a:r>
              <a:rPr lang="en-US" dirty="0"/>
              <a:t>Assess the perception of the wildfire, and the factors affecting those perceptions at a range of scales – </a:t>
            </a:r>
            <a:r>
              <a:rPr lang="en-US" dirty="0" err="1"/>
              <a:t>eg</a:t>
            </a:r>
            <a:r>
              <a:rPr lang="en-US" dirty="0"/>
              <a:t>, magnitude, frequency, population characteristics etc.</a:t>
            </a:r>
            <a:endParaRPr lang="en-GB" dirty="0"/>
          </a:p>
          <a:p>
            <a:pPr marL="514350" indent="-514350">
              <a:buFont typeface="+mj-lt"/>
              <a:buAutoNum type="arabicPeriod"/>
            </a:pPr>
            <a:endParaRPr lang="en-GB" dirty="0"/>
          </a:p>
          <a:p>
            <a:pPr marL="514350" lvl="0" indent="-514350">
              <a:buFont typeface="+mj-lt"/>
              <a:buAutoNum type="arabicPeriod"/>
            </a:pPr>
            <a:r>
              <a:rPr lang="en-US" dirty="0"/>
              <a:t>Explain the causes of the wildfire; outline the </a:t>
            </a:r>
            <a:r>
              <a:rPr lang="en-US" dirty="0" err="1"/>
              <a:t>favourable</a:t>
            </a:r>
            <a:r>
              <a:rPr lang="en-US" dirty="0"/>
              <a:t> conditions that increased the fire hazard prior to ignition.</a:t>
            </a:r>
            <a:endParaRPr lang="en-GB" dirty="0"/>
          </a:p>
          <a:p>
            <a:pPr marL="514350" indent="-514350">
              <a:buFont typeface="+mj-lt"/>
              <a:buAutoNum type="arabicPeriod"/>
            </a:pPr>
            <a:endParaRPr lang="en-GB" dirty="0"/>
          </a:p>
          <a:p>
            <a:pPr marL="514350" lvl="0" indent="-514350">
              <a:buFont typeface="+mj-lt"/>
              <a:buAutoNum type="arabicPeriod"/>
            </a:pPr>
            <a:r>
              <a:rPr lang="en-US" dirty="0"/>
              <a:t>Explain and assess the social, economic, political and environmental impacts of the wildfire, including impacts on other natural systems (e.g. water cycle). Annotated photographs will be helpful.</a:t>
            </a:r>
            <a:endParaRPr lang="en-GB" dirty="0"/>
          </a:p>
          <a:p>
            <a:pPr marL="514350" indent="-514350">
              <a:buFont typeface="+mj-lt"/>
              <a:buAutoNum type="arabicPeriod"/>
            </a:pPr>
            <a:endParaRPr lang="en-GB" dirty="0"/>
          </a:p>
          <a:p>
            <a:pPr marL="514350" lvl="0" indent="-514350">
              <a:buFont typeface="+mj-lt"/>
              <a:buAutoNum type="arabicPeriod"/>
            </a:pPr>
            <a:r>
              <a:rPr lang="en-US" dirty="0"/>
              <a:t>Outline the main challenges facing the residents of Fort McMurray in the weeks and months after the wildfires.</a:t>
            </a:r>
            <a:endParaRPr lang="en-GB" dirty="0"/>
          </a:p>
          <a:p>
            <a:pPr marL="514350" indent="-514350">
              <a:buFont typeface="+mj-lt"/>
              <a:buAutoNum type="arabicPeriod"/>
            </a:pPr>
            <a:endParaRPr lang="en-GB" dirty="0"/>
          </a:p>
          <a:p>
            <a:pPr marL="514350" lvl="0" indent="-514350">
              <a:buFont typeface="+mj-lt"/>
              <a:buAutoNum type="arabicPeriod"/>
            </a:pPr>
            <a:r>
              <a:rPr lang="en-US" dirty="0"/>
              <a:t>Explain, assess and justify the response to the wildfire – including the factors affecting this response. </a:t>
            </a:r>
            <a:endParaRPr lang="en-GB" dirty="0"/>
          </a:p>
          <a:p>
            <a:pPr marL="514350" indent="-514350">
              <a:buFont typeface="+mj-lt"/>
              <a:buAutoNum type="arabicPeriod"/>
            </a:pPr>
            <a:endParaRPr lang="en-GB" dirty="0"/>
          </a:p>
          <a:p>
            <a:pPr marL="514350" lvl="0" indent="-514350">
              <a:buFont typeface="+mj-lt"/>
              <a:buAutoNum type="arabicPeriod"/>
            </a:pPr>
            <a:r>
              <a:rPr lang="en-US" dirty="0"/>
              <a:t>Describe and </a:t>
            </a:r>
            <a:r>
              <a:rPr lang="en-US" dirty="0" err="1"/>
              <a:t>analyse</a:t>
            </a:r>
            <a:r>
              <a:rPr lang="en-US" dirty="0"/>
              <a:t> how the economic, social and political character of the community affects the impacts and the community’s response to the hazard.</a:t>
            </a: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569136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EEDEFA-96C7-44C5-8577-B4FE31AFE7E9}"/>
              </a:ext>
            </a:extLst>
          </p:cNvPr>
          <p:cNvSpPr txBox="1"/>
          <p:nvPr/>
        </p:nvSpPr>
        <p:spPr>
          <a:xfrm>
            <a:off x="244929" y="2362201"/>
            <a:ext cx="11533414" cy="4163785"/>
          </a:xfrm>
          <a:prstGeom prst="rect">
            <a:avLst/>
          </a:prstGeom>
          <a:noFill/>
          <a:ln w="19050">
            <a:solidFill>
              <a:srgbClr val="6699FF"/>
            </a:solidFill>
          </a:ln>
        </p:spPr>
        <p:txBody>
          <a:bodyPr wrap="square" rtlCol="0">
            <a:spAutoFit/>
          </a:bodyPr>
          <a:lstStyle/>
          <a:p>
            <a:endParaRPr lang="en-GB" dirty="0"/>
          </a:p>
        </p:txBody>
      </p:sp>
      <p:sp>
        <p:nvSpPr>
          <p:cNvPr id="3" name="Content Placeholder 2">
            <a:extLst>
              <a:ext uri="{FF2B5EF4-FFF2-40B4-BE49-F238E27FC236}">
                <a16:creationId xmlns:a16="http://schemas.microsoft.com/office/drawing/2014/main" id="{EA0C623E-2BEF-471C-AE94-4FA4903F5FCC}"/>
              </a:ext>
            </a:extLst>
          </p:cNvPr>
          <p:cNvSpPr>
            <a:spLocks noGrp="1"/>
          </p:cNvSpPr>
          <p:nvPr>
            <p:ph idx="1"/>
          </p:nvPr>
        </p:nvSpPr>
        <p:spPr>
          <a:xfrm>
            <a:off x="244929" y="342900"/>
            <a:ext cx="11538857" cy="6183086"/>
          </a:xfrm>
        </p:spPr>
        <p:txBody>
          <a:bodyPr>
            <a:normAutofit fontScale="40000" lnSpcReduction="20000"/>
          </a:bodyPr>
          <a:lstStyle/>
          <a:p>
            <a:pPr marL="0" indent="0">
              <a:buNone/>
            </a:pPr>
            <a:r>
              <a:rPr lang="en-GB" sz="5300" dirty="0"/>
              <a:t>Use the information on the Fort McMurray wildfire included in your booklet and on Godalming Online, as well as information gathered from your own research, to help you write up your case study report. This should include both qualitative and quantitative data from a range of secondary sources.</a:t>
            </a:r>
          </a:p>
          <a:p>
            <a:pPr marL="0" indent="0">
              <a:buNone/>
            </a:pPr>
            <a:r>
              <a:rPr lang="en-GB" sz="5300" dirty="0"/>
              <a:t> </a:t>
            </a:r>
          </a:p>
          <a:p>
            <a:pPr marL="0" indent="0">
              <a:buNone/>
            </a:pPr>
            <a:r>
              <a:rPr lang="en-GB" sz="5300" dirty="0"/>
              <a:t>You can present your case study in a variety of formats.</a:t>
            </a:r>
          </a:p>
          <a:p>
            <a:pPr marL="0" indent="0">
              <a:buNone/>
            </a:pPr>
            <a:r>
              <a:rPr lang="en-GB" sz="5300" dirty="0"/>
              <a:t> </a:t>
            </a:r>
          </a:p>
          <a:p>
            <a:pPr marL="0" indent="0">
              <a:buNone/>
            </a:pPr>
            <a:endParaRPr lang="en-GB" sz="5000" dirty="0"/>
          </a:p>
          <a:p>
            <a:pPr marL="0" indent="0">
              <a:buNone/>
            </a:pPr>
            <a:r>
              <a:rPr lang="en-GB" sz="5000" dirty="0"/>
              <a:t>Useful websites:</a:t>
            </a:r>
          </a:p>
          <a:p>
            <a:pPr marL="0" indent="0">
              <a:buNone/>
            </a:pPr>
            <a:r>
              <a:rPr lang="en-GB" sz="5000" u="sng" dirty="0">
                <a:hlinkClick r:id="rId2"/>
              </a:rPr>
              <a:t>http://cases.open.ubc.ca/fort-mcmurray-and-the-fires-of-climate-change/</a:t>
            </a:r>
            <a:r>
              <a:rPr lang="en-GB" sz="5000" dirty="0"/>
              <a:t> </a:t>
            </a:r>
          </a:p>
          <a:p>
            <a:pPr marL="0" indent="0">
              <a:buNone/>
            </a:pPr>
            <a:r>
              <a:rPr lang="en-GB" sz="5000" dirty="0"/>
              <a:t> </a:t>
            </a:r>
          </a:p>
          <a:p>
            <a:pPr marL="0" indent="0">
              <a:buNone/>
            </a:pPr>
            <a:r>
              <a:rPr lang="en-GB" sz="5000" u="sng" dirty="0">
                <a:hlinkClick r:id="rId3"/>
              </a:rPr>
              <a:t>https://www.tutor2u.net/geography/blog/canadian-wildfire-human-and-physical-factors-contributing-to-the-record-conflagration</a:t>
            </a:r>
            <a:r>
              <a:rPr lang="en-GB" sz="5000" dirty="0"/>
              <a:t> </a:t>
            </a:r>
          </a:p>
          <a:p>
            <a:pPr marL="0" indent="0">
              <a:buNone/>
            </a:pPr>
            <a:r>
              <a:rPr lang="en-GB" sz="5000" dirty="0"/>
              <a:t> </a:t>
            </a:r>
          </a:p>
          <a:p>
            <a:pPr marL="0" indent="0">
              <a:buNone/>
            </a:pPr>
            <a:r>
              <a:rPr lang="en-GB" sz="5000" u="sng" dirty="0">
                <a:hlinkClick r:id="rId4"/>
              </a:rPr>
              <a:t>https://ymcawun.files.wordpress.com/2015/04/fort-mcmurray-wildfire-case-study-final-jan-6-2017.pdf</a:t>
            </a:r>
            <a:r>
              <a:rPr lang="en-GB" sz="5000" dirty="0"/>
              <a:t> </a:t>
            </a:r>
          </a:p>
          <a:p>
            <a:pPr marL="0" indent="0">
              <a:buNone/>
            </a:pPr>
            <a:endParaRPr lang="en-GB" sz="5000" dirty="0"/>
          </a:p>
          <a:p>
            <a:pPr marL="0" indent="0">
              <a:buNone/>
            </a:pPr>
            <a:r>
              <a:rPr lang="en-GB" sz="5000" dirty="0"/>
              <a:t>Videos: </a:t>
            </a:r>
          </a:p>
          <a:p>
            <a:pPr marL="0" indent="0">
              <a:buNone/>
            </a:pPr>
            <a:r>
              <a:rPr lang="en-GB" sz="5000" dirty="0"/>
              <a:t>Great short clip on sense of community since the fire: </a:t>
            </a:r>
            <a:r>
              <a:rPr lang="en-GB" sz="5000" dirty="0">
                <a:hlinkClick r:id="rId5"/>
              </a:rPr>
              <a:t>https://www.youtube.com/watch?v=iOTVywa2w-Q</a:t>
            </a:r>
            <a:r>
              <a:rPr lang="en-GB" sz="5000" dirty="0"/>
              <a:t>  </a:t>
            </a:r>
          </a:p>
          <a:p>
            <a:pPr marL="0" indent="0">
              <a:buNone/>
            </a:pPr>
            <a:endParaRPr lang="en-GB" sz="5000" dirty="0"/>
          </a:p>
          <a:p>
            <a:pPr marL="0" indent="0">
              <a:buNone/>
            </a:pPr>
            <a:r>
              <a:rPr lang="en-GB" sz="5000" dirty="0"/>
              <a:t>Teens with PTSD: </a:t>
            </a:r>
            <a:r>
              <a:rPr lang="en-GB" sz="5000" dirty="0">
                <a:hlinkClick r:id="rId6"/>
              </a:rPr>
              <a:t>https://www.youtube.com/watch?v=ncPu-tBmP94</a:t>
            </a:r>
            <a:r>
              <a:rPr lang="en-GB" sz="5000" dirty="0"/>
              <a:t> </a:t>
            </a:r>
          </a:p>
          <a:p>
            <a:pPr marL="0" indent="0">
              <a:buNone/>
            </a:pPr>
            <a:endParaRPr lang="en-GB" dirty="0"/>
          </a:p>
        </p:txBody>
      </p:sp>
    </p:spTree>
    <p:extLst>
      <p:ext uri="{BB962C8B-B14F-4D97-AF65-F5344CB8AC3E}">
        <p14:creationId xmlns:p14="http://schemas.microsoft.com/office/powerpoint/2010/main" val="421423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38852-31CD-44F8-B51A-DADCDDBF123A}"/>
              </a:ext>
            </a:extLst>
          </p:cNvPr>
          <p:cNvSpPr>
            <a:spLocks noGrp="1"/>
          </p:cNvSpPr>
          <p:nvPr>
            <p:ph type="title"/>
          </p:nvPr>
        </p:nvSpPr>
        <p:spPr>
          <a:xfrm>
            <a:off x="0" y="-38099"/>
            <a:ext cx="12191999" cy="1197428"/>
          </a:xfrm>
        </p:spPr>
        <p:txBody>
          <a:bodyPr>
            <a:normAutofit/>
          </a:bodyPr>
          <a:lstStyle/>
          <a:p>
            <a:r>
              <a:rPr lang="en-GB" b="1" dirty="0"/>
              <a:t>Questions on Alberta Wildfire Home Learning Task</a:t>
            </a:r>
          </a:p>
        </p:txBody>
      </p:sp>
      <p:sp>
        <p:nvSpPr>
          <p:cNvPr id="3" name="Content Placeholder 2">
            <a:extLst>
              <a:ext uri="{FF2B5EF4-FFF2-40B4-BE49-F238E27FC236}">
                <a16:creationId xmlns:a16="http://schemas.microsoft.com/office/drawing/2014/main" id="{41A50754-2AC8-44D5-B32E-792902577EAD}"/>
              </a:ext>
            </a:extLst>
          </p:cNvPr>
          <p:cNvSpPr>
            <a:spLocks noGrp="1"/>
          </p:cNvSpPr>
          <p:nvPr>
            <p:ph idx="1"/>
          </p:nvPr>
        </p:nvSpPr>
        <p:spPr>
          <a:xfrm>
            <a:off x="0" y="1159328"/>
            <a:ext cx="12192000" cy="5595257"/>
          </a:xfrm>
        </p:spPr>
        <p:txBody>
          <a:bodyPr>
            <a:normAutofit lnSpcReduction="10000"/>
          </a:bodyPr>
          <a:lstStyle/>
          <a:p>
            <a:r>
              <a:rPr lang="en-GB" dirty="0"/>
              <a:t>What was the perception of wildfire before the event? Why was this the perception?</a:t>
            </a:r>
          </a:p>
          <a:p>
            <a:r>
              <a:rPr lang="en-GB" dirty="0"/>
              <a:t>  Outline the favourable conditions that increase the fire hazard prior to ignition. Consider the fire triangle.</a:t>
            </a:r>
          </a:p>
          <a:p>
            <a:r>
              <a:rPr lang="en-GB" dirty="0"/>
              <a:t>Name 2 impacts under each of the following: social, economic, political and environmental.  Link to other natural systems.</a:t>
            </a:r>
          </a:p>
          <a:p>
            <a:r>
              <a:rPr lang="en-GB" dirty="0"/>
              <a:t>Assess the impacts of the wildfire – which was the most significant?  Justify your choice.</a:t>
            </a:r>
          </a:p>
          <a:p>
            <a:r>
              <a:rPr lang="en-GB" dirty="0"/>
              <a:t>Name the main challenges facing residents of Fort McMurray.</a:t>
            </a:r>
          </a:p>
          <a:p>
            <a:r>
              <a:rPr lang="en-GB" dirty="0"/>
              <a:t>Assess the response to the wildfire – which was the most successful?  Justify your choice.</a:t>
            </a:r>
          </a:p>
          <a:p>
            <a:r>
              <a:rPr lang="en-GB" dirty="0"/>
              <a:t>How did the economic, social and political character of the community affect the impacts and response?</a:t>
            </a:r>
          </a:p>
          <a:p>
            <a:endParaRPr lang="en-GB" dirty="0"/>
          </a:p>
        </p:txBody>
      </p:sp>
    </p:spTree>
    <p:extLst>
      <p:ext uri="{BB962C8B-B14F-4D97-AF65-F5344CB8AC3E}">
        <p14:creationId xmlns:p14="http://schemas.microsoft.com/office/powerpoint/2010/main" val="384094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9441-851C-46BE-8C6F-95757218C69C}"/>
              </a:ext>
            </a:extLst>
          </p:cNvPr>
          <p:cNvSpPr>
            <a:spLocks noGrp="1"/>
          </p:cNvSpPr>
          <p:nvPr>
            <p:ph type="title"/>
          </p:nvPr>
        </p:nvSpPr>
        <p:spPr>
          <a:xfrm>
            <a:off x="2732926" y="1"/>
            <a:ext cx="7592602" cy="1212350"/>
          </a:xfrm>
        </p:spPr>
        <p:txBody>
          <a:bodyPr/>
          <a:lstStyle/>
          <a:p>
            <a:r>
              <a:rPr lang="en-GB" b="1" dirty="0"/>
              <a:t>Home Learning Task</a:t>
            </a:r>
          </a:p>
        </p:txBody>
      </p:sp>
      <p:sp>
        <p:nvSpPr>
          <p:cNvPr id="3" name="Content Placeholder 2">
            <a:extLst>
              <a:ext uri="{FF2B5EF4-FFF2-40B4-BE49-F238E27FC236}">
                <a16:creationId xmlns:a16="http://schemas.microsoft.com/office/drawing/2014/main" id="{077386AF-C26E-4D86-A01D-C456B07F864F}"/>
              </a:ext>
            </a:extLst>
          </p:cNvPr>
          <p:cNvSpPr>
            <a:spLocks noGrp="1"/>
          </p:cNvSpPr>
          <p:nvPr>
            <p:ph idx="1"/>
          </p:nvPr>
        </p:nvSpPr>
        <p:spPr>
          <a:xfrm>
            <a:off x="349321" y="1212352"/>
            <a:ext cx="11465960" cy="5414480"/>
          </a:xfrm>
        </p:spPr>
        <p:txBody>
          <a:bodyPr>
            <a:normAutofit lnSpcReduction="10000"/>
          </a:bodyPr>
          <a:lstStyle/>
          <a:p>
            <a:pPr marL="0" indent="0">
              <a:buNone/>
            </a:pPr>
            <a:r>
              <a:rPr lang="en-GB" dirty="0"/>
              <a:t>In pairs/threes use your Alberta wildfire case study research to discuss and answer the following questions.</a:t>
            </a:r>
          </a:p>
          <a:p>
            <a:pPr marL="0" indent="0">
              <a:buNone/>
            </a:pPr>
            <a:endParaRPr lang="en-GB" dirty="0"/>
          </a:p>
          <a:p>
            <a:r>
              <a:rPr lang="en-GB" dirty="0"/>
              <a:t>How have people’s perception of wildfire hazard and sense of place of Fort McMurray, Alberta changed? What factors have affected this?</a:t>
            </a:r>
          </a:p>
          <a:p>
            <a:r>
              <a:rPr lang="en-US" dirty="0"/>
              <a:t>Outline the </a:t>
            </a:r>
            <a:r>
              <a:rPr lang="en-US" dirty="0" err="1"/>
              <a:t>favourable</a:t>
            </a:r>
            <a:r>
              <a:rPr lang="en-US" dirty="0"/>
              <a:t> conditions that increased the fire hazard prior to ignition.</a:t>
            </a:r>
            <a:endParaRPr lang="en-GB" dirty="0"/>
          </a:p>
          <a:p>
            <a:r>
              <a:rPr lang="en-GB" dirty="0"/>
              <a:t>Identify 4 impacts of the hazard. Which do you think was the greatest impact of the wildfire?  Give reasons for your choice.</a:t>
            </a:r>
          </a:p>
          <a:p>
            <a:r>
              <a:rPr lang="en-US" dirty="0"/>
              <a:t>Outline the main challenges facing the residents of Fort McMurray in the weeks and months after the wildfires.</a:t>
            </a:r>
            <a:endParaRPr lang="en-GB" dirty="0"/>
          </a:p>
          <a:p>
            <a:r>
              <a:rPr lang="en-GB" dirty="0"/>
              <a:t>Assess the effectiveness of the response - was the response effective? What evidence is there to justify the response?</a:t>
            </a:r>
          </a:p>
        </p:txBody>
      </p:sp>
    </p:spTree>
    <p:extLst>
      <p:ext uri="{BB962C8B-B14F-4D97-AF65-F5344CB8AC3E}">
        <p14:creationId xmlns:p14="http://schemas.microsoft.com/office/powerpoint/2010/main" val="261098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ACCD-D1A0-4EBE-8385-E15203D60037}"/>
              </a:ext>
            </a:extLst>
          </p:cNvPr>
          <p:cNvSpPr>
            <a:spLocks noGrp="1"/>
          </p:cNvSpPr>
          <p:nvPr>
            <p:ph type="title"/>
          </p:nvPr>
        </p:nvSpPr>
        <p:spPr>
          <a:xfrm>
            <a:off x="595901" y="1446561"/>
            <a:ext cx="11054993" cy="1323439"/>
          </a:xfrm>
        </p:spPr>
        <p:txBody>
          <a:bodyPr>
            <a:normAutofit/>
          </a:bodyPr>
          <a:lstStyle/>
          <a:p>
            <a:r>
              <a:rPr lang="en-GB" sz="3200" b="1" dirty="0"/>
              <a:t>Assess the impacts </a:t>
            </a:r>
            <a:r>
              <a:rPr lang="en-GB" sz="3200" dirty="0"/>
              <a:t>of a </a:t>
            </a:r>
            <a:r>
              <a:rPr lang="en-GB" sz="3200" b="1" dirty="0"/>
              <a:t>recent wildfire </a:t>
            </a:r>
            <a:r>
              <a:rPr lang="en-GB" sz="3200" dirty="0"/>
              <a:t>event upon </a:t>
            </a:r>
            <a:r>
              <a:rPr lang="en-GB" sz="3200" dirty="0">
                <a:solidFill>
                  <a:srgbClr val="FF0000"/>
                </a:solidFill>
              </a:rPr>
              <a:t>people’s lived experience</a:t>
            </a:r>
            <a:r>
              <a:rPr lang="en-GB" sz="3200" dirty="0"/>
              <a:t> of the place. (9 marks)</a:t>
            </a:r>
          </a:p>
        </p:txBody>
      </p:sp>
      <p:sp>
        <p:nvSpPr>
          <p:cNvPr id="12" name="TextBox 11">
            <a:extLst>
              <a:ext uri="{FF2B5EF4-FFF2-40B4-BE49-F238E27FC236}">
                <a16:creationId xmlns:a16="http://schemas.microsoft.com/office/drawing/2014/main" id="{376AC409-C826-422A-B1BD-56AE578339C5}"/>
              </a:ext>
            </a:extLst>
          </p:cNvPr>
          <p:cNvSpPr txBox="1"/>
          <p:nvPr/>
        </p:nvSpPr>
        <p:spPr>
          <a:xfrm>
            <a:off x="133564" y="123121"/>
            <a:ext cx="4140485" cy="1323439"/>
          </a:xfrm>
          <a:prstGeom prst="rect">
            <a:avLst/>
          </a:prstGeom>
          <a:noFill/>
        </p:spPr>
        <p:txBody>
          <a:bodyPr wrap="square" rtlCol="0">
            <a:spAutoFit/>
          </a:bodyPr>
          <a:lstStyle/>
          <a:p>
            <a:pPr fontAlgn="base"/>
            <a:r>
              <a:rPr lang="en-GB" sz="2000" dirty="0"/>
              <a:t>Consider several options or arguments and weigh them up so as to come to a conclusion about their effectiveness or validity.</a:t>
            </a:r>
          </a:p>
        </p:txBody>
      </p:sp>
      <p:sp>
        <p:nvSpPr>
          <p:cNvPr id="22" name="TextBox 21">
            <a:extLst>
              <a:ext uri="{FF2B5EF4-FFF2-40B4-BE49-F238E27FC236}">
                <a16:creationId xmlns:a16="http://schemas.microsoft.com/office/drawing/2014/main" id="{27A8F881-C9C2-4018-B1C0-FFF2DEC213C7}"/>
              </a:ext>
            </a:extLst>
          </p:cNvPr>
          <p:cNvSpPr txBox="1"/>
          <p:nvPr/>
        </p:nvSpPr>
        <p:spPr>
          <a:xfrm>
            <a:off x="4736387" y="236304"/>
            <a:ext cx="2917860" cy="707886"/>
          </a:xfrm>
          <a:prstGeom prst="rect">
            <a:avLst/>
          </a:prstGeom>
          <a:noFill/>
        </p:spPr>
        <p:txBody>
          <a:bodyPr wrap="square" rtlCol="0">
            <a:spAutoFit/>
          </a:bodyPr>
          <a:lstStyle/>
          <a:p>
            <a:r>
              <a:rPr lang="en-GB" sz="2000" dirty="0"/>
              <a:t>Impacts of the Alberta wildfire case study</a:t>
            </a:r>
          </a:p>
        </p:txBody>
      </p:sp>
      <p:sp>
        <p:nvSpPr>
          <p:cNvPr id="25" name="TextBox 24">
            <a:extLst>
              <a:ext uri="{FF2B5EF4-FFF2-40B4-BE49-F238E27FC236}">
                <a16:creationId xmlns:a16="http://schemas.microsoft.com/office/drawing/2014/main" id="{A774431D-DA0D-4022-8ECB-3914AF92C46C}"/>
              </a:ext>
            </a:extLst>
          </p:cNvPr>
          <p:cNvSpPr txBox="1"/>
          <p:nvPr/>
        </p:nvSpPr>
        <p:spPr>
          <a:xfrm>
            <a:off x="8856324" y="349321"/>
            <a:ext cx="2650732" cy="707886"/>
          </a:xfrm>
          <a:prstGeom prst="rect">
            <a:avLst/>
          </a:prstGeom>
          <a:noFill/>
        </p:spPr>
        <p:txBody>
          <a:bodyPr wrap="square" rtlCol="0">
            <a:spAutoFit/>
          </a:bodyPr>
          <a:lstStyle/>
          <a:p>
            <a:r>
              <a:rPr lang="en-GB" sz="2000" dirty="0"/>
              <a:t>Synoptic link with </a:t>
            </a:r>
          </a:p>
          <a:p>
            <a:r>
              <a:rPr lang="en-GB" sz="2000" dirty="0"/>
              <a:t>Changing Places</a:t>
            </a:r>
          </a:p>
        </p:txBody>
      </p:sp>
      <p:sp>
        <p:nvSpPr>
          <p:cNvPr id="33" name="TextBox 32">
            <a:extLst>
              <a:ext uri="{FF2B5EF4-FFF2-40B4-BE49-F238E27FC236}">
                <a16:creationId xmlns:a16="http://schemas.microsoft.com/office/drawing/2014/main" id="{9583A463-35CC-4D8B-B90D-C7A425EA7B15}"/>
              </a:ext>
            </a:extLst>
          </p:cNvPr>
          <p:cNvSpPr txBox="1"/>
          <p:nvPr/>
        </p:nvSpPr>
        <p:spPr>
          <a:xfrm>
            <a:off x="0" y="5378048"/>
            <a:ext cx="12192000" cy="1569660"/>
          </a:xfrm>
          <a:prstGeom prst="rect">
            <a:avLst/>
          </a:prstGeom>
          <a:noFill/>
        </p:spPr>
        <p:txBody>
          <a:bodyPr wrap="square" rtlCol="0">
            <a:spAutoFit/>
          </a:bodyPr>
          <a:lstStyle/>
          <a:p>
            <a:r>
              <a:rPr lang="en-GB" sz="2400" b="1" dirty="0"/>
              <a:t>TASK:  </a:t>
            </a:r>
          </a:p>
          <a:p>
            <a:r>
              <a:rPr lang="en-GB" sz="2400" b="1" dirty="0"/>
              <a:t>Use the case study research to identify impacts of the Alberta wildfire and how they have affected people’s lived experience.</a:t>
            </a:r>
          </a:p>
          <a:p>
            <a:r>
              <a:rPr lang="en-GB" sz="2400" b="1" dirty="0"/>
              <a:t>Plan the question using the P – Point E - Explain E - Evidence L - Link structure.</a:t>
            </a:r>
          </a:p>
        </p:txBody>
      </p:sp>
      <p:cxnSp>
        <p:nvCxnSpPr>
          <p:cNvPr id="35" name="Straight Arrow Connector 34">
            <a:extLst>
              <a:ext uri="{FF2B5EF4-FFF2-40B4-BE49-F238E27FC236}">
                <a16:creationId xmlns:a16="http://schemas.microsoft.com/office/drawing/2014/main" id="{3C361581-C177-4EEC-BAA7-80F936072BDC}"/>
              </a:ext>
            </a:extLst>
          </p:cNvPr>
          <p:cNvCxnSpPr/>
          <p:nvPr/>
        </p:nvCxnSpPr>
        <p:spPr>
          <a:xfrm>
            <a:off x="318499" y="1446560"/>
            <a:ext cx="698643" cy="2384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95D176F4-212A-4B62-84F8-10C7135A9EAD}"/>
              </a:ext>
            </a:extLst>
          </p:cNvPr>
          <p:cNvCxnSpPr>
            <a:cxnSpLocks/>
            <a:stCxn id="22" idx="2"/>
          </p:cNvCxnSpPr>
          <p:nvPr/>
        </p:nvCxnSpPr>
        <p:spPr>
          <a:xfrm flipH="1">
            <a:off x="5476126" y="944190"/>
            <a:ext cx="719191" cy="5763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979E0642-3B02-43A6-A156-703516D731E7}"/>
              </a:ext>
            </a:extLst>
          </p:cNvPr>
          <p:cNvCxnSpPr>
            <a:cxnSpLocks/>
            <a:stCxn id="25" idx="2"/>
          </p:cNvCxnSpPr>
          <p:nvPr/>
        </p:nvCxnSpPr>
        <p:spPr>
          <a:xfrm flipH="1">
            <a:off x="9811822" y="1057207"/>
            <a:ext cx="369868" cy="6277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33425E65-84B0-4D13-B0AA-AC76C616DE23}"/>
              </a:ext>
            </a:extLst>
          </p:cNvPr>
          <p:cNvSpPr txBox="1"/>
          <p:nvPr/>
        </p:nvSpPr>
        <p:spPr>
          <a:xfrm>
            <a:off x="9472773" y="2404153"/>
            <a:ext cx="1721112" cy="2431435"/>
          </a:xfrm>
          <a:prstGeom prst="rect">
            <a:avLst/>
          </a:prstGeom>
          <a:noFill/>
        </p:spPr>
        <p:txBody>
          <a:bodyPr wrap="none" rtlCol="0">
            <a:spAutoFit/>
          </a:bodyPr>
          <a:lstStyle/>
          <a:p>
            <a:endParaRPr lang="en-GB" b="1" dirty="0">
              <a:solidFill>
                <a:schemeClr val="accent1">
                  <a:lumMod val="75000"/>
                </a:schemeClr>
              </a:solidFill>
            </a:endParaRPr>
          </a:p>
          <a:p>
            <a:endParaRPr lang="en-GB" b="1" dirty="0">
              <a:solidFill>
                <a:schemeClr val="accent1">
                  <a:lumMod val="75000"/>
                </a:schemeClr>
              </a:solidFill>
            </a:endParaRPr>
          </a:p>
          <a:p>
            <a:endParaRPr lang="en-GB" b="1" dirty="0">
              <a:solidFill>
                <a:schemeClr val="accent1">
                  <a:lumMod val="75000"/>
                </a:schemeClr>
              </a:solidFill>
            </a:endParaRPr>
          </a:p>
          <a:p>
            <a:endParaRPr lang="en-GB" b="1" dirty="0">
              <a:solidFill>
                <a:schemeClr val="accent1">
                  <a:lumMod val="75000"/>
                </a:schemeClr>
              </a:solidFill>
            </a:endParaRPr>
          </a:p>
          <a:p>
            <a:r>
              <a:rPr lang="en-GB" sz="2000" b="1" dirty="0">
                <a:solidFill>
                  <a:schemeClr val="accent1">
                    <a:lumMod val="75000"/>
                  </a:schemeClr>
                </a:solidFill>
              </a:rPr>
              <a:t>AO1 – 4 marks</a:t>
            </a:r>
          </a:p>
          <a:p>
            <a:endParaRPr lang="en-GB" sz="2000" b="1" dirty="0">
              <a:solidFill>
                <a:schemeClr val="accent1">
                  <a:lumMod val="75000"/>
                </a:schemeClr>
              </a:solidFill>
            </a:endParaRPr>
          </a:p>
          <a:p>
            <a:endParaRPr lang="en-GB" sz="2000" b="1" dirty="0">
              <a:solidFill>
                <a:schemeClr val="accent1">
                  <a:lumMod val="75000"/>
                </a:schemeClr>
              </a:solidFill>
            </a:endParaRPr>
          </a:p>
          <a:p>
            <a:r>
              <a:rPr lang="en-GB" sz="2000" b="1" dirty="0">
                <a:solidFill>
                  <a:schemeClr val="accent1">
                    <a:lumMod val="75000"/>
                  </a:schemeClr>
                </a:solidFill>
              </a:rPr>
              <a:t>AO2 – 5 marks</a:t>
            </a:r>
          </a:p>
        </p:txBody>
      </p:sp>
      <p:pic>
        <p:nvPicPr>
          <p:cNvPr id="4" name="Picture 3">
            <a:extLst>
              <a:ext uri="{FF2B5EF4-FFF2-40B4-BE49-F238E27FC236}">
                <a16:creationId xmlns:a16="http://schemas.microsoft.com/office/drawing/2014/main" id="{2164A33A-912B-4943-968C-64F429813D4C}"/>
              </a:ext>
            </a:extLst>
          </p:cNvPr>
          <p:cNvPicPr>
            <a:picLocks noChangeAspect="1"/>
          </p:cNvPicPr>
          <p:nvPr/>
        </p:nvPicPr>
        <p:blipFill>
          <a:blip r:embed="rId3"/>
          <a:stretch>
            <a:fillRect/>
          </a:stretch>
        </p:blipFill>
        <p:spPr>
          <a:xfrm>
            <a:off x="1991633" y="2653533"/>
            <a:ext cx="6864691" cy="2840982"/>
          </a:xfrm>
          <a:prstGeom prst="rect">
            <a:avLst/>
          </a:prstGeom>
        </p:spPr>
      </p:pic>
    </p:spTree>
    <p:extLst>
      <p:ext uri="{BB962C8B-B14F-4D97-AF65-F5344CB8AC3E}">
        <p14:creationId xmlns:p14="http://schemas.microsoft.com/office/powerpoint/2010/main" val="73808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ACCD-D1A0-4EBE-8385-E15203D60037}"/>
              </a:ext>
            </a:extLst>
          </p:cNvPr>
          <p:cNvSpPr>
            <a:spLocks noGrp="1"/>
          </p:cNvSpPr>
          <p:nvPr>
            <p:ph type="title"/>
          </p:nvPr>
        </p:nvSpPr>
        <p:spPr>
          <a:xfrm>
            <a:off x="595901" y="1446561"/>
            <a:ext cx="11054993" cy="1323439"/>
          </a:xfrm>
        </p:spPr>
        <p:txBody>
          <a:bodyPr>
            <a:normAutofit/>
          </a:bodyPr>
          <a:lstStyle/>
          <a:p>
            <a:r>
              <a:rPr lang="en-GB" sz="3200" b="1" dirty="0"/>
              <a:t>Assess the impacts </a:t>
            </a:r>
            <a:r>
              <a:rPr lang="en-GB" sz="3200" dirty="0"/>
              <a:t>of a </a:t>
            </a:r>
            <a:r>
              <a:rPr lang="en-GB" sz="3200" b="1" dirty="0"/>
              <a:t>recent wildfire </a:t>
            </a:r>
            <a:r>
              <a:rPr lang="en-GB" sz="3200" dirty="0"/>
              <a:t>event upon </a:t>
            </a:r>
            <a:r>
              <a:rPr lang="en-GB" sz="3200" dirty="0">
                <a:solidFill>
                  <a:srgbClr val="FF0000"/>
                </a:solidFill>
              </a:rPr>
              <a:t>people’s lived experience</a:t>
            </a:r>
            <a:r>
              <a:rPr lang="en-GB" sz="3200" dirty="0"/>
              <a:t> of the place. (9 marks)</a:t>
            </a:r>
          </a:p>
        </p:txBody>
      </p:sp>
      <p:pic>
        <p:nvPicPr>
          <p:cNvPr id="11" name="Picture 10">
            <a:extLst>
              <a:ext uri="{FF2B5EF4-FFF2-40B4-BE49-F238E27FC236}">
                <a16:creationId xmlns:a16="http://schemas.microsoft.com/office/drawing/2014/main" id="{4B726313-E0E2-422F-8CE5-86CE13A8F516}"/>
              </a:ext>
            </a:extLst>
          </p:cNvPr>
          <p:cNvPicPr>
            <a:picLocks noChangeAspect="1"/>
          </p:cNvPicPr>
          <p:nvPr/>
        </p:nvPicPr>
        <p:blipFill rotWithShape="1">
          <a:blip r:embed="rId3"/>
          <a:srcRect t="46216" b="16213"/>
          <a:stretch/>
        </p:blipFill>
        <p:spPr>
          <a:xfrm>
            <a:off x="1153005" y="2544740"/>
            <a:ext cx="7885956" cy="2866699"/>
          </a:xfrm>
          <a:prstGeom prst="rect">
            <a:avLst/>
          </a:prstGeom>
        </p:spPr>
      </p:pic>
      <p:sp>
        <p:nvSpPr>
          <p:cNvPr id="12" name="TextBox 11">
            <a:extLst>
              <a:ext uri="{FF2B5EF4-FFF2-40B4-BE49-F238E27FC236}">
                <a16:creationId xmlns:a16="http://schemas.microsoft.com/office/drawing/2014/main" id="{376AC409-C826-422A-B1BD-56AE578339C5}"/>
              </a:ext>
            </a:extLst>
          </p:cNvPr>
          <p:cNvSpPr txBox="1"/>
          <p:nvPr/>
        </p:nvSpPr>
        <p:spPr>
          <a:xfrm>
            <a:off x="133564" y="123121"/>
            <a:ext cx="4140485" cy="1323439"/>
          </a:xfrm>
          <a:prstGeom prst="rect">
            <a:avLst/>
          </a:prstGeom>
          <a:noFill/>
        </p:spPr>
        <p:txBody>
          <a:bodyPr wrap="square" rtlCol="0">
            <a:spAutoFit/>
          </a:bodyPr>
          <a:lstStyle/>
          <a:p>
            <a:pPr fontAlgn="base"/>
            <a:r>
              <a:rPr lang="en-GB" sz="2000" dirty="0"/>
              <a:t>Consider several options or arguments and weigh them up so as to come to a conclusion about their effectiveness or validity.</a:t>
            </a:r>
          </a:p>
        </p:txBody>
      </p:sp>
      <p:sp>
        <p:nvSpPr>
          <p:cNvPr id="22" name="TextBox 21">
            <a:extLst>
              <a:ext uri="{FF2B5EF4-FFF2-40B4-BE49-F238E27FC236}">
                <a16:creationId xmlns:a16="http://schemas.microsoft.com/office/drawing/2014/main" id="{27A8F881-C9C2-4018-B1C0-FFF2DEC213C7}"/>
              </a:ext>
            </a:extLst>
          </p:cNvPr>
          <p:cNvSpPr txBox="1"/>
          <p:nvPr/>
        </p:nvSpPr>
        <p:spPr>
          <a:xfrm>
            <a:off x="4736387" y="236304"/>
            <a:ext cx="2917860" cy="707886"/>
          </a:xfrm>
          <a:prstGeom prst="rect">
            <a:avLst/>
          </a:prstGeom>
          <a:noFill/>
        </p:spPr>
        <p:txBody>
          <a:bodyPr wrap="square" rtlCol="0">
            <a:spAutoFit/>
          </a:bodyPr>
          <a:lstStyle/>
          <a:p>
            <a:r>
              <a:rPr lang="en-GB" sz="2000" dirty="0"/>
              <a:t>Impacts of the Alberta wildfire case study</a:t>
            </a:r>
          </a:p>
        </p:txBody>
      </p:sp>
      <p:sp>
        <p:nvSpPr>
          <p:cNvPr id="25" name="TextBox 24">
            <a:extLst>
              <a:ext uri="{FF2B5EF4-FFF2-40B4-BE49-F238E27FC236}">
                <a16:creationId xmlns:a16="http://schemas.microsoft.com/office/drawing/2014/main" id="{A774431D-DA0D-4022-8ECB-3914AF92C46C}"/>
              </a:ext>
            </a:extLst>
          </p:cNvPr>
          <p:cNvSpPr txBox="1"/>
          <p:nvPr/>
        </p:nvSpPr>
        <p:spPr>
          <a:xfrm>
            <a:off x="8856324" y="349321"/>
            <a:ext cx="2650732" cy="707886"/>
          </a:xfrm>
          <a:prstGeom prst="rect">
            <a:avLst/>
          </a:prstGeom>
          <a:noFill/>
        </p:spPr>
        <p:txBody>
          <a:bodyPr wrap="square" rtlCol="0">
            <a:spAutoFit/>
          </a:bodyPr>
          <a:lstStyle/>
          <a:p>
            <a:r>
              <a:rPr lang="en-GB" sz="2000" dirty="0"/>
              <a:t>Synoptic link with </a:t>
            </a:r>
          </a:p>
          <a:p>
            <a:r>
              <a:rPr lang="en-GB" sz="2000" dirty="0"/>
              <a:t>Changing Places</a:t>
            </a:r>
          </a:p>
        </p:txBody>
      </p:sp>
      <p:sp>
        <p:nvSpPr>
          <p:cNvPr id="33" name="TextBox 32">
            <a:extLst>
              <a:ext uri="{FF2B5EF4-FFF2-40B4-BE49-F238E27FC236}">
                <a16:creationId xmlns:a16="http://schemas.microsoft.com/office/drawing/2014/main" id="{9583A463-35CC-4D8B-B90D-C7A425EA7B15}"/>
              </a:ext>
            </a:extLst>
          </p:cNvPr>
          <p:cNvSpPr txBox="1"/>
          <p:nvPr/>
        </p:nvSpPr>
        <p:spPr>
          <a:xfrm>
            <a:off x="0" y="5378048"/>
            <a:ext cx="12192000" cy="1569660"/>
          </a:xfrm>
          <a:prstGeom prst="rect">
            <a:avLst/>
          </a:prstGeom>
          <a:noFill/>
        </p:spPr>
        <p:txBody>
          <a:bodyPr wrap="square" rtlCol="0">
            <a:spAutoFit/>
          </a:bodyPr>
          <a:lstStyle/>
          <a:p>
            <a:r>
              <a:rPr lang="en-GB" sz="2400" b="1" dirty="0"/>
              <a:t>TASK:  </a:t>
            </a:r>
          </a:p>
          <a:p>
            <a:r>
              <a:rPr lang="en-GB" sz="2400" b="1" dirty="0"/>
              <a:t>Use your case study research to identify impacts of the Alberta wildfire and how they have affected people’s lived experience.</a:t>
            </a:r>
          </a:p>
          <a:p>
            <a:r>
              <a:rPr lang="en-GB" sz="2400" b="1" dirty="0"/>
              <a:t>Plan the question using the P – Point E - Explain E - Evidence L - Link structure.</a:t>
            </a:r>
          </a:p>
        </p:txBody>
      </p:sp>
      <p:cxnSp>
        <p:nvCxnSpPr>
          <p:cNvPr id="35" name="Straight Arrow Connector 34">
            <a:extLst>
              <a:ext uri="{FF2B5EF4-FFF2-40B4-BE49-F238E27FC236}">
                <a16:creationId xmlns:a16="http://schemas.microsoft.com/office/drawing/2014/main" id="{3C361581-C177-4EEC-BAA7-80F936072BDC}"/>
              </a:ext>
            </a:extLst>
          </p:cNvPr>
          <p:cNvCxnSpPr/>
          <p:nvPr/>
        </p:nvCxnSpPr>
        <p:spPr>
          <a:xfrm>
            <a:off x="318499" y="1446560"/>
            <a:ext cx="698643" cy="2384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95D176F4-212A-4B62-84F8-10C7135A9EAD}"/>
              </a:ext>
            </a:extLst>
          </p:cNvPr>
          <p:cNvCxnSpPr>
            <a:cxnSpLocks/>
            <a:stCxn id="22" idx="2"/>
          </p:cNvCxnSpPr>
          <p:nvPr/>
        </p:nvCxnSpPr>
        <p:spPr>
          <a:xfrm flipH="1">
            <a:off x="5476126" y="944190"/>
            <a:ext cx="719191" cy="5763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979E0642-3B02-43A6-A156-703516D731E7}"/>
              </a:ext>
            </a:extLst>
          </p:cNvPr>
          <p:cNvCxnSpPr>
            <a:cxnSpLocks/>
            <a:stCxn id="25" idx="2"/>
          </p:cNvCxnSpPr>
          <p:nvPr/>
        </p:nvCxnSpPr>
        <p:spPr>
          <a:xfrm flipH="1">
            <a:off x="9811822" y="1057207"/>
            <a:ext cx="369868" cy="6277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00920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ACCD-D1A0-4EBE-8385-E15203D60037}"/>
              </a:ext>
            </a:extLst>
          </p:cNvPr>
          <p:cNvSpPr>
            <a:spLocks noGrp="1"/>
          </p:cNvSpPr>
          <p:nvPr>
            <p:ph type="title"/>
          </p:nvPr>
        </p:nvSpPr>
        <p:spPr>
          <a:xfrm>
            <a:off x="0" y="1037492"/>
            <a:ext cx="12080632" cy="527539"/>
          </a:xfrm>
        </p:spPr>
        <p:txBody>
          <a:bodyPr>
            <a:noAutofit/>
          </a:bodyPr>
          <a:lstStyle/>
          <a:p>
            <a:r>
              <a:rPr lang="en-GB" sz="2400" b="1" dirty="0"/>
              <a:t>Assess the impacts of a recent wildfire event upon people’s lived experience of the place. (9 marks)</a:t>
            </a:r>
          </a:p>
        </p:txBody>
      </p:sp>
      <p:sp>
        <p:nvSpPr>
          <p:cNvPr id="3" name="Content Placeholder 2">
            <a:extLst>
              <a:ext uri="{FF2B5EF4-FFF2-40B4-BE49-F238E27FC236}">
                <a16:creationId xmlns:a16="http://schemas.microsoft.com/office/drawing/2014/main" id="{CA83F7F7-AE7E-4F15-9D46-9C21CED9942C}"/>
              </a:ext>
            </a:extLst>
          </p:cNvPr>
          <p:cNvSpPr>
            <a:spLocks noGrp="1"/>
          </p:cNvSpPr>
          <p:nvPr>
            <p:ph sz="half" idx="1"/>
          </p:nvPr>
        </p:nvSpPr>
        <p:spPr>
          <a:xfrm>
            <a:off x="-1" y="2083777"/>
            <a:ext cx="6019801" cy="3640015"/>
          </a:xfrm>
        </p:spPr>
        <p:txBody>
          <a:bodyPr>
            <a:normAutofit/>
          </a:bodyPr>
          <a:lstStyle/>
          <a:p>
            <a:r>
              <a:rPr lang="en-GB" sz="2000" dirty="0"/>
              <a:t>What were the impacts of the Alberta wildfire?</a:t>
            </a:r>
          </a:p>
        </p:txBody>
      </p:sp>
      <p:sp>
        <p:nvSpPr>
          <p:cNvPr id="4" name="Content Placeholder 3">
            <a:extLst>
              <a:ext uri="{FF2B5EF4-FFF2-40B4-BE49-F238E27FC236}">
                <a16:creationId xmlns:a16="http://schemas.microsoft.com/office/drawing/2014/main" id="{05DCC130-06DE-4065-A88A-78F014BD25C3}"/>
              </a:ext>
            </a:extLst>
          </p:cNvPr>
          <p:cNvSpPr>
            <a:spLocks noGrp="1"/>
          </p:cNvSpPr>
          <p:nvPr>
            <p:ph sz="half" idx="2"/>
          </p:nvPr>
        </p:nvSpPr>
        <p:spPr>
          <a:xfrm>
            <a:off x="6172201" y="2083777"/>
            <a:ext cx="5643079" cy="3640015"/>
          </a:xfrm>
        </p:spPr>
        <p:txBody>
          <a:bodyPr>
            <a:normAutofit/>
          </a:bodyPr>
          <a:lstStyle/>
          <a:p>
            <a:r>
              <a:rPr lang="en-GB" sz="2000" dirty="0"/>
              <a:t>How have these impacts affected people’s lived experience?</a:t>
            </a:r>
          </a:p>
        </p:txBody>
      </p:sp>
      <p:sp>
        <p:nvSpPr>
          <p:cNvPr id="6" name="TextBox 5">
            <a:extLst>
              <a:ext uri="{FF2B5EF4-FFF2-40B4-BE49-F238E27FC236}">
                <a16:creationId xmlns:a16="http://schemas.microsoft.com/office/drawing/2014/main" id="{39BDC36A-880D-4A97-A941-E3554C27E10E}"/>
              </a:ext>
            </a:extLst>
          </p:cNvPr>
          <p:cNvSpPr txBox="1"/>
          <p:nvPr/>
        </p:nvSpPr>
        <p:spPr>
          <a:xfrm>
            <a:off x="1" y="1565032"/>
            <a:ext cx="11535508" cy="830997"/>
          </a:xfrm>
          <a:prstGeom prst="rect">
            <a:avLst/>
          </a:prstGeom>
          <a:noFill/>
        </p:spPr>
        <p:txBody>
          <a:bodyPr wrap="square" rtlCol="0">
            <a:spAutoFit/>
          </a:bodyPr>
          <a:lstStyle/>
          <a:p>
            <a:r>
              <a:rPr lang="en-GB" sz="2000" b="1" dirty="0"/>
              <a:t>Note:  </a:t>
            </a:r>
            <a:r>
              <a:rPr lang="en-GB" sz="2000" dirty="0"/>
              <a:t>Impacts can be primary/secondary, environmental, social, economic, political.</a:t>
            </a:r>
          </a:p>
          <a:p>
            <a:r>
              <a:rPr lang="en-GB" sz="2800" dirty="0"/>
              <a:t> </a:t>
            </a:r>
          </a:p>
        </p:txBody>
      </p:sp>
      <p:sp>
        <p:nvSpPr>
          <p:cNvPr id="7" name="TextBox 6">
            <a:extLst>
              <a:ext uri="{FF2B5EF4-FFF2-40B4-BE49-F238E27FC236}">
                <a16:creationId xmlns:a16="http://schemas.microsoft.com/office/drawing/2014/main" id="{43DC81D8-931C-4577-A661-ACA898B557DB}"/>
              </a:ext>
            </a:extLst>
          </p:cNvPr>
          <p:cNvSpPr txBox="1"/>
          <p:nvPr/>
        </p:nvSpPr>
        <p:spPr>
          <a:xfrm>
            <a:off x="0" y="5897366"/>
            <a:ext cx="12192001" cy="1323439"/>
          </a:xfrm>
          <a:prstGeom prst="rect">
            <a:avLst/>
          </a:prstGeom>
          <a:noFill/>
        </p:spPr>
        <p:txBody>
          <a:bodyPr wrap="square" rtlCol="0">
            <a:spAutoFit/>
          </a:bodyPr>
          <a:lstStyle/>
          <a:p>
            <a:endParaRPr lang="en-GB" sz="2000" b="1" dirty="0"/>
          </a:p>
          <a:p>
            <a:r>
              <a:rPr lang="en-GB" sz="2000" b="1" dirty="0"/>
              <a:t>Concluding statement:  </a:t>
            </a:r>
            <a:r>
              <a:rPr lang="en-GB" sz="2000" dirty="0"/>
              <a:t>Overall assessment will reflect on the degree to which different aspects of people’s lived experience was affected by the wildfire.</a:t>
            </a:r>
          </a:p>
          <a:p>
            <a:r>
              <a:rPr lang="en-GB" sz="2000" dirty="0"/>
              <a:t> </a:t>
            </a:r>
          </a:p>
        </p:txBody>
      </p:sp>
      <p:sp>
        <p:nvSpPr>
          <p:cNvPr id="5" name="TextBox 4"/>
          <p:cNvSpPr txBox="1"/>
          <p:nvPr/>
        </p:nvSpPr>
        <p:spPr>
          <a:xfrm>
            <a:off x="0" y="0"/>
            <a:ext cx="12457513" cy="1015663"/>
          </a:xfrm>
          <a:prstGeom prst="rect">
            <a:avLst/>
          </a:prstGeom>
          <a:noFill/>
        </p:spPr>
        <p:txBody>
          <a:bodyPr wrap="none" rtlCol="0">
            <a:spAutoFit/>
          </a:bodyPr>
          <a:lstStyle/>
          <a:p>
            <a:r>
              <a:rPr lang="en-GB" sz="2000" b="1" dirty="0"/>
              <a:t>TASK:  Use your case study research to identify impacts of the Alberta wildfire and how they have affected people’s </a:t>
            </a:r>
          </a:p>
          <a:p>
            <a:r>
              <a:rPr lang="en-GB" sz="2000" b="1" dirty="0"/>
              <a:t>lived experience.</a:t>
            </a:r>
          </a:p>
          <a:p>
            <a:r>
              <a:rPr lang="en-GB" sz="2000" b="1" dirty="0"/>
              <a:t>Plan the question using the P – Point E - Explain E - Evidence L - Link structure.</a:t>
            </a:r>
          </a:p>
        </p:txBody>
      </p:sp>
    </p:spTree>
    <p:extLst>
      <p:ext uri="{BB962C8B-B14F-4D97-AF65-F5344CB8AC3E}">
        <p14:creationId xmlns:p14="http://schemas.microsoft.com/office/powerpoint/2010/main" val="4204742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 Assessment – add the following before uploading your answer to Teams.</a:t>
            </a:r>
          </a:p>
        </p:txBody>
      </p:sp>
      <p:sp>
        <p:nvSpPr>
          <p:cNvPr id="3" name="Content Placeholder 2"/>
          <p:cNvSpPr>
            <a:spLocks noGrp="1"/>
          </p:cNvSpPr>
          <p:nvPr>
            <p:ph idx="1"/>
          </p:nvPr>
        </p:nvSpPr>
        <p:spPr>
          <a:xfrm>
            <a:off x="191192" y="1978429"/>
            <a:ext cx="11391207" cy="4563687"/>
          </a:xfrm>
        </p:spPr>
        <p:txBody>
          <a:bodyPr>
            <a:normAutofit fontScale="85000" lnSpcReduction="20000"/>
          </a:bodyPr>
          <a:lstStyle/>
          <a:p>
            <a:pPr marL="0" indent="0">
              <a:buNone/>
            </a:pPr>
            <a:r>
              <a:rPr lang="en-GB" dirty="0"/>
              <a:t>Read your answer:</a:t>
            </a:r>
          </a:p>
          <a:p>
            <a:r>
              <a:rPr lang="en-GB" dirty="0"/>
              <a:t>Have you included a brief introduction? Are key terms defined?</a:t>
            </a:r>
          </a:p>
          <a:p>
            <a:r>
              <a:rPr lang="en-GB" dirty="0"/>
              <a:t>Did you follow the PEEL structure?</a:t>
            </a:r>
          </a:p>
          <a:p>
            <a:r>
              <a:rPr lang="en-GB" dirty="0"/>
              <a:t>Is there a clear concluding statement answering the question?</a:t>
            </a:r>
          </a:p>
          <a:p>
            <a:r>
              <a:rPr lang="en-GB" dirty="0"/>
              <a:t>Give yourself marks for:</a:t>
            </a:r>
          </a:p>
          <a:p>
            <a:pPr lvl="1"/>
            <a:r>
              <a:rPr lang="en-GB" dirty="0"/>
              <a:t>AO1 (4 marks)</a:t>
            </a:r>
          </a:p>
          <a:p>
            <a:pPr lvl="1"/>
            <a:r>
              <a:rPr lang="en-GB" dirty="0"/>
              <a:t>AO2 (5 marks)  </a:t>
            </a:r>
          </a:p>
          <a:p>
            <a:r>
              <a:rPr lang="en-GB" dirty="0"/>
              <a:t>What went well? www</a:t>
            </a:r>
          </a:p>
          <a:p>
            <a:r>
              <a:rPr lang="en-GB" dirty="0"/>
              <a:t>What could you do to improve your answer? </a:t>
            </a:r>
            <a:r>
              <a:rPr lang="en-GB" dirty="0" err="1"/>
              <a:t>ebi</a:t>
            </a:r>
            <a:endParaRPr lang="en-GB" dirty="0"/>
          </a:p>
          <a:p>
            <a:r>
              <a:rPr lang="en-GB" dirty="0"/>
              <a:t>Level the answer and give a total out of 9 marks:</a:t>
            </a:r>
          </a:p>
          <a:p>
            <a:pPr lvl="1">
              <a:buFont typeface="Courier New" panose="02070309020205020404" pitchFamily="49" charset="0"/>
              <a:buChar char="o"/>
            </a:pPr>
            <a:r>
              <a:rPr lang="en-GB" dirty="0"/>
              <a:t>L1 1-3 - basic</a:t>
            </a:r>
          </a:p>
          <a:p>
            <a:pPr lvl="1">
              <a:buFont typeface="Courier New" panose="02070309020205020404" pitchFamily="49" charset="0"/>
              <a:buChar char="o"/>
            </a:pPr>
            <a:r>
              <a:rPr lang="en-GB" dirty="0"/>
              <a:t>L2 4-6 - clear</a:t>
            </a:r>
          </a:p>
          <a:p>
            <a:pPr lvl="1">
              <a:buFont typeface="Courier New" panose="02070309020205020404" pitchFamily="49" charset="0"/>
              <a:buChar char="o"/>
            </a:pPr>
            <a:r>
              <a:rPr lang="en-GB" dirty="0"/>
              <a:t>L3 7-9 - detailed</a:t>
            </a:r>
          </a:p>
        </p:txBody>
      </p:sp>
    </p:spTree>
    <p:extLst>
      <p:ext uri="{BB962C8B-B14F-4D97-AF65-F5344CB8AC3E}">
        <p14:creationId xmlns:p14="http://schemas.microsoft.com/office/powerpoint/2010/main" val="1913938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A846-0E9F-49B2-81B3-C55A00E7953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F0E7266-BDD5-4060-B2F2-C9ACDB5EA3D3}"/>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FA1B73FE-1B2F-4FA5-A283-9D62F50206B5}"/>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E6A0E2FC-94C2-461D-AE4C-3E34597CC09D}"/>
              </a:ext>
            </a:extLst>
          </p:cNvPr>
          <p:cNvPicPr>
            <a:picLocks noChangeAspect="1"/>
          </p:cNvPicPr>
          <p:nvPr/>
        </p:nvPicPr>
        <p:blipFill rotWithShape="1">
          <a:blip r:embed="rId2"/>
          <a:srcRect l="33000" t="32000" r="31632" b="42014"/>
          <a:stretch/>
        </p:blipFill>
        <p:spPr>
          <a:xfrm>
            <a:off x="1379874" y="1520577"/>
            <a:ext cx="8800794" cy="3637052"/>
          </a:xfrm>
          <a:prstGeom prst="rect">
            <a:avLst/>
          </a:prstGeom>
        </p:spPr>
      </p:pic>
    </p:spTree>
    <p:extLst>
      <p:ext uri="{BB962C8B-B14F-4D97-AF65-F5344CB8AC3E}">
        <p14:creationId xmlns:p14="http://schemas.microsoft.com/office/powerpoint/2010/main" val="950317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76F86D-3B7B-4DCC-A8AE-C1D161BE75E7}"/>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4E6CD18B-3DAC-4B75-869B-70FD8B723253}"/>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10065AD5-6A72-4560-8B33-32129EEF3333}"/>
              </a:ext>
            </a:extLst>
          </p:cNvPr>
          <p:cNvPicPr>
            <a:picLocks noChangeAspect="1"/>
          </p:cNvPicPr>
          <p:nvPr/>
        </p:nvPicPr>
        <p:blipFill rotWithShape="1">
          <a:blip r:embed="rId3"/>
          <a:srcRect l="33033" t="26621" r="38399" b="39241"/>
          <a:stretch/>
        </p:blipFill>
        <p:spPr>
          <a:xfrm>
            <a:off x="0" y="2342508"/>
            <a:ext cx="5976200" cy="4017196"/>
          </a:xfrm>
          <a:prstGeom prst="rect">
            <a:avLst/>
          </a:prstGeom>
        </p:spPr>
      </p:pic>
      <p:pic>
        <p:nvPicPr>
          <p:cNvPr id="6" name="Picture 5">
            <a:extLst>
              <a:ext uri="{FF2B5EF4-FFF2-40B4-BE49-F238E27FC236}">
                <a16:creationId xmlns:a16="http://schemas.microsoft.com/office/drawing/2014/main" id="{291AFCBA-1A77-4B12-ABAC-B7F6E289BCC1}"/>
              </a:ext>
            </a:extLst>
          </p:cNvPr>
          <p:cNvPicPr>
            <a:picLocks noChangeAspect="1"/>
          </p:cNvPicPr>
          <p:nvPr/>
        </p:nvPicPr>
        <p:blipFill rotWithShape="1">
          <a:blip r:embed="rId4"/>
          <a:srcRect t="78679" r="22030"/>
          <a:stretch/>
        </p:blipFill>
        <p:spPr>
          <a:xfrm>
            <a:off x="0" y="1411385"/>
            <a:ext cx="5587502" cy="828480"/>
          </a:xfrm>
          <a:prstGeom prst="rect">
            <a:avLst/>
          </a:prstGeom>
        </p:spPr>
      </p:pic>
      <p:pic>
        <p:nvPicPr>
          <p:cNvPr id="7" name="Picture 6">
            <a:extLst>
              <a:ext uri="{FF2B5EF4-FFF2-40B4-BE49-F238E27FC236}">
                <a16:creationId xmlns:a16="http://schemas.microsoft.com/office/drawing/2014/main" id="{9A30F7EB-5C64-4833-9C85-97E60DFE3989}"/>
              </a:ext>
            </a:extLst>
          </p:cNvPr>
          <p:cNvPicPr>
            <a:picLocks noChangeAspect="1"/>
          </p:cNvPicPr>
          <p:nvPr/>
        </p:nvPicPr>
        <p:blipFill rotWithShape="1">
          <a:blip r:embed="rId5"/>
          <a:srcRect t="62195"/>
          <a:stretch/>
        </p:blipFill>
        <p:spPr>
          <a:xfrm>
            <a:off x="6038314" y="1273996"/>
            <a:ext cx="6077449" cy="2501147"/>
          </a:xfrm>
          <a:prstGeom prst="rect">
            <a:avLst/>
          </a:prstGeom>
        </p:spPr>
      </p:pic>
    </p:spTree>
    <p:extLst>
      <p:ext uri="{BB962C8B-B14F-4D97-AF65-F5344CB8AC3E}">
        <p14:creationId xmlns:p14="http://schemas.microsoft.com/office/powerpoint/2010/main" val="1547112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latin typeface="+mn-lt"/>
              </a:rPr>
              <a:t>Alberta, Canada</a:t>
            </a:r>
          </a:p>
        </p:txBody>
      </p:sp>
      <p:pic>
        <p:nvPicPr>
          <p:cNvPr id="4" name="Picture 3"/>
          <p:cNvPicPr>
            <a:picLocks noChangeAspect="1"/>
          </p:cNvPicPr>
          <p:nvPr/>
        </p:nvPicPr>
        <p:blipFill>
          <a:blip r:embed="rId2"/>
          <a:stretch>
            <a:fillRect/>
          </a:stretch>
        </p:blipFill>
        <p:spPr>
          <a:xfrm>
            <a:off x="638012" y="3288148"/>
            <a:ext cx="5175935" cy="3446879"/>
          </a:xfrm>
          <a:prstGeom prst="rect">
            <a:avLst/>
          </a:prstGeom>
        </p:spPr>
      </p:pic>
      <p:pic>
        <p:nvPicPr>
          <p:cNvPr id="6" name="Picture 5"/>
          <p:cNvPicPr>
            <a:picLocks noChangeAspect="1"/>
          </p:cNvPicPr>
          <p:nvPr/>
        </p:nvPicPr>
        <p:blipFill>
          <a:blip r:embed="rId3"/>
          <a:stretch>
            <a:fillRect/>
          </a:stretch>
        </p:blipFill>
        <p:spPr>
          <a:xfrm>
            <a:off x="6354335" y="3289110"/>
            <a:ext cx="5173928" cy="3445917"/>
          </a:xfrm>
          <a:prstGeom prst="rect">
            <a:avLst/>
          </a:prstGeom>
        </p:spPr>
      </p:pic>
      <p:pic>
        <p:nvPicPr>
          <p:cNvPr id="8" name="Picture 7"/>
          <p:cNvPicPr>
            <a:picLocks noChangeAspect="1"/>
          </p:cNvPicPr>
          <p:nvPr/>
        </p:nvPicPr>
        <p:blipFill>
          <a:blip r:embed="rId4"/>
          <a:stretch>
            <a:fillRect/>
          </a:stretch>
        </p:blipFill>
        <p:spPr>
          <a:xfrm>
            <a:off x="8645242" y="114036"/>
            <a:ext cx="2883021" cy="3153304"/>
          </a:xfrm>
          <a:prstGeom prst="rect">
            <a:avLst/>
          </a:prstGeom>
        </p:spPr>
      </p:pic>
      <p:sp>
        <p:nvSpPr>
          <p:cNvPr id="3" name="Rectangle 2">
            <a:extLst>
              <a:ext uri="{FF2B5EF4-FFF2-40B4-BE49-F238E27FC236}">
                <a16:creationId xmlns:a16="http://schemas.microsoft.com/office/drawing/2014/main" id="{515670F2-1897-491A-AAF0-8AEEC3FCF44D}"/>
              </a:ext>
            </a:extLst>
          </p:cNvPr>
          <p:cNvSpPr/>
          <p:nvPr/>
        </p:nvSpPr>
        <p:spPr>
          <a:xfrm>
            <a:off x="838200" y="1703199"/>
            <a:ext cx="4948149" cy="369332"/>
          </a:xfrm>
          <a:prstGeom prst="rect">
            <a:avLst/>
          </a:prstGeom>
        </p:spPr>
        <p:txBody>
          <a:bodyPr wrap="none">
            <a:spAutoFit/>
          </a:bodyPr>
          <a:lstStyle/>
          <a:p>
            <a:r>
              <a:rPr lang="en-GB" dirty="0">
                <a:hlinkClick r:id="rId5"/>
              </a:rPr>
              <a:t>https://www.youtube.com/watch?v=ThFCg0tBDck</a:t>
            </a:r>
            <a:r>
              <a:rPr lang="en-GB" dirty="0"/>
              <a:t> </a:t>
            </a:r>
          </a:p>
        </p:txBody>
      </p:sp>
    </p:spTree>
    <p:extLst>
      <p:ext uri="{BB962C8B-B14F-4D97-AF65-F5344CB8AC3E}">
        <p14:creationId xmlns:p14="http://schemas.microsoft.com/office/powerpoint/2010/main" val="623316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97EE-1F71-4484-8D44-985328E110F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491F14A-7E18-4FD0-BB4A-ABED98CF98AF}"/>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290399E7-800C-4869-A46D-CB89AB379A62}"/>
              </a:ext>
            </a:extLst>
          </p:cNvPr>
          <p:cNvSpPr>
            <a:spLocks noGrp="1"/>
          </p:cNvSpPr>
          <p:nvPr>
            <p:ph sz="half" idx="2"/>
          </p:nvPr>
        </p:nvSpPr>
        <p:spPr/>
        <p:txBody>
          <a:bodyPr/>
          <a:lstStyle/>
          <a:p>
            <a:endParaRPr lang="en-GB" dirty="0"/>
          </a:p>
        </p:txBody>
      </p:sp>
      <p:pic>
        <p:nvPicPr>
          <p:cNvPr id="5" name="Picture 4">
            <a:extLst>
              <a:ext uri="{FF2B5EF4-FFF2-40B4-BE49-F238E27FC236}">
                <a16:creationId xmlns:a16="http://schemas.microsoft.com/office/drawing/2014/main" id="{6A7AE8E3-459C-440A-AC4D-5ABE4BAD74C6}"/>
              </a:ext>
            </a:extLst>
          </p:cNvPr>
          <p:cNvPicPr>
            <a:picLocks noChangeAspect="1"/>
          </p:cNvPicPr>
          <p:nvPr/>
        </p:nvPicPr>
        <p:blipFill rotWithShape="1">
          <a:blip r:embed="rId3"/>
          <a:srcRect l="33202" t="20075" r="38652" b="31535"/>
          <a:stretch/>
        </p:blipFill>
        <p:spPr>
          <a:xfrm>
            <a:off x="0" y="109350"/>
            <a:ext cx="5823308" cy="5631522"/>
          </a:xfrm>
          <a:prstGeom prst="rect">
            <a:avLst/>
          </a:prstGeom>
        </p:spPr>
      </p:pic>
      <p:pic>
        <p:nvPicPr>
          <p:cNvPr id="6" name="Picture 5">
            <a:extLst>
              <a:ext uri="{FF2B5EF4-FFF2-40B4-BE49-F238E27FC236}">
                <a16:creationId xmlns:a16="http://schemas.microsoft.com/office/drawing/2014/main" id="{9AE494BB-5DA1-4B5D-8571-8D291E85112B}"/>
              </a:ext>
            </a:extLst>
          </p:cNvPr>
          <p:cNvPicPr>
            <a:picLocks noChangeAspect="1"/>
          </p:cNvPicPr>
          <p:nvPr/>
        </p:nvPicPr>
        <p:blipFill rotWithShape="1">
          <a:blip r:embed="rId4"/>
          <a:srcRect l="33287" t="22772" r="38567" b="27041"/>
          <a:stretch/>
        </p:blipFill>
        <p:spPr>
          <a:xfrm>
            <a:off x="6137864" y="104703"/>
            <a:ext cx="6054136" cy="6072260"/>
          </a:xfrm>
          <a:prstGeom prst="rect">
            <a:avLst/>
          </a:prstGeom>
        </p:spPr>
      </p:pic>
    </p:spTree>
    <p:extLst>
      <p:ext uri="{BB962C8B-B14F-4D97-AF65-F5344CB8AC3E}">
        <p14:creationId xmlns:p14="http://schemas.microsoft.com/office/powerpoint/2010/main" val="215357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943"/>
            <a:ext cx="10515600" cy="1325563"/>
          </a:xfrm>
        </p:spPr>
        <p:txBody>
          <a:bodyPr/>
          <a:lstStyle/>
          <a:p>
            <a:r>
              <a:rPr lang="en-GB" dirty="0">
                <a:solidFill>
                  <a:srgbClr val="C00000"/>
                </a:solidFill>
                <a:latin typeface="+mn-lt"/>
              </a:rPr>
              <a:t>Fort McMurray, Alberta</a:t>
            </a:r>
          </a:p>
        </p:txBody>
      </p:sp>
      <p:sp>
        <p:nvSpPr>
          <p:cNvPr id="4" name="Subtitle 2"/>
          <p:cNvSpPr>
            <a:spLocks noGrp="1"/>
          </p:cNvSpPr>
          <p:nvPr>
            <p:ph idx="1"/>
          </p:nvPr>
        </p:nvSpPr>
        <p:spPr>
          <a:xfrm>
            <a:off x="838200" y="3780429"/>
            <a:ext cx="10515600" cy="2396533"/>
          </a:xfrm>
        </p:spPr>
        <p:txBody>
          <a:bodyPr>
            <a:normAutofit/>
          </a:bodyPr>
          <a:lstStyle/>
          <a:p>
            <a:pPr marL="0" indent="0" algn="just">
              <a:buNone/>
            </a:pPr>
            <a:r>
              <a:rPr lang="en-GB" dirty="0">
                <a:solidFill>
                  <a:srgbClr val="C00000"/>
                </a:solidFill>
              </a:rPr>
              <a:t>In May 2016 a huge wildfire nicknamed ‘the Beast’ swept across parts of Canada’s Alberta province, forcing the evacuation of 90,000 residents from the city of Fort McMurray. The fire devastated the city, destroying 2,400 homes and businesses. Incredibly, no one was killed or injured as a direct result of the fire. Analysts suggest that this fire could turn out to be Canada’s most costly disaster.</a:t>
            </a:r>
          </a:p>
        </p:txBody>
      </p:sp>
      <p:pic>
        <p:nvPicPr>
          <p:cNvPr id="5" name="Picture 4"/>
          <p:cNvPicPr>
            <a:picLocks noChangeAspect="1"/>
          </p:cNvPicPr>
          <p:nvPr/>
        </p:nvPicPr>
        <p:blipFill>
          <a:blip r:embed="rId2"/>
          <a:stretch>
            <a:fillRect/>
          </a:stretch>
        </p:blipFill>
        <p:spPr>
          <a:xfrm>
            <a:off x="7246962" y="689596"/>
            <a:ext cx="3970361" cy="2660142"/>
          </a:xfrm>
          <a:prstGeom prst="rect">
            <a:avLst/>
          </a:prstGeom>
        </p:spPr>
      </p:pic>
    </p:spTree>
    <p:extLst>
      <p:ext uri="{BB962C8B-B14F-4D97-AF65-F5344CB8AC3E}">
        <p14:creationId xmlns:p14="http://schemas.microsoft.com/office/powerpoint/2010/main" val="186172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Watch the special report on the wildfire:</a:t>
            </a:r>
          </a:p>
        </p:txBody>
      </p:sp>
      <p:sp>
        <p:nvSpPr>
          <p:cNvPr id="3" name="Content Placeholder 2"/>
          <p:cNvSpPr>
            <a:spLocks noGrp="1"/>
          </p:cNvSpPr>
          <p:nvPr>
            <p:ph idx="1"/>
          </p:nvPr>
        </p:nvSpPr>
        <p:spPr/>
        <p:txBody>
          <a:bodyPr/>
          <a:lstStyle/>
          <a:p>
            <a:pPr marL="0" indent="0">
              <a:buNone/>
            </a:pPr>
            <a:r>
              <a:rPr lang="en-GB" u="sng" dirty="0">
                <a:hlinkClick r:id="rId2"/>
              </a:rPr>
              <a:t>https://www.youtube.com/watch?v=GCAt5ssX_xY</a:t>
            </a:r>
            <a:r>
              <a:rPr lang="en-GB" dirty="0"/>
              <a:t> </a:t>
            </a:r>
          </a:p>
          <a:p>
            <a:pPr marL="0" indent="0">
              <a:buNone/>
            </a:pPr>
            <a:endParaRPr lang="en-GB" dirty="0"/>
          </a:p>
          <a:p>
            <a:pPr marL="0" indent="0">
              <a:buNone/>
            </a:pPr>
            <a:endParaRPr lang="en-GB" dirty="0"/>
          </a:p>
          <a:p>
            <a:pPr marL="0" indent="0">
              <a:buNone/>
            </a:pPr>
            <a:r>
              <a:rPr lang="en-GB" dirty="0"/>
              <a:t>Make notes on both the impacts and the response.</a:t>
            </a:r>
          </a:p>
          <a:p>
            <a:pPr marL="0" indent="0">
              <a:buNone/>
            </a:pPr>
            <a:endParaRPr lang="en-GB" dirty="0"/>
          </a:p>
        </p:txBody>
      </p:sp>
    </p:spTree>
    <p:extLst>
      <p:ext uri="{BB962C8B-B14F-4D97-AF65-F5344CB8AC3E}">
        <p14:creationId xmlns:p14="http://schemas.microsoft.com/office/powerpoint/2010/main" val="767046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436033" y="2999004"/>
            <a:ext cx="6346532" cy="3173266"/>
          </a:xfrm>
          <a:prstGeom prst="rect">
            <a:avLst/>
          </a:prstGeom>
        </p:spPr>
      </p:pic>
      <p:sp>
        <p:nvSpPr>
          <p:cNvPr id="2" name="Title 1"/>
          <p:cNvSpPr>
            <a:spLocks noGrp="1"/>
          </p:cNvSpPr>
          <p:nvPr>
            <p:ph type="ctrTitle"/>
          </p:nvPr>
        </p:nvSpPr>
        <p:spPr>
          <a:xfrm>
            <a:off x="1524000" y="303496"/>
            <a:ext cx="9144000" cy="2098510"/>
          </a:xfrm>
        </p:spPr>
        <p:txBody>
          <a:bodyPr>
            <a:noAutofit/>
          </a:bodyPr>
          <a:lstStyle/>
          <a:p>
            <a:r>
              <a:rPr lang="en-GB" sz="6800" b="1" dirty="0">
                <a:solidFill>
                  <a:srgbClr val="C00000"/>
                </a:solidFill>
                <a:latin typeface="+mn-lt"/>
              </a:rPr>
              <a:t>Wildfire case study: Alberta 2016</a:t>
            </a:r>
          </a:p>
        </p:txBody>
      </p:sp>
      <p:pic>
        <p:nvPicPr>
          <p:cNvPr id="5" name="Picture 4"/>
          <p:cNvPicPr>
            <a:picLocks noChangeAspect="1"/>
          </p:cNvPicPr>
          <p:nvPr/>
        </p:nvPicPr>
        <p:blipFill>
          <a:blip r:embed="rId3"/>
          <a:stretch>
            <a:fillRect/>
          </a:stretch>
        </p:blipFill>
        <p:spPr>
          <a:xfrm>
            <a:off x="456916" y="2999004"/>
            <a:ext cx="5639084" cy="3173266"/>
          </a:xfrm>
          <a:prstGeom prst="rect">
            <a:avLst/>
          </a:prstGeom>
        </p:spPr>
      </p:pic>
    </p:spTree>
    <p:extLst>
      <p:ext uri="{BB962C8B-B14F-4D97-AF65-F5344CB8AC3E}">
        <p14:creationId xmlns:p14="http://schemas.microsoft.com/office/powerpoint/2010/main" val="140002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0130"/>
            <a:ext cx="6656294" cy="5736833"/>
          </a:xfrm>
        </p:spPr>
        <p:txBody>
          <a:bodyPr>
            <a:normAutofit/>
          </a:bodyPr>
          <a:lstStyle/>
          <a:p>
            <a:pPr marL="0" indent="0">
              <a:buNone/>
            </a:pPr>
            <a:r>
              <a:rPr lang="en-GB" sz="2000" dirty="0"/>
              <a:t>Study this map of fire-affected areas in Fort McMurray.</a:t>
            </a:r>
          </a:p>
          <a:p>
            <a:pPr marL="0" indent="0">
              <a:buNone/>
            </a:pPr>
            <a:endParaRPr lang="en-GB" sz="2000" dirty="0"/>
          </a:p>
          <a:p>
            <a:r>
              <a:rPr lang="en-GB" sz="2000" dirty="0"/>
              <a:t>What would have been the difficulties in evacuating people from the different neighbourhoods?</a:t>
            </a:r>
          </a:p>
          <a:p>
            <a:endParaRPr lang="en-GB" sz="2000" dirty="0"/>
          </a:p>
          <a:p>
            <a:endParaRPr lang="en-GB" sz="2000" dirty="0"/>
          </a:p>
          <a:p>
            <a:endParaRPr lang="en-GB" sz="2000" dirty="0"/>
          </a:p>
          <a:p>
            <a:endParaRPr lang="en-GB" sz="2000" dirty="0"/>
          </a:p>
          <a:p>
            <a:r>
              <a:rPr lang="en-GB" sz="2000" dirty="0"/>
              <a:t>Using your knowledge on wildfire spread suggest how the fire was able to ‘jump’ across roads and the 1km wide river.</a:t>
            </a:r>
          </a:p>
          <a:p>
            <a:endParaRPr lang="en-GB" sz="2000" dirty="0"/>
          </a:p>
        </p:txBody>
      </p:sp>
      <p:pic>
        <p:nvPicPr>
          <p:cNvPr id="4" name="Picture 3"/>
          <p:cNvPicPr>
            <a:picLocks noChangeAspect="1"/>
          </p:cNvPicPr>
          <p:nvPr/>
        </p:nvPicPr>
        <p:blipFill>
          <a:blip r:embed="rId2"/>
          <a:stretch>
            <a:fillRect/>
          </a:stretch>
        </p:blipFill>
        <p:spPr>
          <a:xfrm>
            <a:off x="7718612" y="108437"/>
            <a:ext cx="4102406" cy="6542989"/>
          </a:xfrm>
          <a:prstGeom prst="rect">
            <a:avLst/>
          </a:prstGeom>
        </p:spPr>
      </p:pic>
    </p:spTree>
    <p:extLst>
      <p:ext uri="{BB962C8B-B14F-4D97-AF65-F5344CB8AC3E}">
        <p14:creationId xmlns:p14="http://schemas.microsoft.com/office/powerpoint/2010/main" val="336541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solidFill>
                  <a:srgbClr val="C00000"/>
                </a:solidFill>
                <a:latin typeface="+mn-lt"/>
              </a:rPr>
              <a:t>Annotate the thermal fire map image below to show how the locations of the fires presented problems for firefighters trying to contain and control the spread of the fire:</a:t>
            </a:r>
            <a:br>
              <a:rPr lang="en-GB" sz="2800" dirty="0">
                <a:solidFill>
                  <a:srgbClr val="C00000"/>
                </a:solidFill>
                <a:latin typeface="+mn-lt"/>
              </a:rPr>
            </a:br>
            <a:endParaRPr lang="en-GB" sz="2800" dirty="0">
              <a:solidFill>
                <a:srgbClr val="C00000"/>
              </a:solidFill>
              <a:latin typeface="+mn-lt"/>
            </a:endParaRPr>
          </a:p>
        </p:txBody>
      </p:sp>
      <p:pic>
        <p:nvPicPr>
          <p:cNvPr id="3" name="Picture 2"/>
          <p:cNvPicPr>
            <a:picLocks noChangeAspect="1"/>
          </p:cNvPicPr>
          <p:nvPr/>
        </p:nvPicPr>
        <p:blipFill>
          <a:blip r:embed="rId2"/>
          <a:stretch>
            <a:fillRect/>
          </a:stretch>
        </p:blipFill>
        <p:spPr>
          <a:xfrm>
            <a:off x="3661925" y="2246590"/>
            <a:ext cx="4868150" cy="3239809"/>
          </a:xfrm>
          <a:prstGeom prst="rect">
            <a:avLst/>
          </a:prstGeom>
        </p:spPr>
      </p:pic>
    </p:spTree>
    <p:extLst>
      <p:ext uri="{BB962C8B-B14F-4D97-AF65-F5344CB8AC3E}">
        <p14:creationId xmlns:p14="http://schemas.microsoft.com/office/powerpoint/2010/main" val="1224384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solidFill>
                  <a:srgbClr val="C00000"/>
                </a:solidFill>
                <a:latin typeface="+mn-lt"/>
              </a:rPr>
              <a:t>Annotate the satellite image to describe the impacts of fire on the vegetation and suggest why some areas appear to have been unaffected:</a:t>
            </a:r>
          </a:p>
        </p:txBody>
      </p:sp>
      <p:pic>
        <p:nvPicPr>
          <p:cNvPr id="4" name="Picture 3"/>
          <p:cNvPicPr>
            <a:picLocks noChangeAspect="1"/>
          </p:cNvPicPr>
          <p:nvPr/>
        </p:nvPicPr>
        <p:blipFill>
          <a:blip r:embed="rId2"/>
          <a:stretch>
            <a:fillRect/>
          </a:stretch>
        </p:blipFill>
        <p:spPr>
          <a:xfrm>
            <a:off x="1521921" y="2283824"/>
            <a:ext cx="9148157" cy="3434939"/>
          </a:xfrm>
          <a:prstGeom prst="rect">
            <a:avLst/>
          </a:prstGeom>
        </p:spPr>
      </p:pic>
      <p:sp>
        <p:nvSpPr>
          <p:cNvPr id="5" name="Text Box 2"/>
          <p:cNvSpPr txBox="1">
            <a:spLocks noChangeArrowheads="1"/>
          </p:cNvSpPr>
          <p:nvPr/>
        </p:nvSpPr>
        <p:spPr bwMode="auto">
          <a:xfrm>
            <a:off x="1521921" y="2283824"/>
            <a:ext cx="3733800" cy="27622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Beacon Hill, before and after (red is healthy vegetation)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465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168" y="133114"/>
            <a:ext cx="10515600" cy="1325563"/>
          </a:xfrm>
        </p:spPr>
        <p:txBody>
          <a:bodyPr/>
          <a:lstStyle/>
          <a:p>
            <a:r>
              <a:rPr lang="en-GB" b="1" dirty="0">
                <a:solidFill>
                  <a:srgbClr val="C00000"/>
                </a:solidFill>
                <a:latin typeface="+mn-lt"/>
              </a:rPr>
              <a:t>Case Study report</a:t>
            </a:r>
          </a:p>
        </p:txBody>
      </p:sp>
      <p:sp>
        <p:nvSpPr>
          <p:cNvPr id="3" name="Content Placeholder 2"/>
          <p:cNvSpPr>
            <a:spLocks noGrp="1"/>
          </p:cNvSpPr>
          <p:nvPr>
            <p:ph idx="1"/>
          </p:nvPr>
        </p:nvSpPr>
        <p:spPr>
          <a:xfrm>
            <a:off x="610168" y="1690688"/>
            <a:ext cx="10971663" cy="4486275"/>
          </a:xfrm>
        </p:spPr>
        <p:txBody>
          <a:bodyPr/>
          <a:lstStyle/>
          <a:p>
            <a:pPr marL="0" indent="0">
              <a:buNone/>
            </a:pPr>
            <a:r>
              <a:rPr lang="en-GB" dirty="0"/>
              <a:t>What does the specification require?</a:t>
            </a:r>
          </a:p>
          <a:p>
            <a:pPr marL="0" indent="0">
              <a:buNone/>
            </a:pPr>
            <a:endParaRPr lang="en-GB" dirty="0"/>
          </a:p>
          <a:p>
            <a:pPr marL="0" indent="0">
              <a:buNone/>
            </a:pPr>
            <a:r>
              <a:rPr lang="en-GB" dirty="0"/>
              <a:t>You need to carry out a case study</a:t>
            </a:r>
            <a:r>
              <a:rPr lang="en-GB" b="1" dirty="0"/>
              <a:t> </a:t>
            </a:r>
            <a:r>
              <a:rPr lang="en-GB" dirty="0"/>
              <a:t>at a local scale of a specified place in a hazardous setting to illustrate the physical nature of the hazard and analyse how the economic, social and political character of its community reflects the presence and impacts of the hazard and the community’s response to the risk.</a:t>
            </a:r>
          </a:p>
          <a:p>
            <a:endParaRPr lang="en-GB" dirty="0"/>
          </a:p>
        </p:txBody>
      </p:sp>
    </p:spTree>
    <p:extLst>
      <p:ext uri="{BB962C8B-B14F-4D97-AF65-F5344CB8AC3E}">
        <p14:creationId xmlns:p14="http://schemas.microsoft.com/office/powerpoint/2010/main" val="3268044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1A4C5E-F7A4-4550-A589-667D4ABAD4BD}">
  <ds:schemaRefs>
    <ds:schemaRef ds:uri="http://purl.org/dc/dcmitype/"/>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04CF8244-340C-4046-A40F-26D4D4FC700C}">
  <ds:schemaRefs>
    <ds:schemaRef ds:uri="http://schemas.microsoft.com/sharepoint/v3/contenttype/forms"/>
  </ds:schemaRefs>
</ds:datastoreItem>
</file>

<file path=customXml/itemProps3.xml><?xml version="1.0" encoding="utf-8"?>
<ds:datastoreItem xmlns:ds="http://schemas.openxmlformats.org/officeDocument/2006/customXml" ds:itemID="{A2E5934F-D2C6-4283-A0D6-C0091E2BEA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1326</Words>
  <Application>Microsoft Office PowerPoint</Application>
  <PresentationFormat>Widescreen</PresentationFormat>
  <Paragraphs>126</Paragraphs>
  <Slides>20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Courier New</vt:lpstr>
      <vt:lpstr>Office Theme</vt:lpstr>
      <vt:lpstr>Wildfire case study: Alberta 2016</vt:lpstr>
      <vt:lpstr>Alberta, Canada</vt:lpstr>
      <vt:lpstr>Fort McMurray, Alberta</vt:lpstr>
      <vt:lpstr>Watch the special report on the wildfire:</vt:lpstr>
      <vt:lpstr>Wildfire case study: Alberta 2016</vt:lpstr>
      <vt:lpstr>PowerPoint Presentation</vt:lpstr>
      <vt:lpstr>Annotate the thermal fire map image below to show how the locations of the fires presented problems for firefighters trying to contain and control the spread of the fire: </vt:lpstr>
      <vt:lpstr>Annotate the satellite image to describe the impacts of fire on the vegetation and suggest why some areas appear to have been unaffected:</vt:lpstr>
      <vt:lpstr>Case Study report</vt:lpstr>
      <vt:lpstr>What to do:</vt:lpstr>
      <vt:lpstr>PowerPoint Presentation</vt:lpstr>
      <vt:lpstr>Questions on Alberta Wildfire Home Learning Task</vt:lpstr>
      <vt:lpstr>Home Learning Task</vt:lpstr>
      <vt:lpstr>Assess the impacts of a recent wildfire event upon people’s lived experience of the place. (9 marks)</vt:lpstr>
      <vt:lpstr>Assess the impacts of a recent wildfire event upon people’s lived experience of the place. (9 marks)</vt:lpstr>
      <vt:lpstr>Assess the impacts of a recent wildfire event upon people’s lived experience of the place. (9 marks)</vt:lpstr>
      <vt:lpstr>Self Assessment – add the following before uploading your answer to Teams.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Wildfire case study: Alberta 2016</dc:title>
  <dc:creator>Ed Hooper</dc:creator>
  <cp:lastModifiedBy>Deborah Knox</cp:lastModifiedBy>
  <cp:revision>17</cp:revision>
  <cp:lastPrinted>2018-11-26T12:59:20Z</cp:lastPrinted>
  <dcterms:created xsi:type="dcterms:W3CDTF">2018-11-25T20:52:48Z</dcterms:created>
  <dcterms:modified xsi:type="dcterms:W3CDTF">2021-01-19T10:36:57Z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