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6" r:id="rId17"/>
    <p:sldId id="272" r:id="rId18"/>
    <p:sldId id="273" r:id="rId19"/>
    <p:sldId id="274" r:id="rId20"/>
    <p:sldId id="275"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p:cViewPr varScale="1">
        <p:scale>
          <a:sx n="115" d="100"/>
          <a:sy n="115" d="100"/>
        </p:scale>
        <p:origin x="42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C9A52A69-B1A4-4497-AC3F-CF4C56CFCA7F}" type="datetimeFigureOut">
              <a:rPr lang="en-GB" smtClean="0"/>
              <a:t>07/12/2022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2E5FCEC-60B6-4182-B939-C6BB2ACE0F9D}" type="slidenum">
              <a:rPr lang="en-GB" smtClean="0"/>
              <a:t>‹#›</a:t>
            </a:fld>
            <a:endParaRPr lang="en-GB"/>
          </a:p>
        </p:txBody>
      </p:sp>
    </p:spTree>
    <p:extLst>
      <p:ext uri="{BB962C8B-B14F-4D97-AF65-F5344CB8AC3E}">
        <p14:creationId xmlns:p14="http://schemas.microsoft.com/office/powerpoint/2010/main" val="23853284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C532F-B42C-44BB-AD51-8324CC0BEF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BAA3D3C-35BB-494D-8F33-F9E8EF0699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3EFFE6-6165-40FA-9F7C-18B378AD206A}"/>
              </a:ext>
            </a:extLst>
          </p:cNvPr>
          <p:cNvSpPr>
            <a:spLocks noGrp="1"/>
          </p:cNvSpPr>
          <p:nvPr>
            <p:ph type="dt" sz="half" idx="10"/>
          </p:nvPr>
        </p:nvSpPr>
        <p:spPr/>
        <p:txBody>
          <a:bodyPr/>
          <a:lstStyle/>
          <a:p>
            <a:fld id="{69998D4A-92A8-4BBE-ACD1-3FDA41A95F96}" type="datetimeFigureOut">
              <a:rPr lang="en-GB" smtClean="0"/>
              <a:t>07/12/2022</a:t>
            </a:fld>
            <a:endParaRPr lang="en-GB"/>
          </a:p>
        </p:txBody>
      </p:sp>
      <p:sp>
        <p:nvSpPr>
          <p:cNvPr id="5" name="Footer Placeholder 4">
            <a:extLst>
              <a:ext uri="{FF2B5EF4-FFF2-40B4-BE49-F238E27FC236}">
                <a16:creationId xmlns:a16="http://schemas.microsoft.com/office/drawing/2014/main" id="{8F1462F6-21E0-4EDE-B9FE-5064B8C886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CA7082-7F4D-43A0-A311-AECE91178BBC}"/>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2270585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23FEA-58B4-46C4-B89C-658925C4BF4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586F497-975A-4BF7-8527-91D3F7FA43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CB64AE-6D09-427E-8BB4-BB0A46F01185}"/>
              </a:ext>
            </a:extLst>
          </p:cNvPr>
          <p:cNvSpPr>
            <a:spLocks noGrp="1"/>
          </p:cNvSpPr>
          <p:nvPr>
            <p:ph type="dt" sz="half" idx="10"/>
          </p:nvPr>
        </p:nvSpPr>
        <p:spPr/>
        <p:txBody>
          <a:bodyPr/>
          <a:lstStyle/>
          <a:p>
            <a:fld id="{69998D4A-92A8-4BBE-ACD1-3FDA41A95F96}" type="datetimeFigureOut">
              <a:rPr lang="en-GB" smtClean="0"/>
              <a:t>07/12/2022</a:t>
            </a:fld>
            <a:endParaRPr lang="en-GB"/>
          </a:p>
        </p:txBody>
      </p:sp>
      <p:sp>
        <p:nvSpPr>
          <p:cNvPr id="5" name="Footer Placeholder 4">
            <a:extLst>
              <a:ext uri="{FF2B5EF4-FFF2-40B4-BE49-F238E27FC236}">
                <a16:creationId xmlns:a16="http://schemas.microsoft.com/office/drawing/2014/main" id="{E39B3138-1185-43A1-8597-B24D1C12AC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3E09BC-369F-4268-87F5-E1FB5D5E0EA9}"/>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1334095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B0D392-42E0-4FB9-B8BA-10F05312712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94A068-A917-41FE-87A7-2EFBEFB9CB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E2279C-ACFF-4E1C-9688-2D7329C79226}"/>
              </a:ext>
            </a:extLst>
          </p:cNvPr>
          <p:cNvSpPr>
            <a:spLocks noGrp="1"/>
          </p:cNvSpPr>
          <p:nvPr>
            <p:ph type="dt" sz="half" idx="10"/>
          </p:nvPr>
        </p:nvSpPr>
        <p:spPr/>
        <p:txBody>
          <a:bodyPr/>
          <a:lstStyle/>
          <a:p>
            <a:fld id="{69998D4A-92A8-4BBE-ACD1-3FDA41A95F96}" type="datetimeFigureOut">
              <a:rPr lang="en-GB" smtClean="0"/>
              <a:t>07/12/2022</a:t>
            </a:fld>
            <a:endParaRPr lang="en-GB"/>
          </a:p>
        </p:txBody>
      </p:sp>
      <p:sp>
        <p:nvSpPr>
          <p:cNvPr id="5" name="Footer Placeholder 4">
            <a:extLst>
              <a:ext uri="{FF2B5EF4-FFF2-40B4-BE49-F238E27FC236}">
                <a16:creationId xmlns:a16="http://schemas.microsoft.com/office/drawing/2014/main" id="{8C44D33F-B83F-40BA-AEBD-C2CC64F35E8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811D17-5B86-479C-BAA0-547955275774}"/>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39439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ECE27-5CCC-4024-A904-37FC95C5DEA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A7F8BE-E615-46DF-BB64-4DCD4F5541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7CE8EA-50DB-4667-B947-43092A3312E5}"/>
              </a:ext>
            </a:extLst>
          </p:cNvPr>
          <p:cNvSpPr>
            <a:spLocks noGrp="1"/>
          </p:cNvSpPr>
          <p:nvPr>
            <p:ph type="dt" sz="half" idx="10"/>
          </p:nvPr>
        </p:nvSpPr>
        <p:spPr/>
        <p:txBody>
          <a:bodyPr/>
          <a:lstStyle/>
          <a:p>
            <a:fld id="{69998D4A-92A8-4BBE-ACD1-3FDA41A95F96}" type="datetimeFigureOut">
              <a:rPr lang="en-GB" smtClean="0"/>
              <a:t>07/12/2022</a:t>
            </a:fld>
            <a:endParaRPr lang="en-GB"/>
          </a:p>
        </p:txBody>
      </p:sp>
      <p:sp>
        <p:nvSpPr>
          <p:cNvPr id="5" name="Footer Placeholder 4">
            <a:extLst>
              <a:ext uri="{FF2B5EF4-FFF2-40B4-BE49-F238E27FC236}">
                <a16:creationId xmlns:a16="http://schemas.microsoft.com/office/drawing/2014/main" id="{79042C92-4B09-4F54-A875-C9186F70B5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39B94E-BBD4-4B86-920B-9C33126B9C92}"/>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8800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32C75-13B4-483C-B3DD-68042391E2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BA4C4B-F794-4132-AC5F-D60CEDE59F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DCF77E-9CB3-467B-A675-6529E8A5215E}"/>
              </a:ext>
            </a:extLst>
          </p:cNvPr>
          <p:cNvSpPr>
            <a:spLocks noGrp="1"/>
          </p:cNvSpPr>
          <p:nvPr>
            <p:ph type="dt" sz="half" idx="10"/>
          </p:nvPr>
        </p:nvSpPr>
        <p:spPr/>
        <p:txBody>
          <a:bodyPr/>
          <a:lstStyle/>
          <a:p>
            <a:fld id="{69998D4A-92A8-4BBE-ACD1-3FDA41A95F96}" type="datetimeFigureOut">
              <a:rPr lang="en-GB" smtClean="0"/>
              <a:t>07/12/2022</a:t>
            </a:fld>
            <a:endParaRPr lang="en-GB"/>
          </a:p>
        </p:txBody>
      </p:sp>
      <p:sp>
        <p:nvSpPr>
          <p:cNvPr id="5" name="Footer Placeholder 4">
            <a:extLst>
              <a:ext uri="{FF2B5EF4-FFF2-40B4-BE49-F238E27FC236}">
                <a16:creationId xmlns:a16="http://schemas.microsoft.com/office/drawing/2014/main" id="{899A66FD-9724-4A98-9692-04A54734A5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514641-0878-421E-86F5-88708C65FEB2}"/>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378348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0CB97-40A1-40B7-957A-87799B739AD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EEE747-2F9E-45D7-BDB0-065C08D97E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986179E-5699-40CC-968E-E74C93F5E4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52C0FFA-2CFC-4C45-8833-C9365F0A892E}"/>
              </a:ext>
            </a:extLst>
          </p:cNvPr>
          <p:cNvSpPr>
            <a:spLocks noGrp="1"/>
          </p:cNvSpPr>
          <p:nvPr>
            <p:ph type="dt" sz="half" idx="10"/>
          </p:nvPr>
        </p:nvSpPr>
        <p:spPr/>
        <p:txBody>
          <a:bodyPr/>
          <a:lstStyle/>
          <a:p>
            <a:fld id="{69998D4A-92A8-4BBE-ACD1-3FDA41A95F96}" type="datetimeFigureOut">
              <a:rPr lang="en-GB" smtClean="0"/>
              <a:t>07/12/2022</a:t>
            </a:fld>
            <a:endParaRPr lang="en-GB"/>
          </a:p>
        </p:txBody>
      </p:sp>
      <p:sp>
        <p:nvSpPr>
          <p:cNvPr id="6" name="Footer Placeholder 5">
            <a:extLst>
              <a:ext uri="{FF2B5EF4-FFF2-40B4-BE49-F238E27FC236}">
                <a16:creationId xmlns:a16="http://schemas.microsoft.com/office/drawing/2014/main" id="{ED77BAEE-9EA1-416D-B427-C293147792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590175-75D5-4D90-BA0B-AD231BDB1DC4}"/>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42845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72E11-1A9F-4612-9983-D89B11C4CF2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B059C6-CB82-4559-B497-052CEE343C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71341-1BD0-4AAA-A357-DC50F2FFEF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2F4664E-35CD-41AC-8B42-0AC64549C0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7806BC0-17A9-46A6-BF85-786BA8915D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9FC0F0-FAC3-43F8-BCDF-9C4E7C540DE6}"/>
              </a:ext>
            </a:extLst>
          </p:cNvPr>
          <p:cNvSpPr>
            <a:spLocks noGrp="1"/>
          </p:cNvSpPr>
          <p:nvPr>
            <p:ph type="dt" sz="half" idx="10"/>
          </p:nvPr>
        </p:nvSpPr>
        <p:spPr/>
        <p:txBody>
          <a:bodyPr/>
          <a:lstStyle/>
          <a:p>
            <a:fld id="{69998D4A-92A8-4BBE-ACD1-3FDA41A95F96}" type="datetimeFigureOut">
              <a:rPr lang="en-GB" smtClean="0"/>
              <a:t>07/12/2022</a:t>
            </a:fld>
            <a:endParaRPr lang="en-GB"/>
          </a:p>
        </p:txBody>
      </p:sp>
      <p:sp>
        <p:nvSpPr>
          <p:cNvPr id="8" name="Footer Placeholder 7">
            <a:extLst>
              <a:ext uri="{FF2B5EF4-FFF2-40B4-BE49-F238E27FC236}">
                <a16:creationId xmlns:a16="http://schemas.microsoft.com/office/drawing/2014/main" id="{B3FAC588-52B5-4EF1-9F8B-7F60EFF6C7E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35B6E4-10AA-45E3-AD86-BEA43D901D53}"/>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4136086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35CE8-21EC-47DF-858D-6724532C4C8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42E5B2-F00A-4602-B5CF-B11A3B041B94}"/>
              </a:ext>
            </a:extLst>
          </p:cNvPr>
          <p:cNvSpPr>
            <a:spLocks noGrp="1"/>
          </p:cNvSpPr>
          <p:nvPr>
            <p:ph type="dt" sz="half" idx="10"/>
          </p:nvPr>
        </p:nvSpPr>
        <p:spPr/>
        <p:txBody>
          <a:bodyPr/>
          <a:lstStyle/>
          <a:p>
            <a:fld id="{69998D4A-92A8-4BBE-ACD1-3FDA41A95F96}" type="datetimeFigureOut">
              <a:rPr lang="en-GB" smtClean="0"/>
              <a:t>07/12/2022</a:t>
            </a:fld>
            <a:endParaRPr lang="en-GB"/>
          </a:p>
        </p:txBody>
      </p:sp>
      <p:sp>
        <p:nvSpPr>
          <p:cNvPr id="4" name="Footer Placeholder 3">
            <a:extLst>
              <a:ext uri="{FF2B5EF4-FFF2-40B4-BE49-F238E27FC236}">
                <a16:creationId xmlns:a16="http://schemas.microsoft.com/office/drawing/2014/main" id="{6C4A1559-150A-4AE5-8891-C04FD439C2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6FD033-97BC-4101-BC0F-0E4A7AFD25FD}"/>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2279135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E35BA3-2E8E-44B7-9D99-F6278E095D05}"/>
              </a:ext>
            </a:extLst>
          </p:cNvPr>
          <p:cNvSpPr>
            <a:spLocks noGrp="1"/>
          </p:cNvSpPr>
          <p:nvPr>
            <p:ph type="dt" sz="half" idx="10"/>
          </p:nvPr>
        </p:nvSpPr>
        <p:spPr/>
        <p:txBody>
          <a:bodyPr/>
          <a:lstStyle/>
          <a:p>
            <a:fld id="{69998D4A-92A8-4BBE-ACD1-3FDA41A95F96}" type="datetimeFigureOut">
              <a:rPr lang="en-GB" smtClean="0"/>
              <a:t>07/12/2022</a:t>
            </a:fld>
            <a:endParaRPr lang="en-GB"/>
          </a:p>
        </p:txBody>
      </p:sp>
      <p:sp>
        <p:nvSpPr>
          <p:cNvPr id="3" name="Footer Placeholder 2">
            <a:extLst>
              <a:ext uri="{FF2B5EF4-FFF2-40B4-BE49-F238E27FC236}">
                <a16:creationId xmlns:a16="http://schemas.microsoft.com/office/drawing/2014/main" id="{41E432E8-1F6D-42EA-8BE8-939E2773811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E149FAA-662A-4914-B062-3B1D1386A364}"/>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3513453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48EAF-3050-4845-9AC3-549D774D87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E4FB40-54BF-43EE-BC35-2C30990220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316720-CE70-448A-AC3F-2EBD17CBD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41B593-7D65-4272-A117-6121E28B1466}"/>
              </a:ext>
            </a:extLst>
          </p:cNvPr>
          <p:cNvSpPr>
            <a:spLocks noGrp="1"/>
          </p:cNvSpPr>
          <p:nvPr>
            <p:ph type="dt" sz="half" idx="10"/>
          </p:nvPr>
        </p:nvSpPr>
        <p:spPr/>
        <p:txBody>
          <a:bodyPr/>
          <a:lstStyle/>
          <a:p>
            <a:fld id="{69998D4A-92A8-4BBE-ACD1-3FDA41A95F96}" type="datetimeFigureOut">
              <a:rPr lang="en-GB" smtClean="0"/>
              <a:t>07/12/2022</a:t>
            </a:fld>
            <a:endParaRPr lang="en-GB"/>
          </a:p>
        </p:txBody>
      </p:sp>
      <p:sp>
        <p:nvSpPr>
          <p:cNvPr id="6" name="Footer Placeholder 5">
            <a:extLst>
              <a:ext uri="{FF2B5EF4-FFF2-40B4-BE49-F238E27FC236}">
                <a16:creationId xmlns:a16="http://schemas.microsoft.com/office/drawing/2014/main" id="{2E778CE0-E1DE-4DF4-AE1C-3368FEAFC65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9F26C4-C4E2-4687-BE79-5BF687A7A839}"/>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244143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7548-84FC-45E8-B9B6-C0D0DF3BB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430521F-25AA-49EF-A488-4D611A4B2E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C910385-BA25-4100-AAD7-F712A75BED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4EAF6A-ED1E-4871-A48B-5443894D3FBF}"/>
              </a:ext>
            </a:extLst>
          </p:cNvPr>
          <p:cNvSpPr>
            <a:spLocks noGrp="1"/>
          </p:cNvSpPr>
          <p:nvPr>
            <p:ph type="dt" sz="half" idx="10"/>
          </p:nvPr>
        </p:nvSpPr>
        <p:spPr/>
        <p:txBody>
          <a:bodyPr/>
          <a:lstStyle/>
          <a:p>
            <a:fld id="{69998D4A-92A8-4BBE-ACD1-3FDA41A95F96}" type="datetimeFigureOut">
              <a:rPr lang="en-GB" smtClean="0"/>
              <a:t>07/12/2022</a:t>
            </a:fld>
            <a:endParaRPr lang="en-GB"/>
          </a:p>
        </p:txBody>
      </p:sp>
      <p:sp>
        <p:nvSpPr>
          <p:cNvPr id="6" name="Footer Placeholder 5">
            <a:extLst>
              <a:ext uri="{FF2B5EF4-FFF2-40B4-BE49-F238E27FC236}">
                <a16:creationId xmlns:a16="http://schemas.microsoft.com/office/drawing/2014/main" id="{174F9BC6-AB10-4522-BB5A-DCBEB65490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B154FB-CCDB-44E2-A323-3D6FA8CF5C31}"/>
              </a:ext>
            </a:extLst>
          </p:cNvPr>
          <p:cNvSpPr>
            <a:spLocks noGrp="1"/>
          </p:cNvSpPr>
          <p:nvPr>
            <p:ph type="sldNum" sz="quarter" idx="12"/>
          </p:nvPr>
        </p:nvSpPr>
        <p:spPr/>
        <p:txBody>
          <a:bodyPr/>
          <a:lstStyle/>
          <a:p>
            <a:fld id="{8511A88A-309F-4191-81A1-4E9E6B4457BB}" type="slidenum">
              <a:rPr lang="en-GB" smtClean="0"/>
              <a:t>‹#›</a:t>
            </a:fld>
            <a:endParaRPr lang="en-GB"/>
          </a:p>
        </p:txBody>
      </p:sp>
    </p:spTree>
    <p:extLst>
      <p:ext uri="{BB962C8B-B14F-4D97-AF65-F5344CB8AC3E}">
        <p14:creationId xmlns:p14="http://schemas.microsoft.com/office/powerpoint/2010/main" val="830086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E7F572-15AB-49F6-8423-01B62E106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5932EA-3684-45DB-B399-67CF96108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F8C8BB7-CD26-45FA-BF37-D748C471BA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998D4A-92A8-4BBE-ACD1-3FDA41A95F96}" type="datetimeFigureOut">
              <a:rPr lang="en-GB" smtClean="0"/>
              <a:t>07/12/2022</a:t>
            </a:fld>
            <a:endParaRPr lang="en-GB"/>
          </a:p>
        </p:txBody>
      </p:sp>
      <p:sp>
        <p:nvSpPr>
          <p:cNvPr id="5" name="Footer Placeholder 4">
            <a:extLst>
              <a:ext uri="{FF2B5EF4-FFF2-40B4-BE49-F238E27FC236}">
                <a16:creationId xmlns:a16="http://schemas.microsoft.com/office/drawing/2014/main" id="{1CFEAA87-FE88-460D-8485-69F93E5105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3E2AFC8-33C7-4689-B7B6-4DD586977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11A88A-309F-4191-81A1-4E9E6B4457BB}" type="slidenum">
              <a:rPr lang="en-GB" smtClean="0"/>
              <a:t>‹#›</a:t>
            </a:fld>
            <a:endParaRPr lang="en-GB"/>
          </a:p>
        </p:txBody>
      </p:sp>
    </p:spTree>
    <p:extLst>
      <p:ext uri="{BB962C8B-B14F-4D97-AF65-F5344CB8AC3E}">
        <p14:creationId xmlns:p14="http://schemas.microsoft.com/office/powerpoint/2010/main" val="2078424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IK9ITxQOITg"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1" y="-52941"/>
            <a:ext cx="12191999" cy="2585323"/>
          </a:xfrm>
        </p:spPr>
        <p:style>
          <a:lnRef idx="3">
            <a:schemeClr val="lt1"/>
          </a:lnRef>
          <a:fillRef idx="1">
            <a:schemeClr val="accent1"/>
          </a:fillRef>
          <a:effectRef idx="1">
            <a:schemeClr val="accent1"/>
          </a:effectRef>
          <a:fontRef idx="minor">
            <a:schemeClr val="lt1"/>
          </a:fontRef>
        </p:style>
        <p:txBody>
          <a:bodyPr>
            <a:normAutofit/>
          </a:bodyPr>
          <a:lstStyle/>
          <a:p>
            <a:r>
              <a:rPr lang="en-GB" sz="2700" dirty="0"/>
              <a:t>Multi-hazardous environments</a:t>
            </a:r>
            <a:br>
              <a:rPr lang="en-GB" sz="2700" dirty="0"/>
            </a:br>
            <a:r>
              <a:rPr lang="en-GB" sz="2700" dirty="0"/>
              <a:t>Case study 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a:t>
            </a:r>
            <a:endParaRPr lang="en-GB" dirty="0"/>
          </a:p>
        </p:txBody>
      </p:sp>
      <p:sp>
        <p:nvSpPr>
          <p:cNvPr id="6" name="TextBox 5"/>
          <p:cNvSpPr txBox="1"/>
          <p:nvPr/>
        </p:nvSpPr>
        <p:spPr>
          <a:xfrm>
            <a:off x="185530" y="2844801"/>
            <a:ext cx="11913337" cy="1661993"/>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sng" strike="noStrike" kern="1200" cap="none" spc="0" normalizeH="0" baseline="0" noProof="0" dirty="0">
                <a:ln>
                  <a:noFill/>
                </a:ln>
                <a:solidFill>
                  <a:schemeClr val="tx1"/>
                </a:solidFill>
                <a:effectLst/>
                <a:uLnTx/>
                <a:uFillTx/>
                <a:latin typeface="Calibri"/>
                <a:ea typeface="+mn-ea"/>
                <a:cs typeface="+mn-cs"/>
              </a:rPr>
              <a:t>Key questions</a:t>
            </a:r>
            <a:r>
              <a:rPr kumimoji="0" lang="en-GB" sz="2200" b="0" i="0" u="none" strike="noStrike" kern="1200" cap="none" spc="0" normalizeH="0" baseline="0" noProof="0" dirty="0">
                <a:ln>
                  <a:noFill/>
                </a:ln>
                <a:solidFill>
                  <a:schemeClr val="tx1"/>
                </a:solidFill>
                <a:effectLst/>
                <a:uLnTx/>
                <a:uFillTx/>
                <a:latin typeface="Calibri"/>
                <a:ea typeface="+mn-ea"/>
                <a:cs typeface="+mn-cs"/>
              </a:rPr>
              <a:t>:</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schemeClr val="tx1"/>
                </a:solidFill>
                <a:effectLst/>
                <a:uLnTx/>
                <a:uFillTx/>
                <a:latin typeface="Calibri"/>
                <a:ea typeface="+mn-ea"/>
                <a:cs typeface="+mn-cs"/>
              </a:rPr>
              <a:t>What hazards does Haiti face and why does it face them?</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GB" sz="2000" dirty="0">
                <a:solidFill>
                  <a:schemeClr val="tx1"/>
                </a:solidFill>
                <a:latin typeface="Calibri"/>
              </a:rPr>
              <a:t>Why is Haiti so vulnerable?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schemeClr val="tx1"/>
                </a:solidFill>
                <a:effectLst/>
                <a:uLnTx/>
                <a:uFillTx/>
                <a:latin typeface="Calibri"/>
                <a:ea typeface="+mn-ea"/>
                <a:cs typeface="+mn-cs"/>
              </a:rPr>
              <a:t>What has been done to reduce the </a:t>
            </a:r>
            <a:r>
              <a:rPr kumimoji="0" lang="en-GB" sz="2000" b="0" i="0" u="none" strike="noStrike" kern="1200" cap="none" spc="0" normalizeH="0" baseline="0" noProof="0" dirty="0" err="1">
                <a:ln>
                  <a:noFill/>
                </a:ln>
                <a:solidFill>
                  <a:schemeClr val="tx1"/>
                </a:solidFill>
                <a:effectLst/>
                <a:uLnTx/>
                <a:uFillTx/>
                <a:latin typeface="Calibri"/>
                <a:ea typeface="+mn-ea"/>
                <a:cs typeface="+mn-cs"/>
              </a:rPr>
              <a:t>ris</a:t>
            </a:r>
            <a:r>
              <a:rPr lang="en-GB" sz="2000" dirty="0">
                <a:solidFill>
                  <a:schemeClr val="tx1"/>
                </a:solidFill>
                <a:latin typeface="Calibri"/>
              </a:rPr>
              <a:t>k of hazards?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GB" sz="2000" b="0" i="0" u="none" strike="noStrike" kern="1200" cap="none" spc="0" normalizeH="0" baseline="0" noProof="0" dirty="0">
                <a:ln>
                  <a:noFill/>
                </a:ln>
                <a:solidFill>
                  <a:schemeClr val="tx1"/>
                </a:solidFill>
                <a:effectLst/>
                <a:uLnTx/>
                <a:uFillTx/>
                <a:latin typeface="Calibri"/>
                <a:ea typeface="+mn-ea"/>
                <a:cs typeface="+mn-cs"/>
              </a:rPr>
              <a:t>How effective have the responses to hazards been in </a:t>
            </a:r>
            <a:r>
              <a:rPr lang="en-GB" sz="2000" dirty="0">
                <a:solidFill>
                  <a:schemeClr val="tx1"/>
                </a:solidFill>
                <a:latin typeface="Calibri"/>
              </a:rPr>
              <a:t>Haiti?</a:t>
            </a:r>
            <a:endParaRPr kumimoji="0" lang="en-GB" sz="2000" b="0" i="0" u="none" strike="noStrike" kern="1200" cap="none" spc="0" normalizeH="0" baseline="0" noProof="0" dirty="0">
              <a:ln>
                <a:noFill/>
              </a:ln>
              <a:solidFill>
                <a:schemeClr val="tx1"/>
              </a:solidFill>
              <a:effectLst/>
              <a:uLnTx/>
              <a:uFillTx/>
              <a:latin typeface="Calibri"/>
            </a:endParaRPr>
          </a:p>
        </p:txBody>
      </p:sp>
    </p:spTree>
    <p:extLst>
      <p:ext uri="{BB962C8B-B14F-4D97-AF65-F5344CB8AC3E}">
        <p14:creationId xmlns:p14="http://schemas.microsoft.com/office/powerpoint/2010/main" val="193997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924DA9B-752A-4F7B-8FD9-8C8258C59F74}"/>
              </a:ext>
            </a:extLst>
          </p:cNvPr>
          <p:cNvPicPr/>
          <p:nvPr/>
        </p:nvPicPr>
        <p:blipFill rotWithShape="1">
          <a:blip r:embed="rId2" cstate="print">
            <a:extLst>
              <a:ext uri="{28A0092B-C50C-407E-A947-70E740481C1C}">
                <a14:useLocalDpi xmlns:a14="http://schemas.microsoft.com/office/drawing/2010/main" val="0"/>
              </a:ext>
            </a:extLst>
          </a:blip>
          <a:srcRect l="9317" t="5752" r="5551" b="29314"/>
          <a:stretch/>
        </p:blipFill>
        <p:spPr bwMode="auto">
          <a:xfrm>
            <a:off x="1547446" y="309489"/>
            <a:ext cx="9481625" cy="56833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51400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58B04D-9030-4414-ABAF-59683F688C27}"/>
              </a:ext>
            </a:extLst>
          </p:cNvPr>
          <p:cNvPicPr/>
          <p:nvPr/>
        </p:nvPicPr>
        <p:blipFill rotWithShape="1">
          <a:blip r:embed="rId2" cstate="print">
            <a:extLst>
              <a:ext uri="{28A0092B-C50C-407E-A947-70E740481C1C}">
                <a14:useLocalDpi xmlns:a14="http://schemas.microsoft.com/office/drawing/2010/main" val="0"/>
              </a:ext>
            </a:extLst>
          </a:blip>
          <a:srcRect l="12325" t="6123" r="3545" b="28748"/>
          <a:stretch/>
        </p:blipFill>
        <p:spPr bwMode="auto">
          <a:xfrm>
            <a:off x="1331669" y="592760"/>
            <a:ext cx="9992824" cy="567248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3911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471EE0-52AE-4E7D-9E98-E42A6296EC9E}"/>
              </a:ext>
            </a:extLst>
          </p:cNvPr>
          <p:cNvPicPr/>
          <p:nvPr/>
        </p:nvPicPr>
        <p:blipFill rotWithShape="1">
          <a:blip r:embed="rId2">
            <a:extLst>
              <a:ext uri="{28A0092B-C50C-407E-A947-70E740481C1C}">
                <a14:useLocalDpi xmlns:a14="http://schemas.microsoft.com/office/drawing/2010/main" val="0"/>
              </a:ext>
            </a:extLst>
          </a:blip>
          <a:srcRect l="10032" t="6493" r="5408" b="28943"/>
          <a:stretch/>
        </p:blipFill>
        <p:spPr bwMode="auto">
          <a:xfrm>
            <a:off x="1334086" y="650631"/>
            <a:ext cx="9523827" cy="555673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52516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248519-8BE3-44A5-9F59-1FEFDCCC281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8978" y="267286"/>
            <a:ext cx="11197883" cy="4346917"/>
          </a:xfrm>
          <a:prstGeom prst="rect">
            <a:avLst/>
          </a:prstGeom>
          <a:noFill/>
          <a:ln>
            <a:noFill/>
          </a:ln>
        </p:spPr>
      </p:pic>
      <p:pic>
        <p:nvPicPr>
          <p:cNvPr id="3" name="Picture 2">
            <a:extLst>
              <a:ext uri="{FF2B5EF4-FFF2-40B4-BE49-F238E27FC236}">
                <a16:creationId xmlns:a16="http://schemas.microsoft.com/office/drawing/2014/main" id="{A2B9A50B-0427-401B-80E0-130DF19198F8}"/>
              </a:ext>
            </a:extLst>
          </p:cNvPr>
          <p:cNvPicPr/>
          <p:nvPr/>
        </p:nvPicPr>
        <p:blipFill rotWithShape="1">
          <a:blip r:embed="rId3" cstate="hqprint">
            <a:extLst>
              <a:ext uri="{28A0092B-C50C-407E-A947-70E740481C1C}">
                <a14:useLocalDpi xmlns:a14="http://schemas.microsoft.com/office/drawing/2010/main" val="0"/>
              </a:ext>
            </a:extLst>
          </a:blip>
          <a:srcRect b="23210"/>
          <a:stretch/>
        </p:blipFill>
        <p:spPr bwMode="auto">
          <a:xfrm>
            <a:off x="135988" y="4573319"/>
            <a:ext cx="3249637" cy="2017395"/>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7DB50B99-C0F2-4DCC-8EE0-DECD4800B3B2}"/>
              </a:ext>
            </a:extLst>
          </p:cNvPr>
          <p:cNvSpPr txBox="1"/>
          <p:nvPr/>
        </p:nvSpPr>
        <p:spPr>
          <a:xfrm>
            <a:off x="3385625" y="4614203"/>
            <a:ext cx="8670387" cy="2308324"/>
          </a:xfrm>
          <a:prstGeom prst="rect">
            <a:avLst/>
          </a:prstGeom>
          <a:noFill/>
        </p:spPr>
        <p:txBody>
          <a:bodyPr wrap="square" rtlCol="0">
            <a:spAutoFit/>
          </a:bodyPr>
          <a:lstStyle/>
          <a:p>
            <a:r>
              <a:rPr lang="en-GB" b="1" dirty="0">
                <a:solidFill>
                  <a:srgbClr val="FF0000"/>
                </a:solidFill>
              </a:rPr>
              <a:t>Examine the distribution maps of the different hazards. On the blank outline map, locate the locations of the countries most exposed to multiple hazards. (Use an atlas to help)</a:t>
            </a:r>
          </a:p>
          <a:p>
            <a:endParaRPr lang="en-GB" b="1" dirty="0">
              <a:solidFill>
                <a:srgbClr val="FF0000"/>
              </a:solidFill>
            </a:endParaRPr>
          </a:p>
          <a:p>
            <a:r>
              <a:rPr lang="en-GB" b="1" dirty="0">
                <a:solidFill>
                  <a:srgbClr val="FF0000"/>
                </a:solidFill>
              </a:rPr>
              <a:t>Create a key to show the number of hazards and plot these on the map. </a:t>
            </a:r>
          </a:p>
          <a:p>
            <a:endParaRPr lang="en-GB" b="1" dirty="0">
              <a:solidFill>
                <a:srgbClr val="FF0000"/>
              </a:solidFill>
            </a:endParaRPr>
          </a:p>
          <a:p>
            <a:r>
              <a:rPr lang="en-GB" b="1" dirty="0">
                <a:solidFill>
                  <a:srgbClr val="FF0000"/>
                </a:solidFill>
              </a:rPr>
              <a:t>For each location annotate the hazards that they experience. Is there a pattern in the distribution of the most exposed countries to multiple hazards?</a:t>
            </a:r>
          </a:p>
          <a:p>
            <a:endParaRPr lang="en-GB" dirty="0"/>
          </a:p>
        </p:txBody>
      </p:sp>
    </p:spTree>
    <p:extLst>
      <p:ext uri="{BB962C8B-B14F-4D97-AF65-F5344CB8AC3E}">
        <p14:creationId xmlns:p14="http://schemas.microsoft.com/office/powerpoint/2010/main" val="2392349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7DFDB17F-FA27-46E4-A7BB-9208B640B1E4}"/>
              </a:ext>
            </a:extLst>
          </p:cNvPr>
          <p:cNvSpPr>
            <a:spLocks noChangeArrowheads="1"/>
          </p:cNvSpPr>
          <p:nvPr/>
        </p:nvSpPr>
        <p:spPr bwMode="auto">
          <a:xfrm>
            <a:off x="1111807" y="384745"/>
            <a:ext cx="996958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GB" altLang="en-US" sz="30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factors do you think influence this distribution pattern?</a:t>
            </a:r>
            <a:endParaRPr kumimoji="0" lang="en-GB" altLang="en-US" sz="3000" b="1" i="0" u="none" strike="noStrike" cap="none" normalizeH="0" baseline="0" dirty="0">
              <a:ln>
                <a:noFill/>
              </a:ln>
              <a:solidFill>
                <a:schemeClr val="tx1"/>
              </a:solidFill>
              <a:effectLst/>
              <a:latin typeface="Arial" panose="020B0604020202020204" pitchFamily="34" charset="0"/>
            </a:endParaRPr>
          </a:p>
        </p:txBody>
      </p:sp>
      <p:graphicFrame>
        <p:nvGraphicFramePr>
          <p:cNvPr id="4" name="Table 3">
            <a:extLst>
              <a:ext uri="{FF2B5EF4-FFF2-40B4-BE49-F238E27FC236}">
                <a16:creationId xmlns:a16="http://schemas.microsoft.com/office/drawing/2014/main" id="{3E247505-AFF8-433C-89A7-E848F99C04F8}"/>
              </a:ext>
            </a:extLst>
          </p:cNvPr>
          <p:cNvGraphicFramePr>
            <a:graphicFrameLocks noGrp="1"/>
          </p:cNvGraphicFramePr>
          <p:nvPr>
            <p:extLst>
              <p:ext uri="{D42A27DB-BD31-4B8C-83A1-F6EECF244321}">
                <p14:modId xmlns:p14="http://schemas.microsoft.com/office/powerpoint/2010/main" val="3801266909"/>
              </p:ext>
            </p:extLst>
          </p:nvPr>
        </p:nvGraphicFramePr>
        <p:xfrm>
          <a:off x="1111807" y="1229422"/>
          <a:ext cx="8146799" cy="5519670"/>
        </p:xfrm>
        <a:graphic>
          <a:graphicData uri="http://schemas.openxmlformats.org/drawingml/2006/table">
            <a:tbl>
              <a:tblPr firstRow="1" firstCol="1" bandRow="1"/>
              <a:tblGrid>
                <a:gridCol w="4142952">
                  <a:extLst>
                    <a:ext uri="{9D8B030D-6E8A-4147-A177-3AD203B41FA5}">
                      <a16:colId xmlns:a16="http://schemas.microsoft.com/office/drawing/2014/main" val="682370071"/>
                    </a:ext>
                  </a:extLst>
                </a:gridCol>
                <a:gridCol w="4003847">
                  <a:extLst>
                    <a:ext uri="{9D8B030D-6E8A-4147-A177-3AD203B41FA5}">
                      <a16:colId xmlns:a16="http://schemas.microsoft.com/office/drawing/2014/main" val="175521265"/>
                    </a:ext>
                  </a:extLst>
                </a:gridCol>
              </a:tblGrid>
              <a:tr h="359349">
                <a:tc>
                  <a:txBody>
                    <a:bodyPr/>
                    <a:lstStyle/>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Physical factors</a:t>
                      </a:r>
                      <a:endParaRPr lang="en-GB" sz="3900" b="0" i="0" u="none" strike="noStrike">
                        <a:effectLst/>
                        <a:latin typeface="Arial" panose="020B0604020202020204" pitchFamily="34" charset="0"/>
                      </a:endParaRPr>
                    </a:p>
                  </a:txBody>
                  <a:tcPr marL="146743" marR="146743" marT="20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Human factors</a:t>
                      </a:r>
                      <a:endParaRPr lang="en-GB" sz="3900" b="0" i="0" u="none" strike="noStrike">
                        <a:effectLst/>
                        <a:latin typeface="Arial" panose="020B0604020202020204" pitchFamily="34" charset="0"/>
                      </a:endParaRPr>
                    </a:p>
                  </a:txBody>
                  <a:tcPr marL="146743" marR="146743" marT="20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1764859"/>
                  </a:ext>
                </a:extLst>
              </a:tr>
              <a:tr h="3804314">
                <a:tc>
                  <a:txBody>
                    <a:bodyPr/>
                    <a:lstStyle/>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p>
                      <a:pPr algn="l" fontAlgn="t">
                        <a:lnSpc>
                          <a:spcPct val="107000"/>
                        </a:lnSpc>
                        <a:spcBef>
                          <a:spcPts val="0"/>
                        </a:spcBef>
                        <a:spcAft>
                          <a:spcPts val="0"/>
                        </a:spcAft>
                      </a:pPr>
                      <a:r>
                        <a:rPr lang="en-GB" sz="2400" b="0" i="0" u="none" strike="noStrike">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a:effectLst/>
                        <a:latin typeface="Arial" panose="020B0604020202020204" pitchFamily="34" charset="0"/>
                      </a:endParaRPr>
                    </a:p>
                  </a:txBody>
                  <a:tcPr marL="146743" marR="146743" marT="20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0"/>
                        </a:spcAft>
                      </a:pPr>
                      <a:r>
                        <a:rPr lang="en-GB" sz="2400" b="0" i="0"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GB" sz="3900" b="0" i="0" u="none" strike="noStrike" dirty="0">
                        <a:effectLst/>
                        <a:latin typeface="Arial" panose="020B0604020202020204" pitchFamily="34" charset="0"/>
                      </a:endParaRPr>
                    </a:p>
                  </a:txBody>
                  <a:tcPr marL="146743" marR="146743" marT="2038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7055630"/>
                  </a:ext>
                </a:extLst>
              </a:tr>
            </a:tbl>
          </a:graphicData>
        </a:graphic>
      </p:graphicFrame>
    </p:spTree>
    <p:extLst>
      <p:ext uri="{BB962C8B-B14F-4D97-AF65-F5344CB8AC3E}">
        <p14:creationId xmlns:p14="http://schemas.microsoft.com/office/powerpoint/2010/main" val="41886176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380B303-A30D-4EC2-9FED-A192C134B8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1519" y="168814"/>
            <a:ext cx="10044333" cy="5247248"/>
          </a:xfrm>
          <a:prstGeom prst="rect">
            <a:avLst/>
          </a:prstGeom>
          <a:noFill/>
          <a:ln>
            <a:noFill/>
          </a:ln>
        </p:spPr>
      </p:pic>
      <p:sp>
        <p:nvSpPr>
          <p:cNvPr id="3" name="TextBox 2">
            <a:extLst>
              <a:ext uri="{FF2B5EF4-FFF2-40B4-BE49-F238E27FC236}">
                <a16:creationId xmlns:a16="http://schemas.microsoft.com/office/drawing/2014/main" id="{A8246430-92FD-4E8C-B335-6F4617C1170B}"/>
              </a:ext>
            </a:extLst>
          </p:cNvPr>
          <p:cNvSpPr txBox="1"/>
          <p:nvPr/>
        </p:nvSpPr>
        <p:spPr>
          <a:xfrm>
            <a:off x="731519" y="5613009"/>
            <a:ext cx="10185010" cy="923330"/>
          </a:xfrm>
          <a:prstGeom prst="rect">
            <a:avLst/>
          </a:prstGeom>
          <a:noFill/>
        </p:spPr>
        <p:txBody>
          <a:bodyPr wrap="square" rtlCol="0">
            <a:spAutoFit/>
          </a:bodyPr>
          <a:lstStyle/>
          <a:p>
            <a:r>
              <a:rPr lang="en-GB" b="1" dirty="0">
                <a:solidFill>
                  <a:srgbClr val="FF0000"/>
                </a:solidFill>
              </a:rPr>
              <a:t>Analyse the map above. (Remember to use PADL and refer to all the types of information included in the map making links between them)</a:t>
            </a:r>
          </a:p>
          <a:p>
            <a:endParaRPr lang="en-GB" dirty="0"/>
          </a:p>
        </p:txBody>
      </p:sp>
    </p:spTree>
    <p:extLst>
      <p:ext uri="{BB962C8B-B14F-4D97-AF65-F5344CB8AC3E}">
        <p14:creationId xmlns:p14="http://schemas.microsoft.com/office/powerpoint/2010/main" val="1908433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730" y="124691"/>
            <a:ext cx="8017121" cy="5187549"/>
          </a:xfrm>
          <a:prstGeom prst="rect">
            <a:avLst/>
          </a:prstGeom>
        </p:spPr>
      </p:pic>
      <p:pic>
        <p:nvPicPr>
          <p:cNvPr id="3" name="Picture 2"/>
          <p:cNvPicPr/>
          <p:nvPr/>
        </p:nvPicPr>
        <p:blipFill rotWithShape="1">
          <a:blip r:embed="rId3"/>
          <a:srcRect l="20274" t="22750" r="15411" b="14320"/>
          <a:stretch/>
        </p:blipFill>
        <p:spPr bwMode="auto">
          <a:xfrm>
            <a:off x="8184832" y="486034"/>
            <a:ext cx="3686175" cy="2028825"/>
          </a:xfrm>
          <a:prstGeom prst="rect">
            <a:avLst/>
          </a:prstGeom>
          <a:ln>
            <a:noFill/>
          </a:ln>
          <a:extLst>
            <a:ext uri="{53640926-AAD7-44D8-BBD7-CCE9431645EC}">
              <a14:shadowObscured xmlns:a14="http://schemas.microsoft.com/office/drawing/2010/main"/>
            </a:ext>
          </a:extLst>
        </p:spPr>
      </p:pic>
      <p:sp>
        <p:nvSpPr>
          <p:cNvPr id="4" name="TextBox 3"/>
          <p:cNvSpPr txBox="1"/>
          <p:nvPr/>
        </p:nvSpPr>
        <p:spPr>
          <a:xfrm>
            <a:off x="8454044" y="2942705"/>
            <a:ext cx="3025832" cy="369332"/>
          </a:xfrm>
          <a:prstGeom prst="rect">
            <a:avLst/>
          </a:prstGeom>
          <a:noFill/>
        </p:spPr>
        <p:txBody>
          <a:bodyPr wrap="square" rtlCol="0">
            <a:spAutoFit/>
          </a:bodyPr>
          <a:lstStyle/>
          <a:p>
            <a:r>
              <a:rPr lang="en-GB" dirty="0"/>
              <a:t>Analyse these two figures</a:t>
            </a:r>
          </a:p>
        </p:txBody>
      </p:sp>
    </p:spTree>
    <p:extLst>
      <p:ext uri="{BB962C8B-B14F-4D97-AF65-F5344CB8AC3E}">
        <p14:creationId xmlns:p14="http://schemas.microsoft.com/office/powerpoint/2010/main" val="2267605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4098" t="21538" r="8763" b="7198"/>
          <a:stretch/>
        </p:blipFill>
        <p:spPr bwMode="auto">
          <a:xfrm>
            <a:off x="152400" y="80685"/>
            <a:ext cx="4356847" cy="2922491"/>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6418730" y="197223"/>
            <a:ext cx="5656729" cy="4524315"/>
          </a:xfrm>
          <a:prstGeom prst="rect">
            <a:avLst/>
          </a:prstGeom>
          <a:noFill/>
        </p:spPr>
        <p:txBody>
          <a:bodyPr wrap="square" rtlCol="0">
            <a:spAutoFit/>
          </a:bodyPr>
          <a:lstStyle/>
          <a:p>
            <a:r>
              <a:rPr lang="en-GB" b="1" dirty="0"/>
              <a:t>Haiti</a:t>
            </a:r>
          </a:p>
          <a:p>
            <a:r>
              <a:rPr lang="en-GB" dirty="0"/>
              <a:t>The Caribbean island of Haiti, located on the island of Hispaniola is a disaster hotspot.</a:t>
            </a:r>
          </a:p>
          <a:p>
            <a:r>
              <a:rPr lang="en-GB" dirty="0"/>
              <a:t>The island is relatively small, with a population of 10.6 million. Haiti is situated in a seismically active zone, intersected by two fault lines on a conservative margin and lies in an active hurricane region. 60 per cent of Haiti is mountainous and due to deforestation, landslides and mudslides are common. </a:t>
            </a:r>
          </a:p>
          <a:p>
            <a:r>
              <a:rPr lang="en-GB" dirty="0"/>
              <a:t>Deforestation has been rapid over the last fifty years and is a result of Haitians cutting trees down to use as fuelwood and charcoal for cooking. </a:t>
            </a:r>
          </a:p>
          <a:p>
            <a:r>
              <a:rPr lang="en-GB" dirty="0"/>
              <a:t>Due to its high level of socio-economic, environmental and political vulnerability, Haiti struggles to cope in most disaster situations.</a:t>
            </a:r>
          </a:p>
          <a:p>
            <a:endParaRPr lang="en-GB" dirty="0"/>
          </a:p>
        </p:txBody>
      </p:sp>
      <p:sp>
        <p:nvSpPr>
          <p:cNvPr id="4" name="TextBox 3"/>
          <p:cNvSpPr txBox="1"/>
          <p:nvPr/>
        </p:nvSpPr>
        <p:spPr>
          <a:xfrm>
            <a:off x="152400" y="3532094"/>
            <a:ext cx="6176683" cy="3139321"/>
          </a:xfrm>
          <a:prstGeom prst="rect">
            <a:avLst/>
          </a:prstGeom>
          <a:noFill/>
        </p:spPr>
        <p:txBody>
          <a:bodyPr wrap="square" rtlCol="0">
            <a:spAutoFit/>
          </a:bodyPr>
          <a:lstStyle/>
          <a:p>
            <a:r>
              <a:rPr lang="en-GB" dirty="0"/>
              <a:t>Haiti is the least developed country in the western hemisphere, with a GDP of £</a:t>
            </a:r>
            <a:r>
              <a:rPr lang="en-GB" dirty="0" smtClean="0"/>
              <a:t>1,300 </a:t>
            </a:r>
            <a:r>
              <a:rPr lang="en-GB" smtClean="0"/>
              <a:t>per capita.</a:t>
            </a:r>
            <a:endParaRPr lang="en-GB" dirty="0"/>
          </a:p>
          <a:p>
            <a:r>
              <a:rPr lang="en-GB" dirty="0"/>
              <a:t>The people of Haiti are particularly vulnerable to hazards as they mostly live in poor quality housing, with high levels of poverty (77 per cent living on less than US$2 a day) and are concentrated on the flood-prone coastal areas (at population densities of up to 40 000 km2 in Port-au-Prince). </a:t>
            </a:r>
          </a:p>
          <a:p>
            <a:r>
              <a:rPr lang="en-GB" dirty="0"/>
              <a:t>Additionally, Haiti suffers from political instability that further increases its vulnerability to disasters, unable to effectively prepare for disasters.</a:t>
            </a:r>
          </a:p>
          <a:p>
            <a:endParaRPr lang="en-GB" dirty="0"/>
          </a:p>
        </p:txBody>
      </p:sp>
      <p:sp>
        <p:nvSpPr>
          <p:cNvPr id="5" name="TextBox 4"/>
          <p:cNvSpPr txBox="1"/>
          <p:nvPr/>
        </p:nvSpPr>
        <p:spPr>
          <a:xfrm>
            <a:off x="6418730" y="4658750"/>
            <a:ext cx="5459505" cy="1972235"/>
          </a:xfrm>
          <a:prstGeom prst="rect">
            <a:avLst/>
          </a:prstGeom>
          <a:noFill/>
          <a:ln>
            <a:solidFill>
              <a:schemeClr val="tx1"/>
            </a:solidFill>
          </a:ln>
        </p:spPr>
        <p:txBody>
          <a:bodyPr wrap="square" rtlCol="0">
            <a:spAutoFit/>
          </a:bodyPr>
          <a:lstStyle/>
          <a:p>
            <a:endParaRPr lang="en-GB" dirty="0"/>
          </a:p>
        </p:txBody>
      </p:sp>
      <p:sp>
        <p:nvSpPr>
          <p:cNvPr id="6" name="TextBox 5"/>
          <p:cNvSpPr txBox="1"/>
          <p:nvPr/>
        </p:nvSpPr>
        <p:spPr>
          <a:xfrm flipH="1">
            <a:off x="6329083" y="4721538"/>
            <a:ext cx="5549152" cy="1938992"/>
          </a:xfrm>
          <a:prstGeom prst="rect">
            <a:avLst/>
          </a:prstGeom>
          <a:noFill/>
        </p:spPr>
        <p:txBody>
          <a:bodyPr wrap="square" rtlCol="0">
            <a:spAutoFit/>
          </a:bodyPr>
          <a:lstStyle/>
          <a:p>
            <a:r>
              <a:rPr lang="en-GB" sz="2000" dirty="0">
                <a:solidFill>
                  <a:srgbClr val="FF0000"/>
                </a:solidFill>
              </a:rPr>
              <a:t>Watch the clip </a:t>
            </a:r>
            <a:r>
              <a:rPr lang="en-GB" sz="2000" dirty="0" smtClean="0">
                <a:solidFill>
                  <a:srgbClr val="FF0000"/>
                </a:solidFill>
              </a:rPr>
              <a:t>and </a:t>
            </a:r>
            <a:r>
              <a:rPr lang="en-GB" sz="2000" dirty="0">
                <a:solidFill>
                  <a:srgbClr val="FF0000"/>
                </a:solidFill>
              </a:rPr>
              <a:t>make notes on why Haiti is vulnerable to hazards. </a:t>
            </a:r>
          </a:p>
          <a:p>
            <a:r>
              <a:rPr lang="en-GB" sz="2000" dirty="0">
                <a:hlinkClick r:id="rId3"/>
              </a:rPr>
              <a:t>https://www.youtube.com/watch?v=IK9ITxQOITg</a:t>
            </a:r>
            <a:endParaRPr lang="en-GB" sz="2000" dirty="0"/>
          </a:p>
          <a:p>
            <a:r>
              <a:rPr lang="en-GB" sz="2000" dirty="0" smtClean="0">
                <a:solidFill>
                  <a:srgbClr val="FF0000"/>
                </a:solidFill>
              </a:rPr>
              <a:t>Use </a:t>
            </a:r>
            <a:r>
              <a:rPr lang="en-GB" sz="2000" dirty="0">
                <a:solidFill>
                  <a:srgbClr val="FF0000"/>
                </a:solidFill>
              </a:rPr>
              <a:t>the information on this slide and the information on the Tutor 2 U handout on </a:t>
            </a:r>
            <a:r>
              <a:rPr lang="en-GB" sz="2000" dirty="0" err="1">
                <a:solidFill>
                  <a:srgbClr val="FF0000"/>
                </a:solidFill>
              </a:rPr>
              <a:t>GoL</a:t>
            </a:r>
            <a:r>
              <a:rPr lang="en-GB" sz="2000" dirty="0">
                <a:solidFill>
                  <a:srgbClr val="FF0000"/>
                </a:solidFill>
              </a:rPr>
              <a:t> to explain why Haiti is vulnerable to hazards</a:t>
            </a:r>
          </a:p>
        </p:txBody>
      </p:sp>
    </p:spTree>
    <p:extLst>
      <p:ext uri="{BB962C8B-B14F-4D97-AF65-F5344CB8AC3E}">
        <p14:creationId xmlns:p14="http://schemas.microsoft.com/office/powerpoint/2010/main" val="33860777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t>The two main hazards that Haiti faces are Hurricanes and Earthquakes.</a:t>
            </a:r>
          </a:p>
          <a:p>
            <a:pPr marL="0" indent="0">
              <a:buNone/>
            </a:pPr>
            <a:endParaRPr lang="en-GB" dirty="0"/>
          </a:p>
          <a:p>
            <a:pPr marL="0" indent="0">
              <a:buNone/>
            </a:pPr>
            <a:r>
              <a:rPr lang="en-GB" dirty="0"/>
              <a:t>Using the Tutor2U resources, outline the cause and frequency of both these hazards and the impacts that they have had.</a:t>
            </a:r>
          </a:p>
        </p:txBody>
      </p:sp>
    </p:spTree>
    <p:extLst>
      <p:ext uri="{BB962C8B-B14F-4D97-AF65-F5344CB8AC3E}">
        <p14:creationId xmlns:p14="http://schemas.microsoft.com/office/powerpoint/2010/main" val="8726160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Resilience, adaptation, mitigation and management</a:t>
            </a:r>
          </a:p>
        </p:txBody>
      </p:sp>
      <p:sp>
        <p:nvSpPr>
          <p:cNvPr id="3" name="Content Placeholder 2"/>
          <p:cNvSpPr>
            <a:spLocks noGrp="1"/>
          </p:cNvSpPr>
          <p:nvPr>
            <p:ph idx="1"/>
          </p:nvPr>
        </p:nvSpPr>
        <p:spPr/>
        <p:txBody>
          <a:bodyPr/>
          <a:lstStyle/>
          <a:p>
            <a:pPr marL="0" indent="0">
              <a:buNone/>
            </a:pPr>
            <a:r>
              <a:rPr lang="en-GB" dirty="0"/>
              <a:t>What is NDRMS and what did it do to prepare for the hazards it faces?</a:t>
            </a:r>
          </a:p>
          <a:p>
            <a:pPr marL="0" indent="0">
              <a:buNone/>
            </a:pPr>
            <a:endParaRPr lang="en-GB" dirty="0"/>
          </a:p>
          <a:p>
            <a:pPr marL="0" indent="0">
              <a:buNone/>
            </a:pPr>
            <a:r>
              <a:rPr lang="en-GB" dirty="0"/>
              <a:t>Evaluate how well it coped with the 2008 hurricane season.</a:t>
            </a:r>
          </a:p>
          <a:p>
            <a:pPr marL="0" indent="0">
              <a:buNone/>
            </a:pPr>
            <a:endParaRPr lang="en-GB" dirty="0"/>
          </a:p>
          <a:p>
            <a:pPr marL="0" indent="0">
              <a:buNone/>
            </a:pPr>
            <a:r>
              <a:rPr lang="en-GB" dirty="0"/>
              <a:t>How did NDRMS cope with the 2010 earthquake?</a:t>
            </a:r>
          </a:p>
          <a:p>
            <a:pPr marL="0" indent="0">
              <a:buNone/>
            </a:pPr>
            <a:endParaRPr lang="en-GB" dirty="0"/>
          </a:p>
          <a:p>
            <a:pPr marL="0" indent="0">
              <a:buNone/>
            </a:pPr>
            <a:r>
              <a:rPr lang="en-GB" dirty="0"/>
              <a:t>What were the responses to the 2010 earthquake? Evaluate them? </a:t>
            </a:r>
          </a:p>
        </p:txBody>
      </p:sp>
    </p:spTree>
    <p:extLst>
      <p:ext uri="{BB962C8B-B14F-4D97-AF65-F5344CB8AC3E}">
        <p14:creationId xmlns:p14="http://schemas.microsoft.com/office/powerpoint/2010/main" val="182705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682D3-8AFD-4173-9914-42F392B6B205}"/>
              </a:ext>
            </a:extLst>
          </p:cNvPr>
          <p:cNvSpPr>
            <a:spLocks noGrp="1"/>
          </p:cNvSpPr>
          <p:nvPr>
            <p:ph type="title"/>
          </p:nvPr>
        </p:nvSpPr>
        <p:spPr/>
        <p:txBody>
          <a:bodyPr>
            <a:normAutofit fontScale="90000"/>
          </a:bodyPr>
          <a:lstStyle/>
          <a:p>
            <a:r>
              <a:rPr lang="en-GB" dirty="0"/>
              <a:t>What hazards are there? Brainstorm as many as you can think of and add to the table below.</a:t>
            </a:r>
            <a:br>
              <a:rPr lang="en-GB" dirty="0"/>
            </a:br>
            <a:endParaRPr lang="en-GB" dirty="0"/>
          </a:p>
        </p:txBody>
      </p:sp>
      <p:graphicFrame>
        <p:nvGraphicFramePr>
          <p:cNvPr id="6" name="Content Placeholder 5">
            <a:extLst>
              <a:ext uri="{FF2B5EF4-FFF2-40B4-BE49-F238E27FC236}">
                <a16:creationId xmlns:a16="http://schemas.microsoft.com/office/drawing/2014/main" id="{03E71055-C43C-4AEC-84C4-D8D54766B68F}"/>
              </a:ext>
            </a:extLst>
          </p:cNvPr>
          <p:cNvGraphicFramePr>
            <a:graphicFrameLocks noGrp="1"/>
          </p:cNvGraphicFramePr>
          <p:nvPr>
            <p:ph idx="1"/>
            <p:extLst>
              <p:ext uri="{D42A27DB-BD31-4B8C-83A1-F6EECF244321}">
                <p14:modId xmlns:p14="http://schemas.microsoft.com/office/powerpoint/2010/main" val="3580451150"/>
              </p:ext>
            </p:extLst>
          </p:nvPr>
        </p:nvGraphicFramePr>
        <p:xfrm>
          <a:off x="1166191" y="1690689"/>
          <a:ext cx="7792390" cy="3800094"/>
        </p:xfrm>
        <a:graphic>
          <a:graphicData uri="http://schemas.openxmlformats.org/drawingml/2006/table">
            <a:tbl>
              <a:tblPr firstRow="1" firstCol="1" bandRow="1"/>
              <a:tblGrid>
                <a:gridCol w="3896195">
                  <a:extLst>
                    <a:ext uri="{9D8B030D-6E8A-4147-A177-3AD203B41FA5}">
                      <a16:colId xmlns:a16="http://schemas.microsoft.com/office/drawing/2014/main" val="1421115511"/>
                    </a:ext>
                  </a:extLst>
                </a:gridCol>
                <a:gridCol w="3896195">
                  <a:extLst>
                    <a:ext uri="{9D8B030D-6E8A-4147-A177-3AD203B41FA5}">
                      <a16:colId xmlns:a16="http://schemas.microsoft.com/office/drawing/2014/main" val="189988370"/>
                    </a:ext>
                  </a:extLst>
                </a:gridCol>
              </a:tblGrid>
              <a:tr h="164800">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Geophysical hazards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Climate related hazards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3582536"/>
                  </a:ext>
                </a:extLst>
              </a:tr>
              <a:tr h="2663502">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Earthquakes</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Landslides</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Volcanoes</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Mass movements (dry)</a:t>
                      </a: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Floods</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Storms</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Extreme temperature</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Wildfires</a:t>
                      </a:r>
                    </a:p>
                    <a:p>
                      <a:pPr>
                        <a:lnSpc>
                          <a:spcPct val="107000"/>
                        </a:lnSpc>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Drought</a:t>
                      </a:r>
                    </a:p>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0701497"/>
                  </a:ext>
                </a:extLst>
              </a:tr>
            </a:tbl>
          </a:graphicData>
        </a:graphic>
      </p:graphicFrame>
      <p:sp>
        <p:nvSpPr>
          <p:cNvPr id="7" name="TextBox 6">
            <a:extLst>
              <a:ext uri="{FF2B5EF4-FFF2-40B4-BE49-F238E27FC236}">
                <a16:creationId xmlns:a16="http://schemas.microsoft.com/office/drawing/2014/main" id="{19AA2CBC-029D-4A2B-A848-4D3D82E37AB3}"/>
              </a:ext>
            </a:extLst>
          </p:cNvPr>
          <p:cNvSpPr txBox="1"/>
          <p:nvPr/>
        </p:nvSpPr>
        <p:spPr>
          <a:xfrm>
            <a:off x="490330" y="5817704"/>
            <a:ext cx="10111409" cy="646331"/>
          </a:xfrm>
          <a:prstGeom prst="rect">
            <a:avLst/>
          </a:prstGeom>
          <a:noFill/>
          <a:ln>
            <a:solidFill>
              <a:schemeClr val="tx1"/>
            </a:solidFill>
          </a:ln>
        </p:spPr>
        <p:txBody>
          <a:bodyPr wrap="square" rtlCol="0">
            <a:spAutoFit/>
          </a:bodyPr>
          <a:lstStyle/>
          <a:p>
            <a:r>
              <a:rPr lang="en-GB" b="1" dirty="0"/>
              <a:t>Which of these do you think occur the most frequently? Which do you think have the most severe impacts?</a:t>
            </a:r>
          </a:p>
        </p:txBody>
      </p:sp>
    </p:spTree>
    <p:extLst>
      <p:ext uri="{BB962C8B-B14F-4D97-AF65-F5344CB8AC3E}">
        <p14:creationId xmlns:p14="http://schemas.microsoft.com/office/powerpoint/2010/main" val="412571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a:t>With reference to a multi-hazardous environment that you have studied, assess the view that the underlying cause(s) leading to the hazards is human activity rather than physical factors. </a:t>
            </a:r>
            <a:r>
              <a:rPr lang="en-GB" b="1" dirty="0"/>
              <a:t>[20 marks]  2018 </a:t>
            </a:r>
            <a:endParaRPr lang="en-GB" dirty="0"/>
          </a:p>
          <a:p>
            <a:pPr marL="0" indent="0">
              <a:buNone/>
            </a:pPr>
            <a:endParaRPr lang="en-GB" dirty="0"/>
          </a:p>
        </p:txBody>
      </p:sp>
    </p:spTree>
    <p:extLst>
      <p:ext uri="{BB962C8B-B14F-4D97-AF65-F5344CB8AC3E}">
        <p14:creationId xmlns:p14="http://schemas.microsoft.com/office/powerpoint/2010/main" val="3732371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80C58E-D9F3-4067-BF39-716C89B27D7F}"/>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0816" y="0"/>
            <a:ext cx="10534526" cy="4931879"/>
          </a:xfrm>
          <a:prstGeom prst="rect">
            <a:avLst/>
          </a:prstGeom>
          <a:noFill/>
          <a:ln>
            <a:noFill/>
          </a:ln>
        </p:spPr>
      </p:pic>
      <p:sp>
        <p:nvSpPr>
          <p:cNvPr id="5" name="TextBox 4">
            <a:extLst>
              <a:ext uri="{FF2B5EF4-FFF2-40B4-BE49-F238E27FC236}">
                <a16:creationId xmlns:a16="http://schemas.microsoft.com/office/drawing/2014/main" id="{745ED6AE-C153-4023-90CC-369BED019305}"/>
              </a:ext>
            </a:extLst>
          </p:cNvPr>
          <p:cNvSpPr txBox="1"/>
          <p:nvPr/>
        </p:nvSpPr>
        <p:spPr>
          <a:xfrm>
            <a:off x="844062" y="4472711"/>
            <a:ext cx="10241280" cy="2031325"/>
          </a:xfrm>
          <a:prstGeom prst="rect">
            <a:avLst/>
          </a:prstGeom>
          <a:noFill/>
        </p:spPr>
        <p:txBody>
          <a:bodyPr wrap="square" rtlCol="0">
            <a:spAutoFit/>
          </a:bodyPr>
          <a:lstStyle/>
          <a:p>
            <a:r>
              <a:rPr lang="en-GB" b="1" dirty="0"/>
              <a:t>Approximately how many more times likely is it that a climate related hazard has occurred rather than a geophysical one?</a:t>
            </a:r>
          </a:p>
          <a:p>
            <a:endParaRPr lang="en-GB" dirty="0"/>
          </a:p>
          <a:p>
            <a:r>
              <a:rPr lang="en-GB" b="1" dirty="0"/>
              <a:t>Based on your knowledge of earthquakes and volcanoes why do you think that this is? </a:t>
            </a:r>
          </a:p>
          <a:p>
            <a:endParaRPr lang="en-GB" b="1" dirty="0"/>
          </a:p>
          <a:p>
            <a:r>
              <a:rPr lang="en-GB" b="1" dirty="0"/>
              <a:t>What can we say about the pattern of climate related and geophysical hazards between 1998 and 2017?</a:t>
            </a:r>
          </a:p>
          <a:p>
            <a:endParaRPr lang="en-GB" dirty="0"/>
          </a:p>
        </p:txBody>
      </p:sp>
    </p:spTree>
    <p:extLst>
      <p:ext uri="{BB962C8B-B14F-4D97-AF65-F5344CB8AC3E}">
        <p14:creationId xmlns:p14="http://schemas.microsoft.com/office/powerpoint/2010/main" val="1252666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0D56-8800-444A-B1A6-54E5A5943185}"/>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B6588F4E-6EAB-447E-A8A8-910CF1227BFB}"/>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421" y="140676"/>
            <a:ext cx="11254153" cy="5894363"/>
          </a:xfrm>
          <a:prstGeom prst="rect">
            <a:avLst/>
          </a:prstGeom>
          <a:noFill/>
          <a:ln>
            <a:noFill/>
          </a:ln>
        </p:spPr>
      </p:pic>
    </p:spTree>
    <p:extLst>
      <p:ext uri="{BB962C8B-B14F-4D97-AF65-F5344CB8AC3E}">
        <p14:creationId xmlns:p14="http://schemas.microsoft.com/office/powerpoint/2010/main" val="632098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0600E9-D570-4D33-B8E3-15CB28359C5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19311" y="590843"/>
            <a:ext cx="9692640" cy="5500468"/>
          </a:xfrm>
          <a:prstGeom prst="rect">
            <a:avLst/>
          </a:prstGeom>
          <a:noFill/>
          <a:ln>
            <a:noFill/>
          </a:ln>
        </p:spPr>
      </p:pic>
    </p:spTree>
    <p:extLst>
      <p:ext uri="{BB962C8B-B14F-4D97-AF65-F5344CB8AC3E}">
        <p14:creationId xmlns:p14="http://schemas.microsoft.com/office/powerpoint/2010/main" val="3554986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5C609E4-4EAA-457E-86AF-3CEB51DEFF0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862232" y="207206"/>
            <a:ext cx="9660402" cy="5265126"/>
          </a:xfrm>
          <a:prstGeom prst="rect">
            <a:avLst/>
          </a:prstGeom>
          <a:noFill/>
          <a:ln>
            <a:noFill/>
          </a:ln>
        </p:spPr>
      </p:pic>
    </p:spTree>
    <p:extLst>
      <p:ext uri="{BB962C8B-B14F-4D97-AF65-F5344CB8AC3E}">
        <p14:creationId xmlns:p14="http://schemas.microsoft.com/office/powerpoint/2010/main" val="29141724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11312EF-96BA-48E8-90A5-D61E9631D6E6}"/>
              </a:ext>
            </a:extLst>
          </p:cNvPr>
          <p:cNvGraphicFramePr>
            <a:graphicFrameLocks noGrp="1"/>
          </p:cNvGraphicFramePr>
          <p:nvPr>
            <p:extLst>
              <p:ext uri="{D42A27DB-BD31-4B8C-83A1-F6EECF244321}">
                <p14:modId xmlns:p14="http://schemas.microsoft.com/office/powerpoint/2010/main" val="1827363814"/>
              </p:ext>
            </p:extLst>
          </p:nvPr>
        </p:nvGraphicFramePr>
        <p:xfrm>
          <a:off x="159026" y="159024"/>
          <a:ext cx="8733184" cy="5102085"/>
        </p:xfrm>
        <a:graphic>
          <a:graphicData uri="http://schemas.openxmlformats.org/drawingml/2006/table">
            <a:tbl>
              <a:tblPr firstRow="1" firstCol="1" bandRow="1"/>
              <a:tblGrid>
                <a:gridCol w="2183296">
                  <a:extLst>
                    <a:ext uri="{9D8B030D-6E8A-4147-A177-3AD203B41FA5}">
                      <a16:colId xmlns:a16="http://schemas.microsoft.com/office/drawing/2014/main" val="1664972067"/>
                    </a:ext>
                  </a:extLst>
                </a:gridCol>
                <a:gridCol w="2183296">
                  <a:extLst>
                    <a:ext uri="{9D8B030D-6E8A-4147-A177-3AD203B41FA5}">
                      <a16:colId xmlns:a16="http://schemas.microsoft.com/office/drawing/2014/main" val="1425420417"/>
                    </a:ext>
                  </a:extLst>
                </a:gridCol>
                <a:gridCol w="2183296">
                  <a:extLst>
                    <a:ext uri="{9D8B030D-6E8A-4147-A177-3AD203B41FA5}">
                      <a16:colId xmlns:a16="http://schemas.microsoft.com/office/drawing/2014/main" val="2804966412"/>
                    </a:ext>
                  </a:extLst>
                </a:gridCol>
                <a:gridCol w="2183296">
                  <a:extLst>
                    <a:ext uri="{9D8B030D-6E8A-4147-A177-3AD203B41FA5}">
                      <a16:colId xmlns:a16="http://schemas.microsoft.com/office/drawing/2014/main" val="142556129"/>
                    </a:ext>
                  </a:extLst>
                </a:gridCol>
              </a:tblGrid>
              <a:tr h="733575">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Type of disaster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Rank </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Number of disasters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Rank </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Number of people affected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Rank</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Number of deaths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693285"/>
                  </a:ext>
                </a:extLst>
              </a:tr>
              <a:tr h="485390">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Flood</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2921889"/>
                  </a:ext>
                </a:extLst>
              </a:tr>
              <a:tr h="485390">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Storm</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2717806"/>
                  </a:ext>
                </a:extLst>
              </a:tr>
              <a:tr h="485390">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Earthquake</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858028"/>
                  </a:ext>
                </a:extLst>
              </a:tr>
              <a:tr h="485390">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Extreme temperature</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041043"/>
                  </a:ext>
                </a:extLst>
              </a:tr>
              <a:tr h="485390">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Landslide</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332443"/>
                  </a:ext>
                </a:extLst>
              </a:tr>
              <a:tr h="485390">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Drought</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8791813"/>
                  </a:ext>
                </a:extLst>
              </a:tr>
              <a:tr h="485390">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Wildfire</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4237007"/>
                  </a:ext>
                </a:extLst>
              </a:tr>
              <a:tr h="485390">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Volcanic activity</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392360654"/>
                  </a:ext>
                </a:extLst>
              </a:tr>
              <a:tr h="485390">
                <a:tc>
                  <a:txBody>
                    <a:bodyPr/>
                    <a:lstStyle/>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Mass movement (dry)</a:t>
                      </a:r>
                    </a:p>
                    <a:p>
                      <a:pPr algn="l">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41303727"/>
                  </a:ext>
                </a:extLst>
              </a:tr>
            </a:tbl>
          </a:graphicData>
        </a:graphic>
      </p:graphicFrame>
      <p:sp>
        <p:nvSpPr>
          <p:cNvPr id="3" name="TextBox 2">
            <a:extLst>
              <a:ext uri="{FF2B5EF4-FFF2-40B4-BE49-F238E27FC236}">
                <a16:creationId xmlns:a16="http://schemas.microsoft.com/office/drawing/2014/main" id="{4EF6C0E1-4B3B-4C8A-A650-90C6AF381BA9}"/>
              </a:ext>
            </a:extLst>
          </p:cNvPr>
          <p:cNvSpPr txBox="1"/>
          <p:nvPr/>
        </p:nvSpPr>
        <p:spPr>
          <a:xfrm>
            <a:off x="9197009" y="424070"/>
            <a:ext cx="2729948" cy="646331"/>
          </a:xfrm>
          <a:prstGeom prst="rect">
            <a:avLst/>
          </a:prstGeom>
          <a:noFill/>
          <a:ln>
            <a:solidFill>
              <a:schemeClr val="tx1"/>
            </a:solidFill>
          </a:ln>
        </p:spPr>
        <p:txBody>
          <a:bodyPr wrap="square" rtlCol="0">
            <a:spAutoFit/>
          </a:bodyPr>
          <a:lstStyle/>
          <a:p>
            <a:r>
              <a:rPr lang="en-GB" dirty="0"/>
              <a:t>Use the previous 3 images to complete this table</a:t>
            </a:r>
          </a:p>
        </p:txBody>
      </p:sp>
      <p:sp>
        <p:nvSpPr>
          <p:cNvPr id="4" name="TextBox 3">
            <a:extLst>
              <a:ext uri="{FF2B5EF4-FFF2-40B4-BE49-F238E27FC236}">
                <a16:creationId xmlns:a16="http://schemas.microsoft.com/office/drawing/2014/main" id="{3B4A822C-542E-448A-ACCE-1D4906EEFD08}"/>
              </a:ext>
            </a:extLst>
          </p:cNvPr>
          <p:cNvSpPr txBox="1"/>
          <p:nvPr/>
        </p:nvSpPr>
        <p:spPr>
          <a:xfrm>
            <a:off x="9197009" y="2173357"/>
            <a:ext cx="2544417" cy="1292662"/>
          </a:xfrm>
          <a:prstGeom prst="rect">
            <a:avLst/>
          </a:prstGeom>
          <a:noFill/>
        </p:spPr>
        <p:txBody>
          <a:bodyPr wrap="square" rtlCol="0">
            <a:spAutoFit/>
          </a:bodyPr>
          <a:lstStyle/>
          <a:p>
            <a:r>
              <a:rPr lang="en-GB" sz="2000" b="1" dirty="0">
                <a:solidFill>
                  <a:srgbClr val="FF0000"/>
                </a:solidFill>
              </a:rPr>
              <a:t>Use the 3 figures and the table to analyse the data. </a:t>
            </a:r>
          </a:p>
          <a:p>
            <a:endParaRPr lang="en-GB" dirty="0"/>
          </a:p>
        </p:txBody>
      </p:sp>
      <p:sp>
        <p:nvSpPr>
          <p:cNvPr id="5" name="TextBox 4">
            <a:extLst>
              <a:ext uri="{FF2B5EF4-FFF2-40B4-BE49-F238E27FC236}">
                <a16:creationId xmlns:a16="http://schemas.microsoft.com/office/drawing/2014/main" id="{DCFB1E7C-7E35-4A62-B212-7E42497D9636}"/>
              </a:ext>
            </a:extLst>
          </p:cNvPr>
          <p:cNvSpPr txBox="1"/>
          <p:nvPr/>
        </p:nvSpPr>
        <p:spPr>
          <a:xfrm>
            <a:off x="530087" y="5658678"/>
            <a:ext cx="6202017" cy="984885"/>
          </a:xfrm>
          <a:prstGeom prst="rect">
            <a:avLst/>
          </a:prstGeom>
          <a:noFill/>
        </p:spPr>
        <p:txBody>
          <a:bodyPr wrap="square" rtlCol="0">
            <a:spAutoFit/>
          </a:bodyPr>
          <a:lstStyle/>
          <a:p>
            <a:r>
              <a:rPr lang="en-GB" sz="2000" b="1" dirty="0">
                <a:solidFill>
                  <a:srgbClr val="FF0000"/>
                </a:solidFill>
              </a:rPr>
              <a:t>Which hazards are likely to increase in number/severity with climate change?</a:t>
            </a:r>
          </a:p>
          <a:p>
            <a:endParaRPr lang="en-GB" dirty="0"/>
          </a:p>
        </p:txBody>
      </p:sp>
    </p:spTree>
    <p:extLst>
      <p:ext uri="{BB962C8B-B14F-4D97-AF65-F5344CB8AC3E}">
        <p14:creationId xmlns:p14="http://schemas.microsoft.com/office/powerpoint/2010/main" val="14055728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3A58D8-B445-4CD0-94F3-B44F370B2A69}"/>
              </a:ext>
            </a:extLst>
          </p:cNvPr>
          <p:cNvPicPr/>
          <p:nvPr/>
        </p:nvPicPr>
        <p:blipFill rotWithShape="1">
          <a:blip r:embed="rId2">
            <a:extLst>
              <a:ext uri="{28A0092B-C50C-407E-A947-70E740481C1C}">
                <a14:useLocalDpi xmlns:a14="http://schemas.microsoft.com/office/drawing/2010/main" val="0"/>
              </a:ext>
            </a:extLst>
          </a:blip>
          <a:srcRect l="5446" t="5010" r="5264" b="25974"/>
          <a:stretch/>
        </p:blipFill>
        <p:spPr bwMode="auto">
          <a:xfrm>
            <a:off x="1026942" y="422031"/>
            <a:ext cx="9720775" cy="573961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0265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213E0C-F6E2-401E-84A0-61DB9ACA4389}"/>
              </a:ext>
            </a:extLst>
          </p:cNvPr>
          <p:cNvPicPr/>
          <p:nvPr/>
        </p:nvPicPr>
        <p:blipFill rotWithShape="1">
          <a:blip r:embed="rId2" cstate="print">
            <a:extLst>
              <a:ext uri="{28A0092B-C50C-407E-A947-70E740481C1C}">
                <a14:useLocalDpi xmlns:a14="http://schemas.microsoft.com/office/drawing/2010/main" val="0"/>
              </a:ext>
            </a:extLst>
          </a:blip>
          <a:srcRect l="12039" t="6494" r="5552" b="31532"/>
          <a:stretch/>
        </p:blipFill>
        <p:spPr bwMode="auto">
          <a:xfrm>
            <a:off x="647114" y="337625"/>
            <a:ext cx="10536701" cy="57255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04195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845</Words>
  <Application>Microsoft Office PowerPoint</Application>
  <PresentationFormat>Widescreen</PresentationFormat>
  <Paragraphs>137</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Multi-hazardous environments Case study 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vt:lpstr>
      <vt:lpstr>What hazards are there? Brainstorm as many as you can think of and add to the table below.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Resilience, adaptation, mitigation and management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Multi-hazardous environments Case study of a multi-hazardous environment beyond the UK to illustrate and analyse the nature of the hazards and the social, economic and environmental risks presented, and how human qualities and responses such as resilience, adaptation, mitigation and management contribute to its continuing human occupation.</dc:title>
  <dc:creator>Horsham Study Centre</dc:creator>
  <cp:lastModifiedBy>Deborah Knox</cp:lastModifiedBy>
  <cp:revision>15</cp:revision>
  <cp:lastPrinted>2019-11-20T08:53:58Z</cp:lastPrinted>
  <dcterms:created xsi:type="dcterms:W3CDTF">2019-11-17T17:02:19Z</dcterms:created>
  <dcterms:modified xsi:type="dcterms:W3CDTF">2022-12-07T09:44:18Z</dcterms:modified>
</cp:coreProperties>
</file>