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3"/>
  </p:notesMasterIdLst>
  <p:sldIdLst>
    <p:sldId id="256" r:id="rId2"/>
    <p:sldId id="322" r:id="rId3"/>
    <p:sldId id="326" r:id="rId4"/>
    <p:sldId id="327" r:id="rId5"/>
    <p:sldId id="358" r:id="rId6"/>
    <p:sldId id="265" r:id="rId7"/>
    <p:sldId id="357" r:id="rId8"/>
    <p:sldId id="268" r:id="rId9"/>
    <p:sldId id="332" r:id="rId10"/>
    <p:sldId id="258" r:id="rId11"/>
    <p:sldId id="343" r:id="rId12"/>
    <p:sldId id="354" r:id="rId13"/>
    <p:sldId id="350" r:id="rId14"/>
    <p:sldId id="351" r:id="rId15"/>
    <p:sldId id="353" r:id="rId16"/>
    <p:sldId id="359" r:id="rId17"/>
    <p:sldId id="347" r:id="rId18"/>
    <p:sldId id="360" r:id="rId19"/>
    <p:sldId id="346" r:id="rId20"/>
    <p:sldId id="342" r:id="rId21"/>
    <p:sldId id="36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41"/>
    <p:restoredTop sz="94674"/>
  </p:normalViewPr>
  <p:slideViewPr>
    <p:cSldViewPr snapToGrid="0" snapToObjects="1">
      <p:cViewPr varScale="1">
        <p:scale>
          <a:sx n="86" d="100"/>
          <a:sy n="86" d="100"/>
        </p:scale>
        <p:origin x="216" y="1104"/>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4C090C-E4A8-AC44-A6E3-7DE40737FE78}" type="datetimeFigureOut">
              <a:rPr lang="en-US" smtClean="0"/>
              <a:t>11/6/23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FA2D3E-A30C-7C4F-BEE1-7DB197A9E08D}" type="slidenum">
              <a:rPr lang="en-US" smtClean="0"/>
              <a:t>‹#›</a:t>
            </a:fld>
            <a:endParaRPr lang="en-US"/>
          </a:p>
        </p:txBody>
      </p:sp>
    </p:spTree>
    <p:extLst>
      <p:ext uri="{BB962C8B-B14F-4D97-AF65-F5344CB8AC3E}">
        <p14:creationId xmlns:p14="http://schemas.microsoft.com/office/powerpoint/2010/main" val="2298570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6"/>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smtClean="0"/>
              <a:t>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11/6/23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11/6/23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11/6/23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11/6/23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11/6/23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11/6/23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11/6/23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theguardian.com/business/2018/oct/31/new-zealand-is-best-place-to-do-business-but-uk-slips-to-ninth-report-world-bank" TargetMode="External"/><Relationship Id="rId2" Type="http://schemas.openxmlformats.org/officeDocument/2006/relationships/hyperlink" Target="https://www.theguardian.com/business/2018/nov/02/shares-soar-as-trump-hints-at-possible-us-china-trade-deal" TargetMode="External"/><Relationship Id="rId1" Type="http://schemas.openxmlformats.org/officeDocument/2006/relationships/slideLayout" Target="../slideLayouts/slideLayout2.xml"/><Relationship Id="rId4" Type="http://schemas.openxmlformats.org/officeDocument/2006/relationships/hyperlink" Target="https://www.bbc.co.uk/news/business-45899310"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Tzjn-v99fZ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M4Sz1NNvepk" TargetMode="External"/><Relationship Id="rId2" Type="http://schemas.openxmlformats.org/officeDocument/2006/relationships/hyperlink" Target="https://www.youtube.com/watch?v=J-qGCZ4wmx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wFO8FDvLom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4ECBD-3331-6543-AFFB-AD70799E14BD}"/>
              </a:ext>
            </a:extLst>
          </p:cNvPr>
          <p:cNvSpPr>
            <a:spLocks noGrp="1"/>
          </p:cNvSpPr>
          <p:nvPr>
            <p:ph type="ctrTitle"/>
          </p:nvPr>
        </p:nvSpPr>
        <p:spPr/>
        <p:txBody>
          <a:bodyPr/>
          <a:lstStyle/>
          <a:p>
            <a:r>
              <a:rPr lang="en-US" dirty="0"/>
              <a:t>International trade</a:t>
            </a:r>
          </a:p>
        </p:txBody>
      </p:sp>
      <p:sp>
        <p:nvSpPr>
          <p:cNvPr id="3" name="Subtitle 2">
            <a:extLst>
              <a:ext uri="{FF2B5EF4-FFF2-40B4-BE49-F238E27FC236}">
                <a16:creationId xmlns:a16="http://schemas.microsoft.com/office/drawing/2014/main" id="{B6D8EBA9-2380-564A-B71B-AF79177360D3}"/>
              </a:ext>
            </a:extLst>
          </p:cNvPr>
          <p:cNvSpPr>
            <a:spLocks noGrp="1"/>
          </p:cNvSpPr>
          <p:nvPr>
            <p:ph type="subTitle" idx="1"/>
          </p:nvPr>
        </p:nvSpPr>
        <p:spPr/>
        <p:txBody>
          <a:bodyPr/>
          <a:lstStyle/>
          <a:p>
            <a:r>
              <a:rPr lang="en-US" dirty="0"/>
              <a:t>And markets</a:t>
            </a:r>
          </a:p>
        </p:txBody>
      </p:sp>
    </p:spTree>
    <p:extLst>
      <p:ext uri="{BB962C8B-B14F-4D97-AF65-F5344CB8AC3E}">
        <p14:creationId xmlns:p14="http://schemas.microsoft.com/office/powerpoint/2010/main" val="422175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E1A5D-922F-6D49-BC52-044F1A837B58}"/>
              </a:ext>
            </a:extLst>
          </p:cNvPr>
          <p:cNvSpPr>
            <a:spLocks noGrp="1"/>
          </p:cNvSpPr>
          <p:nvPr>
            <p:ph type="title"/>
          </p:nvPr>
        </p:nvSpPr>
        <p:spPr/>
        <p:txBody>
          <a:bodyPr>
            <a:normAutofit/>
          </a:bodyPr>
          <a:lstStyle/>
          <a:p>
            <a:r>
              <a:rPr lang="en-GB" sz="4400" b="1" dirty="0">
                <a:latin typeface="Times New Roman" panose="02020603050405020304" pitchFamily="18" charset="0"/>
                <a:ea typeface="Times New Roman" panose="02020603050405020304" pitchFamily="18" charset="0"/>
              </a:rPr>
              <a:t>Global features and trends in the volume and pattern of trade and investment</a:t>
            </a:r>
            <a:endParaRPr lang="en-US" sz="4400" b="1" dirty="0"/>
          </a:p>
        </p:txBody>
      </p:sp>
      <p:sp>
        <p:nvSpPr>
          <p:cNvPr id="3" name="Text Placeholder 2">
            <a:extLst>
              <a:ext uri="{FF2B5EF4-FFF2-40B4-BE49-F238E27FC236}">
                <a16:creationId xmlns:a16="http://schemas.microsoft.com/office/drawing/2014/main" id="{BA3EB370-41FC-C948-A024-E739DF64AF71}"/>
              </a:ext>
            </a:extLst>
          </p:cNvPr>
          <p:cNvSpPr>
            <a:spLocks noGrp="1"/>
          </p:cNvSpPr>
          <p:nvPr>
            <p:ph type="body" idx="1"/>
          </p:nvPr>
        </p:nvSpPr>
        <p:spPr>
          <a:xfrm>
            <a:off x="2165774" y="4982817"/>
            <a:ext cx="9081346" cy="1577009"/>
          </a:xfrm>
        </p:spPr>
        <p:txBody>
          <a:bodyPr>
            <a:normAutofit/>
          </a:bodyPr>
          <a:lstStyle/>
          <a:p>
            <a:r>
              <a:rPr lang="en-US" dirty="0" err="1">
                <a:solidFill>
                  <a:srgbClr val="0070C0"/>
                </a:solidFill>
              </a:rPr>
              <a:t>Analyse</a:t>
            </a:r>
            <a:r>
              <a:rPr lang="en-US" dirty="0">
                <a:solidFill>
                  <a:srgbClr val="0070C0"/>
                </a:solidFill>
              </a:rPr>
              <a:t> the general patterns in world trade</a:t>
            </a:r>
          </a:p>
        </p:txBody>
      </p:sp>
    </p:spTree>
    <p:extLst>
      <p:ext uri="{BB962C8B-B14F-4D97-AF65-F5344CB8AC3E}">
        <p14:creationId xmlns:p14="http://schemas.microsoft.com/office/powerpoint/2010/main" val="853492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E8092FE3-6CF1-FA45-903F-63C9700A75D3}"/>
              </a:ext>
            </a:extLst>
          </p:cNvPr>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0" y="0"/>
            <a:ext cx="5267325" cy="6894513"/>
          </a:xfrm>
          <a:prstGeom prst="rect">
            <a:avLst/>
          </a:prstGeom>
        </p:spPr>
      </p:pic>
      <p:pic>
        <p:nvPicPr>
          <p:cNvPr id="12" name="Picture 11">
            <a:extLst>
              <a:ext uri="{FF2B5EF4-FFF2-40B4-BE49-F238E27FC236}">
                <a16:creationId xmlns:a16="http://schemas.microsoft.com/office/drawing/2014/main" id="{02664451-0A14-4645-9D5B-0A751E992B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74360" y="5476494"/>
            <a:ext cx="5713984" cy="1381506"/>
          </a:xfrm>
          <a:prstGeom prst="rect">
            <a:avLst/>
          </a:prstGeom>
        </p:spPr>
      </p:pic>
    </p:spTree>
    <p:extLst>
      <p:ext uri="{BB962C8B-B14F-4D97-AF65-F5344CB8AC3E}">
        <p14:creationId xmlns:p14="http://schemas.microsoft.com/office/powerpoint/2010/main" val="1925244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E8092FE3-6CF1-FA45-903F-63C9700A75D3}"/>
              </a:ext>
            </a:extLst>
          </p:cNvPr>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0" y="12032"/>
            <a:ext cx="5267325" cy="6894513"/>
          </a:xfrm>
          <a:prstGeom prst="rect">
            <a:avLst/>
          </a:prstGeom>
        </p:spPr>
      </p:pic>
      <p:pic>
        <p:nvPicPr>
          <p:cNvPr id="12" name="Picture 11">
            <a:extLst>
              <a:ext uri="{FF2B5EF4-FFF2-40B4-BE49-F238E27FC236}">
                <a16:creationId xmlns:a16="http://schemas.microsoft.com/office/drawing/2014/main" id="{02664451-0A14-4645-9D5B-0A751E992B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74360" y="5476494"/>
            <a:ext cx="5713984" cy="1381506"/>
          </a:xfrm>
          <a:prstGeom prst="rect">
            <a:avLst/>
          </a:prstGeom>
        </p:spPr>
      </p:pic>
      <p:sp>
        <p:nvSpPr>
          <p:cNvPr id="13" name="TextBox 12">
            <a:extLst>
              <a:ext uri="{FF2B5EF4-FFF2-40B4-BE49-F238E27FC236}">
                <a16:creationId xmlns:a16="http://schemas.microsoft.com/office/drawing/2014/main" id="{79949F0A-959F-9A46-90C7-42A6F263010A}"/>
              </a:ext>
            </a:extLst>
          </p:cNvPr>
          <p:cNvSpPr txBox="1"/>
          <p:nvPr/>
        </p:nvSpPr>
        <p:spPr>
          <a:xfrm>
            <a:off x="5674360" y="201168"/>
            <a:ext cx="5920232" cy="5909310"/>
          </a:xfrm>
          <a:prstGeom prst="rect">
            <a:avLst/>
          </a:prstGeom>
          <a:noFill/>
        </p:spPr>
        <p:txBody>
          <a:bodyPr wrap="square" rtlCol="0">
            <a:spAutoFit/>
          </a:bodyPr>
          <a:lstStyle/>
          <a:p>
            <a:r>
              <a:rPr lang="en-US" dirty="0"/>
              <a:t>The poorest 49 countries only account for 0.6% of global trade compared to 37% of the top exporting countries</a:t>
            </a:r>
          </a:p>
          <a:p>
            <a:endParaRPr lang="en-US" dirty="0"/>
          </a:p>
          <a:p>
            <a:r>
              <a:rPr lang="en-US" dirty="0"/>
              <a:t>Differences are exaggerated by type and limited range of exports from LDEs – dominated by primary products - food and timber. Single market economies are vulnerable to price fluctuations.</a:t>
            </a:r>
          </a:p>
          <a:p>
            <a:endParaRPr lang="en-US" dirty="0"/>
          </a:p>
          <a:p>
            <a:r>
              <a:rPr lang="en-US" b="1" dirty="0"/>
              <a:t>World merchandise exports (manufactured consumer goods) have been dominated by North America, Europe and East Asia. China is now the world’s leading exporter.</a:t>
            </a:r>
          </a:p>
          <a:p>
            <a:endParaRPr lang="en-US" dirty="0"/>
          </a:p>
          <a:p>
            <a:r>
              <a:rPr lang="en-US" dirty="0"/>
              <a:t>1993-2013 - trend is that developed economies are seeing a down-turn in merchandise exports.</a:t>
            </a:r>
          </a:p>
          <a:p>
            <a:r>
              <a:rPr lang="en-US" dirty="0"/>
              <a:t>The emerging economies – </a:t>
            </a:r>
            <a:r>
              <a:rPr lang="en-US" b="1" dirty="0"/>
              <a:t>BRICS increasing markedly</a:t>
            </a:r>
          </a:p>
          <a:p>
            <a:endParaRPr lang="en-US" dirty="0"/>
          </a:p>
          <a:p>
            <a:endParaRPr lang="en-US" dirty="0"/>
          </a:p>
          <a:p>
            <a:endParaRPr lang="en-US" dirty="0"/>
          </a:p>
        </p:txBody>
      </p:sp>
    </p:spTree>
    <p:extLst>
      <p:ext uri="{BB962C8B-B14F-4D97-AF65-F5344CB8AC3E}">
        <p14:creationId xmlns:p14="http://schemas.microsoft.com/office/powerpoint/2010/main" val="3223998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284E7D-1767-45F8-B85F-A2C04C183A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98577" y="2701290"/>
            <a:ext cx="5678400" cy="3467101"/>
          </a:xfrm>
          <a:prstGeom prst="rect">
            <a:avLst/>
          </a:prstGeom>
        </p:spPr>
      </p:pic>
      <p:sp>
        <p:nvSpPr>
          <p:cNvPr id="2" name="Title 1">
            <a:extLst>
              <a:ext uri="{FF2B5EF4-FFF2-40B4-BE49-F238E27FC236}">
                <a16:creationId xmlns:a16="http://schemas.microsoft.com/office/drawing/2014/main" id="{FC0B0F19-119E-AA47-8CC4-614ACA59313A}"/>
              </a:ext>
            </a:extLst>
          </p:cNvPr>
          <p:cNvSpPr>
            <a:spLocks noGrp="1"/>
          </p:cNvSpPr>
          <p:nvPr>
            <p:ph type="title"/>
          </p:nvPr>
        </p:nvSpPr>
        <p:spPr>
          <a:xfrm>
            <a:off x="992124" y="78779"/>
            <a:ext cx="10058400" cy="1609344"/>
          </a:xfrm>
        </p:spPr>
        <p:txBody>
          <a:bodyPr/>
          <a:lstStyle/>
          <a:p>
            <a:r>
              <a:rPr lang="en-US" dirty="0"/>
              <a:t>Trends in volume and patterns</a:t>
            </a:r>
          </a:p>
        </p:txBody>
      </p:sp>
      <p:sp>
        <p:nvSpPr>
          <p:cNvPr id="9" name="Content Placeholder 8">
            <a:extLst>
              <a:ext uri="{FF2B5EF4-FFF2-40B4-BE49-F238E27FC236}">
                <a16:creationId xmlns:a16="http://schemas.microsoft.com/office/drawing/2014/main" id="{52FF75E1-25A6-C04B-88B7-D59162E64FCF}"/>
              </a:ext>
            </a:extLst>
          </p:cNvPr>
          <p:cNvSpPr>
            <a:spLocks noGrp="1"/>
          </p:cNvSpPr>
          <p:nvPr>
            <p:ph idx="1"/>
          </p:nvPr>
        </p:nvSpPr>
        <p:spPr>
          <a:xfrm>
            <a:off x="439616" y="1354015"/>
            <a:ext cx="11517923" cy="1434905"/>
          </a:xfrm>
        </p:spPr>
        <p:txBody>
          <a:bodyPr>
            <a:noAutofit/>
          </a:bodyPr>
          <a:lstStyle/>
          <a:p>
            <a:r>
              <a:rPr lang="en-US" dirty="0"/>
              <a:t>Figures 1 and 2 show two patterns of trade: inter-regional trade (between regions) and intra-regional trade (between countries within regions – in this case continents) from 2000 to 2016. Which regions dominate world trade and why?</a:t>
            </a:r>
          </a:p>
          <a:p>
            <a:r>
              <a:rPr lang="en-US" b="1" dirty="0">
                <a:solidFill>
                  <a:srgbClr val="0070C0"/>
                </a:solidFill>
              </a:rPr>
              <a:t>TASK:  </a:t>
            </a:r>
            <a:r>
              <a:rPr lang="en-US" dirty="0" err="1">
                <a:solidFill>
                  <a:srgbClr val="0070C0"/>
                </a:solidFill>
              </a:rPr>
              <a:t>Analyse</a:t>
            </a:r>
            <a:r>
              <a:rPr lang="en-US" dirty="0">
                <a:solidFill>
                  <a:srgbClr val="0070C0"/>
                </a:solidFill>
              </a:rPr>
              <a:t> the data in Figures 1 and 2 (6 marks).</a:t>
            </a:r>
          </a:p>
        </p:txBody>
      </p:sp>
      <p:pic>
        <p:nvPicPr>
          <p:cNvPr id="3" name="Picture 2">
            <a:extLst>
              <a:ext uri="{FF2B5EF4-FFF2-40B4-BE49-F238E27FC236}">
                <a16:creationId xmlns:a16="http://schemas.microsoft.com/office/drawing/2014/main" id="{CE0B5302-B12B-44B3-A57E-2146946C025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5616" y="2788920"/>
            <a:ext cx="5677024" cy="3467100"/>
          </a:xfrm>
          <a:prstGeom prst="rect">
            <a:avLst/>
          </a:prstGeom>
        </p:spPr>
      </p:pic>
      <p:sp>
        <p:nvSpPr>
          <p:cNvPr id="5" name="TextBox 4">
            <a:extLst>
              <a:ext uri="{FF2B5EF4-FFF2-40B4-BE49-F238E27FC236}">
                <a16:creationId xmlns:a16="http://schemas.microsoft.com/office/drawing/2014/main" id="{C36CB090-87F7-40E2-AB9C-9D1A4513F60D}"/>
              </a:ext>
            </a:extLst>
          </p:cNvPr>
          <p:cNvSpPr txBox="1"/>
          <p:nvPr/>
        </p:nvSpPr>
        <p:spPr>
          <a:xfrm>
            <a:off x="553713" y="6387029"/>
            <a:ext cx="10657854" cy="369332"/>
          </a:xfrm>
          <a:prstGeom prst="rect">
            <a:avLst/>
          </a:prstGeom>
          <a:noFill/>
        </p:spPr>
        <p:txBody>
          <a:bodyPr wrap="none" rtlCol="0">
            <a:spAutoFit/>
          </a:bodyPr>
          <a:lstStyle/>
          <a:p>
            <a:r>
              <a:rPr lang="en-GB" dirty="0"/>
              <a:t>Answer the question and then discuss further using the Geography Review Article on the next slide</a:t>
            </a:r>
          </a:p>
        </p:txBody>
      </p:sp>
    </p:spTree>
    <p:extLst>
      <p:ext uri="{BB962C8B-B14F-4D97-AF65-F5344CB8AC3E}">
        <p14:creationId xmlns:p14="http://schemas.microsoft.com/office/powerpoint/2010/main" val="1868753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BFFA875-5206-4050-B836-103335784DE8}"/>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836115" y="732485"/>
            <a:ext cx="8402394" cy="6133135"/>
          </a:xfrm>
          <a:prstGeom prst="rect">
            <a:avLst/>
          </a:prstGeom>
        </p:spPr>
      </p:pic>
      <p:sp>
        <p:nvSpPr>
          <p:cNvPr id="8" name="TextBox 7">
            <a:extLst>
              <a:ext uri="{FF2B5EF4-FFF2-40B4-BE49-F238E27FC236}">
                <a16:creationId xmlns:a16="http://schemas.microsoft.com/office/drawing/2014/main" id="{1F7DB9A5-8393-4B2A-9599-3DFDF33D0956}"/>
              </a:ext>
            </a:extLst>
          </p:cNvPr>
          <p:cNvSpPr txBox="1"/>
          <p:nvPr/>
        </p:nvSpPr>
        <p:spPr>
          <a:xfrm>
            <a:off x="7362748" y="3429000"/>
            <a:ext cx="2257349" cy="261610"/>
          </a:xfrm>
          <a:prstGeom prst="rect">
            <a:avLst/>
          </a:prstGeom>
          <a:noFill/>
        </p:spPr>
        <p:txBody>
          <a:bodyPr wrap="none" rtlCol="0">
            <a:spAutoFit/>
          </a:bodyPr>
          <a:lstStyle/>
          <a:p>
            <a:r>
              <a:rPr lang="en-GB" sz="1100" dirty="0"/>
              <a:t>fuelled anti-globalisation views.</a:t>
            </a:r>
          </a:p>
        </p:txBody>
      </p:sp>
      <p:sp>
        <p:nvSpPr>
          <p:cNvPr id="10" name="Rectangle 9">
            <a:extLst>
              <a:ext uri="{FF2B5EF4-FFF2-40B4-BE49-F238E27FC236}">
                <a16:creationId xmlns:a16="http://schemas.microsoft.com/office/drawing/2014/main" id="{2585B8B7-D3E6-4D17-876B-3A62F4DA67BB}"/>
              </a:ext>
            </a:extLst>
          </p:cNvPr>
          <p:cNvSpPr/>
          <p:nvPr/>
        </p:nvSpPr>
        <p:spPr>
          <a:xfrm>
            <a:off x="1836115" y="685800"/>
            <a:ext cx="2773986" cy="223266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FC0B0F19-119E-AA47-8CC4-614ACA59313A}"/>
              </a:ext>
            </a:extLst>
          </p:cNvPr>
          <p:cNvSpPr>
            <a:spLocks noGrp="1"/>
          </p:cNvSpPr>
          <p:nvPr>
            <p:ph type="title"/>
          </p:nvPr>
        </p:nvSpPr>
        <p:spPr>
          <a:xfrm>
            <a:off x="0" y="253990"/>
            <a:ext cx="10058400" cy="1609344"/>
          </a:xfrm>
        </p:spPr>
        <p:txBody>
          <a:bodyPr/>
          <a:lstStyle/>
          <a:p>
            <a:r>
              <a:rPr lang="en-US" dirty="0"/>
              <a:t>Trading patterns</a:t>
            </a:r>
            <a:br>
              <a:rPr lang="en-US" dirty="0"/>
            </a:br>
            <a:r>
              <a:rPr lang="en-US" dirty="0"/>
              <a:t>(explained):</a:t>
            </a:r>
          </a:p>
        </p:txBody>
      </p:sp>
    </p:spTree>
    <p:extLst>
      <p:ext uri="{BB962C8B-B14F-4D97-AF65-F5344CB8AC3E}">
        <p14:creationId xmlns:p14="http://schemas.microsoft.com/office/powerpoint/2010/main" val="2462858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99F6-77C5-B146-9F43-5FB98722108D}"/>
              </a:ext>
            </a:extLst>
          </p:cNvPr>
          <p:cNvSpPr>
            <a:spLocks noGrp="1"/>
          </p:cNvSpPr>
          <p:nvPr>
            <p:ph type="title"/>
          </p:nvPr>
        </p:nvSpPr>
        <p:spPr/>
        <p:txBody>
          <a:bodyPr/>
          <a:lstStyle/>
          <a:p>
            <a:r>
              <a:rPr lang="en-US" dirty="0"/>
              <a:t>Trade patterns</a:t>
            </a:r>
          </a:p>
        </p:txBody>
      </p:sp>
      <p:sp>
        <p:nvSpPr>
          <p:cNvPr id="3" name="Content Placeholder 2">
            <a:extLst>
              <a:ext uri="{FF2B5EF4-FFF2-40B4-BE49-F238E27FC236}">
                <a16:creationId xmlns:a16="http://schemas.microsoft.com/office/drawing/2014/main" id="{58764BAB-A0EA-024E-8FCA-3F5CE758A216}"/>
              </a:ext>
            </a:extLst>
          </p:cNvPr>
          <p:cNvSpPr>
            <a:spLocks noGrp="1"/>
          </p:cNvSpPr>
          <p:nvPr>
            <p:ph idx="1"/>
          </p:nvPr>
        </p:nvSpPr>
        <p:spPr/>
        <p:txBody>
          <a:bodyPr>
            <a:normAutofit fontScale="92500" lnSpcReduction="20000"/>
          </a:bodyPr>
          <a:lstStyle/>
          <a:p>
            <a:r>
              <a:rPr lang="en-GB" dirty="0"/>
              <a:t>From the maps and data– international trade patterns are dominated by a few large economic blocs – North America, Europe and Asia-Pacific region.</a:t>
            </a:r>
          </a:p>
          <a:p>
            <a:endParaRPr lang="en-GB" dirty="0"/>
          </a:p>
          <a:p>
            <a:r>
              <a:rPr lang="en-GB" dirty="0"/>
              <a:t>Emerging economies (such as  China, India, Brazil) are challenging this dominance. China is now the world’s largest trader, surpassing the US in total trade value in 2018.</a:t>
            </a:r>
          </a:p>
          <a:p>
            <a:endParaRPr lang="en-GB" dirty="0"/>
          </a:p>
          <a:p>
            <a:r>
              <a:rPr lang="en-GB" dirty="0"/>
              <a:t>Value of world merchandise trade increased by more than 7% per year on average between 1980 and 2011, reaching a peak of </a:t>
            </a:r>
            <a:r>
              <a:rPr lang="en-GB" b="1" dirty="0"/>
              <a:t>US$18 trillion in 2013. </a:t>
            </a:r>
          </a:p>
          <a:p>
            <a:endParaRPr lang="en-GB" b="1" dirty="0"/>
          </a:p>
          <a:p>
            <a:r>
              <a:rPr lang="en-GB" b="1" dirty="0"/>
              <a:t>The growth of international trade has stalled in recent years,</a:t>
            </a:r>
            <a:r>
              <a:rPr lang="en-GB" dirty="0"/>
              <a:t> in 2018 the value of world trade in goods was US$19.48 trillion - a small increase on 2013.</a:t>
            </a:r>
          </a:p>
          <a:p>
            <a:endParaRPr lang="en-GB" dirty="0"/>
          </a:p>
          <a:p>
            <a:r>
              <a:rPr lang="en-GB" dirty="0"/>
              <a:t>Value in world trade of services was </a:t>
            </a:r>
            <a:r>
              <a:rPr lang="en-GB" b="1" dirty="0"/>
              <a:t>US$5.8 trillion in 2018</a:t>
            </a:r>
          </a:p>
          <a:p>
            <a:endParaRPr lang="en-GB" b="1" dirty="0"/>
          </a:p>
          <a:p>
            <a:pPr marL="457200" indent="-457200">
              <a:buFont typeface="+mj-lt"/>
              <a:buAutoNum type="arabicPeriod"/>
            </a:pPr>
            <a:endParaRPr lang="en-GB" dirty="0"/>
          </a:p>
          <a:p>
            <a:pPr marL="0" indent="0">
              <a:buNone/>
            </a:pPr>
            <a:endParaRPr lang="en-US" dirty="0"/>
          </a:p>
        </p:txBody>
      </p:sp>
      <p:sp>
        <p:nvSpPr>
          <p:cNvPr id="4" name="TextBox 3">
            <a:extLst>
              <a:ext uri="{FF2B5EF4-FFF2-40B4-BE49-F238E27FC236}">
                <a16:creationId xmlns:a16="http://schemas.microsoft.com/office/drawing/2014/main" id="{5F2EA69D-5739-A248-93BF-93447601B08F}"/>
              </a:ext>
            </a:extLst>
          </p:cNvPr>
          <p:cNvSpPr txBox="1"/>
          <p:nvPr/>
        </p:nvSpPr>
        <p:spPr>
          <a:xfrm>
            <a:off x="4906352" y="6373368"/>
            <a:ext cx="6221896" cy="369332"/>
          </a:xfrm>
          <a:prstGeom prst="rect">
            <a:avLst/>
          </a:prstGeom>
          <a:noFill/>
        </p:spPr>
        <p:txBody>
          <a:bodyPr wrap="none" rtlCol="0">
            <a:spAutoFit/>
          </a:bodyPr>
          <a:lstStyle/>
          <a:p>
            <a:r>
              <a:rPr lang="en-US" dirty="0">
                <a:solidFill>
                  <a:srgbClr val="0070C0"/>
                </a:solidFill>
              </a:rPr>
              <a:t>Further reading – textbook pages 306-308 in Hodder VLE</a:t>
            </a:r>
          </a:p>
        </p:txBody>
      </p:sp>
    </p:spTree>
    <p:extLst>
      <p:ext uri="{BB962C8B-B14F-4D97-AF65-F5344CB8AC3E}">
        <p14:creationId xmlns:p14="http://schemas.microsoft.com/office/powerpoint/2010/main" val="58692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99F6-77C5-B146-9F43-5FB98722108D}"/>
              </a:ext>
            </a:extLst>
          </p:cNvPr>
          <p:cNvSpPr>
            <a:spLocks noGrp="1"/>
          </p:cNvSpPr>
          <p:nvPr>
            <p:ph type="title"/>
          </p:nvPr>
        </p:nvSpPr>
        <p:spPr/>
        <p:txBody>
          <a:bodyPr/>
          <a:lstStyle/>
          <a:p>
            <a:r>
              <a:rPr lang="en-US" dirty="0"/>
              <a:t>Trade patterns – current drivers</a:t>
            </a:r>
          </a:p>
        </p:txBody>
      </p:sp>
      <p:sp>
        <p:nvSpPr>
          <p:cNvPr id="3" name="Content Placeholder 2">
            <a:extLst>
              <a:ext uri="{FF2B5EF4-FFF2-40B4-BE49-F238E27FC236}">
                <a16:creationId xmlns:a16="http://schemas.microsoft.com/office/drawing/2014/main" id="{58764BAB-A0EA-024E-8FCA-3F5CE758A216}"/>
              </a:ext>
            </a:extLst>
          </p:cNvPr>
          <p:cNvSpPr>
            <a:spLocks noGrp="1"/>
          </p:cNvSpPr>
          <p:nvPr>
            <p:ph idx="1"/>
          </p:nvPr>
        </p:nvSpPr>
        <p:spPr/>
        <p:txBody>
          <a:bodyPr>
            <a:normAutofit/>
          </a:bodyPr>
          <a:lstStyle/>
          <a:p>
            <a:r>
              <a:rPr lang="en-GB" b="1" dirty="0"/>
              <a:t>Greater integration of economies has impacted the pattern of global trade.</a:t>
            </a:r>
            <a:r>
              <a:rPr lang="en-GB" dirty="0"/>
              <a:t> There are a number of factors driving current patterns of global trade:</a:t>
            </a:r>
          </a:p>
          <a:p>
            <a:r>
              <a:rPr lang="en-GB" dirty="0"/>
              <a:t>Comparative advantage – specialise at lower cost</a:t>
            </a:r>
          </a:p>
          <a:p>
            <a:r>
              <a:rPr lang="en-GB" dirty="0"/>
              <a:t>Proximity – trade with neighbours – think why?</a:t>
            </a:r>
          </a:p>
          <a:p>
            <a:r>
              <a:rPr lang="en-GB" dirty="0"/>
              <a:t>Agglomeration – some industries cluster to share skills and information</a:t>
            </a:r>
          </a:p>
          <a:p>
            <a:r>
              <a:rPr lang="en-GB" dirty="0"/>
              <a:t>Market size and strength – exporters drawn to larger, more affluent markets</a:t>
            </a:r>
          </a:p>
          <a:p>
            <a:r>
              <a:rPr lang="en-GB" dirty="0"/>
              <a:t>Geopolitical relationships – political alliances are important for trade</a:t>
            </a:r>
            <a:endParaRPr lang="en-GB" b="1" dirty="0"/>
          </a:p>
          <a:p>
            <a:pPr marL="457200" indent="-457200">
              <a:buFont typeface="+mj-lt"/>
              <a:buAutoNum type="arabicPeriod"/>
            </a:pPr>
            <a:endParaRPr lang="en-GB" dirty="0"/>
          </a:p>
          <a:p>
            <a:pPr marL="0" indent="0">
              <a:buNone/>
            </a:pPr>
            <a:endParaRPr lang="en-US" dirty="0"/>
          </a:p>
        </p:txBody>
      </p:sp>
      <p:sp>
        <p:nvSpPr>
          <p:cNvPr id="4" name="TextBox 3">
            <a:extLst>
              <a:ext uri="{FF2B5EF4-FFF2-40B4-BE49-F238E27FC236}">
                <a16:creationId xmlns:a16="http://schemas.microsoft.com/office/drawing/2014/main" id="{5F2EA69D-5739-A248-93BF-93447601B08F}"/>
              </a:ext>
            </a:extLst>
          </p:cNvPr>
          <p:cNvSpPr txBox="1"/>
          <p:nvPr/>
        </p:nvSpPr>
        <p:spPr>
          <a:xfrm>
            <a:off x="4906352" y="6373368"/>
            <a:ext cx="6221896" cy="369332"/>
          </a:xfrm>
          <a:prstGeom prst="rect">
            <a:avLst/>
          </a:prstGeom>
          <a:noFill/>
        </p:spPr>
        <p:txBody>
          <a:bodyPr wrap="none" rtlCol="0">
            <a:spAutoFit/>
          </a:bodyPr>
          <a:lstStyle/>
          <a:p>
            <a:r>
              <a:rPr lang="en-US" dirty="0">
                <a:solidFill>
                  <a:srgbClr val="0070C0"/>
                </a:solidFill>
              </a:rPr>
              <a:t>Further reading – textbook pages 306-308 in Hodder VLE</a:t>
            </a:r>
          </a:p>
        </p:txBody>
      </p:sp>
    </p:spTree>
    <p:extLst>
      <p:ext uri="{BB962C8B-B14F-4D97-AF65-F5344CB8AC3E}">
        <p14:creationId xmlns:p14="http://schemas.microsoft.com/office/powerpoint/2010/main" val="100198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F6C5-B2E9-4D11-9995-183108A8F8F2}"/>
              </a:ext>
            </a:extLst>
          </p:cNvPr>
          <p:cNvSpPr>
            <a:spLocks noGrp="1"/>
          </p:cNvSpPr>
          <p:nvPr>
            <p:ph type="title"/>
          </p:nvPr>
        </p:nvSpPr>
        <p:spPr>
          <a:xfrm>
            <a:off x="445008" y="12192"/>
            <a:ext cx="10058400" cy="1609344"/>
          </a:xfrm>
        </p:spPr>
        <p:txBody>
          <a:bodyPr/>
          <a:lstStyle/>
          <a:p>
            <a:r>
              <a:rPr lang="en-GB" dirty="0"/>
              <a:t>Trends in foreign investment</a:t>
            </a:r>
          </a:p>
        </p:txBody>
      </p:sp>
      <p:sp>
        <p:nvSpPr>
          <p:cNvPr id="3" name="Content Placeholder 2">
            <a:extLst>
              <a:ext uri="{FF2B5EF4-FFF2-40B4-BE49-F238E27FC236}">
                <a16:creationId xmlns:a16="http://schemas.microsoft.com/office/drawing/2014/main" id="{93910A8B-E3C5-42B4-978C-825FFAD5FC03}"/>
              </a:ext>
            </a:extLst>
          </p:cNvPr>
          <p:cNvSpPr>
            <a:spLocks noGrp="1"/>
          </p:cNvSpPr>
          <p:nvPr>
            <p:ph idx="1"/>
          </p:nvPr>
        </p:nvSpPr>
        <p:spPr>
          <a:xfrm>
            <a:off x="194557" y="1261948"/>
            <a:ext cx="11802884" cy="1609344"/>
          </a:xfrm>
        </p:spPr>
        <p:txBody>
          <a:bodyPr>
            <a:normAutofit/>
          </a:bodyPr>
          <a:lstStyle/>
          <a:p>
            <a:r>
              <a:rPr lang="en-GB" sz="1800" dirty="0"/>
              <a:t>What is </a:t>
            </a:r>
            <a:r>
              <a:rPr lang="en-GB" sz="1800" b="1" dirty="0"/>
              <a:t>Foreign Direct Investment</a:t>
            </a:r>
            <a:r>
              <a:rPr lang="en-GB" sz="1800" dirty="0"/>
              <a:t>? </a:t>
            </a:r>
          </a:p>
          <a:p>
            <a:pPr lvl="1"/>
            <a:r>
              <a:rPr lang="en-GB" dirty="0">
                <a:solidFill>
                  <a:srgbClr val="0070C0"/>
                </a:solidFill>
              </a:rPr>
              <a:t>The money invested into a country by TNCs or other national governments.</a:t>
            </a:r>
          </a:p>
          <a:p>
            <a:r>
              <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A report by the UN Conference on Trade and Development (UNCTAD, 2019) showed that inflows of global FDI totalled </a:t>
            </a:r>
            <a:r>
              <a:rPr lang="en-GB" sz="18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US$1.39 trillion in 2019, a small increase on 2013 (US$1.45 trillion).  </a:t>
            </a:r>
            <a:r>
              <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FDI to developed economies</a:t>
            </a:r>
            <a:r>
              <a:rPr lang="en-GB" sz="18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fell to US $640 billion. </a:t>
            </a:r>
            <a:r>
              <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Flows to developing countries </a:t>
            </a:r>
            <a:r>
              <a:rPr lang="en-GB" sz="18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remained stable at</a:t>
            </a:r>
            <a:r>
              <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a:t>
            </a:r>
            <a:r>
              <a:rPr lang="en-GB" sz="18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US$750 billion</a:t>
            </a:r>
            <a:r>
              <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a:t>
            </a:r>
            <a:endParaRPr lang="en-GB" dirty="0"/>
          </a:p>
          <a:p>
            <a:endParaRPr lang="en-GB" dirty="0"/>
          </a:p>
          <a:p>
            <a:endParaRPr lang="en-GB" dirty="0"/>
          </a:p>
          <a:p>
            <a:endParaRPr lang="en-GB" dirty="0"/>
          </a:p>
          <a:p>
            <a:endParaRPr lang="en-GB" dirty="0"/>
          </a:p>
          <a:p>
            <a:endParaRPr lang="en-GB" dirty="0"/>
          </a:p>
          <a:p>
            <a:endParaRPr lang="en-GB" dirty="0"/>
          </a:p>
        </p:txBody>
      </p:sp>
      <p:pic>
        <p:nvPicPr>
          <p:cNvPr id="4" name="Picture 3" descr="A close-up of a text&#10;&#10;Description automatically generated">
            <a:extLst>
              <a:ext uri="{FF2B5EF4-FFF2-40B4-BE49-F238E27FC236}">
                <a16:creationId xmlns:a16="http://schemas.microsoft.com/office/drawing/2014/main" id="{C983FA71-0AD2-E59F-23C4-D151AB124D27}"/>
              </a:ext>
            </a:extLst>
          </p:cNvPr>
          <p:cNvPicPr>
            <a:picLocks noChangeAspect="1"/>
          </p:cNvPicPr>
          <p:nvPr/>
        </p:nvPicPr>
        <p:blipFill rotWithShape="1">
          <a:blip r:embed="rId2"/>
          <a:srcRect t="26131"/>
          <a:stretch/>
        </p:blipFill>
        <p:spPr>
          <a:xfrm>
            <a:off x="541775" y="2975549"/>
            <a:ext cx="5186158" cy="3321294"/>
          </a:xfrm>
          <a:prstGeom prst="rect">
            <a:avLst/>
          </a:prstGeom>
        </p:spPr>
      </p:pic>
      <p:pic>
        <p:nvPicPr>
          <p:cNvPr id="5" name="Picture 4" descr="A table with text overlay&#10;&#10;Description automatically generated">
            <a:extLst>
              <a:ext uri="{FF2B5EF4-FFF2-40B4-BE49-F238E27FC236}">
                <a16:creationId xmlns:a16="http://schemas.microsoft.com/office/drawing/2014/main" id="{46E6225B-648E-8CFA-50F2-D3A7ADAFDD24}"/>
              </a:ext>
            </a:extLst>
          </p:cNvPr>
          <p:cNvPicPr>
            <a:picLocks noChangeAspect="1"/>
          </p:cNvPicPr>
          <p:nvPr/>
        </p:nvPicPr>
        <p:blipFill>
          <a:blip r:embed="rId3"/>
          <a:stretch>
            <a:fillRect/>
          </a:stretch>
        </p:blipFill>
        <p:spPr>
          <a:xfrm>
            <a:off x="6464069" y="2783958"/>
            <a:ext cx="4388810" cy="4061850"/>
          </a:xfrm>
          <a:prstGeom prst="rect">
            <a:avLst/>
          </a:prstGeom>
        </p:spPr>
      </p:pic>
    </p:spTree>
    <p:extLst>
      <p:ext uri="{BB962C8B-B14F-4D97-AF65-F5344CB8AC3E}">
        <p14:creationId xmlns:p14="http://schemas.microsoft.com/office/powerpoint/2010/main" val="1599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F6C5-B2E9-4D11-9995-183108A8F8F2}"/>
              </a:ext>
            </a:extLst>
          </p:cNvPr>
          <p:cNvSpPr>
            <a:spLocks noGrp="1"/>
          </p:cNvSpPr>
          <p:nvPr>
            <p:ph type="title"/>
          </p:nvPr>
        </p:nvSpPr>
        <p:spPr>
          <a:xfrm>
            <a:off x="445008" y="12192"/>
            <a:ext cx="11622074" cy="1609344"/>
          </a:xfrm>
        </p:spPr>
        <p:txBody>
          <a:bodyPr>
            <a:normAutofit/>
          </a:bodyPr>
          <a:lstStyle/>
          <a:p>
            <a:pPr marL="0" indent="0">
              <a:buNone/>
            </a:pPr>
            <a:r>
              <a:rPr lang="en-GB" sz="3600" b="1" dirty="0">
                <a:solidFill>
                  <a:srgbClr val="000000"/>
                </a:solidFill>
                <a:effectLst/>
                <a:ea typeface="Times New Roman" panose="02020603050405020304" pitchFamily="18" charset="0"/>
              </a:rPr>
              <a:t>What do you think attracts investors to invest in certain countries over others?</a:t>
            </a:r>
            <a:r>
              <a:rPr lang="en-GB" sz="3600" dirty="0">
                <a:effectLst/>
              </a:rPr>
              <a:t> </a:t>
            </a:r>
            <a:endParaRPr lang="en-GB" sz="3600" dirty="0"/>
          </a:p>
        </p:txBody>
      </p:sp>
      <p:sp>
        <p:nvSpPr>
          <p:cNvPr id="8" name="Content Placeholder 7">
            <a:extLst>
              <a:ext uri="{FF2B5EF4-FFF2-40B4-BE49-F238E27FC236}">
                <a16:creationId xmlns:a16="http://schemas.microsoft.com/office/drawing/2014/main" id="{5CDC4D98-37B5-52B4-FF18-F952F4DB7165}"/>
              </a:ext>
            </a:extLst>
          </p:cNvPr>
          <p:cNvSpPr>
            <a:spLocks noGrp="1"/>
          </p:cNvSpPr>
          <p:nvPr>
            <p:ph idx="1"/>
          </p:nvPr>
        </p:nvSpPr>
        <p:spPr>
          <a:xfrm>
            <a:off x="1069847" y="1768839"/>
            <a:ext cx="10517549" cy="4403361"/>
          </a:xfrm>
        </p:spPr>
        <p:txBody>
          <a:bodyPr>
            <a:norm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200" dirty="0">
                <a:effectLst/>
                <a:latin typeface="Helvetica" pitchFamily="2" charset="0"/>
                <a:ea typeface="MS Mincho" panose="02020609040205080304" pitchFamily="49" charset="-128"/>
                <a:cs typeface="Helvetica" pitchFamily="2" charset="0"/>
              </a:rPr>
              <a:t> Manufacturing industries - for example, foreign motor companies investing in the USA and UK or offshoring and outsourcing investment in China and India</a:t>
            </a:r>
            <a:endParaRPr lang="en-GB" sz="2200" dirty="0">
              <a:latin typeface="Times New Roman" panose="02020603050405020304" pitchFamily="18" charset="0"/>
              <a:ea typeface="MS Mincho" panose="02020609040205080304" pitchFamily="49" charset="-128"/>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200" dirty="0">
                <a:effectLst/>
                <a:latin typeface="Times New Roman" panose="02020603050405020304" pitchFamily="18" charset="0"/>
                <a:ea typeface="MS Mincho" panose="02020609040205080304" pitchFamily="49" charset="-128"/>
                <a:cs typeface="Times New Roman" panose="02020603050405020304" pitchFamily="18" charset="0"/>
              </a:rPr>
              <a:t>N</a:t>
            </a:r>
            <a:r>
              <a:rPr lang="en-GB" sz="2200" dirty="0">
                <a:effectLst/>
                <a:latin typeface="Helvetica" pitchFamily="2" charset="0"/>
                <a:ea typeface="MS Mincho" panose="02020609040205080304" pitchFamily="49" charset="-128"/>
                <a:cs typeface="Helvetica" pitchFamily="2" charset="0"/>
              </a:rPr>
              <a:t>atural resource development - investment from mining corporations, for example, in Brazil, Congo, Guyana and Mongolia</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200" dirty="0">
                <a:latin typeface="Helvetica" pitchFamily="2" charset="0"/>
                <a:ea typeface="MS Mincho" panose="02020609040205080304" pitchFamily="49" charset="-128"/>
                <a:cs typeface="Helvetica" pitchFamily="2" charset="0"/>
              </a:rPr>
              <a:t>F</a:t>
            </a:r>
            <a:r>
              <a:rPr lang="en-GB" sz="2200" dirty="0">
                <a:effectLst/>
                <a:latin typeface="Helvetica" pitchFamily="2" charset="0"/>
                <a:ea typeface="MS Mincho" panose="02020609040205080304" pitchFamily="49" charset="-128"/>
                <a:cs typeface="Helvetica" pitchFamily="2" charset="0"/>
              </a:rPr>
              <a:t>inancial business services - attract investment in Singapore and Hong Kong</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200" dirty="0">
                <a:latin typeface="Helvetica" pitchFamily="2" charset="0"/>
                <a:ea typeface="MS Mincho" panose="02020609040205080304" pitchFamily="49" charset="-128"/>
                <a:cs typeface="Helvetica" pitchFamily="2" charset="0"/>
              </a:rPr>
              <a:t>L</a:t>
            </a:r>
            <a:r>
              <a:rPr lang="en-GB" sz="2200" dirty="0">
                <a:effectLst/>
                <a:latin typeface="Helvetica" pitchFamily="2" charset="0"/>
                <a:ea typeface="MS Mincho" panose="02020609040205080304" pitchFamily="49" charset="-128"/>
                <a:cs typeface="Helvetica" pitchFamily="2" charset="0"/>
              </a:rPr>
              <a:t>arge and accessible consumer markets - attract both manufacturers and service providers, for example, the EU is a single market of 500 million people</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200" dirty="0">
                <a:latin typeface="Helvetica" pitchFamily="2" charset="0"/>
                <a:ea typeface="MS Mincho" panose="02020609040205080304" pitchFamily="49" charset="-128"/>
                <a:cs typeface="Helvetica" pitchFamily="2" charset="0"/>
              </a:rPr>
              <a:t>L</a:t>
            </a:r>
            <a:r>
              <a:rPr lang="en-GB" sz="2200" dirty="0">
                <a:effectLst/>
                <a:latin typeface="Helvetica" pitchFamily="2" charset="0"/>
                <a:ea typeface="MS Mincho" panose="02020609040205080304" pitchFamily="49" charset="-128"/>
                <a:cs typeface="Helvetica" pitchFamily="2" charset="0"/>
              </a:rPr>
              <a:t>ower business taxes - attract investment to Ireland and Cyprus, which have relatively low taxes and are also part of the large EU market; this also demonstrates that in some cases it is a combination of factors that attracts foreign investment.</a:t>
            </a:r>
            <a:endParaRPr lang="en-GB" sz="2200" dirty="0">
              <a:effectLst/>
              <a:latin typeface="Times"/>
              <a:ea typeface="MS Mincho" panose="02020609040205080304" pitchFamily="49" charset="-128"/>
              <a:cs typeface="Times New Roman" panose="02020603050405020304" pitchFamily="18" charset="0"/>
            </a:endParaRPr>
          </a:p>
          <a:p>
            <a:endParaRPr lang="en-US" sz="2200" dirty="0"/>
          </a:p>
        </p:txBody>
      </p:sp>
    </p:spTree>
    <p:extLst>
      <p:ext uri="{BB962C8B-B14F-4D97-AF65-F5344CB8AC3E}">
        <p14:creationId xmlns:p14="http://schemas.microsoft.com/office/powerpoint/2010/main" val="528486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0F19-119E-AA47-8CC4-614ACA59313A}"/>
              </a:ext>
            </a:extLst>
          </p:cNvPr>
          <p:cNvSpPr>
            <a:spLocks noGrp="1"/>
          </p:cNvSpPr>
          <p:nvPr>
            <p:ph type="title"/>
          </p:nvPr>
        </p:nvSpPr>
        <p:spPr>
          <a:xfrm>
            <a:off x="603504" y="337859"/>
            <a:ext cx="10058400" cy="1609344"/>
          </a:xfrm>
        </p:spPr>
        <p:txBody>
          <a:bodyPr/>
          <a:lstStyle/>
          <a:p>
            <a:r>
              <a:rPr lang="en-US" dirty="0"/>
              <a:t>Summary of Trends in volume and patterns</a:t>
            </a:r>
          </a:p>
        </p:txBody>
      </p:sp>
      <p:sp>
        <p:nvSpPr>
          <p:cNvPr id="9" name="Content Placeholder 8">
            <a:extLst>
              <a:ext uri="{FF2B5EF4-FFF2-40B4-BE49-F238E27FC236}">
                <a16:creationId xmlns:a16="http://schemas.microsoft.com/office/drawing/2014/main" id="{52FF75E1-25A6-C04B-88B7-D59162E64FCF}"/>
              </a:ext>
            </a:extLst>
          </p:cNvPr>
          <p:cNvSpPr>
            <a:spLocks noGrp="1"/>
          </p:cNvSpPr>
          <p:nvPr>
            <p:ph idx="1"/>
          </p:nvPr>
        </p:nvSpPr>
        <p:spPr>
          <a:xfrm>
            <a:off x="439616" y="2220351"/>
            <a:ext cx="11478064" cy="3715630"/>
          </a:xfrm>
        </p:spPr>
        <p:txBody>
          <a:bodyPr>
            <a:noAutofit/>
          </a:bodyPr>
          <a:lstStyle/>
          <a:p>
            <a:r>
              <a:rPr lang="en-US" sz="2600" dirty="0"/>
              <a:t>Demography, investment, technology, energy, other natural resources, transportation costs and institutions are fundamental economic factors that all shape the overall nature of trade and explain why countries trade. </a:t>
            </a:r>
          </a:p>
          <a:p>
            <a:r>
              <a:rPr lang="en-US" sz="2600" dirty="0"/>
              <a:t>For example, the world is experiencing dramatic changes in the size and composition of populations.   Many EMEs have an increased proportion of young adult workers, whereas many HDEs have an ageing population – all with different needs and spending habits.</a:t>
            </a:r>
          </a:p>
          <a:p>
            <a:r>
              <a:rPr lang="en-US" sz="2600" dirty="0"/>
              <a:t>Regulations, protectionism and high transportation costs can limit trade – and can lead to anti-</a:t>
            </a:r>
            <a:r>
              <a:rPr lang="en-US" sz="2600" dirty="0" err="1"/>
              <a:t>globalisation</a:t>
            </a:r>
            <a:r>
              <a:rPr lang="en-US" sz="2600" dirty="0"/>
              <a:t> and industrial decline for some</a:t>
            </a:r>
          </a:p>
          <a:p>
            <a:endParaRPr lang="en-US" sz="2600" dirty="0"/>
          </a:p>
        </p:txBody>
      </p:sp>
    </p:spTree>
    <p:extLst>
      <p:ext uri="{BB962C8B-B14F-4D97-AF65-F5344CB8AC3E}">
        <p14:creationId xmlns:p14="http://schemas.microsoft.com/office/powerpoint/2010/main" val="3655055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EAADC-29FC-2E4B-A417-DEEAF88439B8}"/>
              </a:ext>
            </a:extLst>
          </p:cNvPr>
          <p:cNvSpPr>
            <a:spLocks noGrp="1"/>
          </p:cNvSpPr>
          <p:nvPr>
            <p:ph type="title"/>
          </p:nvPr>
        </p:nvSpPr>
        <p:spPr>
          <a:xfrm>
            <a:off x="8549640" y="43324"/>
            <a:ext cx="3200400" cy="1391632"/>
          </a:xfrm>
        </p:spPr>
        <p:txBody>
          <a:bodyPr>
            <a:normAutofit fontScale="90000"/>
          </a:bodyPr>
          <a:lstStyle/>
          <a:p>
            <a:r>
              <a:rPr lang="en-US" dirty="0"/>
              <a:t>INTERNATIONAL TRADE AND ACCESS TO MARKETS</a:t>
            </a:r>
          </a:p>
        </p:txBody>
      </p:sp>
      <p:sp>
        <p:nvSpPr>
          <p:cNvPr id="3" name="Content Placeholder 2">
            <a:extLst>
              <a:ext uri="{FF2B5EF4-FFF2-40B4-BE49-F238E27FC236}">
                <a16:creationId xmlns:a16="http://schemas.microsoft.com/office/drawing/2014/main" id="{B55F227A-D595-4540-AE4E-1E14128AE61E}"/>
              </a:ext>
            </a:extLst>
          </p:cNvPr>
          <p:cNvSpPr>
            <a:spLocks noGrp="1"/>
          </p:cNvSpPr>
          <p:nvPr>
            <p:ph idx="1"/>
          </p:nvPr>
        </p:nvSpPr>
        <p:spPr>
          <a:xfrm>
            <a:off x="838200" y="1316736"/>
            <a:ext cx="6711696" cy="4389120"/>
          </a:xfrm>
        </p:spPr>
        <p:txBody>
          <a:bodyPr>
            <a:normAutofit/>
          </a:bodyPr>
          <a:lstStyle/>
          <a:p>
            <a:r>
              <a:rPr lang="fil-PH" dirty="0"/>
              <a:t>Students are able to define the term ‘trade’</a:t>
            </a:r>
          </a:p>
          <a:p>
            <a:endParaRPr lang="fil-PH" dirty="0"/>
          </a:p>
          <a:p>
            <a:r>
              <a:rPr lang="fil-PH" dirty="0"/>
              <a:t>Students are aware of barriers to trade and understand the term ‘protectionism’</a:t>
            </a:r>
          </a:p>
          <a:p>
            <a:endParaRPr lang="fil-PH" dirty="0"/>
          </a:p>
          <a:p>
            <a:r>
              <a:rPr lang="fil-PH" dirty="0"/>
              <a:t>Students can describe and explain general patterns in world trade between HICs, NEES and LICs.</a:t>
            </a:r>
          </a:p>
          <a:p>
            <a:pPr marL="0" indent="0">
              <a:buNone/>
            </a:pPr>
            <a:endParaRPr lang="en-GB" dirty="0"/>
          </a:p>
          <a:p>
            <a:r>
              <a:rPr lang="fil-PH" dirty="0"/>
              <a:t>Students understand the global trends in Foreign Direct Investment (FDI)</a:t>
            </a:r>
            <a:endParaRPr lang="en-GB" dirty="0"/>
          </a:p>
          <a:p>
            <a:pPr marL="0" indent="0">
              <a:buNone/>
            </a:pPr>
            <a:endParaRPr lang="en-GB" dirty="0"/>
          </a:p>
          <a:p>
            <a:pPr marL="0" indent="0">
              <a:buNone/>
            </a:pPr>
            <a:endParaRPr lang="en-GB" dirty="0"/>
          </a:p>
          <a:p>
            <a:pPr marL="0" indent="0">
              <a:buNone/>
            </a:pPr>
            <a:endParaRPr lang="en-US" dirty="0"/>
          </a:p>
        </p:txBody>
      </p:sp>
      <p:sp>
        <p:nvSpPr>
          <p:cNvPr id="4" name="Text Placeholder 3">
            <a:extLst>
              <a:ext uri="{FF2B5EF4-FFF2-40B4-BE49-F238E27FC236}">
                <a16:creationId xmlns:a16="http://schemas.microsoft.com/office/drawing/2014/main" id="{AA50083B-DD3B-454B-BF75-AEA332F4CFC8}"/>
              </a:ext>
            </a:extLst>
          </p:cNvPr>
          <p:cNvSpPr>
            <a:spLocks noGrp="1"/>
          </p:cNvSpPr>
          <p:nvPr>
            <p:ph type="body" sz="half" idx="2"/>
          </p:nvPr>
        </p:nvSpPr>
        <p:spPr>
          <a:xfrm>
            <a:off x="8549640" y="1316736"/>
            <a:ext cx="3200400" cy="431251"/>
          </a:xfrm>
        </p:spPr>
        <p:txBody>
          <a:bodyPr>
            <a:noAutofit/>
          </a:bodyPr>
          <a:lstStyle/>
          <a:p>
            <a:r>
              <a:rPr lang="en-US" sz="1600" b="1" dirty="0"/>
              <a:t>KEY WORDS:</a:t>
            </a:r>
          </a:p>
          <a:p>
            <a:endParaRPr lang="en-US" sz="1600" dirty="0"/>
          </a:p>
        </p:txBody>
      </p:sp>
      <p:sp>
        <p:nvSpPr>
          <p:cNvPr id="5" name="TextBox 4">
            <a:extLst>
              <a:ext uri="{FF2B5EF4-FFF2-40B4-BE49-F238E27FC236}">
                <a16:creationId xmlns:a16="http://schemas.microsoft.com/office/drawing/2014/main" id="{7C72FE22-CB60-2E42-A706-486DD7337FF2}"/>
              </a:ext>
            </a:extLst>
          </p:cNvPr>
          <p:cNvSpPr txBox="1"/>
          <p:nvPr/>
        </p:nvSpPr>
        <p:spPr>
          <a:xfrm>
            <a:off x="899160" y="393412"/>
            <a:ext cx="4139531" cy="584775"/>
          </a:xfrm>
          <a:prstGeom prst="rect">
            <a:avLst/>
          </a:prstGeom>
          <a:noFill/>
        </p:spPr>
        <p:txBody>
          <a:bodyPr wrap="none" rtlCol="0">
            <a:spAutoFit/>
          </a:bodyPr>
          <a:lstStyle/>
          <a:p>
            <a:r>
              <a:rPr lang="en-US" sz="3200" dirty="0"/>
              <a:t>Learning Objectives:</a:t>
            </a:r>
          </a:p>
        </p:txBody>
      </p:sp>
      <p:pic>
        <p:nvPicPr>
          <p:cNvPr id="6" name="Picture 5">
            <a:extLst>
              <a:ext uri="{FF2B5EF4-FFF2-40B4-BE49-F238E27FC236}">
                <a16:creationId xmlns:a16="http://schemas.microsoft.com/office/drawing/2014/main" id="{0F1D23A3-9783-41BB-B6AA-C3E0D839D8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05800" y="1675740"/>
            <a:ext cx="3763868" cy="5031425"/>
          </a:xfrm>
          <a:prstGeom prst="rect">
            <a:avLst/>
          </a:prstGeom>
        </p:spPr>
      </p:pic>
    </p:spTree>
    <p:extLst>
      <p:ext uri="{BB962C8B-B14F-4D97-AF65-F5344CB8AC3E}">
        <p14:creationId xmlns:p14="http://schemas.microsoft.com/office/powerpoint/2010/main" val="3004639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AD37C-3591-A142-A496-EA01F51E27B8}"/>
              </a:ext>
            </a:extLst>
          </p:cNvPr>
          <p:cNvSpPr>
            <a:spLocks noGrp="1"/>
          </p:cNvSpPr>
          <p:nvPr>
            <p:ph type="title"/>
          </p:nvPr>
        </p:nvSpPr>
        <p:spPr>
          <a:xfrm>
            <a:off x="314414" y="0"/>
            <a:ext cx="10058400" cy="1609344"/>
          </a:xfrm>
        </p:spPr>
        <p:txBody>
          <a:bodyPr/>
          <a:lstStyle/>
          <a:p>
            <a:r>
              <a:rPr lang="en-US" dirty="0"/>
              <a:t>Trade Patterns: summary</a:t>
            </a:r>
          </a:p>
        </p:txBody>
      </p:sp>
      <p:pic>
        <p:nvPicPr>
          <p:cNvPr id="6" name="Picture 5">
            <a:extLst>
              <a:ext uri="{FF2B5EF4-FFF2-40B4-BE49-F238E27FC236}">
                <a16:creationId xmlns:a16="http://schemas.microsoft.com/office/drawing/2014/main" id="{AFEB300E-B318-9849-88A6-8E5FC8C4AA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4414" y="2093976"/>
            <a:ext cx="7219490" cy="4764024"/>
          </a:xfrm>
          <a:prstGeom prst="rect">
            <a:avLst/>
          </a:prstGeom>
        </p:spPr>
      </p:pic>
      <p:sp>
        <p:nvSpPr>
          <p:cNvPr id="4" name="TextBox 3">
            <a:extLst>
              <a:ext uri="{FF2B5EF4-FFF2-40B4-BE49-F238E27FC236}">
                <a16:creationId xmlns:a16="http://schemas.microsoft.com/office/drawing/2014/main" id="{4BFD854F-4935-C6E2-865B-4CE9CE1340C1}"/>
              </a:ext>
            </a:extLst>
          </p:cNvPr>
          <p:cNvSpPr txBox="1"/>
          <p:nvPr/>
        </p:nvSpPr>
        <p:spPr>
          <a:xfrm>
            <a:off x="974034" y="1286178"/>
            <a:ext cx="10396656" cy="646331"/>
          </a:xfrm>
          <a:prstGeom prst="rect">
            <a:avLst/>
          </a:prstGeom>
          <a:noFill/>
        </p:spPr>
        <p:txBody>
          <a:bodyPr wrap="square">
            <a:spAutoFit/>
          </a:bodyPr>
          <a:lstStyle/>
          <a:p>
            <a:r>
              <a:rPr lang="en-GB" sz="18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TASK – Study Figure 3 and choose 2 factors and explain HOW they might influence the volume and patterns of international trade and investment (1 positive and 1 negative)</a:t>
            </a:r>
            <a:endParaRPr lang="en-GB" sz="1800" dirty="0">
              <a:effectLst/>
              <a:latin typeface="Times" pitchFamily="2"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232613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6F0F9-81B3-4C48-CFA1-9D1508A49ACA}"/>
              </a:ext>
            </a:extLst>
          </p:cNvPr>
          <p:cNvSpPr>
            <a:spLocks noGrp="1"/>
          </p:cNvSpPr>
          <p:nvPr>
            <p:ph type="title"/>
          </p:nvPr>
        </p:nvSpPr>
        <p:spPr/>
        <p:txBody>
          <a:bodyPr>
            <a:normAutofit/>
          </a:bodyPr>
          <a:lstStyle/>
          <a:p>
            <a:r>
              <a:rPr lang="en-GB" sz="4900" dirty="0">
                <a:effectLst/>
                <a:ea typeface="Times New Roman" panose="02020603050405020304" pitchFamily="18" charset="0"/>
              </a:rPr>
              <a:t>Further Guidance: References </a:t>
            </a:r>
            <a:endParaRPr lang="en-US" sz="4900" dirty="0"/>
          </a:p>
        </p:txBody>
      </p:sp>
      <p:sp>
        <p:nvSpPr>
          <p:cNvPr id="3" name="Content Placeholder 2">
            <a:extLst>
              <a:ext uri="{FF2B5EF4-FFF2-40B4-BE49-F238E27FC236}">
                <a16:creationId xmlns:a16="http://schemas.microsoft.com/office/drawing/2014/main" id="{1E8119E3-CD4A-57AD-135B-43222A1A1408}"/>
              </a:ext>
            </a:extLst>
          </p:cNvPr>
          <p:cNvSpPr>
            <a:spLocks noGrp="1"/>
          </p:cNvSpPr>
          <p:nvPr>
            <p:ph idx="1"/>
          </p:nvPr>
        </p:nvSpPr>
        <p:spPr/>
        <p:txBody>
          <a:bodyPr/>
          <a:lstStyle/>
          <a:p>
            <a:r>
              <a:rPr lang="en-GB" sz="1800" b="1" dirty="0">
                <a:effectLst/>
                <a:latin typeface="Arial" panose="020B0604020202020204" pitchFamily="34" charset="0"/>
                <a:ea typeface="Times New Roman" panose="02020603050405020304" pitchFamily="18" charset="0"/>
              </a:rPr>
              <a:t>International Trade deals ‘in the news’</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Students can take this study further by undertaking independent research. They can investigate some recent news stories that link well with the study of globalisation.</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Wingdings" pitchFamily="2" charset="2"/>
              <a:buChar char=""/>
            </a:pPr>
            <a:r>
              <a:rPr lang="en-GB" sz="1800" i="1" dirty="0">
                <a:effectLst/>
                <a:latin typeface="Arial" panose="020B0604020202020204" pitchFamily="34" charset="0"/>
                <a:ea typeface="Times New Roman" panose="02020603050405020304" pitchFamily="18" charset="0"/>
              </a:rPr>
              <a:t>Markets update</a:t>
            </a:r>
            <a:r>
              <a:rPr lang="en-GB" sz="1800" dirty="0">
                <a:effectLst/>
                <a:latin typeface="Arial" panose="020B0604020202020204" pitchFamily="34" charset="0"/>
                <a:ea typeface="Times New Roman" panose="02020603050405020304" pitchFamily="18" charset="0"/>
              </a:rPr>
              <a:t>  Shares soar as Trump hints at possible US-China trade deal </a:t>
            </a:r>
            <a:r>
              <a:rPr lang="en-GB" sz="1800" u="sng" dirty="0">
                <a:solidFill>
                  <a:srgbClr val="0000FF"/>
                </a:solidFill>
                <a:effectLst/>
                <a:latin typeface="Arial" panose="020B0604020202020204" pitchFamily="34" charset="0"/>
                <a:ea typeface="Times New Roman" panose="02020603050405020304" pitchFamily="18" charset="0"/>
                <a:hlinkClick r:id="rId2"/>
              </a:rPr>
              <a:t>https://www.theguardian.com/business/2018/nov/02/shares-soar-as-trump-hints-at-possible-us-china-trade-deal</a:t>
            </a:r>
            <a:r>
              <a:rPr lang="en-GB" sz="1800" dirty="0">
                <a:effectLst/>
                <a:latin typeface="Arial" panose="020B0604020202020204" pitchFamily="34" charset="0"/>
                <a:ea typeface="Times New Roman" panose="02020603050405020304" pitchFamily="18" charset="0"/>
              </a:rPr>
              <a:t> </a:t>
            </a:r>
            <a:endParaRPr lang="en-GB" sz="1800" dirty="0">
              <a:effectLst/>
              <a:latin typeface="Wingdings" pitchFamily="2" charset="2"/>
              <a:ea typeface="Times New Roman" panose="02020603050405020304" pitchFamily="18" charset="0"/>
            </a:endParaRPr>
          </a:p>
          <a:p>
            <a:pPr marL="342900" lvl="0" indent="-342900" fontAlgn="base">
              <a:buFont typeface="Wingdings" pitchFamily="2" charset="2"/>
              <a:buChar char=""/>
            </a:pPr>
            <a:r>
              <a:rPr lang="en-GB" sz="1800" i="1" dirty="0">
                <a:effectLst/>
                <a:latin typeface="Arial" panose="020B0604020202020204" pitchFamily="34" charset="0"/>
                <a:ea typeface="Times New Roman" panose="02020603050405020304" pitchFamily="18" charset="0"/>
              </a:rPr>
              <a:t>World Bank update</a:t>
            </a:r>
            <a:r>
              <a:rPr lang="en-GB" sz="1800" dirty="0">
                <a:effectLst/>
                <a:latin typeface="Arial" panose="020B0604020202020204" pitchFamily="34" charset="0"/>
                <a:ea typeface="Times New Roman" panose="02020603050405020304" pitchFamily="18" charset="0"/>
              </a:rPr>
              <a:t>   New Zealand – best place to do business: </a:t>
            </a:r>
            <a:r>
              <a:rPr lang="en-GB" sz="1800" u="sng" dirty="0">
                <a:solidFill>
                  <a:srgbClr val="0000FF"/>
                </a:solidFill>
                <a:effectLst/>
                <a:latin typeface="Arial" panose="020B0604020202020204" pitchFamily="34" charset="0"/>
                <a:ea typeface="Times New Roman" panose="02020603050405020304" pitchFamily="18" charset="0"/>
                <a:hlinkClick r:id="rId3"/>
              </a:rPr>
              <a:t>https://www.theguardian.com/business/2018/oct/31/new-zealand-is-best-place-to-do-business-but-uk-slips-to-ninth-report-world-bank</a:t>
            </a:r>
            <a:r>
              <a:rPr lang="en-GB" sz="1800" dirty="0">
                <a:effectLst/>
                <a:latin typeface="Arial" panose="020B0604020202020204" pitchFamily="34" charset="0"/>
                <a:ea typeface="Times New Roman" panose="02020603050405020304" pitchFamily="18" charset="0"/>
              </a:rPr>
              <a:t> </a:t>
            </a:r>
            <a:endParaRPr lang="en-GB" sz="1800" dirty="0">
              <a:effectLst/>
              <a:latin typeface="Wingdings" pitchFamily="2" charset="2"/>
              <a:ea typeface="Times New Roman" panose="02020603050405020304" pitchFamily="18" charset="0"/>
            </a:endParaRPr>
          </a:p>
          <a:p>
            <a:pPr marL="342900" lvl="0" indent="-342900" fontAlgn="base">
              <a:buFont typeface="Wingdings" pitchFamily="2" charset="2"/>
              <a:buChar char=""/>
            </a:pPr>
            <a:r>
              <a:rPr lang="en-GB" sz="1800" dirty="0">
                <a:effectLst/>
                <a:latin typeface="Arial" panose="020B0604020202020204" pitchFamily="34" charset="0"/>
                <a:ea typeface="Times New Roman" panose="02020603050405020304" pitchFamily="18" charset="0"/>
              </a:rPr>
              <a:t>Trade war:  Quick guide to US-China trade war:  </a:t>
            </a:r>
            <a:r>
              <a:rPr lang="en-GB" sz="1800" u="sng" dirty="0">
                <a:solidFill>
                  <a:srgbClr val="0000FF"/>
                </a:solidFill>
                <a:effectLst/>
                <a:latin typeface="Arial" panose="020B0604020202020204" pitchFamily="34" charset="0"/>
                <a:ea typeface="Times New Roman" panose="02020603050405020304" pitchFamily="18" charset="0"/>
                <a:hlinkClick r:id="rId4"/>
              </a:rPr>
              <a:t>https://www.bbc.co.uk/news/business-45899310</a:t>
            </a:r>
            <a:r>
              <a:rPr lang="en-GB" sz="1800" dirty="0">
                <a:effectLst/>
                <a:latin typeface="Arial" panose="020B0604020202020204" pitchFamily="34" charset="0"/>
                <a:ea typeface="Times New Roman" panose="02020603050405020304" pitchFamily="18" charset="0"/>
              </a:rPr>
              <a:t> </a:t>
            </a:r>
            <a:endParaRPr lang="en-GB" sz="1800" dirty="0">
              <a:effectLst/>
              <a:latin typeface="Wingdings" pitchFamily="2" charset="2"/>
              <a:ea typeface="Times New Roman" panose="02020603050405020304" pitchFamily="18" charset="0"/>
            </a:endParaRPr>
          </a:p>
          <a:p>
            <a:endParaRPr lang="en-US" dirty="0"/>
          </a:p>
        </p:txBody>
      </p:sp>
    </p:spTree>
    <p:extLst>
      <p:ext uri="{BB962C8B-B14F-4D97-AF65-F5344CB8AC3E}">
        <p14:creationId xmlns:p14="http://schemas.microsoft.com/office/powerpoint/2010/main" val="4127354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09F24-4970-854D-ACE2-7B4FE0CF4C9B}"/>
              </a:ext>
            </a:extLst>
          </p:cNvPr>
          <p:cNvSpPr>
            <a:spLocks noGrp="1"/>
          </p:cNvSpPr>
          <p:nvPr>
            <p:ph type="title"/>
          </p:nvPr>
        </p:nvSpPr>
        <p:spPr>
          <a:xfrm>
            <a:off x="1066800" y="-9638"/>
            <a:ext cx="10058400" cy="1609344"/>
          </a:xfrm>
        </p:spPr>
        <p:txBody>
          <a:bodyPr/>
          <a:lstStyle/>
          <a:p>
            <a:r>
              <a:rPr lang="en-US" dirty="0"/>
              <a:t>Introduction – global trade</a:t>
            </a:r>
          </a:p>
        </p:txBody>
      </p:sp>
      <p:sp>
        <p:nvSpPr>
          <p:cNvPr id="3" name="Content Placeholder 2">
            <a:extLst>
              <a:ext uri="{FF2B5EF4-FFF2-40B4-BE49-F238E27FC236}">
                <a16:creationId xmlns:a16="http://schemas.microsoft.com/office/drawing/2014/main" id="{86D5BE0B-F546-9D40-A551-F0C5DF10DC46}"/>
              </a:ext>
            </a:extLst>
          </p:cNvPr>
          <p:cNvSpPr>
            <a:spLocks noGrp="1"/>
          </p:cNvSpPr>
          <p:nvPr>
            <p:ph idx="1"/>
          </p:nvPr>
        </p:nvSpPr>
        <p:spPr>
          <a:xfrm>
            <a:off x="309906" y="1286376"/>
            <a:ext cx="11882093" cy="5324489"/>
          </a:xfrm>
        </p:spPr>
        <p:txBody>
          <a:bodyPr>
            <a:noAutofit/>
          </a:bodyPr>
          <a:lstStyle/>
          <a:p>
            <a:r>
              <a:rPr lang="en-GB" dirty="0"/>
              <a:t>Trade is the movement of goods and services from producers to consumers. It spans many different sectors of industry and is measured by the movement of these items from one country to another.</a:t>
            </a:r>
          </a:p>
          <a:p>
            <a:pPr lvl="1"/>
            <a:r>
              <a:rPr lang="en-GB" sz="2000" dirty="0"/>
              <a:t>Physical trade takes place in primary products (food, energy and raw materials) and also secondary goods (manufactured products ranging from processed food to electronics).</a:t>
            </a:r>
          </a:p>
          <a:p>
            <a:pPr lvl="1"/>
            <a:r>
              <a:rPr lang="en-GB" sz="2000" dirty="0"/>
              <a:t>The tertiary sector is a highly diverse range of service products and includes trade in legal, educational and other professional services; people also consume digital services such as online games and on-demand TV.</a:t>
            </a:r>
          </a:p>
          <a:p>
            <a:r>
              <a:rPr lang="en-US" dirty="0">
                <a:solidFill>
                  <a:srgbClr val="0070C0"/>
                </a:solidFill>
              </a:rPr>
              <a:t>The notion of </a:t>
            </a:r>
            <a:r>
              <a:rPr lang="en-US" b="1" dirty="0">
                <a:solidFill>
                  <a:srgbClr val="0070C0"/>
                </a:solidFill>
              </a:rPr>
              <a:t>comparative advantage </a:t>
            </a:r>
            <a:r>
              <a:rPr lang="en-US" dirty="0">
                <a:solidFill>
                  <a:srgbClr val="0070C0"/>
                </a:solidFill>
              </a:rPr>
              <a:t>is why most nations trade – countries should specialize in providing goods and services that they excel at producing. They trade surpluses for things they are not good at producing.</a:t>
            </a:r>
          </a:p>
          <a:p>
            <a:r>
              <a:rPr lang="en-US" dirty="0">
                <a:solidFill>
                  <a:srgbClr val="0070C0"/>
                </a:solidFill>
              </a:rPr>
              <a:t>Theoretically, production should increase in each country, and globally, because each country is concentrating on what it does best.</a:t>
            </a:r>
          </a:p>
          <a:p>
            <a:pPr lvl="1"/>
            <a:endParaRPr lang="en-GB" sz="2000" dirty="0"/>
          </a:p>
        </p:txBody>
      </p:sp>
      <p:sp>
        <p:nvSpPr>
          <p:cNvPr id="4" name="Rectangle 3"/>
          <p:cNvSpPr/>
          <p:nvPr/>
        </p:nvSpPr>
        <p:spPr>
          <a:xfrm>
            <a:off x="937831" y="6029098"/>
            <a:ext cx="5370829" cy="369332"/>
          </a:xfrm>
          <a:prstGeom prst="rect">
            <a:avLst/>
          </a:prstGeom>
        </p:spPr>
        <p:txBody>
          <a:bodyPr wrap="none">
            <a:spAutoFit/>
          </a:bodyPr>
          <a:lstStyle/>
          <a:p>
            <a:r>
              <a:rPr lang="en-GB" dirty="0">
                <a:hlinkClick r:id="rId2"/>
              </a:rPr>
              <a:t>https://www.youtube.com/watch?v=Tzjn-v99fZw</a:t>
            </a:r>
            <a:r>
              <a:rPr lang="en-GB" dirty="0"/>
              <a:t> </a:t>
            </a:r>
          </a:p>
        </p:txBody>
      </p:sp>
    </p:spTree>
    <p:extLst>
      <p:ext uri="{BB962C8B-B14F-4D97-AF65-F5344CB8AC3E}">
        <p14:creationId xmlns:p14="http://schemas.microsoft.com/office/powerpoint/2010/main" val="580418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AB0ED0-F2ED-4048-A6DB-C9461800ED3E}"/>
              </a:ext>
            </a:extLst>
          </p:cNvPr>
          <p:cNvSpPr>
            <a:spLocks noGrp="1"/>
          </p:cNvSpPr>
          <p:nvPr>
            <p:ph type="title"/>
          </p:nvPr>
        </p:nvSpPr>
        <p:spPr>
          <a:xfrm>
            <a:off x="0" y="-223591"/>
            <a:ext cx="12192000" cy="1609344"/>
          </a:xfrm>
        </p:spPr>
        <p:txBody>
          <a:bodyPr/>
          <a:lstStyle/>
          <a:p>
            <a:r>
              <a:rPr lang="en-US" dirty="0"/>
              <a:t>Global Trade – Development characteristics?</a:t>
            </a:r>
          </a:p>
        </p:txBody>
      </p:sp>
      <p:sp>
        <p:nvSpPr>
          <p:cNvPr id="3" name="Rectangle 2"/>
          <p:cNvSpPr/>
          <p:nvPr/>
        </p:nvSpPr>
        <p:spPr>
          <a:xfrm>
            <a:off x="6692348" y="1958122"/>
            <a:ext cx="4200939" cy="923330"/>
          </a:xfrm>
          <a:prstGeom prst="rect">
            <a:avLst/>
          </a:prstGeom>
        </p:spPr>
        <p:txBody>
          <a:bodyPr wrap="square">
            <a:spAutoFit/>
          </a:bodyPr>
          <a:lstStyle/>
          <a:p>
            <a:r>
              <a:rPr lang="en-US" dirty="0">
                <a:latin typeface="Calibri" panose="020F0502020204030204" pitchFamily="34" charset="0"/>
              </a:rPr>
              <a:t>Classified by the World Bank as having high average </a:t>
            </a:r>
            <a:r>
              <a:rPr lang="en-GB" dirty="0">
                <a:latin typeface="Calibri" panose="020F0502020204030204" pitchFamily="34" charset="0"/>
              </a:rPr>
              <a:t>incomes (GNI per capita) of US$12,736or above (2015 values).</a:t>
            </a:r>
            <a:endParaRPr lang="en-GB" dirty="0"/>
          </a:p>
        </p:txBody>
      </p:sp>
      <p:sp>
        <p:nvSpPr>
          <p:cNvPr id="6" name="Rectangle 5"/>
          <p:cNvSpPr/>
          <p:nvPr/>
        </p:nvSpPr>
        <p:spPr>
          <a:xfrm>
            <a:off x="4379843" y="5120165"/>
            <a:ext cx="2663687" cy="657782"/>
          </a:xfrm>
          <a:prstGeom prst="rect">
            <a:avLst/>
          </a:prstGeom>
        </p:spPr>
        <p:txBody>
          <a:bodyPr wrap="square">
            <a:spAutoFit/>
          </a:bodyPr>
          <a:lstStyle/>
          <a:p>
            <a:r>
              <a:rPr lang="en-GB" dirty="0">
                <a:latin typeface="Calibri" panose="020F0502020204030204" pitchFamily="34" charset="0"/>
              </a:rPr>
              <a:t>Life expectancy </a:t>
            </a:r>
            <a:r>
              <a:rPr lang="en-US" dirty="0">
                <a:latin typeface="Calibri" panose="020F0502020204030204" pitchFamily="34" charset="0"/>
              </a:rPr>
              <a:t>is typically in the 75-85 years range</a:t>
            </a:r>
            <a:endParaRPr lang="en-GB" dirty="0"/>
          </a:p>
        </p:txBody>
      </p:sp>
      <p:sp>
        <p:nvSpPr>
          <p:cNvPr id="7" name="Rectangle 6"/>
          <p:cNvSpPr/>
          <p:nvPr/>
        </p:nvSpPr>
        <p:spPr>
          <a:xfrm>
            <a:off x="490330" y="1496457"/>
            <a:ext cx="2716696" cy="923330"/>
          </a:xfrm>
          <a:prstGeom prst="rect">
            <a:avLst/>
          </a:prstGeom>
        </p:spPr>
        <p:txBody>
          <a:bodyPr wrap="square">
            <a:spAutoFit/>
          </a:bodyPr>
          <a:lstStyle/>
          <a:p>
            <a:r>
              <a:rPr lang="en-GB" dirty="0">
                <a:latin typeface="Calibri" panose="020F0502020204030204" pitchFamily="34" charset="0"/>
              </a:rPr>
              <a:t>World Bank’s ‘middle-income’ group of countries.</a:t>
            </a:r>
            <a:endParaRPr lang="en-GB" dirty="0"/>
          </a:p>
        </p:txBody>
      </p:sp>
      <p:sp>
        <p:nvSpPr>
          <p:cNvPr id="8" name="Rectangle 7"/>
          <p:cNvSpPr/>
          <p:nvPr/>
        </p:nvSpPr>
        <p:spPr>
          <a:xfrm>
            <a:off x="8978348" y="4295617"/>
            <a:ext cx="2405270" cy="646331"/>
          </a:xfrm>
          <a:prstGeom prst="rect">
            <a:avLst/>
          </a:prstGeom>
        </p:spPr>
        <p:txBody>
          <a:bodyPr wrap="square">
            <a:spAutoFit/>
          </a:bodyPr>
          <a:lstStyle/>
          <a:p>
            <a:r>
              <a:rPr lang="en-GB" dirty="0">
                <a:latin typeface="Calibri" panose="020F0502020204030204" pitchFamily="34" charset="0"/>
              </a:rPr>
              <a:t>Transport infrastructure is improving </a:t>
            </a:r>
            <a:r>
              <a:rPr lang="en-US" dirty="0">
                <a:latin typeface="Calibri" panose="020F0502020204030204" pitchFamily="34" charset="0"/>
              </a:rPr>
              <a:t>rapidly</a:t>
            </a:r>
            <a:endParaRPr lang="en-GB" dirty="0"/>
          </a:p>
        </p:txBody>
      </p:sp>
      <p:sp>
        <p:nvSpPr>
          <p:cNvPr id="9" name="Rectangle 8"/>
          <p:cNvSpPr/>
          <p:nvPr/>
        </p:nvSpPr>
        <p:spPr>
          <a:xfrm>
            <a:off x="794165" y="3695453"/>
            <a:ext cx="3035714" cy="923330"/>
          </a:xfrm>
          <a:prstGeom prst="rect">
            <a:avLst/>
          </a:prstGeom>
        </p:spPr>
        <p:txBody>
          <a:bodyPr wrap="square">
            <a:spAutoFit/>
          </a:bodyPr>
          <a:lstStyle/>
          <a:p>
            <a:r>
              <a:rPr lang="en-US" dirty="0">
                <a:latin typeface="Calibri" panose="020F0502020204030204" pitchFamily="34" charset="0"/>
              </a:rPr>
              <a:t>Attracting </a:t>
            </a:r>
            <a:r>
              <a:rPr lang="en-GB" dirty="0">
                <a:latin typeface="Calibri" panose="020F0502020204030204" pitchFamily="34" charset="0"/>
              </a:rPr>
              <a:t>investment from the world’s transnational corporations.</a:t>
            </a:r>
            <a:endParaRPr lang="en-GB" dirty="0"/>
          </a:p>
        </p:txBody>
      </p:sp>
      <p:sp>
        <p:nvSpPr>
          <p:cNvPr id="2" name="Rectangle 1">
            <a:extLst>
              <a:ext uri="{FF2B5EF4-FFF2-40B4-BE49-F238E27FC236}">
                <a16:creationId xmlns:a16="http://schemas.microsoft.com/office/drawing/2014/main" id="{DFC7804E-27C5-3D0C-A093-B2CAF1E335C4}"/>
              </a:ext>
            </a:extLst>
          </p:cNvPr>
          <p:cNvSpPr/>
          <p:nvPr/>
        </p:nvSpPr>
        <p:spPr>
          <a:xfrm>
            <a:off x="2675972" y="2239217"/>
            <a:ext cx="3035714" cy="646331"/>
          </a:xfrm>
          <a:prstGeom prst="rect">
            <a:avLst/>
          </a:prstGeom>
        </p:spPr>
        <p:txBody>
          <a:bodyPr wrap="square">
            <a:spAutoFit/>
          </a:bodyPr>
          <a:lstStyle/>
          <a:p>
            <a:r>
              <a:rPr lang="en-GB" dirty="0">
                <a:latin typeface="Calibri" panose="020F0502020204030204" pitchFamily="34" charset="0"/>
              </a:rPr>
              <a:t>Life expectancy is still low (50-60 </a:t>
            </a:r>
            <a:r>
              <a:rPr lang="en-GB" dirty="0" err="1">
                <a:latin typeface="Calibri" panose="020F0502020204030204" pitchFamily="34" charset="0"/>
              </a:rPr>
              <a:t>yrs</a:t>
            </a:r>
            <a:r>
              <a:rPr lang="en-GB" dirty="0">
                <a:latin typeface="Calibri" panose="020F0502020204030204" pitchFamily="34" charset="0"/>
              </a:rPr>
              <a:t>)</a:t>
            </a:r>
            <a:endParaRPr lang="en-GB" dirty="0"/>
          </a:p>
        </p:txBody>
      </p:sp>
      <p:sp>
        <p:nvSpPr>
          <p:cNvPr id="4" name="Rectangle 3">
            <a:extLst>
              <a:ext uri="{FF2B5EF4-FFF2-40B4-BE49-F238E27FC236}">
                <a16:creationId xmlns:a16="http://schemas.microsoft.com/office/drawing/2014/main" id="{152F13B1-4004-3D27-15BE-C74B39D186F5}"/>
              </a:ext>
            </a:extLst>
          </p:cNvPr>
          <p:cNvSpPr/>
          <p:nvPr/>
        </p:nvSpPr>
        <p:spPr>
          <a:xfrm>
            <a:off x="3829879" y="3584535"/>
            <a:ext cx="4200939" cy="923330"/>
          </a:xfrm>
          <a:prstGeom prst="rect">
            <a:avLst/>
          </a:prstGeom>
        </p:spPr>
        <p:txBody>
          <a:bodyPr wrap="square">
            <a:spAutoFit/>
          </a:bodyPr>
          <a:lstStyle/>
          <a:p>
            <a:r>
              <a:rPr lang="en-US" dirty="0">
                <a:latin typeface="Calibri" panose="020F0502020204030204" pitchFamily="34" charset="0"/>
              </a:rPr>
              <a:t>Classified by the World Bank as having low average </a:t>
            </a:r>
            <a:r>
              <a:rPr lang="en-GB" dirty="0">
                <a:latin typeface="Calibri" panose="020F0502020204030204" pitchFamily="34" charset="0"/>
              </a:rPr>
              <a:t>incomes (GNI per capita) of US$1045 or below (2015 values).</a:t>
            </a:r>
            <a:endParaRPr lang="en-GB" dirty="0"/>
          </a:p>
        </p:txBody>
      </p:sp>
      <p:sp>
        <p:nvSpPr>
          <p:cNvPr id="10" name="Rectangle 9">
            <a:extLst>
              <a:ext uri="{FF2B5EF4-FFF2-40B4-BE49-F238E27FC236}">
                <a16:creationId xmlns:a16="http://schemas.microsoft.com/office/drawing/2014/main" id="{B3FA4E7C-7513-EA49-F585-76BB5E590CE5}"/>
              </a:ext>
            </a:extLst>
          </p:cNvPr>
          <p:cNvSpPr/>
          <p:nvPr/>
        </p:nvSpPr>
        <p:spPr>
          <a:xfrm>
            <a:off x="794166" y="5120165"/>
            <a:ext cx="3241122" cy="369332"/>
          </a:xfrm>
          <a:prstGeom prst="rect">
            <a:avLst/>
          </a:prstGeom>
        </p:spPr>
        <p:txBody>
          <a:bodyPr wrap="square">
            <a:spAutoFit/>
          </a:bodyPr>
          <a:lstStyle/>
          <a:p>
            <a:r>
              <a:rPr lang="en-GB" dirty="0">
                <a:latin typeface="Calibri" panose="020F0502020204030204" pitchFamily="34" charset="0"/>
              </a:rPr>
              <a:t>Conflict and weak governance</a:t>
            </a:r>
            <a:endParaRPr lang="en-GB" dirty="0"/>
          </a:p>
        </p:txBody>
      </p:sp>
      <p:sp>
        <p:nvSpPr>
          <p:cNvPr id="11" name="Rectangle 10">
            <a:extLst>
              <a:ext uri="{FF2B5EF4-FFF2-40B4-BE49-F238E27FC236}">
                <a16:creationId xmlns:a16="http://schemas.microsoft.com/office/drawing/2014/main" id="{649BF3D7-D663-73D8-7E62-FED5BE708F46}"/>
              </a:ext>
            </a:extLst>
          </p:cNvPr>
          <p:cNvSpPr/>
          <p:nvPr/>
        </p:nvSpPr>
        <p:spPr>
          <a:xfrm>
            <a:off x="7282070" y="5206852"/>
            <a:ext cx="3193774" cy="923330"/>
          </a:xfrm>
          <a:prstGeom prst="rect">
            <a:avLst/>
          </a:prstGeom>
        </p:spPr>
        <p:txBody>
          <a:bodyPr wrap="square">
            <a:spAutoFit/>
          </a:bodyPr>
          <a:lstStyle/>
          <a:p>
            <a:r>
              <a:rPr lang="en-GB" dirty="0">
                <a:latin typeface="Calibri" panose="020F0502020204030204" pitchFamily="34" charset="0"/>
              </a:rPr>
              <a:t>Attracting investment from TNCs – 80 countries belong to this category</a:t>
            </a:r>
            <a:endParaRPr lang="en-GB" dirty="0"/>
          </a:p>
        </p:txBody>
      </p:sp>
      <p:sp>
        <p:nvSpPr>
          <p:cNvPr id="12" name="Rectangle 11">
            <a:extLst>
              <a:ext uri="{FF2B5EF4-FFF2-40B4-BE49-F238E27FC236}">
                <a16:creationId xmlns:a16="http://schemas.microsoft.com/office/drawing/2014/main" id="{1FB489DC-EDFC-8F2F-71DC-545EDD11FD21}"/>
              </a:ext>
            </a:extLst>
          </p:cNvPr>
          <p:cNvSpPr/>
          <p:nvPr/>
        </p:nvSpPr>
        <p:spPr>
          <a:xfrm>
            <a:off x="5516217" y="1050027"/>
            <a:ext cx="5377069" cy="369332"/>
          </a:xfrm>
          <a:prstGeom prst="rect">
            <a:avLst/>
          </a:prstGeom>
        </p:spPr>
        <p:txBody>
          <a:bodyPr wrap="square">
            <a:spAutoFit/>
          </a:bodyPr>
          <a:lstStyle/>
          <a:p>
            <a:r>
              <a:rPr lang="en-GB" dirty="0">
                <a:latin typeface="Calibri" panose="020F0502020204030204" pitchFamily="34" charset="0"/>
              </a:rPr>
              <a:t>BRIC and MINT group members belong in this category</a:t>
            </a:r>
            <a:endParaRPr lang="en-GB" dirty="0"/>
          </a:p>
        </p:txBody>
      </p:sp>
    </p:spTree>
    <p:extLst>
      <p:ext uri="{BB962C8B-B14F-4D97-AF65-F5344CB8AC3E}">
        <p14:creationId xmlns:p14="http://schemas.microsoft.com/office/powerpoint/2010/main" val="38417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AB0ED0-F2ED-4048-A6DB-C9461800ED3E}"/>
              </a:ext>
            </a:extLst>
          </p:cNvPr>
          <p:cNvSpPr>
            <a:spLocks noGrp="1"/>
          </p:cNvSpPr>
          <p:nvPr>
            <p:ph type="title"/>
          </p:nvPr>
        </p:nvSpPr>
        <p:spPr>
          <a:xfrm>
            <a:off x="0" y="-223591"/>
            <a:ext cx="12192000" cy="1609344"/>
          </a:xfrm>
        </p:spPr>
        <p:txBody>
          <a:bodyPr/>
          <a:lstStyle/>
          <a:p>
            <a:r>
              <a:rPr lang="en-US" dirty="0"/>
              <a:t>Global Trade – trading characteristics?</a:t>
            </a:r>
          </a:p>
        </p:txBody>
      </p:sp>
      <p:sp>
        <p:nvSpPr>
          <p:cNvPr id="3" name="Rectangle 2"/>
          <p:cNvSpPr/>
          <p:nvPr/>
        </p:nvSpPr>
        <p:spPr>
          <a:xfrm>
            <a:off x="8362121" y="2365513"/>
            <a:ext cx="3356113" cy="646331"/>
          </a:xfrm>
          <a:prstGeom prst="rect">
            <a:avLst/>
          </a:prstGeom>
        </p:spPr>
        <p:txBody>
          <a:bodyPr wrap="square">
            <a:spAutoFit/>
          </a:bodyPr>
          <a:lstStyle/>
          <a:p>
            <a:r>
              <a:rPr lang="en-GB" dirty="0">
                <a:latin typeface="Calibri" panose="020F0502020204030204" pitchFamily="34" charset="0"/>
              </a:rPr>
              <a:t>Rapid factory expansion and industrialisation</a:t>
            </a:r>
            <a:endParaRPr lang="en-GB" dirty="0"/>
          </a:p>
        </p:txBody>
      </p:sp>
      <p:sp>
        <p:nvSpPr>
          <p:cNvPr id="6" name="Rectangle 5"/>
          <p:cNvSpPr/>
          <p:nvPr/>
        </p:nvSpPr>
        <p:spPr>
          <a:xfrm>
            <a:off x="4379843" y="5120165"/>
            <a:ext cx="3869635" cy="923330"/>
          </a:xfrm>
          <a:prstGeom prst="rect">
            <a:avLst/>
          </a:prstGeom>
        </p:spPr>
        <p:txBody>
          <a:bodyPr wrap="square">
            <a:spAutoFit/>
          </a:bodyPr>
          <a:lstStyle/>
          <a:p>
            <a:r>
              <a:rPr lang="en-GB" dirty="0">
                <a:latin typeface="Calibri" panose="020F0502020204030204" pitchFamily="34" charset="0"/>
              </a:rPr>
              <a:t>Food prices fluctuate year to year – therefore a need to diversify trade, e.g. tourism in Rwanda (mountain gorillas)</a:t>
            </a:r>
            <a:endParaRPr lang="en-GB" dirty="0"/>
          </a:p>
        </p:txBody>
      </p:sp>
      <p:sp>
        <p:nvSpPr>
          <p:cNvPr id="7" name="Rectangle 6"/>
          <p:cNvSpPr/>
          <p:nvPr/>
        </p:nvSpPr>
        <p:spPr>
          <a:xfrm>
            <a:off x="490330" y="1496457"/>
            <a:ext cx="2716696" cy="646331"/>
          </a:xfrm>
          <a:prstGeom prst="rect">
            <a:avLst/>
          </a:prstGeom>
        </p:spPr>
        <p:txBody>
          <a:bodyPr wrap="square">
            <a:spAutoFit/>
          </a:bodyPr>
          <a:lstStyle/>
          <a:p>
            <a:r>
              <a:rPr lang="en-GB" dirty="0">
                <a:latin typeface="Calibri" panose="020F0502020204030204" pitchFamily="34" charset="0"/>
              </a:rPr>
              <a:t>Agriculture and raw materials very important</a:t>
            </a:r>
            <a:endParaRPr lang="en-GB" dirty="0"/>
          </a:p>
        </p:txBody>
      </p:sp>
      <p:sp>
        <p:nvSpPr>
          <p:cNvPr id="8" name="Rectangle 7"/>
          <p:cNvSpPr/>
          <p:nvPr/>
        </p:nvSpPr>
        <p:spPr>
          <a:xfrm>
            <a:off x="8992565" y="4686013"/>
            <a:ext cx="2405270" cy="923330"/>
          </a:xfrm>
          <a:prstGeom prst="rect">
            <a:avLst/>
          </a:prstGeom>
        </p:spPr>
        <p:txBody>
          <a:bodyPr wrap="square">
            <a:spAutoFit/>
          </a:bodyPr>
          <a:lstStyle/>
          <a:p>
            <a:r>
              <a:rPr lang="en-GB" dirty="0">
                <a:latin typeface="Calibri" panose="020F0502020204030204" pitchFamily="34" charset="0"/>
              </a:rPr>
              <a:t>Office work has over-taken factory employment</a:t>
            </a:r>
            <a:endParaRPr lang="en-GB" dirty="0"/>
          </a:p>
        </p:txBody>
      </p:sp>
      <p:sp>
        <p:nvSpPr>
          <p:cNvPr id="9" name="Rectangle 8"/>
          <p:cNvSpPr/>
          <p:nvPr/>
        </p:nvSpPr>
        <p:spPr>
          <a:xfrm>
            <a:off x="794165" y="3695453"/>
            <a:ext cx="3035714" cy="646331"/>
          </a:xfrm>
          <a:prstGeom prst="rect">
            <a:avLst/>
          </a:prstGeom>
        </p:spPr>
        <p:txBody>
          <a:bodyPr wrap="square">
            <a:spAutoFit/>
          </a:bodyPr>
          <a:lstStyle/>
          <a:p>
            <a:r>
              <a:rPr lang="en-GB" dirty="0">
                <a:latin typeface="Calibri" panose="020F0502020204030204" pitchFamily="34" charset="0"/>
              </a:rPr>
              <a:t>4/5ths of GDP is derived from trade in services (UK)</a:t>
            </a:r>
            <a:endParaRPr lang="en-GB" dirty="0"/>
          </a:p>
        </p:txBody>
      </p:sp>
      <p:sp>
        <p:nvSpPr>
          <p:cNvPr id="2" name="Rectangle 1">
            <a:extLst>
              <a:ext uri="{FF2B5EF4-FFF2-40B4-BE49-F238E27FC236}">
                <a16:creationId xmlns:a16="http://schemas.microsoft.com/office/drawing/2014/main" id="{D315DEBA-37CB-9CFD-D224-7992E44E53F0}"/>
              </a:ext>
            </a:extLst>
          </p:cNvPr>
          <p:cNvSpPr/>
          <p:nvPr/>
        </p:nvSpPr>
        <p:spPr>
          <a:xfrm>
            <a:off x="4379843" y="2899823"/>
            <a:ext cx="3035714" cy="646331"/>
          </a:xfrm>
          <a:prstGeom prst="rect">
            <a:avLst/>
          </a:prstGeom>
        </p:spPr>
        <p:txBody>
          <a:bodyPr wrap="square">
            <a:spAutoFit/>
          </a:bodyPr>
          <a:lstStyle/>
          <a:p>
            <a:r>
              <a:rPr lang="en-GB" dirty="0">
                <a:latin typeface="Calibri" panose="020F0502020204030204" pitchFamily="34" charset="0"/>
              </a:rPr>
              <a:t>Great variation in goods and services specialisations</a:t>
            </a:r>
            <a:endParaRPr lang="en-GB" dirty="0"/>
          </a:p>
        </p:txBody>
      </p:sp>
      <p:sp>
        <p:nvSpPr>
          <p:cNvPr id="4" name="Rectangle 3">
            <a:extLst>
              <a:ext uri="{FF2B5EF4-FFF2-40B4-BE49-F238E27FC236}">
                <a16:creationId xmlns:a16="http://schemas.microsoft.com/office/drawing/2014/main" id="{3C1D8749-1F18-B2CB-D313-7BA523940660}"/>
              </a:ext>
            </a:extLst>
          </p:cNvPr>
          <p:cNvSpPr/>
          <p:nvPr/>
        </p:nvSpPr>
        <p:spPr>
          <a:xfrm>
            <a:off x="490330" y="5258664"/>
            <a:ext cx="3035714" cy="369332"/>
          </a:xfrm>
          <a:prstGeom prst="rect">
            <a:avLst/>
          </a:prstGeom>
        </p:spPr>
        <p:txBody>
          <a:bodyPr wrap="square">
            <a:spAutoFit/>
          </a:bodyPr>
          <a:lstStyle/>
          <a:p>
            <a:r>
              <a:rPr lang="en-GB" dirty="0">
                <a:latin typeface="Calibri" panose="020F0502020204030204" pitchFamily="34" charset="0"/>
              </a:rPr>
              <a:t>China – workshop of the world</a:t>
            </a:r>
            <a:endParaRPr lang="en-GB" dirty="0"/>
          </a:p>
        </p:txBody>
      </p:sp>
      <p:sp>
        <p:nvSpPr>
          <p:cNvPr id="10" name="Rectangle 9">
            <a:extLst>
              <a:ext uri="{FF2B5EF4-FFF2-40B4-BE49-F238E27FC236}">
                <a16:creationId xmlns:a16="http://schemas.microsoft.com/office/drawing/2014/main" id="{B4A3A9E6-CC32-1E24-D8F2-8731F1DFD3A4}"/>
              </a:ext>
            </a:extLst>
          </p:cNvPr>
          <p:cNvSpPr/>
          <p:nvPr/>
        </p:nvSpPr>
        <p:spPr>
          <a:xfrm>
            <a:off x="7528200" y="3546154"/>
            <a:ext cx="3869635" cy="646331"/>
          </a:xfrm>
          <a:prstGeom prst="rect">
            <a:avLst/>
          </a:prstGeom>
        </p:spPr>
        <p:txBody>
          <a:bodyPr wrap="square">
            <a:spAutoFit/>
          </a:bodyPr>
          <a:lstStyle/>
          <a:p>
            <a:r>
              <a:rPr lang="en-GB" dirty="0">
                <a:latin typeface="Calibri" panose="020F0502020204030204" pitchFamily="34" charset="0"/>
              </a:rPr>
              <a:t>India and Philippines important global hubs for call centre services</a:t>
            </a:r>
            <a:endParaRPr lang="en-GB" dirty="0"/>
          </a:p>
        </p:txBody>
      </p:sp>
      <p:sp>
        <p:nvSpPr>
          <p:cNvPr id="11" name="Rectangle 10">
            <a:extLst>
              <a:ext uri="{FF2B5EF4-FFF2-40B4-BE49-F238E27FC236}">
                <a16:creationId xmlns:a16="http://schemas.microsoft.com/office/drawing/2014/main" id="{D592782B-526A-F7F6-2DBB-B9D17C6AA694}"/>
              </a:ext>
            </a:extLst>
          </p:cNvPr>
          <p:cNvSpPr/>
          <p:nvPr/>
        </p:nvSpPr>
        <p:spPr>
          <a:xfrm>
            <a:off x="4578143" y="1496456"/>
            <a:ext cx="3035714" cy="923330"/>
          </a:xfrm>
          <a:prstGeom prst="rect">
            <a:avLst/>
          </a:prstGeom>
        </p:spPr>
        <p:txBody>
          <a:bodyPr wrap="square">
            <a:spAutoFit/>
          </a:bodyPr>
          <a:lstStyle/>
          <a:p>
            <a:r>
              <a:rPr lang="en-GB" dirty="0">
                <a:latin typeface="Calibri" panose="020F0502020204030204" pitchFamily="34" charset="0"/>
              </a:rPr>
              <a:t>Trade in hi-tech manufacturing remains important (e.g. Germany)</a:t>
            </a:r>
            <a:endParaRPr lang="en-GB" dirty="0"/>
          </a:p>
        </p:txBody>
      </p:sp>
    </p:spTree>
    <p:extLst>
      <p:ext uri="{BB962C8B-B14F-4D97-AF65-F5344CB8AC3E}">
        <p14:creationId xmlns:p14="http://schemas.microsoft.com/office/powerpoint/2010/main" val="427658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99F6-77C5-B146-9F43-5FB98722108D}"/>
              </a:ext>
            </a:extLst>
          </p:cNvPr>
          <p:cNvSpPr>
            <a:spLocks noGrp="1"/>
          </p:cNvSpPr>
          <p:nvPr>
            <p:ph type="title"/>
          </p:nvPr>
        </p:nvSpPr>
        <p:spPr>
          <a:xfrm>
            <a:off x="545192" y="126017"/>
            <a:ext cx="10058400" cy="1609344"/>
          </a:xfrm>
        </p:spPr>
        <p:txBody>
          <a:bodyPr/>
          <a:lstStyle/>
          <a:p>
            <a:r>
              <a:rPr lang="en-US" dirty="0"/>
              <a:t>Global Trade</a:t>
            </a:r>
          </a:p>
        </p:txBody>
      </p:sp>
      <p:sp>
        <p:nvSpPr>
          <p:cNvPr id="3" name="Content Placeholder 2">
            <a:extLst>
              <a:ext uri="{FF2B5EF4-FFF2-40B4-BE49-F238E27FC236}">
                <a16:creationId xmlns:a16="http://schemas.microsoft.com/office/drawing/2014/main" id="{58764BAB-A0EA-024E-8FCA-3F5CE758A216}"/>
              </a:ext>
            </a:extLst>
          </p:cNvPr>
          <p:cNvSpPr>
            <a:spLocks noGrp="1"/>
          </p:cNvSpPr>
          <p:nvPr>
            <p:ph idx="1"/>
          </p:nvPr>
        </p:nvSpPr>
        <p:spPr>
          <a:xfrm>
            <a:off x="589663" y="2188309"/>
            <a:ext cx="10661163" cy="4311345"/>
          </a:xfrm>
        </p:spPr>
        <p:txBody>
          <a:bodyPr>
            <a:normAutofit/>
          </a:bodyPr>
          <a:lstStyle/>
          <a:p>
            <a:r>
              <a:rPr lang="en-GB" dirty="0"/>
              <a:t>Regional Trade Agreements emerged (RTAs) and after WW2, the General Agreement on Trade and Tariffs in 1947 was established -  now the World Trade Organisation or WTO (1995) with the </a:t>
            </a:r>
            <a:r>
              <a:rPr lang="en-GB" b="1" dirty="0"/>
              <a:t>aim to lower barriers to international trade</a:t>
            </a:r>
            <a:r>
              <a:rPr lang="en-GB" dirty="0"/>
              <a:t>.</a:t>
            </a:r>
          </a:p>
          <a:p>
            <a:r>
              <a:rPr lang="en-GB" dirty="0"/>
              <a:t>WTO had a philosophy of non-tariff barriers: </a:t>
            </a:r>
          </a:p>
          <a:p>
            <a:pPr lvl="1"/>
            <a:r>
              <a:rPr lang="en-GB" b="1" dirty="0"/>
              <a:t>Free trade </a:t>
            </a:r>
            <a:r>
              <a:rPr lang="en-GB" dirty="0"/>
              <a:t>– trade without quotas, tariffs or other restrictions.  Reaching agreements on average trade tariffs has led to an increase in world trade at a faster rate than global economic growth. </a:t>
            </a:r>
          </a:p>
          <a:p>
            <a:r>
              <a:rPr lang="en-GB" dirty="0">
                <a:hlinkClick r:id="rId2"/>
              </a:rPr>
              <a:t>https://www.youtube.com/watch?v=J-qGCZ4wmxs</a:t>
            </a:r>
            <a:r>
              <a:rPr lang="en-GB" dirty="0"/>
              <a:t> (Definition and need for free trade)</a:t>
            </a:r>
          </a:p>
          <a:p>
            <a:r>
              <a:rPr lang="en-GB" dirty="0"/>
              <a:t>One consequence of global systems (such as the WTO) has been to bring countries together into trading blocs, which </a:t>
            </a:r>
            <a:r>
              <a:rPr lang="en-GB" b="1" dirty="0"/>
              <a:t>support free trade agreements </a:t>
            </a:r>
            <a:r>
              <a:rPr lang="en-GB" dirty="0"/>
              <a:t>between member countries without incurring protectionist measures, such as tariffs or charges.</a:t>
            </a:r>
          </a:p>
          <a:p>
            <a:r>
              <a:rPr lang="en-GB" dirty="0"/>
              <a:t>Free trade agreements and market principles are criticised by some: </a:t>
            </a:r>
            <a:r>
              <a:rPr lang="en-GB" dirty="0">
                <a:hlinkClick r:id="rId3"/>
              </a:rPr>
              <a:t>https://www.youtube.com/watch?v=M4Sz1NNvepk</a:t>
            </a:r>
            <a:r>
              <a:rPr lang="en-GB" dirty="0"/>
              <a:t> </a:t>
            </a:r>
          </a:p>
          <a:p>
            <a:pPr marL="0" indent="0">
              <a:buNone/>
            </a:pPr>
            <a:endParaRPr lang="en-GB" dirty="0"/>
          </a:p>
        </p:txBody>
      </p:sp>
      <p:sp>
        <p:nvSpPr>
          <p:cNvPr id="5" name="Rectangle 4">
            <a:extLst>
              <a:ext uri="{FF2B5EF4-FFF2-40B4-BE49-F238E27FC236}">
                <a16:creationId xmlns:a16="http://schemas.microsoft.com/office/drawing/2014/main" id="{B471118E-4792-7949-B083-D6E558340963}"/>
              </a:ext>
            </a:extLst>
          </p:cNvPr>
          <p:cNvSpPr/>
          <p:nvPr/>
        </p:nvSpPr>
        <p:spPr>
          <a:xfrm>
            <a:off x="545192" y="1494404"/>
            <a:ext cx="10366234" cy="646331"/>
          </a:xfrm>
          <a:prstGeom prst="rect">
            <a:avLst/>
          </a:prstGeom>
        </p:spPr>
        <p:txBody>
          <a:bodyPr wrap="square">
            <a:spAutoFit/>
          </a:bodyPr>
          <a:lstStyle/>
          <a:p>
            <a:r>
              <a:rPr lang="en-GB" dirty="0">
                <a:solidFill>
                  <a:srgbClr val="0070C0"/>
                </a:solidFill>
              </a:rPr>
              <a:t>TASK: What do you think has been the main driver of global </a:t>
            </a:r>
            <a:r>
              <a:rPr lang="en-GB" b="1" dirty="0">
                <a:solidFill>
                  <a:srgbClr val="0070C0"/>
                </a:solidFill>
              </a:rPr>
              <a:t>economic i</a:t>
            </a:r>
            <a:r>
              <a:rPr lang="en-GB" dirty="0">
                <a:solidFill>
                  <a:srgbClr val="0070C0"/>
                </a:solidFill>
              </a:rPr>
              <a:t>ntegration over the past 200 years?</a:t>
            </a:r>
          </a:p>
        </p:txBody>
      </p:sp>
    </p:spTree>
    <p:extLst>
      <p:ext uri="{BB962C8B-B14F-4D97-AF65-F5344CB8AC3E}">
        <p14:creationId xmlns:p14="http://schemas.microsoft.com/office/powerpoint/2010/main" val="347325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A05C9-3F8C-5D42-9CB5-A630A9F79EEA}"/>
              </a:ext>
            </a:extLst>
          </p:cNvPr>
          <p:cNvSpPr>
            <a:spLocks noGrp="1"/>
          </p:cNvSpPr>
          <p:nvPr>
            <p:ph type="title"/>
          </p:nvPr>
        </p:nvSpPr>
        <p:spPr/>
        <p:txBody>
          <a:bodyPr/>
          <a:lstStyle/>
          <a:p>
            <a:r>
              <a:rPr lang="en-US" dirty="0"/>
              <a:t>Free trade</a:t>
            </a:r>
          </a:p>
        </p:txBody>
      </p:sp>
      <p:sp>
        <p:nvSpPr>
          <p:cNvPr id="3" name="Content Placeholder 2">
            <a:extLst>
              <a:ext uri="{FF2B5EF4-FFF2-40B4-BE49-F238E27FC236}">
                <a16:creationId xmlns:a16="http://schemas.microsoft.com/office/drawing/2014/main" id="{328B3CED-6A61-4546-874D-69A8141FC147}"/>
              </a:ext>
            </a:extLst>
          </p:cNvPr>
          <p:cNvSpPr>
            <a:spLocks noGrp="1"/>
          </p:cNvSpPr>
          <p:nvPr>
            <p:ph sz="half" idx="1"/>
          </p:nvPr>
        </p:nvSpPr>
        <p:spPr/>
        <p:txBody>
          <a:bodyPr/>
          <a:lstStyle/>
          <a:p>
            <a:r>
              <a:rPr lang="en-US" dirty="0"/>
              <a:t>Pros? </a:t>
            </a:r>
          </a:p>
          <a:p>
            <a:endParaRPr lang="en-US" dirty="0"/>
          </a:p>
          <a:p>
            <a:endParaRPr lang="en-US" dirty="0"/>
          </a:p>
          <a:p>
            <a:r>
              <a:rPr lang="en-US" dirty="0"/>
              <a:t>Cons?</a:t>
            </a:r>
          </a:p>
          <a:p>
            <a:endParaRPr lang="en-US" dirty="0"/>
          </a:p>
          <a:p>
            <a:endParaRPr lang="en-US" dirty="0"/>
          </a:p>
          <a:p>
            <a:r>
              <a:rPr lang="en-US" dirty="0"/>
              <a:t>Impact of free trade on LICs?</a:t>
            </a:r>
          </a:p>
          <a:p>
            <a:endParaRPr lang="en-US" dirty="0"/>
          </a:p>
          <a:p>
            <a:endParaRPr lang="en-US" dirty="0"/>
          </a:p>
        </p:txBody>
      </p:sp>
      <p:sp>
        <p:nvSpPr>
          <p:cNvPr id="4" name="Content Placeholder 3">
            <a:extLst>
              <a:ext uri="{FF2B5EF4-FFF2-40B4-BE49-F238E27FC236}">
                <a16:creationId xmlns:a16="http://schemas.microsoft.com/office/drawing/2014/main" id="{6B9727B4-7491-9749-812A-99DC623CAB6D}"/>
              </a:ext>
            </a:extLst>
          </p:cNvPr>
          <p:cNvSpPr>
            <a:spLocks noGrp="1"/>
          </p:cNvSpPr>
          <p:nvPr>
            <p:ph sz="half" idx="2"/>
          </p:nvPr>
        </p:nvSpPr>
        <p:spPr>
          <a:xfrm>
            <a:off x="6364224" y="1917700"/>
            <a:ext cx="5002276" cy="4254500"/>
          </a:xfrm>
        </p:spPr>
        <p:txBody>
          <a:bodyPr/>
          <a:lstStyle/>
          <a:p>
            <a:r>
              <a:rPr lang="en-US" dirty="0"/>
              <a:t>Encourages FDI, increases economic growth as trade increases, transfer of technology &amp; knowledge</a:t>
            </a:r>
          </a:p>
          <a:p>
            <a:endParaRPr lang="en-US" dirty="0"/>
          </a:p>
          <a:p>
            <a:r>
              <a:rPr lang="en-US" dirty="0"/>
              <a:t>Outsourcing increases – issues? Environmental impacts?</a:t>
            </a:r>
          </a:p>
          <a:p>
            <a:endParaRPr lang="en-US" dirty="0"/>
          </a:p>
          <a:p>
            <a:r>
              <a:rPr lang="en-US" dirty="0"/>
              <a:t>Benefit of FDI, job creation, better technology and infrastructure, but also exploitation of workers, environment, raw materials etc.</a:t>
            </a:r>
          </a:p>
        </p:txBody>
      </p:sp>
    </p:spTree>
    <p:extLst>
      <p:ext uri="{BB962C8B-B14F-4D97-AF65-F5344CB8AC3E}">
        <p14:creationId xmlns:p14="http://schemas.microsoft.com/office/powerpoint/2010/main" val="15955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9B340-8FEE-4142-B013-A9A0078F805A}"/>
              </a:ext>
            </a:extLst>
          </p:cNvPr>
          <p:cNvSpPr>
            <a:spLocks noGrp="1"/>
          </p:cNvSpPr>
          <p:nvPr>
            <p:ph type="title"/>
          </p:nvPr>
        </p:nvSpPr>
        <p:spPr>
          <a:xfrm>
            <a:off x="713232" y="173736"/>
            <a:ext cx="10058400" cy="1609344"/>
          </a:xfrm>
        </p:spPr>
        <p:txBody>
          <a:bodyPr/>
          <a:lstStyle/>
          <a:p>
            <a:r>
              <a:rPr lang="en-US" dirty="0"/>
              <a:t>Barriers to trade</a:t>
            </a:r>
          </a:p>
        </p:txBody>
      </p:sp>
      <p:sp>
        <p:nvSpPr>
          <p:cNvPr id="3" name="Content Placeholder 2">
            <a:extLst>
              <a:ext uri="{FF2B5EF4-FFF2-40B4-BE49-F238E27FC236}">
                <a16:creationId xmlns:a16="http://schemas.microsoft.com/office/drawing/2014/main" id="{076EDAF9-EC0A-5843-BB8C-1B8185547F5B}"/>
              </a:ext>
            </a:extLst>
          </p:cNvPr>
          <p:cNvSpPr>
            <a:spLocks noGrp="1"/>
          </p:cNvSpPr>
          <p:nvPr>
            <p:ph idx="1"/>
          </p:nvPr>
        </p:nvSpPr>
        <p:spPr>
          <a:xfrm>
            <a:off x="534924" y="1564243"/>
            <a:ext cx="11122152" cy="4693920"/>
          </a:xfrm>
        </p:spPr>
        <p:txBody>
          <a:bodyPr>
            <a:normAutofit fontScale="92500" lnSpcReduction="20000"/>
          </a:bodyPr>
          <a:lstStyle/>
          <a:p>
            <a:r>
              <a:rPr lang="en-US" dirty="0"/>
              <a:t>Protectionism – </a:t>
            </a:r>
          </a:p>
          <a:p>
            <a:pPr lvl="1"/>
            <a:r>
              <a:rPr lang="en-US" dirty="0"/>
              <a:t>A deliberate policy by government to impose restrictions on trade in goods and services with other countries – usually done with the intention of protecting home-based industries from foreign competition.</a:t>
            </a:r>
          </a:p>
          <a:p>
            <a:pPr lvl="1"/>
            <a:r>
              <a:rPr lang="en-US" dirty="0"/>
              <a:t>Used by governments in both developed and developing countries to protect their established or emerging industries</a:t>
            </a:r>
          </a:p>
          <a:p>
            <a:pPr lvl="1"/>
            <a:r>
              <a:rPr lang="en-GB" dirty="0"/>
              <a:t>Used within trade blocs, so countries outside the trade bloc have to pay an additional tariff to trade within the trade bloc.  </a:t>
            </a:r>
            <a:r>
              <a:rPr lang="en-GB" dirty="0">
                <a:solidFill>
                  <a:srgbClr val="FF0000"/>
                </a:solidFill>
              </a:rPr>
              <a:t>Opponents of trade blocs </a:t>
            </a:r>
            <a:r>
              <a:rPr lang="en-GB" dirty="0"/>
              <a:t>argue that by offering unfair advantages to member countries, they restrict the development of the global economy.</a:t>
            </a:r>
          </a:p>
          <a:p>
            <a:pPr marL="274320" lvl="1" indent="0">
              <a:buNone/>
            </a:pPr>
            <a:endParaRPr lang="en-US" b="1" dirty="0"/>
          </a:p>
          <a:p>
            <a:pPr marL="274320" lvl="1" indent="0">
              <a:buNone/>
            </a:pPr>
            <a:r>
              <a:rPr lang="en-US" dirty="0">
                <a:hlinkClick r:id="rId2"/>
              </a:rPr>
              <a:t>https://www.youtube.com/watch?v=wFO8FDvLoms</a:t>
            </a:r>
            <a:r>
              <a:rPr lang="en-US" dirty="0"/>
              <a:t> </a:t>
            </a:r>
          </a:p>
          <a:p>
            <a:endParaRPr lang="en-US" dirty="0"/>
          </a:p>
          <a:p>
            <a:r>
              <a:rPr lang="en-US" dirty="0"/>
              <a:t>Barriers to trade:</a:t>
            </a:r>
          </a:p>
          <a:p>
            <a:pPr lvl="1"/>
            <a:r>
              <a:rPr lang="en-US" dirty="0"/>
              <a:t>Import </a:t>
            </a:r>
            <a:r>
              <a:rPr lang="en-US" dirty="0" err="1"/>
              <a:t>licence</a:t>
            </a:r>
            <a:endParaRPr lang="en-US" dirty="0"/>
          </a:p>
          <a:p>
            <a:pPr lvl="1"/>
            <a:r>
              <a:rPr lang="en-US" dirty="0"/>
              <a:t>Import quotas</a:t>
            </a:r>
          </a:p>
          <a:p>
            <a:pPr lvl="1"/>
            <a:r>
              <a:rPr lang="en-US" dirty="0"/>
              <a:t>Subsidies</a:t>
            </a:r>
          </a:p>
          <a:p>
            <a:pPr lvl="1"/>
            <a:r>
              <a:rPr lang="en-US" dirty="0"/>
              <a:t>Voluntary export restraints</a:t>
            </a:r>
          </a:p>
          <a:p>
            <a:pPr lvl="1"/>
            <a:r>
              <a:rPr lang="en-US" dirty="0"/>
              <a:t>Embargoes</a:t>
            </a:r>
          </a:p>
          <a:p>
            <a:pPr lvl="1"/>
            <a:r>
              <a:rPr lang="en-US" dirty="0"/>
              <a:t>Trade restrictions</a:t>
            </a:r>
          </a:p>
        </p:txBody>
      </p:sp>
      <p:sp>
        <p:nvSpPr>
          <p:cNvPr id="4" name="Rectangle 3">
            <a:extLst>
              <a:ext uri="{FF2B5EF4-FFF2-40B4-BE49-F238E27FC236}">
                <a16:creationId xmlns:a16="http://schemas.microsoft.com/office/drawing/2014/main" id="{BB4B316E-55CC-BE41-8736-E370106C9A12}"/>
              </a:ext>
            </a:extLst>
          </p:cNvPr>
          <p:cNvSpPr/>
          <p:nvPr/>
        </p:nvSpPr>
        <p:spPr>
          <a:xfrm>
            <a:off x="6732524" y="3911203"/>
            <a:ext cx="4924552" cy="2031325"/>
          </a:xfrm>
          <a:prstGeom prst="rect">
            <a:avLst/>
          </a:prstGeom>
        </p:spPr>
        <p:txBody>
          <a:bodyPr wrap="square">
            <a:spAutoFit/>
          </a:bodyPr>
          <a:lstStyle/>
          <a:p>
            <a:r>
              <a:rPr lang="en-GB" b="1" dirty="0">
                <a:solidFill>
                  <a:srgbClr val="0070C0"/>
                </a:solidFill>
                <a:latin typeface="Arial" panose="020B0604020202020204" pitchFamily="34" charset="0"/>
                <a:ea typeface="Times New Roman" panose="02020603050405020304" pitchFamily="18" charset="0"/>
              </a:rPr>
              <a:t>1. Trade barriers are used by countries as a ‘protectionist’ measure. What are countries trying to protect (AO1) (4 marks) </a:t>
            </a:r>
            <a:endParaRPr lang="en-GB" dirty="0">
              <a:solidFill>
                <a:srgbClr val="0070C0"/>
              </a:solidFill>
              <a:latin typeface="Times New Roman" panose="02020603050405020304" pitchFamily="18" charset="0"/>
              <a:ea typeface="Times New Roman" panose="02020603050405020304" pitchFamily="18" charset="0"/>
            </a:endParaRPr>
          </a:p>
          <a:p>
            <a:endParaRPr lang="en-GB" b="1" dirty="0">
              <a:solidFill>
                <a:srgbClr val="0070C0"/>
              </a:solidFill>
              <a:latin typeface="Times New Roman" panose="02020603050405020304" pitchFamily="18" charset="0"/>
              <a:ea typeface="Times New Roman" panose="02020603050405020304" pitchFamily="18" charset="0"/>
            </a:endParaRPr>
          </a:p>
          <a:p>
            <a:r>
              <a:rPr lang="en-GB" b="1" dirty="0">
                <a:solidFill>
                  <a:srgbClr val="0070C0"/>
                </a:solidFill>
                <a:latin typeface="Arial" panose="020B0604020202020204" pitchFamily="34" charset="0"/>
                <a:ea typeface="Times New Roman" panose="02020603050405020304" pitchFamily="18" charset="0"/>
              </a:rPr>
              <a:t>2. Identify TWO types of external trade barrier protecting an economy and explain how they work (AO1,AO2) (6 marks) </a:t>
            </a:r>
            <a:endParaRPr lang="en-GB" dirty="0">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47427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67933" y="0"/>
            <a:ext cx="9144000" cy="762000"/>
          </a:xfrm>
          <a:prstGeom prst="roundRect">
            <a:avLst/>
          </a:prstGeom>
          <a:solidFill>
            <a:srgbClr val="8FBB4D"/>
          </a:solidFill>
          <a:ln>
            <a:solidFill>
              <a:srgbClr val="8FBB4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Barriers to Trade: Examples</a:t>
            </a: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52601" y="762001"/>
            <a:ext cx="2218062" cy="32511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0" y="838200"/>
            <a:ext cx="3886200" cy="1600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67400" y="2971801"/>
            <a:ext cx="4419600" cy="3110089"/>
          </a:xfrm>
          <a:prstGeom prst="rect">
            <a:avLst/>
          </a:prstGeom>
        </p:spPr>
      </p:pic>
      <p:sp>
        <p:nvSpPr>
          <p:cNvPr id="11" name="Rounded Rectangle 10"/>
          <p:cNvSpPr/>
          <p:nvPr/>
        </p:nvSpPr>
        <p:spPr>
          <a:xfrm>
            <a:off x="5943600" y="2438400"/>
            <a:ext cx="4038600"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Cashew nuts  - Mozambique </a:t>
            </a:r>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752601" y="3714750"/>
            <a:ext cx="3648075" cy="3143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8744595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948</TotalTime>
  <Words>1836</Words>
  <Application>Microsoft Macintosh PowerPoint</Application>
  <PresentationFormat>Widescreen</PresentationFormat>
  <Paragraphs>145</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Helvetica</vt:lpstr>
      <vt:lpstr>Rockwell</vt:lpstr>
      <vt:lpstr>Rockwell Condensed</vt:lpstr>
      <vt:lpstr>Rockwell Extra Bold</vt:lpstr>
      <vt:lpstr>Times</vt:lpstr>
      <vt:lpstr>Times New Roman</vt:lpstr>
      <vt:lpstr>Wingdings</vt:lpstr>
      <vt:lpstr>Wood Type</vt:lpstr>
      <vt:lpstr>International trade</vt:lpstr>
      <vt:lpstr>INTERNATIONAL TRADE AND ACCESS TO MARKETS</vt:lpstr>
      <vt:lpstr>Introduction – global trade</vt:lpstr>
      <vt:lpstr>Global Trade – Development characteristics?</vt:lpstr>
      <vt:lpstr>Global Trade – trading characteristics?</vt:lpstr>
      <vt:lpstr>Global Trade</vt:lpstr>
      <vt:lpstr>Free trade</vt:lpstr>
      <vt:lpstr>Barriers to trade</vt:lpstr>
      <vt:lpstr>PowerPoint Presentation</vt:lpstr>
      <vt:lpstr>Global features and trends in the volume and pattern of trade and investment</vt:lpstr>
      <vt:lpstr>PowerPoint Presentation</vt:lpstr>
      <vt:lpstr>PowerPoint Presentation</vt:lpstr>
      <vt:lpstr>Trends in volume and patterns</vt:lpstr>
      <vt:lpstr>Trading patterns (explained):</vt:lpstr>
      <vt:lpstr>Trade patterns</vt:lpstr>
      <vt:lpstr>Trade patterns – current drivers</vt:lpstr>
      <vt:lpstr>Trends in foreign investment</vt:lpstr>
      <vt:lpstr>What do you think attracts investors to invest in certain countries over others? </vt:lpstr>
      <vt:lpstr>Summary of Trends in volume and patterns</vt:lpstr>
      <vt:lpstr>Trade Patterns: summary</vt:lpstr>
      <vt:lpstr>Further Guidance: 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trade</dc:title>
  <dc:creator>Lorna Cansfield</dc:creator>
  <cp:lastModifiedBy>Lorna Cansfield</cp:lastModifiedBy>
  <cp:revision>60</cp:revision>
  <dcterms:created xsi:type="dcterms:W3CDTF">2020-10-25T10:39:05Z</dcterms:created>
  <dcterms:modified xsi:type="dcterms:W3CDTF">2023-11-06T15:37:48Z</dcterms:modified>
</cp:coreProperties>
</file>