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handoutMasterIdLst>
    <p:handoutMasterId r:id="rId29"/>
  </p:handoutMasterIdLst>
  <p:sldIdLst>
    <p:sldId id="256" r:id="rId2"/>
    <p:sldId id="322" r:id="rId3"/>
    <p:sldId id="324" r:id="rId4"/>
    <p:sldId id="362" r:id="rId5"/>
    <p:sldId id="348" r:id="rId6"/>
    <p:sldId id="365" r:id="rId7"/>
    <p:sldId id="363" r:id="rId8"/>
    <p:sldId id="334" r:id="rId9"/>
    <p:sldId id="359" r:id="rId10"/>
    <p:sldId id="356" r:id="rId11"/>
    <p:sldId id="358" r:id="rId12"/>
    <p:sldId id="360" r:id="rId13"/>
    <p:sldId id="354" r:id="rId14"/>
    <p:sldId id="364" r:id="rId15"/>
    <p:sldId id="347" r:id="rId16"/>
    <p:sldId id="366" r:id="rId17"/>
    <p:sldId id="259" r:id="rId18"/>
    <p:sldId id="367" r:id="rId19"/>
    <p:sldId id="344" r:id="rId20"/>
    <p:sldId id="361" r:id="rId21"/>
    <p:sldId id="368" r:id="rId22"/>
    <p:sldId id="353" r:id="rId23"/>
    <p:sldId id="369" r:id="rId24"/>
    <p:sldId id="370" r:id="rId25"/>
    <p:sldId id="345" r:id="rId26"/>
    <p:sldId id="25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cansfield" initials="jc" lastIdx="1" clrIdx="0">
    <p:extLst>
      <p:ext uri="{19B8F6BF-5375-455C-9EA6-DF929625EA0E}">
        <p15:presenceInfo xmlns:p15="http://schemas.microsoft.com/office/powerpoint/2012/main" userId="47401a0e934830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1"/>
    <p:restoredTop sz="86531" autoAdjust="0"/>
  </p:normalViewPr>
  <p:slideViewPr>
    <p:cSldViewPr snapToGrid="0" snapToObjects="1">
      <p:cViewPr varScale="1">
        <p:scale>
          <a:sx n="110" d="100"/>
          <a:sy n="110" d="100"/>
        </p:scale>
        <p:origin x="1072"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CAE5C3-FB1B-4B12-99F5-1261B4043E27}" type="datetimeFigureOut">
              <a:rPr lang="en-GB" smtClean="0"/>
              <a:t>21/11/2023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DF4EA34-5CFA-4CB6-8779-9929AD2E017F}" type="slidenum">
              <a:rPr lang="en-GB" smtClean="0"/>
              <a:t>‹#›</a:t>
            </a:fld>
            <a:endParaRPr lang="en-GB"/>
          </a:p>
        </p:txBody>
      </p:sp>
    </p:spTree>
    <p:extLst>
      <p:ext uri="{BB962C8B-B14F-4D97-AF65-F5344CB8AC3E}">
        <p14:creationId xmlns:p14="http://schemas.microsoft.com/office/powerpoint/2010/main" val="291428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4C090C-E4A8-AC44-A6E3-7DE40737FE78}" type="datetimeFigureOut">
              <a:rPr lang="en-US" smtClean="0"/>
              <a:t>11/21/23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11/21/23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11/21/23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11/21/23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11/21/23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4EkznawTXg" TargetMode="External"/><Relationship Id="rId2" Type="http://schemas.openxmlformats.org/officeDocument/2006/relationships/image" Target="../media/image12.tiff"/><Relationship Id="rId1" Type="http://schemas.openxmlformats.org/officeDocument/2006/relationships/slideLayout" Target="../slideLayouts/slideLayout8.xml"/><Relationship Id="rId6" Type="http://schemas.openxmlformats.org/officeDocument/2006/relationships/hyperlink" Target="https://godalming.planetestream.com/net4" TargetMode="External"/><Relationship Id="rId5" Type="http://schemas.openxmlformats.org/officeDocument/2006/relationships/hyperlink" Target="https://www.youtube.com/watch?v=5YxagT-vHuQ" TargetMode="External"/><Relationship Id="rId4" Type="http://schemas.openxmlformats.org/officeDocument/2006/relationships/hyperlink" Target="https://www.newsweek.com/china-us-wants-world-itself-thats-why-cant-accept-beijing-role-africa-861019"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 Id="rId5" Type="http://schemas.openxmlformats.org/officeDocument/2006/relationships/image" Target="../media/image17.tiff"/><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GRh8s6zb1b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7DE7-CDCF-4DE3-A932-2D7C60D111EE}"/>
              </a:ext>
            </a:extLst>
          </p:cNvPr>
          <p:cNvSpPr>
            <a:spLocks noGrp="1"/>
          </p:cNvSpPr>
          <p:nvPr>
            <p:ph type="title"/>
          </p:nvPr>
        </p:nvSpPr>
        <p:spPr>
          <a:xfrm>
            <a:off x="760248" y="160632"/>
            <a:ext cx="10058400" cy="1609344"/>
          </a:xfrm>
        </p:spPr>
        <p:txBody>
          <a:bodyPr/>
          <a:lstStyle/>
          <a:p>
            <a:r>
              <a:rPr lang="en-GB" dirty="0"/>
              <a:t>Changes in global trade patterns</a:t>
            </a:r>
          </a:p>
        </p:txBody>
      </p:sp>
      <p:sp>
        <p:nvSpPr>
          <p:cNvPr id="3" name="Content Placeholder 2">
            <a:extLst>
              <a:ext uri="{FF2B5EF4-FFF2-40B4-BE49-F238E27FC236}">
                <a16:creationId xmlns:a16="http://schemas.microsoft.com/office/drawing/2014/main" id="{D6DD23C0-56E8-4DCA-A37E-1D66D069174A}"/>
              </a:ext>
            </a:extLst>
          </p:cNvPr>
          <p:cNvSpPr>
            <a:spLocks noGrp="1"/>
          </p:cNvSpPr>
          <p:nvPr>
            <p:ph idx="1"/>
          </p:nvPr>
        </p:nvSpPr>
        <p:spPr>
          <a:xfrm>
            <a:off x="760248" y="1739952"/>
            <a:ext cx="9924552" cy="4018824"/>
          </a:xfrm>
        </p:spPr>
        <p:txBody>
          <a:bodyPr>
            <a:normAutofit fontScale="92500" lnSpcReduction="10000"/>
          </a:bodyPr>
          <a:lstStyle/>
          <a:p>
            <a:r>
              <a:rPr lang="en-GB" dirty="0"/>
              <a:t>Huge changes are taking place: trade involving EMEs has grown rapidly, so much so that trade within regions is more important than trade with HDEs.</a:t>
            </a:r>
          </a:p>
          <a:p>
            <a:r>
              <a:rPr lang="en-GB" dirty="0"/>
              <a:t>Developed nations are exporting less to each other and more proportionately to the EMEs.</a:t>
            </a:r>
          </a:p>
          <a:p>
            <a:r>
              <a:rPr lang="en-GB" dirty="0"/>
              <a:t>Asia-Pacific has high exports to North America and Europe, but does not import as much.  This has led to large </a:t>
            </a:r>
            <a:r>
              <a:rPr lang="en-GB" b="1" dirty="0"/>
              <a:t>trade deficits </a:t>
            </a:r>
            <a:r>
              <a:rPr lang="en-GB" dirty="0"/>
              <a:t>between Western Countries and Asia, especially China. This has fuelled some anti-globalisation views that have intensified since 2016.</a:t>
            </a:r>
          </a:p>
          <a:p>
            <a:r>
              <a:rPr lang="en-GB" dirty="0"/>
              <a:t>Not everyone is happy with the way trade patterns and relations are changing –’anti-globalisation’</a:t>
            </a:r>
          </a:p>
          <a:p>
            <a:r>
              <a:rPr lang="en-GB" dirty="0"/>
              <a:t> </a:t>
            </a:r>
            <a:r>
              <a:rPr lang="en-GB" b="1" dirty="0"/>
              <a:t>TASK read the Geography Review article ‘Anti-globalisation trends’:</a:t>
            </a:r>
          </a:p>
          <a:p>
            <a:pPr lvl="1"/>
            <a:r>
              <a:rPr lang="en-GB" dirty="0"/>
              <a:t>Use highlighters to distinguish the </a:t>
            </a:r>
            <a:r>
              <a:rPr lang="en-GB" b="1" dirty="0"/>
              <a:t>CAUSES and IMPACTS </a:t>
            </a:r>
            <a:r>
              <a:rPr lang="en-GB" dirty="0"/>
              <a:t>of anti-globalisation in the article.</a:t>
            </a:r>
          </a:p>
          <a:p>
            <a:pPr lvl="1"/>
            <a:r>
              <a:rPr lang="en-GB" dirty="0"/>
              <a:t>Answer the questions in the booklet.</a:t>
            </a:r>
          </a:p>
          <a:p>
            <a:pPr lvl="1"/>
            <a:endParaRPr lang="en-GB" dirty="0"/>
          </a:p>
        </p:txBody>
      </p:sp>
    </p:spTree>
    <p:extLst>
      <p:ext uri="{BB962C8B-B14F-4D97-AF65-F5344CB8AC3E}">
        <p14:creationId xmlns:p14="http://schemas.microsoft.com/office/powerpoint/2010/main" val="320043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AC894-C523-4B9A-9BF8-2A4458CDC0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000" y="29683"/>
            <a:ext cx="4982400" cy="6891356"/>
          </a:xfrm>
          <a:prstGeom prst="rect">
            <a:avLst/>
          </a:prstGeom>
        </p:spPr>
      </p:pic>
      <p:pic>
        <p:nvPicPr>
          <p:cNvPr id="3" name="Picture 2">
            <a:extLst>
              <a:ext uri="{FF2B5EF4-FFF2-40B4-BE49-F238E27FC236}">
                <a16:creationId xmlns:a16="http://schemas.microsoft.com/office/drawing/2014/main" id="{23C5BE9C-AD11-41CD-AE41-9A781B2EF5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7200" y="144000"/>
            <a:ext cx="6179370" cy="3549600"/>
          </a:xfrm>
          <a:prstGeom prst="rect">
            <a:avLst/>
          </a:prstGeom>
        </p:spPr>
      </p:pic>
      <p:sp>
        <p:nvSpPr>
          <p:cNvPr id="4" name="TextBox 3">
            <a:extLst>
              <a:ext uri="{FF2B5EF4-FFF2-40B4-BE49-F238E27FC236}">
                <a16:creationId xmlns:a16="http://schemas.microsoft.com/office/drawing/2014/main" id="{E966500F-BAC6-453B-B056-21BFA2B0CE06}"/>
              </a:ext>
            </a:extLst>
          </p:cNvPr>
          <p:cNvSpPr txBox="1"/>
          <p:nvPr/>
        </p:nvSpPr>
        <p:spPr>
          <a:xfrm>
            <a:off x="5796642" y="4011385"/>
            <a:ext cx="5963235" cy="2308324"/>
          </a:xfrm>
          <a:prstGeom prst="rect">
            <a:avLst/>
          </a:prstGeom>
          <a:noFill/>
        </p:spPr>
        <p:txBody>
          <a:bodyPr wrap="square" rtlCol="0">
            <a:spAutoFit/>
          </a:bodyPr>
          <a:lstStyle/>
          <a:p>
            <a:r>
              <a:rPr lang="en-GB" dirty="0"/>
              <a:t>Why does the US administration have a large trade deficit?</a:t>
            </a:r>
          </a:p>
          <a:p>
            <a:endParaRPr lang="en-GB" dirty="0"/>
          </a:p>
          <a:p>
            <a:r>
              <a:rPr lang="en-GB" dirty="0"/>
              <a:t>What has happened to the steel industry in developed economies? Explain how this may have led to a feeling of anti-globalisation.</a:t>
            </a:r>
          </a:p>
          <a:p>
            <a:endParaRPr lang="en-GB" dirty="0"/>
          </a:p>
          <a:p>
            <a:endParaRPr lang="en-GB" dirty="0"/>
          </a:p>
        </p:txBody>
      </p:sp>
    </p:spTree>
    <p:extLst>
      <p:ext uri="{BB962C8B-B14F-4D97-AF65-F5344CB8AC3E}">
        <p14:creationId xmlns:p14="http://schemas.microsoft.com/office/powerpoint/2010/main" val="244372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F58A-F50C-4A5F-9807-0F20BD6D224B}"/>
              </a:ext>
            </a:extLst>
          </p:cNvPr>
          <p:cNvSpPr>
            <a:spLocks noGrp="1"/>
          </p:cNvSpPr>
          <p:nvPr>
            <p:ph type="title"/>
          </p:nvPr>
        </p:nvSpPr>
        <p:spPr>
          <a:xfrm>
            <a:off x="753048" y="90000"/>
            <a:ext cx="10058400" cy="1609344"/>
          </a:xfrm>
        </p:spPr>
        <p:txBody>
          <a:bodyPr/>
          <a:lstStyle/>
          <a:p>
            <a:r>
              <a:rPr lang="en-GB" dirty="0"/>
              <a:t>Anti-globalisation</a:t>
            </a:r>
          </a:p>
        </p:txBody>
      </p:sp>
      <p:sp>
        <p:nvSpPr>
          <p:cNvPr id="3" name="Content Placeholder 2">
            <a:extLst>
              <a:ext uri="{FF2B5EF4-FFF2-40B4-BE49-F238E27FC236}">
                <a16:creationId xmlns:a16="http://schemas.microsoft.com/office/drawing/2014/main" id="{6C0DD8AB-395B-4550-B4E4-F08BB5D73832}"/>
              </a:ext>
            </a:extLst>
          </p:cNvPr>
          <p:cNvSpPr>
            <a:spLocks noGrp="1"/>
          </p:cNvSpPr>
          <p:nvPr>
            <p:ph idx="1"/>
          </p:nvPr>
        </p:nvSpPr>
        <p:spPr>
          <a:xfrm>
            <a:off x="868248" y="1310400"/>
            <a:ext cx="10651752" cy="5457600"/>
          </a:xfrm>
        </p:spPr>
        <p:txBody>
          <a:bodyPr>
            <a:normAutofit fontScale="85000" lnSpcReduction="20000"/>
          </a:bodyPr>
          <a:lstStyle/>
          <a:p>
            <a:r>
              <a:rPr lang="en-GB" sz="2600" b="1" dirty="0"/>
              <a:t>Causes:</a:t>
            </a:r>
          </a:p>
          <a:p>
            <a:r>
              <a:rPr lang="en-GB" dirty="0"/>
              <a:t>Growth of East and SE Asia as major exporters of commodities such as electronics</a:t>
            </a:r>
          </a:p>
          <a:p>
            <a:r>
              <a:rPr lang="en-GB" dirty="0"/>
              <a:t>Trade deficit growing for US and EU</a:t>
            </a:r>
          </a:p>
          <a:p>
            <a:r>
              <a:rPr lang="en-GB" dirty="0"/>
              <a:t>Global shift of manufacturing in the 1980s</a:t>
            </a:r>
          </a:p>
          <a:p>
            <a:r>
              <a:rPr lang="en-GB" dirty="0"/>
              <a:t>Decline of the steel industry in developed countries</a:t>
            </a:r>
          </a:p>
          <a:p>
            <a:r>
              <a:rPr lang="en-GB" dirty="0"/>
              <a:t>Foreign steel becomes cheaper than domestic steel for manufacturing in US leading to further impacts</a:t>
            </a:r>
          </a:p>
          <a:p>
            <a:endParaRPr lang="en-GB" dirty="0"/>
          </a:p>
          <a:p>
            <a:r>
              <a:rPr lang="en-GB" sz="2600" b="1" dirty="0"/>
              <a:t>Impacts</a:t>
            </a:r>
          </a:p>
          <a:p>
            <a:r>
              <a:rPr lang="en-GB" dirty="0"/>
              <a:t>Job losses in manufacturing in US and Europe</a:t>
            </a:r>
          </a:p>
          <a:p>
            <a:r>
              <a:rPr lang="en-GB" dirty="0"/>
              <a:t>Real wages of manufacturing workers are not that different today as they were 40 years ago</a:t>
            </a:r>
          </a:p>
          <a:p>
            <a:r>
              <a:rPr lang="en-GB" dirty="0"/>
              <a:t>Past 5 years – farm workers in US and Europe have reduced incomes</a:t>
            </a:r>
          </a:p>
          <a:p>
            <a:r>
              <a:rPr lang="en-GB" dirty="0"/>
              <a:t>Brexit vote</a:t>
            </a:r>
          </a:p>
          <a:p>
            <a:r>
              <a:rPr lang="en-GB" dirty="0"/>
              <a:t>Election of Trump (promises to protect US jobs)</a:t>
            </a:r>
          </a:p>
          <a:p>
            <a:r>
              <a:rPr lang="en-GB" dirty="0"/>
              <a:t>Jobs in US steel industry fall from 100,000 to 81,000. – fuelling anti-globalisation in industrial heartland – DETROIT (refer to case study)</a:t>
            </a:r>
          </a:p>
          <a:p>
            <a:r>
              <a:rPr lang="en-GB" dirty="0"/>
              <a:t>Stalling of trade bloc development – larger trade deals that promote free trade are affected e.g. the TPP</a:t>
            </a:r>
          </a:p>
          <a:p>
            <a:endParaRPr lang="en-GB" dirty="0"/>
          </a:p>
        </p:txBody>
      </p:sp>
    </p:spTree>
    <p:extLst>
      <p:ext uri="{BB962C8B-B14F-4D97-AF65-F5344CB8AC3E}">
        <p14:creationId xmlns:p14="http://schemas.microsoft.com/office/powerpoint/2010/main" val="418622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431D-E81D-4560-B0D2-0DE35231610B}"/>
              </a:ext>
            </a:extLst>
          </p:cNvPr>
          <p:cNvSpPr>
            <a:spLocks noGrp="1"/>
          </p:cNvSpPr>
          <p:nvPr>
            <p:ph type="title"/>
          </p:nvPr>
        </p:nvSpPr>
        <p:spPr/>
        <p:txBody>
          <a:bodyPr/>
          <a:lstStyle/>
          <a:p>
            <a:r>
              <a:rPr lang="en-GB" dirty="0"/>
              <a:t>China and </a:t>
            </a:r>
            <a:r>
              <a:rPr lang="en-GB" dirty="0" err="1"/>
              <a:t>india</a:t>
            </a:r>
            <a:r>
              <a:rPr lang="en-GB" dirty="0"/>
              <a:t> (</a:t>
            </a:r>
            <a:r>
              <a:rPr lang="en-GB" dirty="0" err="1"/>
              <a:t>eme</a:t>
            </a:r>
            <a:r>
              <a:rPr lang="en-GB" dirty="0"/>
              <a:t>)</a:t>
            </a:r>
          </a:p>
        </p:txBody>
      </p:sp>
      <p:sp>
        <p:nvSpPr>
          <p:cNvPr id="3" name="Text Placeholder 2">
            <a:extLst>
              <a:ext uri="{FF2B5EF4-FFF2-40B4-BE49-F238E27FC236}">
                <a16:creationId xmlns:a16="http://schemas.microsoft.com/office/drawing/2014/main" id="{E4073C0C-6B89-48D5-9281-A5D4A305BE2E}"/>
              </a:ext>
            </a:extLst>
          </p:cNvPr>
          <p:cNvSpPr>
            <a:spLocks noGrp="1"/>
          </p:cNvSpPr>
          <p:nvPr>
            <p:ph type="body" idx="1"/>
          </p:nvPr>
        </p:nvSpPr>
        <p:spPr>
          <a:xfrm>
            <a:off x="1261641" y="5020055"/>
            <a:ext cx="10185291" cy="1635387"/>
          </a:xfrm>
        </p:spPr>
        <p:txBody>
          <a:bodyPr>
            <a:normAutofit/>
          </a:bodyPr>
          <a:lstStyle/>
          <a:p>
            <a:r>
              <a:rPr lang="en-GB" dirty="0"/>
              <a:t>A case study of expanding trade and changing trade relationships.  Several thousands of TNCs have outsourced to China, making it a hub for manufacturing. While this has largely benefitted the Chinese economy, there have been concerns over the social well-being of workers and impacts of outsourcing on environmental sustainability.</a:t>
            </a:r>
          </a:p>
        </p:txBody>
      </p:sp>
    </p:spTree>
    <p:extLst>
      <p:ext uri="{BB962C8B-B14F-4D97-AF65-F5344CB8AC3E}">
        <p14:creationId xmlns:p14="http://schemas.microsoft.com/office/powerpoint/2010/main" val="205964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D2629-BAE5-79D8-48D1-357902ECAA98}"/>
              </a:ext>
            </a:extLst>
          </p:cNvPr>
          <p:cNvSpPr>
            <a:spLocks noGrp="1"/>
          </p:cNvSpPr>
          <p:nvPr>
            <p:ph type="body" idx="1"/>
          </p:nvPr>
        </p:nvSpPr>
        <p:spPr/>
        <p:txBody>
          <a:bodyPr/>
          <a:lstStyle/>
          <a:p>
            <a:r>
              <a:rPr lang="en-US" dirty="0"/>
              <a:t>China</a:t>
            </a:r>
          </a:p>
        </p:txBody>
      </p:sp>
      <p:sp>
        <p:nvSpPr>
          <p:cNvPr id="3" name="Content Placeholder 2">
            <a:extLst>
              <a:ext uri="{FF2B5EF4-FFF2-40B4-BE49-F238E27FC236}">
                <a16:creationId xmlns:a16="http://schemas.microsoft.com/office/drawing/2014/main" id="{20023A6F-B112-0AFB-DD95-B84AC55478A1}"/>
              </a:ext>
            </a:extLst>
          </p:cNvPr>
          <p:cNvSpPr>
            <a:spLocks noGrp="1"/>
          </p:cNvSpPr>
          <p:nvPr>
            <p:ph sz="half" idx="2"/>
          </p:nvPr>
        </p:nvSpPr>
        <p:spPr>
          <a:xfrm>
            <a:off x="320634" y="2743200"/>
            <a:ext cx="4892634" cy="3291840"/>
          </a:xfrm>
        </p:spPr>
        <p:txBody>
          <a:bodyPr>
            <a:no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dirty="0">
                <a:effectLst/>
                <a:ea typeface="MS Mincho" panose="02020609040205080304" pitchFamily="49" charset="-128"/>
                <a:cs typeface="Helvetica" pitchFamily="2" charset="0"/>
              </a:rPr>
              <a:t>China has emerged as the world's major trading power, responsible for nearly 20 per cent of all global exports and around 15 per cent of all global imports there has been a clear pattern of importing mainly raw materials from developing countries, primarily from Latin America and Sub-Saharan Africa, and exporting processed metals such as steel and manufactured electronic consumer goods to developed countries, particularly those in Europe and North America</a:t>
            </a:r>
            <a:endParaRPr lang="en-GB" sz="1400" dirty="0">
              <a:effectLst/>
              <a:ea typeface="Times New Roman" panose="02020603050405020304" pitchFamily="18" charset="0"/>
            </a:endParaRPr>
          </a:p>
          <a:p>
            <a:r>
              <a:rPr lang="en-GB" sz="1400" dirty="0">
                <a:effectLst/>
                <a:ea typeface="MS Mincho" panose="02020609040205080304" pitchFamily="49" charset="-128"/>
                <a:cs typeface="Helvetica" pitchFamily="2" charset="0"/>
              </a:rPr>
              <a:t>The export of cheaply produced, state-subsidised steel onto the world market has triggered a trade war with the USA, which has escalated to include imposition of high tariffs on traded goods between the two countries; some analysts argue that this is the main cause of current static growth of world trade</a:t>
            </a:r>
            <a:r>
              <a:rPr lang="en-GB" sz="1400" dirty="0">
                <a:effectLst/>
              </a:rPr>
              <a:t> </a:t>
            </a:r>
            <a:endParaRPr lang="en-US" sz="1400" dirty="0"/>
          </a:p>
        </p:txBody>
      </p:sp>
      <p:sp>
        <p:nvSpPr>
          <p:cNvPr id="4" name="Text Placeholder 3">
            <a:extLst>
              <a:ext uri="{FF2B5EF4-FFF2-40B4-BE49-F238E27FC236}">
                <a16:creationId xmlns:a16="http://schemas.microsoft.com/office/drawing/2014/main" id="{E8876CE9-95CA-7364-82A0-B0AC8C0E27A2}"/>
              </a:ext>
            </a:extLst>
          </p:cNvPr>
          <p:cNvSpPr>
            <a:spLocks noGrp="1"/>
          </p:cNvSpPr>
          <p:nvPr>
            <p:ph type="body" sz="quarter" idx="3"/>
          </p:nvPr>
        </p:nvSpPr>
        <p:spPr/>
        <p:txBody>
          <a:bodyPr/>
          <a:lstStyle/>
          <a:p>
            <a:r>
              <a:rPr lang="en-US" dirty="0"/>
              <a:t>India</a:t>
            </a:r>
          </a:p>
        </p:txBody>
      </p:sp>
      <p:sp>
        <p:nvSpPr>
          <p:cNvPr id="5" name="Content Placeholder 4">
            <a:extLst>
              <a:ext uri="{FF2B5EF4-FFF2-40B4-BE49-F238E27FC236}">
                <a16:creationId xmlns:a16="http://schemas.microsoft.com/office/drawing/2014/main" id="{9DD81F74-E135-6B1B-BA5B-646C65AAD764}"/>
              </a:ext>
            </a:extLst>
          </p:cNvPr>
          <p:cNvSpPr>
            <a:spLocks noGrp="1"/>
          </p:cNvSpPr>
          <p:nvPr>
            <p:ph sz="quarter" idx="4"/>
          </p:nvPr>
        </p:nvSpPr>
        <p:spPr>
          <a:xfrm>
            <a:off x="6096000" y="2676461"/>
            <a:ext cx="5601195" cy="3696907"/>
          </a:xfrm>
        </p:spPr>
        <p:txBody>
          <a:bodyPr>
            <a:noAutofit/>
          </a:bodyPr>
          <a:lstStyle/>
          <a:p>
            <a:r>
              <a:rPr lang="en-GB" sz="1400" dirty="0">
                <a:effectLst/>
                <a:ea typeface="MS Mincho" panose="02020609040205080304" pitchFamily="49" charset="-128"/>
                <a:cs typeface="Helvetica" pitchFamily="2" charset="0"/>
              </a:rPr>
              <a:t>India has enjoyed sustained and rapid industrial growth over the past 25 years. Arguably, India has a more diverse economy with a more globally integrated commercial and services sector. India has a demographic dividend of a large, young workforce that has attracted investment for industrial development</a:t>
            </a:r>
            <a:r>
              <a:rPr lang="en-GB" sz="1400" dirty="0">
                <a:effectLst/>
              </a:rPr>
              <a:t> </a:t>
            </a:r>
          </a:p>
          <a:p>
            <a:r>
              <a:rPr lang="en-GB" sz="1400" dirty="0">
                <a:effectLst/>
                <a:ea typeface="MS Mincho" panose="02020609040205080304" pitchFamily="49" charset="-128"/>
                <a:cs typeface="Helvetica" pitchFamily="2" charset="0"/>
              </a:rPr>
              <a:t>India has traditionally been more westward looking in terms of trading partners and this is still largely the case, possibly as a result of a high proficiency of English language amongst its population. However, trade with emerging markets in Asia and the Middle East has expanded significantly.</a:t>
            </a:r>
            <a:r>
              <a:rPr lang="en-GB" sz="1400" dirty="0">
                <a:effectLst/>
              </a:rPr>
              <a:t> </a:t>
            </a:r>
          </a:p>
          <a:p>
            <a:r>
              <a:rPr lang="en-GB" sz="1400" dirty="0">
                <a:effectLst/>
                <a:ea typeface="MS Mincho" panose="02020609040205080304" pitchFamily="49" charset="-128"/>
                <a:cs typeface="Helvetica" pitchFamily="2" charset="0"/>
              </a:rPr>
              <a:t>Top exports are refined petroleum, chemicals, gold and diamonds, rice, cars and textiles.  Top imports are crude oil (for refining and exporting), coal briquettes and gas.</a:t>
            </a:r>
            <a:endParaRPr lang="en-GB" sz="1400" dirty="0">
              <a:effectLst/>
              <a:ea typeface="Times New Roman" panose="02020603050405020304" pitchFamily="18" charset="0"/>
            </a:endParaRPr>
          </a:p>
          <a:p>
            <a:r>
              <a:rPr lang="en-GB" sz="1400" dirty="0">
                <a:effectLst/>
                <a:ea typeface="MS Mincho" panose="02020609040205080304" pitchFamily="49" charset="-128"/>
                <a:cs typeface="Helvetica" pitchFamily="2" charset="0"/>
              </a:rPr>
              <a:t>India's imports have expanded faster than its exports, so balance of payments problems make the economy vulnerable. In 2018, there was a deficit of  US $166 billion.</a:t>
            </a:r>
            <a:endParaRPr lang="en-US" sz="1400" dirty="0"/>
          </a:p>
        </p:txBody>
      </p:sp>
      <p:sp>
        <p:nvSpPr>
          <p:cNvPr id="6" name="Title 5">
            <a:extLst>
              <a:ext uri="{FF2B5EF4-FFF2-40B4-BE49-F238E27FC236}">
                <a16:creationId xmlns:a16="http://schemas.microsoft.com/office/drawing/2014/main" id="{F37CE4D4-F3EE-C3DF-948E-9A331363C651}"/>
              </a:ext>
            </a:extLst>
          </p:cNvPr>
          <p:cNvSpPr>
            <a:spLocks noGrp="1"/>
          </p:cNvSpPr>
          <p:nvPr>
            <p:ph type="title"/>
          </p:nvPr>
        </p:nvSpPr>
        <p:spPr/>
        <p:txBody>
          <a:bodyPr/>
          <a:lstStyle/>
          <a:p>
            <a:r>
              <a:rPr lang="en-US" dirty="0"/>
              <a:t>Emerging Major Economies</a:t>
            </a:r>
          </a:p>
        </p:txBody>
      </p:sp>
    </p:spTree>
    <p:extLst>
      <p:ext uri="{BB962C8B-B14F-4D97-AF65-F5344CB8AC3E}">
        <p14:creationId xmlns:p14="http://schemas.microsoft.com/office/powerpoint/2010/main" val="133271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DB4604-6907-4ACA-A188-F077EA1FA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560" y="468000"/>
            <a:ext cx="9429094" cy="6197600"/>
          </a:xfrm>
          <a:prstGeom prst="rect">
            <a:avLst/>
          </a:prstGeom>
        </p:spPr>
      </p:pic>
      <p:sp>
        <p:nvSpPr>
          <p:cNvPr id="3" name="TextBox 2">
            <a:extLst>
              <a:ext uri="{FF2B5EF4-FFF2-40B4-BE49-F238E27FC236}">
                <a16:creationId xmlns:a16="http://schemas.microsoft.com/office/drawing/2014/main" id="{94772B48-AA5D-44D6-A02F-19EE5CA58D4A}"/>
              </a:ext>
            </a:extLst>
          </p:cNvPr>
          <p:cNvSpPr txBox="1"/>
          <p:nvPr/>
        </p:nvSpPr>
        <p:spPr>
          <a:xfrm>
            <a:off x="1166398" y="468000"/>
            <a:ext cx="2764799" cy="1815882"/>
          </a:xfrm>
          <a:prstGeom prst="rect">
            <a:avLst/>
          </a:prstGeom>
          <a:noFill/>
        </p:spPr>
        <p:txBody>
          <a:bodyPr wrap="square" rtlCol="0">
            <a:spAutoFit/>
          </a:bodyPr>
          <a:lstStyle/>
          <a:p>
            <a:r>
              <a:rPr lang="en-GB" sz="1600">
                <a:solidFill>
                  <a:srgbClr val="0070C0"/>
                </a:solidFill>
              </a:rPr>
              <a:t>China’s phenomenal economic growth rate in the last 25 years has been based on the expansion of manufacturing of consumer goods for richer ‘Western’ countries </a:t>
            </a:r>
            <a:endParaRPr lang="en-GB" sz="1600" dirty="0">
              <a:solidFill>
                <a:srgbClr val="0070C0"/>
              </a:solidFill>
            </a:endParaRPr>
          </a:p>
        </p:txBody>
      </p:sp>
      <p:sp>
        <p:nvSpPr>
          <p:cNvPr id="4" name="TextBox 3">
            <a:extLst>
              <a:ext uri="{FF2B5EF4-FFF2-40B4-BE49-F238E27FC236}">
                <a16:creationId xmlns:a16="http://schemas.microsoft.com/office/drawing/2014/main" id="{CB4ECA40-C1C3-46A0-A87C-2A4D3183F4F1}"/>
              </a:ext>
            </a:extLst>
          </p:cNvPr>
          <p:cNvSpPr txBox="1"/>
          <p:nvPr/>
        </p:nvSpPr>
        <p:spPr>
          <a:xfrm>
            <a:off x="1166399" y="4731600"/>
            <a:ext cx="2764799" cy="1815882"/>
          </a:xfrm>
          <a:prstGeom prst="rect">
            <a:avLst/>
          </a:prstGeom>
          <a:noFill/>
        </p:spPr>
        <p:txBody>
          <a:bodyPr wrap="square" rtlCol="0">
            <a:spAutoFit/>
          </a:bodyPr>
          <a:lstStyle/>
          <a:p>
            <a:r>
              <a:rPr lang="en-GB" sz="1600">
                <a:solidFill>
                  <a:srgbClr val="FF0000"/>
                </a:solidFill>
              </a:rPr>
              <a:t>China’s influence as an economic superpower has enabled the Chinese to spread their wealth and influence by investing in other parts of the world, including in Africa.</a:t>
            </a:r>
            <a:endParaRPr lang="en-GB" sz="1600" dirty="0">
              <a:solidFill>
                <a:srgbClr val="FF0000"/>
              </a:solidFill>
            </a:endParaRPr>
          </a:p>
        </p:txBody>
      </p:sp>
      <p:sp>
        <p:nvSpPr>
          <p:cNvPr id="10" name="TextBox 9">
            <a:extLst>
              <a:ext uri="{FF2B5EF4-FFF2-40B4-BE49-F238E27FC236}">
                <a16:creationId xmlns:a16="http://schemas.microsoft.com/office/drawing/2014/main" id="{E0D7A703-BC79-9DAF-8811-1D81124D012B}"/>
              </a:ext>
            </a:extLst>
          </p:cNvPr>
          <p:cNvSpPr txBox="1"/>
          <p:nvPr/>
        </p:nvSpPr>
        <p:spPr>
          <a:xfrm>
            <a:off x="661059" y="-12648"/>
            <a:ext cx="10786754" cy="369332"/>
          </a:xfrm>
          <a:prstGeom prst="rect">
            <a:avLst/>
          </a:prstGeom>
          <a:noFill/>
        </p:spPr>
        <p:txBody>
          <a:bodyPr wrap="square">
            <a:spAutoFit/>
          </a:bodyPr>
          <a:lstStyle/>
          <a:p>
            <a:r>
              <a:rPr lang="en-GB" sz="1800" b="1" dirty="0">
                <a:solidFill>
                  <a:srgbClr val="000000"/>
                </a:solidFill>
                <a:effectLst/>
                <a:latin typeface="Arial" panose="020B0604020202020204" pitchFamily="34" charset="0"/>
                <a:ea typeface="MS Mincho" panose="02020609040205080304" pitchFamily="49" charset="-128"/>
              </a:rPr>
              <a:t>How are China’s trading patterns and relationships changing? What are the key patterns?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140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F983-9C01-F27B-1F98-34E57893E41D}"/>
              </a:ext>
            </a:extLst>
          </p:cNvPr>
          <p:cNvSpPr>
            <a:spLocks noGrp="1"/>
          </p:cNvSpPr>
          <p:nvPr>
            <p:ph type="title"/>
          </p:nvPr>
        </p:nvSpPr>
        <p:spPr>
          <a:xfrm>
            <a:off x="392954" y="46668"/>
            <a:ext cx="10058400" cy="1609344"/>
          </a:xfrm>
        </p:spPr>
        <p:txBody>
          <a:bodyPr/>
          <a:lstStyle/>
          <a:p>
            <a:r>
              <a:rPr lang="en-US" dirty="0"/>
              <a:t>Task</a:t>
            </a:r>
          </a:p>
        </p:txBody>
      </p:sp>
      <p:sp>
        <p:nvSpPr>
          <p:cNvPr id="4" name="Content Placeholder 3">
            <a:extLst>
              <a:ext uri="{FF2B5EF4-FFF2-40B4-BE49-F238E27FC236}">
                <a16:creationId xmlns:a16="http://schemas.microsoft.com/office/drawing/2014/main" id="{05BB65AF-BD92-193E-CD34-B5B39FF5B8B4}"/>
              </a:ext>
            </a:extLst>
          </p:cNvPr>
          <p:cNvSpPr>
            <a:spLocks noGrp="1"/>
          </p:cNvSpPr>
          <p:nvPr>
            <p:ph sz="half" idx="2"/>
          </p:nvPr>
        </p:nvSpPr>
        <p:spPr>
          <a:xfrm>
            <a:off x="7044166" y="2272106"/>
            <a:ext cx="4754880" cy="3977640"/>
          </a:xfrm>
        </p:spPr>
        <p:txBody>
          <a:bodyPr>
            <a:normAutofit/>
          </a:bodyPr>
          <a:lstStyle/>
          <a:p>
            <a:r>
              <a:rPr lang="en-GB" sz="1800" dirty="0">
                <a:effectLst/>
                <a:latin typeface="Arial" panose="020B0604020202020204" pitchFamily="34" charset="0"/>
                <a:ea typeface="Times New Roman" panose="02020603050405020304" pitchFamily="18" charset="0"/>
              </a:rPr>
              <a:t>Using the blank outline map of the world and an atlas, plot the main export destination and origin of imports for China and India. Use a key to distinguish import origin from export destination for China and for India:</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2400"/>
              </a:spcAft>
              <a:buFont typeface="+mj-lt"/>
              <a:buAutoNum type="arabicPeriod"/>
            </a:pP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Compare the destinations of exports from China and India.</a:t>
            </a:r>
          </a:p>
          <a:p>
            <a:pPr marL="342900" lvl="0" indent="-342900">
              <a:lnSpc>
                <a:spcPct val="115000"/>
              </a:lnSpc>
              <a:spcAft>
                <a:spcPts val="2400"/>
              </a:spcAft>
              <a:buFont typeface="+mj-lt"/>
              <a:buAutoNum type="arabicPeriod"/>
            </a:pP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Comment on the main origins of imports for China and India.</a:t>
            </a:r>
            <a:endParaRPr lang="en-GB" sz="1800" dirty="0">
              <a:effectLst/>
              <a:latin typeface="Times"/>
              <a:ea typeface="MS Mincho" panose="02020609040205080304" pitchFamily="49" charset="-128"/>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870EAAC7-2F95-E2F4-3173-DBF3AF7873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954" y="1384498"/>
            <a:ext cx="6671914" cy="5117985"/>
          </a:xfrm>
          <a:prstGeom prst="rect">
            <a:avLst/>
          </a:prstGeom>
        </p:spPr>
      </p:pic>
    </p:spTree>
    <p:extLst>
      <p:ext uri="{BB962C8B-B14F-4D97-AF65-F5344CB8AC3E}">
        <p14:creationId xmlns:p14="http://schemas.microsoft.com/office/powerpoint/2010/main" val="60022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C780D-043D-7F43-8162-70444DD35378}"/>
              </a:ext>
            </a:extLst>
          </p:cNvPr>
          <p:cNvSpPr>
            <a:spLocks noGrp="1"/>
          </p:cNvSpPr>
          <p:nvPr>
            <p:ph type="title"/>
          </p:nvPr>
        </p:nvSpPr>
        <p:spPr>
          <a:xfrm>
            <a:off x="8549640" y="72032"/>
            <a:ext cx="3200400" cy="1085356"/>
          </a:xfrm>
        </p:spPr>
        <p:txBody>
          <a:bodyPr/>
          <a:lstStyle/>
          <a:p>
            <a:r>
              <a:rPr lang="en-US" dirty="0"/>
              <a:t>The role of china in </a:t>
            </a:r>
            <a:r>
              <a:rPr lang="en-US" dirty="0" err="1"/>
              <a:t>africa</a:t>
            </a:r>
            <a:endParaRPr lang="en-US" dirty="0"/>
          </a:p>
        </p:txBody>
      </p:sp>
      <p:pic>
        <p:nvPicPr>
          <p:cNvPr id="4" name="Content Placeholder 3">
            <a:extLst>
              <a:ext uri="{FF2B5EF4-FFF2-40B4-BE49-F238E27FC236}">
                <a16:creationId xmlns:a16="http://schemas.microsoft.com/office/drawing/2014/main" id="{B7FC3B08-247B-8C44-80AE-3C2A83CC8B6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16646" y="182798"/>
            <a:ext cx="5680463" cy="5696331"/>
          </a:xfrm>
          <a:prstGeom prst="rect">
            <a:avLst/>
          </a:prstGeom>
        </p:spPr>
      </p:pic>
      <p:sp>
        <p:nvSpPr>
          <p:cNvPr id="5" name="Text Placeholder 4">
            <a:extLst>
              <a:ext uri="{FF2B5EF4-FFF2-40B4-BE49-F238E27FC236}">
                <a16:creationId xmlns:a16="http://schemas.microsoft.com/office/drawing/2014/main" id="{B98F88A0-A0C3-A344-98EE-F182D0C209B9}"/>
              </a:ext>
            </a:extLst>
          </p:cNvPr>
          <p:cNvSpPr>
            <a:spLocks noGrp="1"/>
          </p:cNvSpPr>
          <p:nvPr>
            <p:ph type="body" sz="half" idx="2"/>
          </p:nvPr>
        </p:nvSpPr>
        <p:spPr>
          <a:xfrm>
            <a:off x="8549640" y="1208014"/>
            <a:ext cx="3200400" cy="2209704"/>
          </a:xfrm>
        </p:spPr>
        <p:txBody>
          <a:bodyPr>
            <a:noAutofit/>
          </a:bodyPr>
          <a:lstStyle/>
          <a:p>
            <a:r>
              <a:rPr lang="en-US" sz="1800" dirty="0"/>
              <a:t>The rapid </a:t>
            </a:r>
            <a:r>
              <a:rPr lang="en-US" sz="1800" dirty="0" err="1"/>
              <a:t>industrialisation</a:t>
            </a:r>
            <a:r>
              <a:rPr lang="en-US" sz="1800" dirty="0"/>
              <a:t> of China has offered opportunities for some regions, particularly Africa, to improve terms of trade(the cost of goods that a country has to import, compared with the price at which they can sell the goods they export.) but this is not an equal power relationship.</a:t>
            </a:r>
          </a:p>
          <a:p>
            <a:endParaRPr lang="en-US" sz="1800" dirty="0"/>
          </a:p>
        </p:txBody>
      </p:sp>
      <p:sp>
        <p:nvSpPr>
          <p:cNvPr id="2" name="Rectangle 1">
            <a:extLst>
              <a:ext uri="{FF2B5EF4-FFF2-40B4-BE49-F238E27FC236}">
                <a16:creationId xmlns:a16="http://schemas.microsoft.com/office/drawing/2014/main" id="{36D331D8-B0CF-2F46-91B0-891D37BF77AF}"/>
              </a:ext>
            </a:extLst>
          </p:cNvPr>
          <p:cNvSpPr/>
          <p:nvPr/>
        </p:nvSpPr>
        <p:spPr>
          <a:xfrm>
            <a:off x="8549640" y="4648514"/>
            <a:ext cx="3848174" cy="923330"/>
          </a:xfrm>
          <a:prstGeom prst="rect">
            <a:avLst/>
          </a:prstGeom>
        </p:spPr>
        <p:txBody>
          <a:bodyPr wrap="square">
            <a:spAutoFit/>
          </a:bodyPr>
          <a:lstStyle/>
          <a:p>
            <a:r>
              <a:rPr lang="en-US" dirty="0">
                <a:hlinkClick r:id="rId3"/>
              </a:rPr>
              <a:t>https://www.youtube.com/watch?v=d4EkznawTXg</a:t>
            </a:r>
            <a:endParaRPr lang="en-US" dirty="0"/>
          </a:p>
          <a:p>
            <a:endParaRPr lang="en-US" dirty="0"/>
          </a:p>
        </p:txBody>
      </p:sp>
      <p:sp>
        <p:nvSpPr>
          <p:cNvPr id="6" name="Rectangle 5">
            <a:extLst>
              <a:ext uri="{FF2B5EF4-FFF2-40B4-BE49-F238E27FC236}">
                <a16:creationId xmlns:a16="http://schemas.microsoft.com/office/drawing/2014/main" id="{08E99DA8-51D9-B041-B15D-A03862ECA1D4}"/>
              </a:ext>
            </a:extLst>
          </p:cNvPr>
          <p:cNvSpPr/>
          <p:nvPr/>
        </p:nvSpPr>
        <p:spPr>
          <a:xfrm>
            <a:off x="174071" y="5879129"/>
            <a:ext cx="3773424" cy="738664"/>
          </a:xfrm>
          <a:prstGeom prst="rect">
            <a:avLst/>
          </a:prstGeom>
        </p:spPr>
        <p:txBody>
          <a:bodyPr wrap="square">
            <a:spAutoFit/>
          </a:bodyPr>
          <a:lstStyle/>
          <a:p>
            <a:r>
              <a:rPr lang="en-US" sz="1400" dirty="0">
                <a:hlinkClick r:id="rId4"/>
              </a:rPr>
              <a:t>https://www.newsweek.com/china-us-wants-world-itself-thats-why-cant-accept-beijing-role-africa-861019</a:t>
            </a:r>
            <a:r>
              <a:rPr lang="en-US" sz="1400" dirty="0"/>
              <a:t> </a:t>
            </a:r>
          </a:p>
        </p:txBody>
      </p:sp>
      <p:sp>
        <p:nvSpPr>
          <p:cNvPr id="9" name="TextBox 8">
            <a:extLst>
              <a:ext uri="{FF2B5EF4-FFF2-40B4-BE49-F238E27FC236}">
                <a16:creationId xmlns:a16="http://schemas.microsoft.com/office/drawing/2014/main" id="{39B96195-0337-CB06-7108-79A5BD8E9C24}"/>
              </a:ext>
            </a:extLst>
          </p:cNvPr>
          <p:cNvSpPr txBox="1"/>
          <p:nvPr/>
        </p:nvSpPr>
        <p:spPr>
          <a:xfrm>
            <a:off x="4166260" y="5694463"/>
            <a:ext cx="3859480" cy="1200329"/>
          </a:xfrm>
          <a:prstGeom prst="rect">
            <a:avLst/>
          </a:prstGeom>
          <a:noFill/>
        </p:spPr>
        <p:txBody>
          <a:bodyPr wrap="square">
            <a:spAutoFit/>
          </a:bodyPr>
          <a:lstStyle/>
          <a:p>
            <a:r>
              <a:rPr lang="en-GB" sz="1800" u="sng" dirty="0">
                <a:solidFill>
                  <a:srgbClr val="0000FF"/>
                </a:solidFill>
                <a:effectLst/>
                <a:latin typeface="Arial" panose="020B0604020202020204" pitchFamily="34" charset="0"/>
                <a:ea typeface="Cambria" panose="02040503050406030204" pitchFamily="18" charset="0"/>
                <a:hlinkClick r:id="rId5"/>
              </a:rPr>
              <a:t>China-Africa Relations: Deepening ties focus on partnerships for economic development – YouTube</a:t>
            </a:r>
            <a:r>
              <a:rPr lang="en-GB" sz="1800" u="sng" dirty="0">
                <a:solidFill>
                  <a:srgbClr val="0000FF"/>
                </a:solidFill>
                <a:effectLst/>
                <a:latin typeface="Arial" panose="020B0604020202020204" pitchFamily="34" charset="0"/>
                <a:ea typeface="Cambria" panose="02040503050406030204" pitchFamily="18" charset="0"/>
              </a:rPr>
              <a:t> 2023</a:t>
            </a:r>
            <a:endParaRPr lang="en-GB"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57D9C9F-FADC-DC1F-52AE-9C9963DBF27C}"/>
              </a:ext>
            </a:extLst>
          </p:cNvPr>
          <p:cNvSpPr txBox="1"/>
          <p:nvPr/>
        </p:nvSpPr>
        <p:spPr>
          <a:xfrm>
            <a:off x="8528443" y="5571844"/>
            <a:ext cx="3335006" cy="923330"/>
          </a:xfrm>
          <a:prstGeom prst="rect">
            <a:avLst/>
          </a:prstGeom>
          <a:noFill/>
        </p:spPr>
        <p:txBody>
          <a:bodyPr wrap="square">
            <a:spAutoFit/>
          </a:bodyPr>
          <a:lstStyle/>
          <a:p>
            <a:r>
              <a:rPr lang="en-US" dirty="0"/>
              <a:t>Ade </a:t>
            </a:r>
            <a:r>
              <a:rPr lang="en-US" dirty="0" err="1"/>
              <a:t>Adepitan</a:t>
            </a:r>
            <a:r>
              <a:rPr lang="en-US" dirty="0"/>
              <a:t> in Africa:</a:t>
            </a:r>
          </a:p>
          <a:p>
            <a:r>
              <a:rPr lang="en-US" dirty="0">
                <a:hlinkClick r:id="rId6"/>
              </a:rPr>
              <a:t>https://godalming.planetestream.com/net4</a:t>
            </a:r>
            <a:r>
              <a:rPr lang="en-US" dirty="0"/>
              <a:t> (16121)</a:t>
            </a:r>
          </a:p>
        </p:txBody>
      </p:sp>
    </p:spTree>
    <p:extLst>
      <p:ext uri="{BB962C8B-B14F-4D97-AF65-F5344CB8AC3E}">
        <p14:creationId xmlns:p14="http://schemas.microsoft.com/office/powerpoint/2010/main" val="419338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43F4A-4F41-1231-3DD0-642DF3D4CDBC}"/>
              </a:ext>
            </a:extLst>
          </p:cNvPr>
          <p:cNvSpPr>
            <a:spLocks noGrp="1"/>
          </p:cNvSpPr>
          <p:nvPr>
            <p:ph type="title"/>
          </p:nvPr>
        </p:nvSpPr>
        <p:spPr/>
        <p:txBody>
          <a:bodyPr/>
          <a:lstStyle/>
          <a:p>
            <a:r>
              <a:rPr lang="en-US" dirty="0"/>
              <a:t>FDI flows from China into Africa</a:t>
            </a:r>
          </a:p>
        </p:txBody>
      </p:sp>
      <p:sp>
        <p:nvSpPr>
          <p:cNvPr id="7" name="Text Placeholder 6">
            <a:extLst>
              <a:ext uri="{FF2B5EF4-FFF2-40B4-BE49-F238E27FC236}">
                <a16:creationId xmlns:a16="http://schemas.microsoft.com/office/drawing/2014/main" id="{89231236-7443-B258-81DB-9545DDFB745F}"/>
              </a:ext>
            </a:extLst>
          </p:cNvPr>
          <p:cNvSpPr>
            <a:spLocks noGrp="1"/>
          </p:cNvSpPr>
          <p:nvPr>
            <p:ph type="body" sz="half" idx="2"/>
          </p:nvPr>
        </p:nvSpPr>
        <p:spPr/>
        <p:txBody>
          <a:bodyPr/>
          <a:lstStyle/>
          <a:p>
            <a:r>
              <a:rPr lang="en-GB" sz="1800" b="1" dirty="0">
                <a:solidFill>
                  <a:srgbClr val="000000"/>
                </a:solidFill>
                <a:effectLst/>
                <a:latin typeface="Arial" panose="020B0604020202020204" pitchFamily="34" charset="0"/>
                <a:ea typeface="MS Mincho" panose="02020609040205080304" pitchFamily="49" charset="-128"/>
              </a:rPr>
              <a:t>Analyse the data on the map and the pie chart to show patterns of FDI flows from China to Africa</a:t>
            </a:r>
            <a:endParaRPr lang="en-GB" sz="1800" dirty="0">
              <a:effectLst/>
              <a:latin typeface="Times New Roman" panose="02020603050405020304" pitchFamily="18" charset="0"/>
              <a:ea typeface="Times New Roman" panose="02020603050405020304" pitchFamily="18" charset="0"/>
            </a:endParaRPr>
          </a:p>
          <a:p>
            <a:endParaRPr lang="en-US" dirty="0"/>
          </a:p>
        </p:txBody>
      </p:sp>
      <p:pic>
        <p:nvPicPr>
          <p:cNvPr id="8" name="Content Placeholder 7" descr="page1image31296352">
            <a:extLst>
              <a:ext uri="{FF2B5EF4-FFF2-40B4-BE49-F238E27FC236}">
                <a16:creationId xmlns:a16="http://schemas.microsoft.com/office/drawing/2014/main" id="{3B576FF0-FCF1-2F6B-43D9-8AA923A0C4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7595"/>
          <a:stretch/>
        </p:blipFill>
        <p:spPr bwMode="auto">
          <a:xfrm>
            <a:off x="-27138" y="279400"/>
            <a:ext cx="4226743" cy="5781956"/>
          </a:xfrm>
          <a:prstGeom prst="rect">
            <a:avLst/>
          </a:prstGeom>
          <a:noFill/>
          <a:ln>
            <a:noFill/>
          </a:ln>
          <a:extLst>
            <a:ext uri="{53640926-AAD7-44D8-BBD7-CCE9431645EC}">
              <a14:shadowObscured xmlns:a14="http://schemas.microsoft.com/office/drawing/2010/main"/>
            </a:ext>
          </a:extLst>
        </p:spPr>
      </p:pic>
      <p:pic>
        <p:nvPicPr>
          <p:cNvPr id="9" name="Picture 8" descr="page1image31296352">
            <a:extLst>
              <a:ext uri="{FF2B5EF4-FFF2-40B4-BE49-F238E27FC236}">
                <a16:creationId xmlns:a16="http://schemas.microsoft.com/office/drawing/2014/main" id="{425A5E3C-9890-DE22-372D-4146E1861C46}"/>
              </a:ext>
            </a:extLst>
          </p:cNvPr>
          <p:cNvPicPr>
            <a:picLocks noChangeAspect="1"/>
          </p:cNvPicPr>
          <p:nvPr/>
        </p:nvPicPr>
        <p:blipFill rotWithShape="1">
          <a:blip r:embed="rId2">
            <a:extLst>
              <a:ext uri="{28A0092B-C50C-407E-A947-70E740481C1C}">
                <a14:useLocalDpi xmlns:a14="http://schemas.microsoft.com/office/drawing/2010/main" val="0"/>
              </a:ext>
            </a:extLst>
          </a:blip>
          <a:srcRect l="1018" t="62756" b="1547"/>
          <a:stretch/>
        </p:blipFill>
        <p:spPr bwMode="auto">
          <a:xfrm>
            <a:off x="4113152" y="1988184"/>
            <a:ext cx="4226744" cy="2939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376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E91784-C7A8-314B-8256-52237A24E0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800" y="479316"/>
            <a:ext cx="4312800" cy="4042284"/>
          </a:xfrm>
          <a:prstGeom prst="rect">
            <a:avLst/>
          </a:prstGeom>
        </p:spPr>
      </p:pic>
      <p:pic>
        <p:nvPicPr>
          <p:cNvPr id="6" name="Picture 5">
            <a:extLst>
              <a:ext uri="{FF2B5EF4-FFF2-40B4-BE49-F238E27FC236}">
                <a16:creationId xmlns:a16="http://schemas.microsoft.com/office/drawing/2014/main" id="{8A1BCB9C-7EC0-AF48-B414-F190B295BD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096"/>
          <a:stretch/>
        </p:blipFill>
        <p:spPr>
          <a:xfrm>
            <a:off x="5533976" y="352800"/>
            <a:ext cx="4497241" cy="2750400"/>
          </a:xfrm>
          <a:prstGeom prst="rect">
            <a:avLst/>
          </a:prstGeom>
        </p:spPr>
      </p:pic>
      <p:pic>
        <p:nvPicPr>
          <p:cNvPr id="7" name="Picture 6">
            <a:extLst>
              <a:ext uri="{FF2B5EF4-FFF2-40B4-BE49-F238E27FC236}">
                <a16:creationId xmlns:a16="http://schemas.microsoft.com/office/drawing/2014/main" id="{B2FC1A9D-A9A5-254E-A348-3DD485F1D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4473" y="2936240"/>
            <a:ext cx="3956245" cy="692560"/>
          </a:xfrm>
          <a:prstGeom prst="rect">
            <a:avLst/>
          </a:prstGeom>
        </p:spPr>
      </p:pic>
      <p:pic>
        <p:nvPicPr>
          <p:cNvPr id="8" name="Picture 7">
            <a:extLst>
              <a:ext uri="{FF2B5EF4-FFF2-40B4-BE49-F238E27FC236}">
                <a16:creationId xmlns:a16="http://schemas.microsoft.com/office/drawing/2014/main" id="{A9EFEE77-F1C0-054D-87AA-00C3209023F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0658" y="4521600"/>
            <a:ext cx="11042764" cy="1807200"/>
          </a:xfrm>
          <a:prstGeom prst="rect">
            <a:avLst/>
          </a:prstGeom>
        </p:spPr>
      </p:pic>
      <p:sp>
        <p:nvSpPr>
          <p:cNvPr id="2" name="TextBox 1">
            <a:extLst>
              <a:ext uri="{FF2B5EF4-FFF2-40B4-BE49-F238E27FC236}">
                <a16:creationId xmlns:a16="http://schemas.microsoft.com/office/drawing/2014/main" id="{5B1BE6F7-5D25-40AE-8388-78A82DF027DC}"/>
              </a:ext>
            </a:extLst>
          </p:cNvPr>
          <p:cNvSpPr txBox="1"/>
          <p:nvPr/>
        </p:nvSpPr>
        <p:spPr>
          <a:xfrm>
            <a:off x="9453601" y="479316"/>
            <a:ext cx="2455200" cy="646331"/>
          </a:xfrm>
          <a:prstGeom prst="rect">
            <a:avLst/>
          </a:prstGeom>
          <a:noFill/>
        </p:spPr>
        <p:txBody>
          <a:bodyPr wrap="square" rtlCol="0">
            <a:spAutoFit/>
          </a:bodyPr>
          <a:lstStyle/>
          <a:p>
            <a:r>
              <a:rPr lang="en-GB" dirty="0"/>
              <a:t>Supporting industrial expansion in China</a:t>
            </a:r>
          </a:p>
        </p:txBody>
      </p:sp>
      <p:cxnSp>
        <p:nvCxnSpPr>
          <p:cNvPr id="4" name="Straight Arrow Connector 3">
            <a:extLst>
              <a:ext uri="{FF2B5EF4-FFF2-40B4-BE49-F238E27FC236}">
                <a16:creationId xmlns:a16="http://schemas.microsoft.com/office/drawing/2014/main" id="{0F747067-4B26-4AED-B621-4110214A1606}"/>
              </a:ext>
            </a:extLst>
          </p:cNvPr>
          <p:cNvCxnSpPr/>
          <p:nvPr/>
        </p:nvCxnSpPr>
        <p:spPr>
          <a:xfrm flipH="1">
            <a:off x="9760718" y="1125647"/>
            <a:ext cx="1622482" cy="60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1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393412"/>
            <a:ext cx="3200400" cy="1737360"/>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642551" y="1210962"/>
            <a:ext cx="7519087" cy="5455508"/>
          </a:xfrm>
        </p:spPr>
        <p:txBody>
          <a:bodyPr>
            <a:normAutofit/>
          </a:bodyPr>
          <a:lstStyle/>
          <a:p>
            <a:endParaRPr lang="fil-PH" dirty="0">
              <a:latin typeface="Rockwell (Body)"/>
            </a:endParaRPr>
          </a:p>
          <a:p>
            <a:r>
              <a:rPr lang="fil-PH" dirty="0">
                <a:latin typeface="Rockwell (Body)"/>
              </a:rPr>
              <a:t>Students can discuss trading </a:t>
            </a:r>
            <a:r>
              <a:rPr lang="fil-PH" b="1" dirty="0">
                <a:latin typeface="Rockwell (Body)"/>
              </a:rPr>
              <a:t>relationships</a:t>
            </a:r>
            <a:r>
              <a:rPr lang="fil-PH" dirty="0">
                <a:latin typeface="Rockwell (Body)"/>
              </a:rPr>
              <a:t> and patterns between:</a:t>
            </a:r>
          </a:p>
          <a:p>
            <a:pPr lvl="1"/>
            <a:r>
              <a:rPr lang="en-GB" dirty="0">
                <a:latin typeface="Rockwell (Body)"/>
                <a:ea typeface="Times New Roman" panose="02020603050405020304" pitchFamily="18" charset="0"/>
              </a:rPr>
              <a:t>large, </a:t>
            </a:r>
            <a:r>
              <a:rPr lang="en-GB" b="1" dirty="0">
                <a:latin typeface="Rockwell (Body)"/>
                <a:ea typeface="Times New Roman" panose="02020603050405020304" pitchFamily="18" charset="0"/>
              </a:rPr>
              <a:t>highly developed economies (HDE) </a:t>
            </a:r>
            <a:r>
              <a:rPr lang="en-GB" dirty="0">
                <a:latin typeface="Rockwell (Body)"/>
                <a:ea typeface="Times New Roman" panose="02020603050405020304" pitchFamily="18" charset="0"/>
              </a:rPr>
              <a:t>such as the United States, the European Union, </a:t>
            </a:r>
            <a:r>
              <a:rPr lang="en-GB" b="1" dirty="0">
                <a:latin typeface="Rockwell (Body)"/>
                <a:ea typeface="Times New Roman" panose="02020603050405020304" pitchFamily="18" charset="0"/>
              </a:rPr>
              <a:t>emerging major economies (EME) </a:t>
            </a:r>
            <a:r>
              <a:rPr lang="en-GB" dirty="0">
                <a:latin typeface="Rockwell (Body)"/>
                <a:ea typeface="Times New Roman" panose="02020603050405020304" pitchFamily="18" charset="0"/>
              </a:rPr>
              <a:t>such as China and India and smaller, </a:t>
            </a:r>
            <a:r>
              <a:rPr lang="en-GB" b="1" dirty="0">
                <a:latin typeface="Rockwell (Body)"/>
                <a:ea typeface="Times New Roman" panose="02020603050405020304" pitchFamily="18" charset="0"/>
              </a:rPr>
              <a:t>less developed economies (LDE) </a:t>
            </a:r>
            <a:r>
              <a:rPr lang="en-GB" dirty="0">
                <a:latin typeface="Rockwell (Body)"/>
                <a:ea typeface="Times New Roman" panose="02020603050405020304" pitchFamily="18" charset="0"/>
              </a:rPr>
              <a:t>such as those in sub-Saharan Africa, southern Asia and Latin America. </a:t>
            </a:r>
          </a:p>
          <a:p>
            <a:r>
              <a:rPr lang="fil-PH" dirty="0">
                <a:latin typeface="Rockwell (Body)"/>
              </a:rPr>
              <a:t>Students can recognise the unequal nature of world trade and dominance of a few countries, e.g. the role of  Trade Blocs and other multilateral agreements in offering unfair advantages to the few.</a:t>
            </a:r>
          </a:p>
          <a:p>
            <a:r>
              <a:rPr lang="en-GB" dirty="0">
                <a:latin typeface="Rockwell (Body)"/>
              </a:rPr>
              <a:t>The role of China in world trade – research China in Africa – a growing trade relationship offering opportunities for some regions to improve their terms of trade.</a:t>
            </a:r>
          </a:p>
          <a:p>
            <a:r>
              <a:rPr lang="en-GB" dirty="0">
                <a:latin typeface="Rockwell (Body)"/>
              </a:rPr>
              <a:t>LDEs are increasing their role in global trade, forming their own trade blocs (e.g. MERCOSUR in South America).</a:t>
            </a:r>
          </a:p>
          <a:p>
            <a:endParaRPr lang="en-GB" dirty="0">
              <a:latin typeface="Rockwell (Body)"/>
            </a:endParaRPr>
          </a:p>
          <a:p>
            <a:pPr lvl="1"/>
            <a:endParaRPr lang="fil-PH" dirty="0">
              <a:latin typeface="Rockwell (Body)"/>
            </a:endParaRPr>
          </a:p>
          <a:p>
            <a:pPr lvl="1"/>
            <a:endParaRPr lang="fil-PH" dirty="0">
              <a:latin typeface="Rockwell (Body)"/>
            </a:endParaRPr>
          </a:p>
          <a:p>
            <a:pPr lvl="1"/>
            <a:endParaRPr lang="fil-PH" dirty="0">
              <a:latin typeface="Rockwell (Body)"/>
            </a:endParaRPr>
          </a:p>
          <a:p>
            <a:pPr lvl="1"/>
            <a:endParaRPr lang="en-GB" dirty="0">
              <a:latin typeface="Rockwell (Body)"/>
            </a:endParaRPr>
          </a:p>
          <a:p>
            <a:endParaRPr lang="en-GB" dirty="0">
              <a:latin typeface="Rockwell (Body)"/>
            </a:endParaRPr>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2423160"/>
            <a:ext cx="3862722" cy="3904488"/>
          </a:xfrm>
        </p:spPr>
        <p:txBody>
          <a:bodyPr>
            <a:noAutofit/>
          </a:bodyPr>
          <a:lstStyle/>
          <a:p>
            <a:r>
              <a:rPr lang="en-US" sz="1600" b="1" dirty="0"/>
              <a:t>KEY WORDS:</a:t>
            </a:r>
          </a:p>
          <a:p>
            <a:r>
              <a:rPr lang="en-US" sz="1600" dirty="0"/>
              <a:t>Terms of trade</a:t>
            </a:r>
          </a:p>
          <a:p>
            <a:r>
              <a:rPr lang="en-US" sz="1600" dirty="0"/>
              <a:t>Trade Bloc</a:t>
            </a:r>
          </a:p>
          <a:p>
            <a:r>
              <a:rPr lang="en-US" sz="1600" dirty="0"/>
              <a:t>Multi-lateral agreement</a:t>
            </a:r>
          </a:p>
          <a:p>
            <a:r>
              <a:rPr lang="en-US" sz="1600" dirty="0"/>
              <a:t>Bilateral agreement</a:t>
            </a:r>
          </a:p>
          <a:p>
            <a:r>
              <a:rPr lang="en-US" sz="1600" dirty="0"/>
              <a:t>Transatlantic Trade and Investment Partnership (TTIP)</a:t>
            </a:r>
          </a:p>
          <a:p>
            <a:r>
              <a:rPr lang="en-US" sz="1600" dirty="0"/>
              <a:t>Trans Pacific Partnership (TPP)</a:t>
            </a:r>
          </a:p>
          <a:p>
            <a:r>
              <a:rPr lang="en-US" sz="1600" dirty="0"/>
              <a:t>Anti </a:t>
            </a:r>
            <a:r>
              <a:rPr lang="en-US" sz="1600" dirty="0" err="1"/>
              <a:t>globalisation</a:t>
            </a:r>
            <a:endParaRPr lang="en-US" sz="1600" dirty="0"/>
          </a:p>
          <a:p>
            <a:endParaRPr lang="en-US" sz="1600" dirty="0"/>
          </a:p>
          <a:p>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spTree>
    <p:extLst>
      <p:ext uri="{BB962C8B-B14F-4D97-AF65-F5344CB8AC3E}">
        <p14:creationId xmlns:p14="http://schemas.microsoft.com/office/powerpoint/2010/main" val="300463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B00A-96A3-A84F-873B-D346E002E877}"/>
              </a:ext>
            </a:extLst>
          </p:cNvPr>
          <p:cNvSpPr>
            <a:spLocks noGrp="1"/>
          </p:cNvSpPr>
          <p:nvPr>
            <p:ph type="title"/>
          </p:nvPr>
        </p:nvSpPr>
        <p:spPr/>
        <p:txBody>
          <a:bodyPr/>
          <a:lstStyle/>
          <a:p>
            <a:r>
              <a:rPr lang="en-US" dirty="0" err="1"/>
              <a:t>Ldes</a:t>
            </a:r>
            <a:r>
              <a:rPr lang="en-US" dirty="0"/>
              <a:t> and world trade</a:t>
            </a:r>
          </a:p>
        </p:txBody>
      </p:sp>
      <p:sp>
        <p:nvSpPr>
          <p:cNvPr id="3" name="Text Placeholder 2">
            <a:extLst>
              <a:ext uri="{FF2B5EF4-FFF2-40B4-BE49-F238E27FC236}">
                <a16:creationId xmlns:a16="http://schemas.microsoft.com/office/drawing/2014/main" id="{D9148F27-0845-814F-A78C-4A74834BDB2A}"/>
              </a:ext>
            </a:extLst>
          </p:cNvPr>
          <p:cNvSpPr>
            <a:spLocks noGrp="1"/>
          </p:cNvSpPr>
          <p:nvPr>
            <p:ph type="body" idx="1"/>
          </p:nvPr>
        </p:nvSpPr>
        <p:spPr/>
        <p:txBody>
          <a:bodyPr/>
          <a:lstStyle/>
          <a:p>
            <a:r>
              <a:rPr lang="en-GB" dirty="0">
                <a:latin typeface="Rockwell (Body)"/>
              </a:rPr>
              <a:t>Less Developed Economies (LDEs)or Low Income Countries (LICs) are increasing their role in global trade, forming their own trade blocs (e.g. MERCOSUR in South America).</a:t>
            </a:r>
          </a:p>
        </p:txBody>
      </p:sp>
    </p:spTree>
    <p:extLst>
      <p:ext uri="{BB962C8B-B14F-4D97-AF65-F5344CB8AC3E}">
        <p14:creationId xmlns:p14="http://schemas.microsoft.com/office/powerpoint/2010/main" val="144097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89D1-3F2C-28B5-CAD4-35A681924D21}"/>
              </a:ext>
            </a:extLst>
          </p:cNvPr>
          <p:cNvSpPr>
            <a:spLocks noGrp="1"/>
          </p:cNvSpPr>
          <p:nvPr>
            <p:ph type="title"/>
          </p:nvPr>
        </p:nvSpPr>
        <p:spPr/>
        <p:txBody>
          <a:bodyPr/>
          <a:lstStyle/>
          <a:p>
            <a:r>
              <a:rPr lang="en-US" dirty="0"/>
              <a:t>Less Developed Economies</a:t>
            </a:r>
          </a:p>
        </p:txBody>
      </p:sp>
      <p:sp>
        <p:nvSpPr>
          <p:cNvPr id="3" name="Content Placeholder 2">
            <a:extLst>
              <a:ext uri="{FF2B5EF4-FFF2-40B4-BE49-F238E27FC236}">
                <a16:creationId xmlns:a16="http://schemas.microsoft.com/office/drawing/2014/main" id="{F65F60C3-3661-93B7-9D45-3D7A709F6563}"/>
              </a:ext>
            </a:extLst>
          </p:cNvPr>
          <p:cNvSpPr>
            <a:spLocks noGrp="1"/>
          </p:cNvSpPr>
          <p:nvPr>
            <p:ph sz="half" idx="1"/>
          </p:nvPr>
        </p:nvSpPr>
        <p:spPr/>
        <p:txBody>
          <a:bodyPr>
            <a:normAutofit fontScale="85000" lnSpcReduction="10000"/>
          </a:bodyPr>
          <a:lstStyle/>
          <a:p>
            <a:r>
              <a:rPr lang="en-US" dirty="0"/>
              <a:t>Latin America</a:t>
            </a: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Mercosur is a single market and customs union and tries to emulate the EU. It is called the 'Common Market of the South' and allows the free movement of labour between member states.</a:t>
            </a:r>
            <a:endParaRPr lang="en-GB" sz="1800" dirty="0">
              <a:effectLst/>
              <a:ea typeface="Times New Roman" panose="02020603050405020304" pitchFamily="18" charset="0"/>
            </a:endParaRP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The most exported products are raw materials, energy, mineral and food resources, which enable Mercosur to trade globally, but mean it is vulnerable to fluctuating global trade prices.</a:t>
            </a:r>
            <a:endParaRPr lang="en-GB" sz="1800" dirty="0">
              <a:effectLst/>
              <a:ea typeface="Times New Roman" panose="02020603050405020304" pitchFamily="18" charset="0"/>
            </a:endParaRP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With the exception of mineral exports to China, Mercosur tends to view the EU and North America as its main markets. Its proposed trade deal with the EU will be a major development once it is ratified.</a:t>
            </a:r>
            <a:endParaRPr lang="en-GB" sz="1800" dirty="0">
              <a:effectLst/>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8F24106-7AA3-35FD-435E-C2F49CEF216C}"/>
              </a:ext>
            </a:extLst>
          </p:cNvPr>
          <p:cNvSpPr>
            <a:spLocks noGrp="1"/>
          </p:cNvSpPr>
          <p:nvPr>
            <p:ph sz="half" idx="2"/>
          </p:nvPr>
        </p:nvSpPr>
        <p:spPr/>
        <p:txBody>
          <a:bodyPr>
            <a:normAutofit fontScale="85000" lnSpcReduction="10000"/>
          </a:bodyPr>
          <a:lstStyle/>
          <a:p>
            <a:r>
              <a:rPr lang="en-US" dirty="0"/>
              <a:t>Sub-Saharan Africa</a:t>
            </a: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There is </a:t>
            </a:r>
            <a:r>
              <a:rPr lang="en-GB" sz="1800" b="1" dirty="0">
                <a:effectLst/>
                <a:ea typeface="MS Mincho" panose="02020609040205080304" pitchFamily="49" charset="-128"/>
              </a:rPr>
              <a:t>minimal intra-regional trade</a:t>
            </a:r>
            <a:r>
              <a:rPr lang="en-GB" sz="1800" dirty="0">
                <a:effectLst/>
                <a:ea typeface="MS Mincho" panose="02020609040205080304" pitchFamily="49" charset="-128"/>
              </a:rPr>
              <a:t> and Africa's main exports remain primary resources and commodities such as minerals, energy and food resources.</a:t>
            </a:r>
            <a:endParaRPr lang="en-GB" sz="1800" dirty="0">
              <a:effectLst/>
              <a:ea typeface="Times New Roman" panose="02020603050405020304" pitchFamily="18" charset="0"/>
            </a:endParaRP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Lack of skills, poor transport and energy infrastructure and widespread corruption have discouraged investment into industrial development that would enable African countries to add value to their exports. They rely on imports of most manufactured goods.</a:t>
            </a:r>
            <a:endParaRPr lang="en-GB" sz="1800" dirty="0">
              <a:effectLst/>
              <a:ea typeface="Times New Roman" panose="02020603050405020304" pitchFamily="18" charset="0"/>
            </a:endParaRP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Traditionally, Africa's main trading partner has been Europe, but this has changed with China's involvement in the continent.</a:t>
            </a:r>
            <a:endParaRPr lang="en-GB" sz="1800" dirty="0">
              <a:effectLst/>
              <a:ea typeface="Times New Roman" panose="02020603050405020304" pitchFamily="18" charset="0"/>
            </a:endParaRPr>
          </a:p>
          <a:p>
            <a:pPr marL="342900" lvl="0" indent="-342900">
              <a:buFont typeface="Courier New" panose="02070309020205020404" pitchFamily="49" charset="0"/>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ea typeface="MS Mincho" panose="02020609040205080304" pitchFamily="49" charset="-128"/>
              </a:rPr>
              <a:t>Africa is a larger, poorer and more divided continent than South America. There are many more language, ethnic and cultural divisions.</a:t>
            </a:r>
            <a:endParaRPr lang="en-GB"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74284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A683-EADE-4458-92C0-E3933B060C46}"/>
              </a:ext>
            </a:extLst>
          </p:cNvPr>
          <p:cNvSpPr>
            <a:spLocks noGrp="1"/>
          </p:cNvSpPr>
          <p:nvPr>
            <p:ph type="title"/>
          </p:nvPr>
        </p:nvSpPr>
        <p:spPr>
          <a:xfrm>
            <a:off x="346800" y="-140943"/>
            <a:ext cx="10806000" cy="1147940"/>
          </a:xfrm>
        </p:spPr>
        <p:txBody>
          <a:bodyPr/>
          <a:lstStyle/>
          <a:p>
            <a:r>
              <a:rPr lang="en-GB" dirty="0"/>
              <a:t>Low Income Countries and world trade</a:t>
            </a:r>
          </a:p>
        </p:txBody>
      </p:sp>
      <p:pic>
        <p:nvPicPr>
          <p:cNvPr id="4" name="Content Placeholder 3">
            <a:extLst>
              <a:ext uri="{FF2B5EF4-FFF2-40B4-BE49-F238E27FC236}">
                <a16:creationId xmlns:a16="http://schemas.microsoft.com/office/drawing/2014/main" id="{E5180561-B245-48B5-84CA-2A2789F3FAE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6800" y="1006997"/>
            <a:ext cx="10569472" cy="4682817"/>
          </a:xfrm>
          <a:prstGeom prst="rect">
            <a:avLst/>
          </a:prstGeom>
        </p:spPr>
      </p:pic>
      <p:sp>
        <p:nvSpPr>
          <p:cNvPr id="6" name="Rectangle 5">
            <a:extLst>
              <a:ext uri="{FF2B5EF4-FFF2-40B4-BE49-F238E27FC236}">
                <a16:creationId xmlns:a16="http://schemas.microsoft.com/office/drawing/2014/main" id="{B8FF84FA-CEB3-1547-B7D4-FBCE9C62198E}"/>
              </a:ext>
            </a:extLst>
          </p:cNvPr>
          <p:cNvSpPr/>
          <p:nvPr/>
        </p:nvSpPr>
        <p:spPr>
          <a:xfrm>
            <a:off x="8444265" y="2462521"/>
            <a:ext cx="3206327" cy="246221"/>
          </a:xfrm>
          <a:prstGeom prst="rect">
            <a:avLst/>
          </a:prstGeom>
        </p:spPr>
        <p:txBody>
          <a:bodyPr wrap="none">
            <a:spAutoFit/>
          </a:bodyPr>
          <a:lstStyle/>
          <a:p>
            <a:r>
              <a:rPr lang="en-GB" sz="1000" dirty="0">
                <a:hlinkClick r:id="rId3"/>
              </a:rPr>
              <a:t>https://www.youtube.com/watch?v=GRh8s6zb1bg</a:t>
            </a:r>
            <a:r>
              <a:rPr lang="en-GB" sz="1000" dirty="0"/>
              <a:t> </a:t>
            </a:r>
          </a:p>
        </p:txBody>
      </p:sp>
      <p:sp>
        <p:nvSpPr>
          <p:cNvPr id="7" name="TextBox 6">
            <a:extLst>
              <a:ext uri="{FF2B5EF4-FFF2-40B4-BE49-F238E27FC236}">
                <a16:creationId xmlns:a16="http://schemas.microsoft.com/office/drawing/2014/main" id="{B3E3261C-6057-AF48-9071-31A2447817FD}"/>
              </a:ext>
            </a:extLst>
          </p:cNvPr>
          <p:cNvSpPr txBox="1"/>
          <p:nvPr/>
        </p:nvSpPr>
        <p:spPr>
          <a:xfrm>
            <a:off x="6658903" y="2284958"/>
            <a:ext cx="5200207" cy="523220"/>
          </a:xfrm>
          <a:prstGeom prst="rect">
            <a:avLst/>
          </a:prstGeom>
          <a:noFill/>
        </p:spPr>
        <p:txBody>
          <a:bodyPr wrap="square" rtlCol="0">
            <a:spAutoFit/>
          </a:bodyPr>
          <a:lstStyle/>
          <a:p>
            <a:r>
              <a:rPr lang="en-GB" sz="1400" dirty="0">
                <a:solidFill>
                  <a:srgbClr val="0070C0"/>
                </a:solidFill>
              </a:rPr>
              <a:t>African countries have low intra-regional trade, and this can hinder their growth:</a:t>
            </a:r>
          </a:p>
        </p:txBody>
      </p:sp>
      <p:sp>
        <p:nvSpPr>
          <p:cNvPr id="8" name="TextBox 7">
            <a:extLst>
              <a:ext uri="{FF2B5EF4-FFF2-40B4-BE49-F238E27FC236}">
                <a16:creationId xmlns:a16="http://schemas.microsoft.com/office/drawing/2014/main" id="{D67B1A09-5D80-8F70-72CC-C99A97D2575F}"/>
              </a:ext>
            </a:extLst>
          </p:cNvPr>
          <p:cNvSpPr txBox="1"/>
          <p:nvPr/>
        </p:nvSpPr>
        <p:spPr>
          <a:xfrm>
            <a:off x="252696" y="5689814"/>
            <a:ext cx="11397896" cy="1077218"/>
          </a:xfrm>
          <a:prstGeom prst="rect">
            <a:avLst/>
          </a:prstGeom>
          <a:noFill/>
        </p:spPr>
        <p:txBody>
          <a:bodyPr wrap="square">
            <a:spAutoFit/>
          </a:bodyPr>
          <a:lstStyle/>
          <a:p>
            <a:r>
              <a:rPr lang="en-GB" sz="1600" dirty="0">
                <a:solidFill>
                  <a:srgbClr val="0070C0"/>
                </a:solidFill>
                <a:effectLst/>
              </a:rPr>
              <a:t>Trade increases employment. Through the upward multiplier effect this leads to economic growth as there is more affluence, more spending and more investment from the government. Trade leads to infrastructure development, which leads to further economic growth. As countries develop and their investment in business, education and training increases, further investment takes place from within the country and beyond, furthering overall economic development.</a:t>
            </a:r>
          </a:p>
        </p:txBody>
      </p:sp>
    </p:spTree>
    <p:extLst>
      <p:ext uri="{BB962C8B-B14F-4D97-AF65-F5344CB8AC3E}">
        <p14:creationId xmlns:p14="http://schemas.microsoft.com/office/powerpoint/2010/main" val="610184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4184-E350-41CA-C084-A0F45DD4749A}"/>
              </a:ext>
            </a:extLst>
          </p:cNvPr>
          <p:cNvSpPr>
            <a:spLocks noGrp="1"/>
          </p:cNvSpPr>
          <p:nvPr>
            <p:ph type="title"/>
          </p:nvPr>
        </p:nvSpPr>
        <p:spPr>
          <a:xfrm>
            <a:off x="677962" y="-2256"/>
            <a:ext cx="10058400" cy="1609344"/>
          </a:xfrm>
        </p:spPr>
        <p:txBody>
          <a:bodyPr/>
          <a:lstStyle/>
          <a:p>
            <a:r>
              <a:rPr lang="en-US" dirty="0"/>
              <a:t>Summary Task</a:t>
            </a:r>
          </a:p>
        </p:txBody>
      </p:sp>
      <p:pic>
        <p:nvPicPr>
          <p:cNvPr id="4" name="Content Placeholder 3" descr="A screenshot of a computer&#10;&#10;Description automatically generated">
            <a:extLst>
              <a:ext uri="{FF2B5EF4-FFF2-40B4-BE49-F238E27FC236}">
                <a16:creationId xmlns:a16="http://schemas.microsoft.com/office/drawing/2014/main" id="{CC0E42C0-3CB7-BD81-2DDD-E59DB8CBB3BD}"/>
              </a:ext>
            </a:extLst>
          </p:cNvPr>
          <p:cNvPicPr>
            <a:picLocks noGrp="1" noChangeAspect="1"/>
          </p:cNvPicPr>
          <p:nvPr>
            <p:ph idx="1"/>
          </p:nvPr>
        </p:nvPicPr>
        <p:blipFill>
          <a:blip r:embed="rId2"/>
          <a:stretch>
            <a:fillRect/>
          </a:stretch>
        </p:blipFill>
        <p:spPr>
          <a:xfrm>
            <a:off x="1063752" y="2951625"/>
            <a:ext cx="8763000" cy="3683000"/>
          </a:xfrm>
          <a:prstGeom prst="rect">
            <a:avLst/>
          </a:prstGeom>
        </p:spPr>
      </p:pic>
      <p:sp>
        <p:nvSpPr>
          <p:cNvPr id="6" name="TextBox 5">
            <a:extLst>
              <a:ext uri="{FF2B5EF4-FFF2-40B4-BE49-F238E27FC236}">
                <a16:creationId xmlns:a16="http://schemas.microsoft.com/office/drawing/2014/main" id="{727CE287-3528-4F36-8430-987747792A45}"/>
              </a:ext>
            </a:extLst>
          </p:cNvPr>
          <p:cNvSpPr txBox="1"/>
          <p:nvPr/>
        </p:nvSpPr>
        <p:spPr>
          <a:xfrm>
            <a:off x="1063752" y="1493811"/>
            <a:ext cx="9809019" cy="1200329"/>
          </a:xfrm>
          <a:prstGeom prst="rect">
            <a:avLst/>
          </a:prstGeom>
          <a:noFill/>
        </p:spPr>
        <p:txBody>
          <a:bodyPr wrap="square">
            <a:spAutoFit/>
          </a:bodyPr>
          <a:lstStyle/>
          <a:p>
            <a:r>
              <a:rPr lang="en-GB" sz="1800" dirty="0">
                <a:solidFill>
                  <a:srgbClr val="000000"/>
                </a:solidFill>
                <a:effectLst/>
                <a:ea typeface="MS Mincho" panose="02020609040205080304" pitchFamily="49" charset="-128"/>
              </a:rPr>
              <a:t>The table below sets out a summary of current trading relationships and patterns. Information on HDEs has been added. Complete your own notes / table by writing your own bulleted revision points for emerging economies and LDEs from the booklet and Hodder Textbook online – see VLE book.</a:t>
            </a:r>
            <a:endParaRPr lang="en-GB" sz="2800" dirty="0">
              <a:effectLst/>
              <a:ea typeface="Times New Roman" panose="02020603050405020304" pitchFamily="18" charset="0"/>
            </a:endParaRPr>
          </a:p>
        </p:txBody>
      </p:sp>
    </p:spTree>
    <p:extLst>
      <p:ext uri="{BB962C8B-B14F-4D97-AF65-F5344CB8AC3E}">
        <p14:creationId xmlns:p14="http://schemas.microsoft.com/office/powerpoint/2010/main" val="174471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7A74-4A3D-ACC2-A276-4C0B5051F1A0}"/>
              </a:ext>
            </a:extLst>
          </p:cNvPr>
          <p:cNvSpPr>
            <a:spLocks noGrp="1"/>
          </p:cNvSpPr>
          <p:nvPr>
            <p:ph type="title"/>
          </p:nvPr>
        </p:nvSpPr>
        <p:spPr/>
        <p:txBody>
          <a:bodyPr/>
          <a:lstStyle/>
          <a:p>
            <a:r>
              <a:rPr lang="en-US" dirty="0"/>
              <a:t>Additional Q&amp;A</a:t>
            </a:r>
          </a:p>
        </p:txBody>
      </p:sp>
      <p:pic>
        <p:nvPicPr>
          <p:cNvPr id="4" name="Content Placeholder 3">
            <a:extLst>
              <a:ext uri="{FF2B5EF4-FFF2-40B4-BE49-F238E27FC236}">
                <a16:creationId xmlns:a16="http://schemas.microsoft.com/office/drawing/2014/main" id="{D5D6F546-0B23-B384-5EDC-C38AD80177FD}"/>
              </a:ext>
            </a:extLst>
          </p:cNvPr>
          <p:cNvPicPr>
            <a:picLocks noGrp="1" noChangeAspect="1"/>
          </p:cNvPicPr>
          <p:nvPr>
            <p:ph idx="1"/>
          </p:nvPr>
        </p:nvPicPr>
        <p:blipFill>
          <a:blip r:embed="rId2"/>
          <a:stretch>
            <a:fillRect/>
          </a:stretch>
        </p:blipFill>
        <p:spPr>
          <a:xfrm>
            <a:off x="1069974" y="1954937"/>
            <a:ext cx="10652125" cy="4151813"/>
          </a:xfrm>
          <a:prstGeom prst="rect">
            <a:avLst/>
          </a:prstGeom>
        </p:spPr>
      </p:pic>
    </p:spTree>
    <p:extLst>
      <p:ext uri="{BB962C8B-B14F-4D97-AF65-F5344CB8AC3E}">
        <p14:creationId xmlns:p14="http://schemas.microsoft.com/office/powerpoint/2010/main" val="231208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7319963" y="274638"/>
            <a:ext cx="3168650" cy="1143000"/>
          </a:xfrm>
        </p:spPr>
        <p:txBody>
          <a:bodyPr>
            <a:normAutofit fontScale="90000"/>
          </a:bodyPr>
          <a:lstStyle/>
          <a:p>
            <a:r>
              <a:rPr lang="en-GB" altLang="en-US"/>
              <a:t>Exam Style Question</a:t>
            </a:r>
          </a:p>
        </p:txBody>
      </p:sp>
      <p:pic>
        <p:nvPicPr>
          <p:cNvPr id="5837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3339" y="2997200"/>
            <a:ext cx="411003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5426" y="1"/>
            <a:ext cx="55911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4475" y="6613525"/>
            <a:ext cx="2624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8"/>
          <p:cNvSpPr txBox="1">
            <a:spLocks noChangeArrowheads="1"/>
          </p:cNvSpPr>
          <p:nvPr/>
        </p:nvSpPr>
        <p:spPr bwMode="auto">
          <a:xfrm>
            <a:off x="1543050" y="4652963"/>
            <a:ext cx="56324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The total value of world trade in 2015 was $15.7 trillion.  Using figures 1 and 2 analyse the trading relationships of world trade. (6 marks)</a:t>
            </a:r>
          </a:p>
          <a:p>
            <a:pPr>
              <a:spcBef>
                <a:spcPct val="0"/>
              </a:spcBef>
              <a:buFontTx/>
              <a:buNone/>
            </a:pPr>
            <a:endParaRPr lang="en-GB" altLang="en-US" sz="1800">
              <a:latin typeface="Arial" panose="020B0604020202020204" pitchFamily="34" charset="0"/>
            </a:endParaRPr>
          </a:p>
          <a:p>
            <a:pPr>
              <a:buFontTx/>
              <a:buNone/>
            </a:pPr>
            <a:r>
              <a:rPr lang="en-US" altLang="en-US" sz="1800">
                <a:solidFill>
                  <a:srgbClr val="000000"/>
                </a:solidFill>
                <a:latin typeface="AQA Chevin Pro Medium"/>
                <a:cs typeface="Times New Roman" panose="02020603050405020304" pitchFamily="18" charset="0"/>
              </a:rPr>
              <a:t>Zig Zag Exam Question Paper A</a:t>
            </a:r>
            <a:endParaRPr lang="en-GB" altLang="en-US" sz="1800">
              <a:solidFill>
                <a:srgbClr val="000000"/>
              </a:solidFill>
              <a:latin typeface="AQA Chevin Pro Medium"/>
              <a:cs typeface="Times New Roman" panose="02020603050405020304" pitchFamily="18" charset="0"/>
            </a:endParaRPr>
          </a:p>
          <a:p>
            <a:pPr>
              <a:spcBef>
                <a:spcPct val="0"/>
              </a:spcBef>
              <a:buFontTx/>
              <a:buNone/>
            </a:pPr>
            <a:endParaRPr lang="en-GB" altLang="en-US" sz="1800">
              <a:latin typeface="Arial" panose="020B0604020202020204" pitchFamily="34" charset="0"/>
            </a:endParaRPr>
          </a:p>
        </p:txBody>
      </p:sp>
      <p:sp>
        <p:nvSpPr>
          <p:cNvPr id="58375" name="TextBox 9"/>
          <p:cNvSpPr txBox="1">
            <a:spLocks noChangeArrowheads="1"/>
          </p:cNvSpPr>
          <p:nvPr/>
        </p:nvSpPr>
        <p:spPr bwMode="auto">
          <a:xfrm>
            <a:off x="7248526" y="1628775"/>
            <a:ext cx="262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Arial" panose="020B0604020202020204" pitchFamily="34" charset="0"/>
              </a:rPr>
              <a:t>P</a:t>
            </a:r>
            <a:r>
              <a:rPr lang="en-GB" altLang="en-US" sz="1800">
                <a:latin typeface="Arial" panose="020B0604020202020204" pitchFamily="34" charset="0"/>
              </a:rPr>
              <a:t> – Pattern</a:t>
            </a:r>
          </a:p>
          <a:p>
            <a:pPr>
              <a:spcBef>
                <a:spcPct val="0"/>
              </a:spcBef>
              <a:buFontTx/>
              <a:buNone/>
            </a:pPr>
            <a:r>
              <a:rPr lang="en-GB" altLang="en-US" sz="1800" b="1">
                <a:latin typeface="Arial" panose="020B0604020202020204" pitchFamily="34" charset="0"/>
              </a:rPr>
              <a:t>A</a:t>
            </a:r>
            <a:r>
              <a:rPr lang="en-GB" altLang="en-US" sz="1800">
                <a:latin typeface="Arial" panose="020B0604020202020204" pitchFamily="34" charset="0"/>
              </a:rPr>
              <a:t> – Anomalies</a:t>
            </a:r>
          </a:p>
          <a:p>
            <a:pPr>
              <a:spcBef>
                <a:spcPct val="0"/>
              </a:spcBef>
              <a:buFontTx/>
              <a:buNone/>
            </a:pPr>
            <a:r>
              <a:rPr lang="en-GB" altLang="en-US" sz="1800" b="1">
                <a:latin typeface="Arial" panose="020B0604020202020204" pitchFamily="34" charset="0"/>
              </a:rPr>
              <a:t>D</a:t>
            </a:r>
            <a:r>
              <a:rPr lang="en-GB" altLang="en-US" sz="1800">
                <a:latin typeface="Arial" panose="020B0604020202020204" pitchFamily="34" charset="0"/>
              </a:rPr>
              <a:t> – Data (manipulation)</a:t>
            </a:r>
          </a:p>
          <a:p>
            <a:pPr>
              <a:spcBef>
                <a:spcPct val="0"/>
              </a:spcBef>
              <a:buFontTx/>
              <a:buNone/>
            </a:pPr>
            <a:r>
              <a:rPr lang="en-GB" altLang="en-US" sz="1800" b="1">
                <a:latin typeface="Arial" panose="020B0604020202020204" pitchFamily="34" charset="0"/>
              </a:rPr>
              <a:t>L </a:t>
            </a:r>
            <a:r>
              <a:rPr lang="en-GB" altLang="en-US" sz="1800">
                <a:latin typeface="Arial" panose="020B0604020202020204" pitchFamily="34" charset="0"/>
              </a:rPr>
              <a:t>- Links</a:t>
            </a:r>
          </a:p>
        </p:txBody>
      </p:sp>
    </p:spTree>
    <p:extLst>
      <p:ext uri="{BB962C8B-B14F-4D97-AF65-F5344CB8AC3E}">
        <p14:creationId xmlns:p14="http://schemas.microsoft.com/office/powerpoint/2010/main" val="174856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 with different countries/regions&#10;&#10;Description automatically generated">
            <a:extLst>
              <a:ext uri="{FF2B5EF4-FFF2-40B4-BE49-F238E27FC236}">
                <a16:creationId xmlns:a16="http://schemas.microsoft.com/office/drawing/2014/main" id="{D8E876CE-C97A-8428-CB1D-D14CC9B3DF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7935" y="105053"/>
            <a:ext cx="7871462" cy="6285808"/>
          </a:xfrm>
          <a:prstGeom prst="rect">
            <a:avLst/>
          </a:prstGeom>
          <a:noFill/>
          <a:ln>
            <a:noFill/>
          </a:ln>
        </p:spPr>
      </p:pic>
      <p:sp>
        <p:nvSpPr>
          <p:cNvPr id="8" name="TextBox 7">
            <a:extLst>
              <a:ext uri="{FF2B5EF4-FFF2-40B4-BE49-F238E27FC236}">
                <a16:creationId xmlns:a16="http://schemas.microsoft.com/office/drawing/2014/main" id="{20DA7FFD-0CFE-5344-34AA-A2A00A96EDA3}"/>
              </a:ext>
            </a:extLst>
          </p:cNvPr>
          <p:cNvSpPr txBox="1"/>
          <p:nvPr/>
        </p:nvSpPr>
        <p:spPr>
          <a:xfrm>
            <a:off x="92603" y="105053"/>
            <a:ext cx="3829991" cy="923330"/>
          </a:xfrm>
          <a:prstGeom prst="rect">
            <a:avLst/>
          </a:prstGeom>
          <a:noFill/>
        </p:spPr>
        <p:txBody>
          <a:bodyPr wrap="square">
            <a:spAutoFit/>
          </a:bodyPr>
          <a:lstStyle/>
          <a:p>
            <a:r>
              <a:rPr lang="en-GB" sz="1800" b="1" dirty="0">
                <a:solidFill>
                  <a:srgbClr val="000000"/>
                </a:solidFill>
                <a:effectLst/>
                <a:latin typeface="Arial" panose="020B0604020202020204" pitchFamily="34" charset="0"/>
                <a:ea typeface="Times New Roman" panose="02020603050405020304" pitchFamily="18" charset="0"/>
              </a:rPr>
              <a:t>Q1. </a:t>
            </a:r>
            <a:r>
              <a:rPr lang="en-GB" sz="1800" dirty="0">
                <a:solidFill>
                  <a:srgbClr val="000000"/>
                </a:solidFill>
                <a:effectLst/>
                <a:latin typeface="Arial" panose="020B0604020202020204" pitchFamily="34" charset="0"/>
                <a:ea typeface="Times New Roman" panose="02020603050405020304" pitchFamily="18" charset="0"/>
              </a:rPr>
              <a:t>The map shows the destination of China’s biggest exports by total value in 2018. </a:t>
            </a:r>
            <a:endParaRPr lang="en-GB"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7336B20F-664F-D849-91D7-1C1B1F03B6DC}"/>
              </a:ext>
            </a:extLst>
          </p:cNvPr>
          <p:cNvSpPr txBox="1"/>
          <p:nvPr/>
        </p:nvSpPr>
        <p:spPr>
          <a:xfrm>
            <a:off x="-251218" y="1243786"/>
            <a:ext cx="4127479" cy="2462213"/>
          </a:xfrm>
          <a:prstGeom prst="rect">
            <a:avLst/>
          </a:prstGeom>
          <a:noFill/>
        </p:spPr>
        <p:txBody>
          <a:bodyPr wrap="square">
            <a:spAutoFit/>
          </a:bodyPr>
          <a:lstStyle/>
          <a:p>
            <a:pPr marL="352425" marR="352425" fontAlgn="base"/>
            <a:r>
              <a:rPr lang="en-GB" sz="1800" dirty="0">
                <a:effectLst/>
                <a:latin typeface="Arial" panose="020B0604020202020204" pitchFamily="34" charset="0"/>
                <a:ea typeface="Times New Roman" panose="02020603050405020304" pitchFamily="18" charset="0"/>
              </a:rPr>
              <a:t>Using the map and your own knowledge, assess the importance of geographical location in trading relationships between major economies such as China and smaller less developed economies. </a:t>
            </a:r>
            <a:endParaRPr lang="en-GB" sz="2800" dirty="0">
              <a:effectLst/>
              <a:latin typeface="Times New Roman" panose="02020603050405020304" pitchFamily="18" charset="0"/>
              <a:ea typeface="Times New Roman" panose="02020603050405020304" pitchFamily="18" charset="0"/>
            </a:endParaRPr>
          </a:p>
          <a:p>
            <a:pPr algn="r" fontAlgn="base"/>
            <a:r>
              <a:rPr lang="en-GB" sz="1800" b="1" dirty="0">
                <a:effectLst/>
                <a:latin typeface="Arial" panose="020B0604020202020204" pitchFamily="34" charset="0"/>
                <a:ea typeface="Times New Roman" panose="02020603050405020304" pitchFamily="18" charset="0"/>
              </a:rPr>
              <a:t>[6 marks]</a:t>
            </a:r>
            <a:r>
              <a:rPr lang="en-GB" sz="1800" dirty="0">
                <a:effectLst/>
                <a:latin typeface="Arial" panose="020B0604020202020204" pitchFamily="34"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82001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US" dirty="0"/>
              <a:t>Trading relationships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420625" y="1091915"/>
            <a:ext cx="11612880" cy="2583973"/>
          </a:xfrm>
        </p:spPr>
        <p:txBody>
          <a:bodyPr>
            <a:normAutofit/>
          </a:bodyPr>
          <a:lstStyle/>
          <a:p>
            <a:pPr marL="0" indent="0">
              <a:buNone/>
            </a:pPr>
            <a:r>
              <a:rPr lang="fil-PH" dirty="0"/>
              <a:t>Trading relationships and patterns between large, highly developed countries, emerging major economies and smaller, less developed economies</a:t>
            </a:r>
            <a:r>
              <a:rPr lang="en-GB" dirty="0"/>
              <a:t> </a:t>
            </a:r>
          </a:p>
          <a:p>
            <a:r>
              <a:rPr lang="en-GB" dirty="0">
                <a:solidFill>
                  <a:srgbClr val="0070C0"/>
                </a:solidFill>
              </a:rPr>
              <a:t>Who are the main trading entities?</a:t>
            </a:r>
          </a:p>
          <a:p>
            <a:pPr marL="457200" indent="-457200">
              <a:buFont typeface="+mj-lt"/>
              <a:buAutoNum type="arabicPeriod"/>
            </a:pPr>
            <a:endParaRPr lang="en-GB" dirty="0">
              <a:solidFill>
                <a:srgbClr val="0070C0"/>
              </a:solidFill>
            </a:endParaRPr>
          </a:p>
          <a:p>
            <a:r>
              <a:rPr lang="en-GB" dirty="0"/>
              <a:t>New players have risen to prominence in world trade - developing countries (or Less Developed Economies – LDEs), such as those in Sub-Saharan Africa, and rapidly industrialising Asian economies (Emerging Major Economies -EMEs) – e.g. BRICS and MINT. </a:t>
            </a:r>
          </a:p>
          <a:p>
            <a:pPr marL="0" indent="0">
              <a:buNone/>
            </a:pPr>
            <a:endParaRPr lang="en-US" dirty="0"/>
          </a:p>
        </p:txBody>
      </p:sp>
      <p:graphicFrame>
        <p:nvGraphicFramePr>
          <p:cNvPr id="4" name="Table 3">
            <a:extLst>
              <a:ext uri="{FF2B5EF4-FFF2-40B4-BE49-F238E27FC236}">
                <a16:creationId xmlns:a16="http://schemas.microsoft.com/office/drawing/2014/main" id="{C71F4871-6B9F-3D48-B74C-6495EC08578B}"/>
              </a:ext>
            </a:extLst>
          </p:cNvPr>
          <p:cNvGraphicFramePr>
            <a:graphicFrameLocks noGrp="1"/>
          </p:cNvGraphicFramePr>
          <p:nvPr>
            <p:extLst>
              <p:ext uri="{D42A27DB-BD31-4B8C-83A1-F6EECF244321}">
                <p14:modId xmlns:p14="http://schemas.microsoft.com/office/powerpoint/2010/main" val="4290393757"/>
              </p:ext>
            </p:extLst>
          </p:nvPr>
        </p:nvGraphicFramePr>
        <p:xfrm>
          <a:off x="594608" y="3863088"/>
          <a:ext cx="8864490" cy="2749379"/>
        </p:xfrm>
        <a:graphic>
          <a:graphicData uri="http://schemas.openxmlformats.org/drawingml/2006/table">
            <a:tbl>
              <a:tblPr firstRow="1" bandRow="1">
                <a:tableStyleId>{5C22544A-7EE6-4342-B048-85BDC9FD1C3A}</a:tableStyleId>
              </a:tblPr>
              <a:tblGrid>
                <a:gridCol w="2954830">
                  <a:extLst>
                    <a:ext uri="{9D8B030D-6E8A-4147-A177-3AD203B41FA5}">
                      <a16:colId xmlns:a16="http://schemas.microsoft.com/office/drawing/2014/main" val="544347003"/>
                    </a:ext>
                  </a:extLst>
                </a:gridCol>
                <a:gridCol w="2954830">
                  <a:extLst>
                    <a:ext uri="{9D8B030D-6E8A-4147-A177-3AD203B41FA5}">
                      <a16:colId xmlns:a16="http://schemas.microsoft.com/office/drawing/2014/main" val="1931526307"/>
                    </a:ext>
                  </a:extLst>
                </a:gridCol>
                <a:gridCol w="2954830">
                  <a:extLst>
                    <a:ext uri="{9D8B030D-6E8A-4147-A177-3AD203B41FA5}">
                      <a16:colId xmlns:a16="http://schemas.microsoft.com/office/drawing/2014/main" val="195750732"/>
                    </a:ext>
                  </a:extLst>
                </a:gridCol>
              </a:tblGrid>
              <a:tr h="1185739">
                <a:tc>
                  <a:txBody>
                    <a:bodyPr/>
                    <a:lstStyle/>
                    <a:p>
                      <a:r>
                        <a:rPr lang="en-US" dirty="0"/>
                        <a:t>Region / country</a:t>
                      </a:r>
                    </a:p>
                  </a:txBody>
                  <a:tcPr/>
                </a:tc>
                <a:tc>
                  <a:txBody>
                    <a:bodyPr/>
                    <a:lstStyle/>
                    <a:p>
                      <a:r>
                        <a:rPr lang="en-US" dirty="0"/>
                        <a:t>% share of world exports 1980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share of world exports  2011</a:t>
                      </a:r>
                    </a:p>
                    <a:p>
                      <a:endParaRPr lang="en-US" dirty="0"/>
                    </a:p>
                  </a:txBody>
                  <a:tcPr/>
                </a:tc>
                <a:extLst>
                  <a:ext uri="{0D108BD9-81ED-4DB2-BD59-A6C34878D82A}">
                    <a16:rowId xmlns:a16="http://schemas.microsoft.com/office/drawing/2014/main" val="1303314982"/>
                  </a:ext>
                </a:extLst>
              </a:tr>
              <a:tr h="531794">
                <a:tc>
                  <a:txBody>
                    <a:bodyPr/>
                    <a:lstStyle/>
                    <a:p>
                      <a:r>
                        <a:rPr lang="en-US" dirty="0"/>
                        <a:t>Developing economies</a:t>
                      </a:r>
                    </a:p>
                  </a:txBody>
                  <a:tcPr/>
                </a:tc>
                <a:tc>
                  <a:txBody>
                    <a:bodyPr/>
                    <a:lstStyle/>
                    <a:p>
                      <a:r>
                        <a:rPr lang="en-US" dirty="0"/>
                        <a:t>34</a:t>
                      </a:r>
                    </a:p>
                  </a:txBody>
                  <a:tcPr/>
                </a:tc>
                <a:tc>
                  <a:txBody>
                    <a:bodyPr/>
                    <a:lstStyle/>
                    <a:p>
                      <a:r>
                        <a:rPr lang="en-US" dirty="0"/>
                        <a:t>47</a:t>
                      </a:r>
                    </a:p>
                  </a:txBody>
                  <a:tcPr/>
                </a:tc>
                <a:extLst>
                  <a:ext uri="{0D108BD9-81ED-4DB2-BD59-A6C34878D82A}">
                    <a16:rowId xmlns:a16="http://schemas.microsoft.com/office/drawing/2014/main" val="37502020"/>
                  </a:ext>
                </a:extLst>
              </a:tr>
              <a:tr h="515923">
                <a:tc>
                  <a:txBody>
                    <a:bodyPr/>
                    <a:lstStyle/>
                    <a:p>
                      <a:r>
                        <a:rPr lang="en-US" dirty="0"/>
                        <a:t>HICs</a:t>
                      </a:r>
                    </a:p>
                  </a:txBody>
                  <a:tcPr/>
                </a:tc>
                <a:tc>
                  <a:txBody>
                    <a:bodyPr/>
                    <a:lstStyle/>
                    <a:p>
                      <a:r>
                        <a:rPr lang="en-US" dirty="0"/>
                        <a:t>66</a:t>
                      </a:r>
                    </a:p>
                  </a:txBody>
                  <a:tcPr/>
                </a:tc>
                <a:tc>
                  <a:txBody>
                    <a:bodyPr/>
                    <a:lstStyle/>
                    <a:p>
                      <a:r>
                        <a:rPr lang="en-US" dirty="0"/>
                        <a:t>5</a:t>
                      </a:r>
                    </a:p>
                  </a:txBody>
                  <a:tcPr/>
                </a:tc>
                <a:extLst>
                  <a:ext uri="{0D108BD9-81ED-4DB2-BD59-A6C34878D82A}">
                    <a16:rowId xmlns:a16="http://schemas.microsoft.com/office/drawing/2014/main" val="2450966034"/>
                  </a:ext>
                </a:extLst>
              </a:tr>
              <a:tr h="515923">
                <a:tc>
                  <a:txBody>
                    <a:bodyPr/>
                    <a:lstStyle/>
                    <a:p>
                      <a:r>
                        <a:rPr lang="en-US" dirty="0"/>
                        <a:t>China</a:t>
                      </a:r>
                    </a:p>
                  </a:txBody>
                  <a:tcPr/>
                </a:tc>
                <a:tc>
                  <a:txBody>
                    <a:bodyPr/>
                    <a:lstStyle/>
                    <a:p>
                      <a:r>
                        <a:rPr lang="en-US" dirty="0"/>
                        <a:t>1</a:t>
                      </a:r>
                    </a:p>
                  </a:txBody>
                  <a:tcPr/>
                </a:tc>
                <a:tc>
                  <a:txBody>
                    <a:bodyPr/>
                    <a:lstStyle/>
                    <a:p>
                      <a:r>
                        <a:rPr lang="en-US" dirty="0"/>
                        <a:t>11</a:t>
                      </a:r>
                    </a:p>
                  </a:txBody>
                  <a:tcPr/>
                </a:tc>
                <a:extLst>
                  <a:ext uri="{0D108BD9-81ED-4DB2-BD59-A6C34878D82A}">
                    <a16:rowId xmlns:a16="http://schemas.microsoft.com/office/drawing/2014/main" val="3319759857"/>
                  </a:ext>
                </a:extLst>
              </a:tr>
            </a:tbl>
          </a:graphicData>
        </a:graphic>
      </p:graphicFrame>
      <p:sp>
        <p:nvSpPr>
          <p:cNvPr id="5" name="Rectangle 4">
            <a:extLst>
              <a:ext uri="{FF2B5EF4-FFF2-40B4-BE49-F238E27FC236}">
                <a16:creationId xmlns:a16="http://schemas.microsoft.com/office/drawing/2014/main" id="{38A836F0-DA9E-41F1-B29C-6ACA5122CE3A}"/>
              </a:ext>
            </a:extLst>
          </p:cNvPr>
          <p:cNvSpPr/>
          <p:nvPr/>
        </p:nvSpPr>
        <p:spPr>
          <a:xfrm>
            <a:off x="860042" y="2170635"/>
            <a:ext cx="8835047" cy="369332"/>
          </a:xfrm>
          <a:prstGeom prst="rect">
            <a:avLst/>
          </a:prstGeom>
        </p:spPr>
        <p:txBody>
          <a:bodyPr wrap="none">
            <a:spAutoFit/>
          </a:bodyPr>
          <a:lstStyle/>
          <a:p>
            <a:pPr lvl="1"/>
            <a:r>
              <a:rPr lang="en-GB" dirty="0">
                <a:solidFill>
                  <a:srgbClr val="0070C0"/>
                </a:solidFill>
              </a:rPr>
              <a:t>The USA, (which is part of NAFTA) and the EU (largely considered to be HICs).</a:t>
            </a:r>
          </a:p>
        </p:txBody>
      </p:sp>
    </p:spTree>
    <p:extLst>
      <p:ext uri="{BB962C8B-B14F-4D97-AF65-F5344CB8AC3E}">
        <p14:creationId xmlns:p14="http://schemas.microsoft.com/office/powerpoint/2010/main" val="290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dirty="0"/>
              <a:t>Trade relationships and patterns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4"/>
            <a:ext cx="5747014" cy="1292472"/>
          </a:xfrm>
        </p:spPr>
        <p:txBody>
          <a:bodyPr>
            <a:normAutofit/>
          </a:bodyPr>
          <a:lstStyle/>
          <a:p>
            <a:r>
              <a:rPr lang="en-GB" dirty="0"/>
              <a:t>Trade has become more regionalised since 1990, particularly in Asia.  What might be the reasons for this?</a:t>
            </a:r>
          </a:p>
          <a:p>
            <a:endParaRPr lang="en-US" dirty="0"/>
          </a:p>
        </p:txBody>
      </p:sp>
      <p:pic>
        <p:nvPicPr>
          <p:cNvPr id="7" name="Picture 6">
            <a:extLst>
              <a:ext uri="{FF2B5EF4-FFF2-40B4-BE49-F238E27FC236}">
                <a16:creationId xmlns:a16="http://schemas.microsoft.com/office/drawing/2014/main" id="{49418DB2-8EA0-43D3-A9AC-C788A51BD6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4662" y="1648557"/>
            <a:ext cx="7066693" cy="4285979"/>
          </a:xfrm>
          <a:prstGeom prst="rect">
            <a:avLst/>
          </a:prstGeom>
        </p:spPr>
      </p:pic>
    </p:spTree>
    <p:extLst>
      <p:ext uri="{BB962C8B-B14F-4D97-AF65-F5344CB8AC3E}">
        <p14:creationId xmlns:p14="http://schemas.microsoft.com/office/powerpoint/2010/main" val="271539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a:t>Trade agreements and principles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3"/>
            <a:ext cx="5747014" cy="5447783"/>
          </a:xfrm>
        </p:spPr>
        <p:txBody>
          <a:bodyPr>
            <a:normAutofit lnSpcReduction="10000"/>
          </a:bodyPr>
          <a:lstStyle/>
          <a:p>
            <a:r>
              <a:rPr lang="en-GB"/>
              <a:t>Trade is drawing in an increasing number of countries – the WTO had 124 members when it started in 1995, and it has grown to 164 members today. Expansion of the WTO membership and world trade has been accompanied by the formation of regional trade ‘blocs’ like the EU, which </a:t>
            </a:r>
            <a:r>
              <a:rPr lang="en-GB" b="1"/>
              <a:t>support free trade agreements </a:t>
            </a:r>
            <a:r>
              <a:rPr lang="en-GB"/>
              <a:t>between member countries without incurring tariffs or charges.</a:t>
            </a:r>
          </a:p>
          <a:p>
            <a:r>
              <a:rPr lang="en-GB"/>
              <a:t>The groupings of emerging nations are becoming increasingly important, e.g. ASEAN and APEC</a:t>
            </a:r>
          </a:p>
          <a:p>
            <a:r>
              <a:rPr lang="en-GB">
                <a:solidFill>
                  <a:srgbClr val="FF0000"/>
                </a:solidFill>
              </a:rPr>
              <a:t>Opponents of trade blocs </a:t>
            </a:r>
            <a:r>
              <a:rPr lang="en-GB"/>
              <a:t>argue that by offering unfair advantages to member countries, they restrict the development of the global economy.</a:t>
            </a:r>
          </a:p>
          <a:p>
            <a:r>
              <a:rPr lang="en-GB"/>
              <a:t>Similar trade agreements between LDEs are weaker and achieve limited advantages. The largest trade blocs benefit further, and as a result this can create conflict.</a:t>
            </a:r>
            <a:endParaRPr lang="en-US" dirty="0"/>
          </a:p>
        </p:txBody>
      </p:sp>
      <p:pic>
        <p:nvPicPr>
          <p:cNvPr id="6" name="Picture 5">
            <a:extLst>
              <a:ext uri="{FF2B5EF4-FFF2-40B4-BE49-F238E27FC236}">
                <a16:creationId xmlns:a16="http://schemas.microsoft.com/office/drawing/2014/main" id="{BB0D8AF6-E617-DC43-857A-DF7821C24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01657" y="1091913"/>
            <a:ext cx="5581539" cy="3718656"/>
          </a:xfrm>
          <a:prstGeom prst="rect">
            <a:avLst/>
          </a:prstGeom>
        </p:spPr>
      </p:pic>
    </p:spTree>
    <p:extLst>
      <p:ext uri="{BB962C8B-B14F-4D97-AF65-F5344CB8AC3E}">
        <p14:creationId xmlns:p14="http://schemas.microsoft.com/office/powerpoint/2010/main" val="351630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431D-E81D-4560-B0D2-0DE35231610B}"/>
              </a:ext>
            </a:extLst>
          </p:cNvPr>
          <p:cNvSpPr>
            <a:spLocks noGrp="1"/>
          </p:cNvSpPr>
          <p:nvPr>
            <p:ph type="title"/>
          </p:nvPr>
        </p:nvSpPr>
        <p:spPr/>
        <p:txBody>
          <a:bodyPr/>
          <a:lstStyle/>
          <a:p>
            <a:r>
              <a:rPr lang="en-GB" dirty="0" err="1"/>
              <a:t>Usa</a:t>
            </a:r>
            <a:r>
              <a:rPr lang="en-GB" dirty="0"/>
              <a:t> and </a:t>
            </a:r>
            <a:r>
              <a:rPr lang="en-GB" dirty="0" err="1"/>
              <a:t>eu</a:t>
            </a:r>
            <a:r>
              <a:rPr lang="en-GB" dirty="0"/>
              <a:t> (</a:t>
            </a:r>
            <a:r>
              <a:rPr lang="en-GB" dirty="0" err="1"/>
              <a:t>hde</a:t>
            </a:r>
            <a:r>
              <a:rPr lang="en-GB" dirty="0"/>
              <a:t>)</a:t>
            </a:r>
          </a:p>
        </p:txBody>
      </p:sp>
      <p:sp>
        <p:nvSpPr>
          <p:cNvPr id="3" name="Text Placeholder 2">
            <a:extLst>
              <a:ext uri="{FF2B5EF4-FFF2-40B4-BE49-F238E27FC236}">
                <a16:creationId xmlns:a16="http://schemas.microsoft.com/office/drawing/2014/main" id="{E4073C0C-6B89-48D5-9281-A5D4A305BE2E}"/>
              </a:ext>
            </a:extLst>
          </p:cNvPr>
          <p:cNvSpPr>
            <a:spLocks noGrp="1"/>
          </p:cNvSpPr>
          <p:nvPr>
            <p:ph type="body" idx="1"/>
          </p:nvPr>
        </p:nvSpPr>
        <p:spPr>
          <a:xfrm>
            <a:off x="1262997" y="5077928"/>
            <a:ext cx="10185291" cy="1635387"/>
          </a:xfrm>
        </p:spPr>
        <p:txBody>
          <a:bodyPr>
            <a:normAutofit/>
          </a:bodyPr>
          <a:lstStyle/>
          <a:p>
            <a:r>
              <a:rPr lang="en-GB" dirty="0"/>
              <a:t>In the booklet, read the information about HDEs, EMEs and LDEs. Answer the questions and at the end take notes in the relevant tables to summarise their trading relationships and how these are evolving as we become more globalised.</a:t>
            </a:r>
          </a:p>
        </p:txBody>
      </p:sp>
    </p:spTree>
    <p:extLst>
      <p:ext uri="{BB962C8B-B14F-4D97-AF65-F5344CB8AC3E}">
        <p14:creationId xmlns:p14="http://schemas.microsoft.com/office/powerpoint/2010/main" val="86704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E43583-67A0-5D51-9AB5-573AD24D90DB}"/>
              </a:ext>
            </a:extLst>
          </p:cNvPr>
          <p:cNvSpPr>
            <a:spLocks noGrp="1"/>
          </p:cNvSpPr>
          <p:nvPr>
            <p:ph type="body" idx="1"/>
          </p:nvPr>
        </p:nvSpPr>
        <p:spPr/>
        <p:txBody>
          <a:bodyPr/>
          <a:lstStyle/>
          <a:p>
            <a:r>
              <a:rPr lang="en-US" dirty="0"/>
              <a:t>USA</a:t>
            </a:r>
          </a:p>
        </p:txBody>
      </p:sp>
      <p:sp>
        <p:nvSpPr>
          <p:cNvPr id="6" name="Content Placeholder 5">
            <a:extLst>
              <a:ext uri="{FF2B5EF4-FFF2-40B4-BE49-F238E27FC236}">
                <a16:creationId xmlns:a16="http://schemas.microsoft.com/office/drawing/2014/main" id="{C21D8CF7-2E18-F617-10AF-AD9920BB05F4}"/>
              </a:ext>
            </a:extLst>
          </p:cNvPr>
          <p:cNvSpPr>
            <a:spLocks noGrp="1"/>
          </p:cNvSpPr>
          <p:nvPr>
            <p:ph sz="half" idx="2"/>
          </p:nvPr>
        </p:nvSpPr>
        <p:spPr/>
        <p:txBody>
          <a:bodyPr>
            <a:normAutofit/>
          </a:bodyPr>
          <a:lstStyle/>
          <a:p>
            <a:r>
              <a:rPr lang="en-GB" dirty="0">
                <a:effectLst/>
                <a:latin typeface="Helvetica" pitchFamily="2" charset="0"/>
              </a:rPr>
              <a:t>Traditionally a protectionist country.</a:t>
            </a:r>
          </a:p>
          <a:p>
            <a:r>
              <a:rPr lang="en-GB" dirty="0">
                <a:effectLst/>
                <a:latin typeface="Helvetica" pitchFamily="2" charset="0"/>
              </a:rPr>
              <a:t>Up to 2020, the Trump administration favoured protectionist policies, e.g..</a:t>
            </a:r>
          </a:p>
          <a:p>
            <a:r>
              <a:rPr lang="en-GB" dirty="0">
                <a:effectLst/>
                <a:latin typeface="Helvetica" pitchFamily="2" charset="0"/>
              </a:rPr>
              <a:t>USA withdrew from the Trans-Pacific Partnership negotiations the Transatlantic Trade and Investment Partnership collapsed in 2016</a:t>
            </a:r>
          </a:p>
          <a:p>
            <a:r>
              <a:rPr lang="en-GB" dirty="0">
                <a:effectLst/>
                <a:latin typeface="Helvetica" pitchFamily="2" charset="0"/>
              </a:rPr>
              <a:t>USA pursued bilateral trade with other countries.</a:t>
            </a:r>
          </a:p>
        </p:txBody>
      </p:sp>
      <p:sp>
        <p:nvSpPr>
          <p:cNvPr id="7" name="Text Placeholder 6">
            <a:extLst>
              <a:ext uri="{FF2B5EF4-FFF2-40B4-BE49-F238E27FC236}">
                <a16:creationId xmlns:a16="http://schemas.microsoft.com/office/drawing/2014/main" id="{C0DA4B54-BAEF-D026-CC90-9BD0154B033A}"/>
              </a:ext>
            </a:extLst>
          </p:cNvPr>
          <p:cNvSpPr>
            <a:spLocks noGrp="1"/>
          </p:cNvSpPr>
          <p:nvPr>
            <p:ph type="body" sz="quarter" idx="3"/>
          </p:nvPr>
        </p:nvSpPr>
        <p:spPr/>
        <p:txBody>
          <a:bodyPr/>
          <a:lstStyle/>
          <a:p>
            <a:r>
              <a:rPr lang="en-US" dirty="0"/>
              <a:t>EU</a:t>
            </a:r>
          </a:p>
        </p:txBody>
      </p:sp>
      <p:sp>
        <p:nvSpPr>
          <p:cNvPr id="8" name="Content Placeholder 7">
            <a:extLst>
              <a:ext uri="{FF2B5EF4-FFF2-40B4-BE49-F238E27FC236}">
                <a16:creationId xmlns:a16="http://schemas.microsoft.com/office/drawing/2014/main" id="{C594E642-104E-FFB6-ABD9-3A04C816DA95}"/>
              </a:ext>
            </a:extLst>
          </p:cNvPr>
          <p:cNvSpPr>
            <a:spLocks noGrp="1"/>
          </p:cNvSpPr>
          <p:nvPr>
            <p:ph sz="quarter" idx="4"/>
          </p:nvPr>
        </p:nvSpPr>
        <p:spPr/>
        <p:txBody>
          <a:bodyPr>
            <a:normAutofit fontScale="92500"/>
          </a:bodyPr>
          <a:lstStyle/>
          <a:p>
            <a:r>
              <a:rPr lang="en-GB" dirty="0">
                <a:latin typeface="Helvetica" pitchFamily="2" charset="0"/>
              </a:rPr>
              <a:t>The EU negotiates trade deals as a bloc.</a:t>
            </a:r>
          </a:p>
          <a:p>
            <a:r>
              <a:rPr lang="en-GB" dirty="0">
                <a:latin typeface="Helvetica" pitchFamily="2" charset="0"/>
              </a:rPr>
              <a:t>65% of trade in the EU is intra-regional.</a:t>
            </a:r>
          </a:p>
          <a:p>
            <a:r>
              <a:rPr lang="en-GB" dirty="0">
                <a:latin typeface="Helvetica" pitchFamily="2" charset="0"/>
              </a:rPr>
              <a:t>Bilateral trade deals do exist (e.g. with Australia, New Zealand and Japan).</a:t>
            </a:r>
          </a:p>
          <a:p>
            <a:r>
              <a:rPr lang="en-GB" dirty="0">
                <a:latin typeface="Helvetica" pitchFamily="2" charset="0"/>
              </a:rPr>
              <a:t>Recent trade deals include Canada-EU 2017, EU-Mercosur (South</a:t>
            </a:r>
          </a:p>
          <a:p>
            <a:r>
              <a:rPr lang="en-GB" dirty="0">
                <a:latin typeface="Helvetica" pitchFamily="2" charset="0"/>
              </a:rPr>
              <a:t>American trading bloc) 2019 (awaiting full ratification), post-Brexit EU-UK</a:t>
            </a:r>
            <a:r>
              <a:rPr lang="en-US" dirty="0">
                <a:latin typeface="Helvetica" pitchFamily="2" charset="0"/>
              </a:rPr>
              <a:t> trade deal.</a:t>
            </a:r>
            <a:endParaRPr lang="en-GB" dirty="0">
              <a:latin typeface="Helvetica" pitchFamily="2" charset="0"/>
            </a:endParaRPr>
          </a:p>
          <a:p>
            <a:endParaRPr lang="en-US" dirty="0"/>
          </a:p>
        </p:txBody>
      </p:sp>
      <p:sp>
        <p:nvSpPr>
          <p:cNvPr id="2" name="Title 1">
            <a:extLst>
              <a:ext uri="{FF2B5EF4-FFF2-40B4-BE49-F238E27FC236}">
                <a16:creationId xmlns:a16="http://schemas.microsoft.com/office/drawing/2014/main" id="{EFCEC3CC-B29A-0416-8619-69F1E0FEC784}"/>
              </a:ext>
            </a:extLst>
          </p:cNvPr>
          <p:cNvSpPr>
            <a:spLocks noGrp="1"/>
          </p:cNvSpPr>
          <p:nvPr>
            <p:ph type="title"/>
          </p:nvPr>
        </p:nvSpPr>
        <p:spPr/>
        <p:txBody>
          <a:bodyPr/>
          <a:lstStyle/>
          <a:p>
            <a:r>
              <a:rPr lang="en-US" dirty="0"/>
              <a:t>Highly Developed Economies (HDE)</a:t>
            </a:r>
          </a:p>
        </p:txBody>
      </p:sp>
    </p:spTree>
    <p:extLst>
      <p:ext uri="{BB962C8B-B14F-4D97-AF65-F5344CB8AC3E}">
        <p14:creationId xmlns:p14="http://schemas.microsoft.com/office/powerpoint/2010/main" val="98270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4" y="0"/>
            <a:ext cx="12049114" cy="1609344"/>
          </a:xfrm>
        </p:spPr>
        <p:txBody>
          <a:bodyPr/>
          <a:lstStyle/>
          <a:p>
            <a:r>
              <a:rPr lang="en-GB" dirty="0"/>
              <a:t>Larger Trade deals - issues</a:t>
            </a:r>
          </a:p>
        </p:txBody>
      </p:sp>
      <p:sp>
        <p:nvSpPr>
          <p:cNvPr id="3" name="Content Placeholder 2"/>
          <p:cNvSpPr>
            <a:spLocks noGrp="1"/>
          </p:cNvSpPr>
          <p:nvPr>
            <p:ph idx="1"/>
          </p:nvPr>
        </p:nvSpPr>
        <p:spPr>
          <a:xfrm>
            <a:off x="299254" y="1493134"/>
            <a:ext cx="11148108" cy="5185457"/>
          </a:xfrm>
        </p:spPr>
        <p:txBody>
          <a:bodyPr>
            <a:normAutofit/>
          </a:bodyPr>
          <a:lstStyle/>
          <a:p>
            <a:r>
              <a:rPr lang="en-GB" dirty="0"/>
              <a:t>Growing anti-globalisation results in threats to larger trade deals such as the Doha Round,  the Trans-Pacific Partnership (TPP) and even Brexit – countries want to protect their growth and ensure the best deals for their citizens, workers and businesses based within their country, group or trade bloc.</a:t>
            </a:r>
          </a:p>
          <a:p>
            <a:r>
              <a:rPr lang="en-GB" dirty="0"/>
              <a:t>The failure to achieve an outcome from the </a:t>
            </a:r>
            <a:r>
              <a:rPr lang="en-GB" b="1" dirty="0"/>
              <a:t>WTO’s Doha Round </a:t>
            </a:r>
            <a:r>
              <a:rPr lang="en-GB" dirty="0"/>
              <a:t>is largely because of disagreements between the EU and USA together arguing with emerging economies such as China and India.</a:t>
            </a:r>
          </a:p>
          <a:p>
            <a:pPr lvl="1"/>
            <a:r>
              <a:rPr lang="en-GB" dirty="0"/>
              <a:t>The agreement's purpose was to boost the economic growth of developing countries. It centred on reducing subsidies for developed countries’ agricultural industries.  That would allow developing countries to export food, something they were already good at producing. In return, the developing countries would open up their market to services, particularly banking. That would provide new markets to the developed countries’ service industries. It would also modernize these markets for the developing countries.</a:t>
            </a:r>
          </a:p>
        </p:txBody>
      </p:sp>
    </p:spTree>
    <p:extLst>
      <p:ext uri="{BB962C8B-B14F-4D97-AF65-F5344CB8AC3E}">
        <p14:creationId xmlns:p14="http://schemas.microsoft.com/office/powerpoint/2010/main" val="176240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31" y="138643"/>
            <a:ext cx="10058400" cy="1609344"/>
          </a:xfrm>
        </p:spPr>
        <p:txBody>
          <a:bodyPr/>
          <a:lstStyle/>
          <a:p>
            <a:r>
              <a:rPr lang="en-GB" dirty="0"/>
              <a:t>Larger trade deals - issues</a:t>
            </a:r>
          </a:p>
        </p:txBody>
      </p:sp>
      <p:sp>
        <p:nvSpPr>
          <p:cNvPr id="3" name="Content Placeholder 2"/>
          <p:cNvSpPr>
            <a:spLocks noGrp="1"/>
          </p:cNvSpPr>
          <p:nvPr>
            <p:ph idx="1"/>
          </p:nvPr>
        </p:nvSpPr>
        <p:spPr>
          <a:xfrm>
            <a:off x="546004" y="1356360"/>
            <a:ext cx="11104975" cy="5288280"/>
          </a:xfrm>
        </p:spPr>
        <p:txBody>
          <a:bodyPr>
            <a:normAutofit/>
          </a:bodyPr>
          <a:lstStyle/>
          <a:p>
            <a:r>
              <a:rPr lang="en-GB" sz="2400" dirty="0"/>
              <a:t>Larger trade deals no longer on the horizon </a:t>
            </a:r>
            <a:r>
              <a:rPr lang="en-GB" sz="1800" dirty="0"/>
              <a:t>(see </a:t>
            </a:r>
            <a:r>
              <a:rPr lang="en-GB" sz="1800" dirty="0">
                <a:solidFill>
                  <a:srgbClr val="0070C0"/>
                </a:solidFill>
              </a:rPr>
              <a:t>Hodder page 303, Oxford page 22)</a:t>
            </a:r>
            <a:r>
              <a:rPr lang="en-GB" sz="2400" dirty="0">
                <a:solidFill>
                  <a:srgbClr val="0070C0"/>
                </a:solidFill>
              </a:rPr>
              <a:t>.</a:t>
            </a:r>
            <a:r>
              <a:rPr lang="en-GB" sz="2400" dirty="0"/>
              <a:t> </a:t>
            </a:r>
          </a:p>
          <a:p>
            <a:pPr lvl="1"/>
            <a:r>
              <a:rPr lang="en-GB" sz="2400" dirty="0"/>
              <a:t>The once proposed </a:t>
            </a:r>
            <a:r>
              <a:rPr lang="en-GB" sz="2400" b="1" dirty="0"/>
              <a:t>Trans-Pacific Partnership </a:t>
            </a:r>
            <a:r>
              <a:rPr lang="en-GB" sz="2400" dirty="0"/>
              <a:t>(TPP) involving free trade between the USA and countries in Asia and South America - a </a:t>
            </a:r>
            <a:r>
              <a:rPr lang="en-GB" sz="2400" b="1" dirty="0"/>
              <a:t>multilateral agreement</a:t>
            </a:r>
          </a:p>
          <a:p>
            <a:pPr lvl="1"/>
            <a:r>
              <a:rPr lang="en-GB" sz="2400" dirty="0"/>
              <a:t>The </a:t>
            </a:r>
            <a:r>
              <a:rPr lang="en-GB" sz="2400" b="1" dirty="0"/>
              <a:t>Transatlantic Trade and Investment Partnership </a:t>
            </a:r>
            <a:r>
              <a:rPr lang="en-GB" sz="2400" dirty="0"/>
              <a:t>(TTIP) between the USA and EU (known as a </a:t>
            </a:r>
            <a:r>
              <a:rPr lang="en-GB" sz="2400" b="1" dirty="0"/>
              <a:t>bilateral trade agreement</a:t>
            </a:r>
            <a:r>
              <a:rPr lang="en-GB" sz="2400" dirty="0"/>
              <a:t>). </a:t>
            </a:r>
            <a:r>
              <a:rPr lang="en-GB" sz="2400" dirty="0">
                <a:solidFill>
                  <a:srgbClr val="202122"/>
                </a:solidFill>
              </a:rPr>
              <a:t>On 15 April 2019, the negotiations have been declared "obsolete and no longer relevant" by the European Commission</a:t>
            </a:r>
          </a:p>
          <a:p>
            <a:r>
              <a:rPr lang="en-GB" sz="2400" dirty="0"/>
              <a:t>The development of the both TTP and TTIP agreements was a strategic move by the USA to make deals with both the West and the East and a response to the emerging threat of China as an economic superpower and driver of trade.</a:t>
            </a:r>
          </a:p>
          <a:p>
            <a:pPr lvl="1"/>
            <a:endParaRPr lang="en-GB" sz="2400" dirty="0"/>
          </a:p>
          <a:p>
            <a:pPr marL="0" indent="0">
              <a:buNone/>
            </a:pPr>
            <a:endParaRPr lang="en-GB" sz="2400" dirty="0">
              <a:solidFill>
                <a:srgbClr val="0070C0"/>
              </a:solidFill>
            </a:endParaRPr>
          </a:p>
        </p:txBody>
      </p:sp>
    </p:spTree>
    <p:extLst>
      <p:ext uri="{BB962C8B-B14F-4D97-AF65-F5344CB8AC3E}">
        <p14:creationId xmlns:p14="http://schemas.microsoft.com/office/powerpoint/2010/main" val="1376467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8260</TotalTime>
  <Words>2445</Words>
  <Application>Microsoft Macintosh PowerPoint</Application>
  <PresentationFormat>Widescreen</PresentationFormat>
  <Paragraphs>157</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AQA Chevin Pro Medium</vt:lpstr>
      <vt:lpstr>Arial</vt:lpstr>
      <vt:lpstr>Calibri</vt:lpstr>
      <vt:lpstr>Courier New</vt:lpstr>
      <vt:lpstr>Helvetica</vt:lpstr>
      <vt:lpstr>Rockwell</vt:lpstr>
      <vt:lpstr>Rockwell (Body)</vt:lpstr>
      <vt:lpstr>Rockwell Condensed</vt:lpstr>
      <vt:lpstr>Rockwell Extra Bold</vt:lpstr>
      <vt:lpstr>Times</vt:lpstr>
      <vt:lpstr>Times New Roman</vt:lpstr>
      <vt:lpstr>Wingdings</vt:lpstr>
      <vt:lpstr>Wood Type</vt:lpstr>
      <vt:lpstr>International trade</vt:lpstr>
      <vt:lpstr>INTERNATIONAL TRADE AND ACCESS TO MARKETS</vt:lpstr>
      <vt:lpstr>Trading relationships</vt:lpstr>
      <vt:lpstr>Trade relationships and patterns</vt:lpstr>
      <vt:lpstr>Trade agreements and principles</vt:lpstr>
      <vt:lpstr>Usa and eu (hde)</vt:lpstr>
      <vt:lpstr>Highly Developed Economies (HDE)</vt:lpstr>
      <vt:lpstr>Larger Trade deals - issues</vt:lpstr>
      <vt:lpstr>Larger trade deals - issues</vt:lpstr>
      <vt:lpstr>Changes in global trade patterns</vt:lpstr>
      <vt:lpstr>PowerPoint Presentation</vt:lpstr>
      <vt:lpstr>Anti-globalisation</vt:lpstr>
      <vt:lpstr>China and india (eme)</vt:lpstr>
      <vt:lpstr>Emerging Major Economies</vt:lpstr>
      <vt:lpstr>PowerPoint Presentation</vt:lpstr>
      <vt:lpstr>Task</vt:lpstr>
      <vt:lpstr>The role of china in africa</vt:lpstr>
      <vt:lpstr>FDI flows from China into Africa</vt:lpstr>
      <vt:lpstr>PowerPoint Presentation</vt:lpstr>
      <vt:lpstr>Ldes and world trade</vt:lpstr>
      <vt:lpstr>Less Developed Economies</vt:lpstr>
      <vt:lpstr>Low Income Countries and world trade</vt:lpstr>
      <vt:lpstr>Summary Task</vt:lpstr>
      <vt:lpstr>Additional Q&amp;A</vt:lpstr>
      <vt:lpstr>Exam Style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367</cp:revision>
  <cp:lastPrinted>2019-11-29T09:48:25Z</cp:lastPrinted>
  <dcterms:created xsi:type="dcterms:W3CDTF">2018-08-25T13:52:32Z</dcterms:created>
  <dcterms:modified xsi:type="dcterms:W3CDTF">2023-11-21T13:08:55Z</dcterms:modified>
</cp:coreProperties>
</file>