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6"/>
  </p:notesMasterIdLst>
  <p:sldIdLst>
    <p:sldId id="256" r:id="rId2"/>
    <p:sldId id="361" r:id="rId3"/>
    <p:sldId id="355" r:id="rId4"/>
    <p:sldId id="322" r:id="rId5"/>
    <p:sldId id="269" r:id="rId6"/>
    <p:sldId id="333" r:id="rId7"/>
    <p:sldId id="350" r:id="rId8"/>
    <p:sldId id="354" r:id="rId9"/>
    <p:sldId id="321" r:id="rId10"/>
    <p:sldId id="328" r:id="rId11"/>
    <p:sldId id="337" r:id="rId12"/>
    <p:sldId id="339" r:id="rId13"/>
    <p:sldId id="352" r:id="rId14"/>
    <p:sldId id="363" r:id="rId15"/>
    <p:sldId id="331" r:id="rId16"/>
    <p:sldId id="266" r:id="rId17"/>
    <p:sldId id="362" r:id="rId18"/>
    <p:sldId id="272" r:id="rId19"/>
    <p:sldId id="359" r:id="rId20"/>
    <p:sldId id="364" r:id="rId21"/>
    <p:sldId id="286" r:id="rId22"/>
    <p:sldId id="276" r:id="rId23"/>
    <p:sldId id="360" r:id="rId24"/>
    <p:sldId id="3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13"/>
    <p:restoredTop sz="94674"/>
  </p:normalViewPr>
  <p:slideViewPr>
    <p:cSldViewPr snapToGrid="0" snapToObjects="1">
      <p:cViewPr varScale="1">
        <p:scale>
          <a:sx n="117" d="100"/>
          <a:sy n="117" d="100"/>
        </p:scale>
        <p:origin x="184" y="416"/>
      </p:cViewPr>
      <p:guideLst>
        <p:guide orient="horz" pos="2160"/>
        <p:guide pos="3840"/>
      </p:guideLst>
    </p:cSldViewPr>
  </p:slideViewPr>
  <p:notesTextViewPr>
    <p:cViewPr>
      <p:scale>
        <a:sx n="1" d="1"/>
        <a:sy n="1" d="1"/>
      </p:scale>
      <p:origin x="0" y="0"/>
    </p:cViewPr>
  </p:notesTextViewPr>
  <p:sorterViewPr>
    <p:cViewPr varScale="1">
      <p:scale>
        <a:sx n="1" d="1"/>
        <a:sy n="1" d="1"/>
      </p:scale>
      <p:origin x="0" y="-41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C090C-E4A8-AC44-A6E3-7DE40737FE78}"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B8E0C7E6-2BAD-3347-98CD-63918B1925B5}"/>
              </a:ext>
            </a:extLst>
          </p:cNvPr>
          <p:cNvSpPr>
            <a:spLocks noGrp="1" noRot="1" noChangeAspect="1" noChangeArrowheads="1" noTextEdit="1"/>
          </p:cNvSpPr>
          <p:nvPr>
            <p:ph type="sldImg"/>
          </p:nvPr>
        </p:nvSpPr>
        <p:spPr>
          <a:ln/>
        </p:spPr>
      </p:sp>
      <p:sp>
        <p:nvSpPr>
          <p:cNvPr id="98306" name="Rectangle 3">
            <a:extLst>
              <a:ext uri="{FF2B5EF4-FFF2-40B4-BE49-F238E27FC236}">
                <a16:creationId xmlns:a16="http://schemas.microsoft.com/office/drawing/2014/main" id="{EBB4304A-82FB-294B-B41F-402123304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720243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www.youtube.com/watch?v=U_lgCLmvRQo&amp;feature=emb_logo" TargetMode="External"/><Relationship Id="rId4" Type="http://schemas.openxmlformats.org/officeDocument/2006/relationships/hyperlink" Target="https://www.theguardian.com/global-development/2017/jun/07/i-finally-own-something-wives-of-india-rickshaw-drivers-steer-the-finan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 Id="rId4" Type="http://schemas.openxmlformats.org/officeDocument/2006/relationships/hyperlink" Target="https://www.youtube.com/watch?v=JoIZWd2q2E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file:///C:/var/folders/8_/jhc2mnqs1q7f460rjp6rznmc0000gn/T/com.microsoft.Word/WebArchiveCopyPasteTempFiles/10_FT_Principles111-793x581.jp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Ssz_WtHiQk"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p-M30CRGtI" TargetMode="External"/><Relationship Id="rId2" Type="http://schemas.openxmlformats.org/officeDocument/2006/relationships/hyperlink" Target="https://www.bbc.co.uk/news/av/business-37585477/is-international-trade-always-good-for-the-econom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youtube.com/watch?v=b-ekEZTypF8" TargetMode="External"/><Relationship Id="rId5" Type="http://schemas.openxmlformats.org/officeDocument/2006/relationships/hyperlink" Target="http://www.youtube.com/watch?v=ldZwGDXTsmk&amp;feature=relate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23&amp;v=RZKX-0SK41U" TargetMode="External"/><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EB315-7AA5-7248-90E4-258A887DCAE6}"/>
              </a:ext>
            </a:extLst>
          </p:cNvPr>
          <p:cNvSpPr>
            <a:spLocks noGrp="1"/>
          </p:cNvSpPr>
          <p:nvPr>
            <p:ph type="title"/>
          </p:nvPr>
        </p:nvSpPr>
        <p:spPr>
          <a:xfrm>
            <a:off x="8549640" y="136038"/>
            <a:ext cx="3200400" cy="1737360"/>
          </a:xfrm>
        </p:spPr>
        <p:txBody>
          <a:bodyPr>
            <a:normAutofit fontScale="90000"/>
          </a:bodyPr>
          <a:lstStyle/>
          <a:p>
            <a:r>
              <a:rPr lang="en-US" dirty="0"/>
              <a:t>Impacts on economic and societal well-being</a:t>
            </a:r>
          </a:p>
        </p:txBody>
      </p:sp>
      <p:sp>
        <p:nvSpPr>
          <p:cNvPr id="5" name="Text Placeholder 4">
            <a:extLst>
              <a:ext uri="{FF2B5EF4-FFF2-40B4-BE49-F238E27FC236}">
                <a16:creationId xmlns:a16="http://schemas.microsoft.com/office/drawing/2014/main" id="{45B74424-890F-4747-8034-41C0ABD094F3}"/>
              </a:ext>
            </a:extLst>
          </p:cNvPr>
          <p:cNvSpPr>
            <a:spLocks noGrp="1"/>
          </p:cNvSpPr>
          <p:nvPr>
            <p:ph type="body" sz="half" idx="2"/>
          </p:nvPr>
        </p:nvSpPr>
        <p:spPr>
          <a:xfrm>
            <a:off x="8549640" y="2423160"/>
            <a:ext cx="3200400" cy="1477328"/>
          </a:xfrm>
          <a:prstGeom prst="rect">
            <a:avLst/>
          </a:prstGeom>
        </p:spPr>
        <p:txBody>
          <a:bodyPr wrap="square">
            <a:spAutoFit/>
          </a:bodyPr>
          <a:lstStyle/>
          <a:p>
            <a:r>
              <a:rPr lang="en-US" sz="1800" dirty="0"/>
              <a:t>Use the information to summarise the impacts that trade has on countries at different stages of development.</a:t>
            </a:r>
          </a:p>
        </p:txBody>
      </p:sp>
      <p:sp>
        <p:nvSpPr>
          <p:cNvPr id="7" name="TextBox 6">
            <a:extLst>
              <a:ext uri="{FF2B5EF4-FFF2-40B4-BE49-F238E27FC236}">
                <a16:creationId xmlns:a16="http://schemas.microsoft.com/office/drawing/2014/main" id="{4FFC7469-A734-02ED-4B28-AE3BF81FAD55}"/>
              </a:ext>
            </a:extLst>
          </p:cNvPr>
          <p:cNvSpPr txBox="1"/>
          <p:nvPr/>
        </p:nvSpPr>
        <p:spPr>
          <a:xfrm>
            <a:off x="5618326" y="5224351"/>
            <a:ext cx="1800081" cy="1200329"/>
          </a:xfrm>
          <a:prstGeom prst="rect">
            <a:avLst/>
          </a:prstGeom>
          <a:noFill/>
        </p:spPr>
        <p:txBody>
          <a:bodyPr wrap="square">
            <a:spAutoFit/>
          </a:bodyPr>
          <a:lstStyle/>
          <a:p>
            <a:r>
              <a:rPr lang="en-GB" sz="1200" dirty="0">
                <a:effectLst/>
                <a:latin typeface="Calibri" panose="020F0502020204030204" pitchFamily="34" charset="0"/>
              </a:rPr>
              <a:t>Skilled Chinese workers earn around US$600 a month producing increasingly sophisticated devices for developed country consumers. </a:t>
            </a:r>
            <a:endParaRPr lang="en-GB" sz="1200" dirty="0">
              <a:effectLst/>
              <a:latin typeface="SymbolMT"/>
            </a:endParaRPr>
          </a:p>
        </p:txBody>
      </p:sp>
      <p:sp>
        <p:nvSpPr>
          <p:cNvPr id="10" name="TextBox 9">
            <a:extLst>
              <a:ext uri="{FF2B5EF4-FFF2-40B4-BE49-F238E27FC236}">
                <a16:creationId xmlns:a16="http://schemas.microsoft.com/office/drawing/2014/main" id="{991F08CC-1FE6-CB24-A8D9-C4654B12BFF4}"/>
              </a:ext>
            </a:extLst>
          </p:cNvPr>
          <p:cNvSpPr txBox="1"/>
          <p:nvPr/>
        </p:nvSpPr>
        <p:spPr>
          <a:xfrm>
            <a:off x="1064623" y="5790864"/>
            <a:ext cx="3200400" cy="461665"/>
          </a:xfrm>
          <a:prstGeom prst="rect">
            <a:avLst/>
          </a:prstGeom>
          <a:noFill/>
        </p:spPr>
        <p:txBody>
          <a:bodyPr wrap="square">
            <a:spAutoFit/>
          </a:bodyPr>
          <a:lstStyle/>
          <a:p>
            <a:r>
              <a:rPr lang="en-GB" sz="1200" dirty="0">
                <a:effectLst/>
                <a:latin typeface="Calibri" panose="020F0502020204030204" pitchFamily="34" charset="0"/>
              </a:rPr>
              <a:t>Apple shareholders in the USA also benefit greatly from sales of goods made in China. </a:t>
            </a:r>
            <a:endParaRPr lang="en-GB" sz="1200" dirty="0">
              <a:effectLst/>
              <a:latin typeface="SymbolMT"/>
            </a:endParaRPr>
          </a:p>
        </p:txBody>
      </p:sp>
      <p:sp>
        <p:nvSpPr>
          <p:cNvPr id="12" name="TextBox 11">
            <a:extLst>
              <a:ext uri="{FF2B5EF4-FFF2-40B4-BE49-F238E27FC236}">
                <a16:creationId xmlns:a16="http://schemas.microsoft.com/office/drawing/2014/main" id="{41F3EB3C-E68B-EC5A-666B-468006910F6D}"/>
              </a:ext>
            </a:extLst>
          </p:cNvPr>
          <p:cNvSpPr txBox="1"/>
          <p:nvPr/>
        </p:nvSpPr>
        <p:spPr>
          <a:xfrm>
            <a:off x="920708" y="997714"/>
            <a:ext cx="3200400" cy="646331"/>
          </a:xfrm>
          <a:prstGeom prst="rect">
            <a:avLst/>
          </a:prstGeom>
          <a:noFill/>
        </p:spPr>
        <p:txBody>
          <a:bodyPr wrap="square">
            <a:spAutoFit/>
          </a:bodyPr>
          <a:lstStyle/>
          <a:p>
            <a:r>
              <a:rPr lang="en-GB" sz="1200" dirty="0">
                <a:effectLst/>
                <a:latin typeface="Calibri" panose="020F0502020204030204" pitchFamily="34" charset="0"/>
              </a:rPr>
              <a:t>The well- being of 30,000 workers in Port Talbot in Wales was threatened when India’s Tata announced closure of the steel works. </a:t>
            </a:r>
            <a:endParaRPr lang="en-GB" sz="1200" dirty="0">
              <a:effectLst/>
              <a:latin typeface="SymbolMT"/>
            </a:endParaRPr>
          </a:p>
        </p:txBody>
      </p:sp>
      <p:sp>
        <p:nvSpPr>
          <p:cNvPr id="14" name="TextBox 13">
            <a:extLst>
              <a:ext uri="{FF2B5EF4-FFF2-40B4-BE49-F238E27FC236}">
                <a16:creationId xmlns:a16="http://schemas.microsoft.com/office/drawing/2014/main" id="{AEB2FA3D-18D2-51AB-6EBA-E286B60CEAC7}"/>
              </a:ext>
            </a:extLst>
          </p:cNvPr>
          <p:cNvSpPr txBox="1"/>
          <p:nvPr/>
        </p:nvSpPr>
        <p:spPr>
          <a:xfrm>
            <a:off x="3847012" y="2083959"/>
            <a:ext cx="3200400" cy="461665"/>
          </a:xfrm>
          <a:prstGeom prst="rect">
            <a:avLst/>
          </a:prstGeom>
          <a:noFill/>
        </p:spPr>
        <p:txBody>
          <a:bodyPr wrap="square">
            <a:spAutoFit/>
          </a:bodyPr>
          <a:lstStyle/>
          <a:p>
            <a:r>
              <a:rPr lang="en-GB" sz="1200" dirty="0">
                <a:effectLst/>
                <a:latin typeface="Calibri" panose="020F0502020204030204" pitchFamily="34" charset="0"/>
              </a:rPr>
              <a:t>Quality of life can be poor for LDC farmers because agricultural trade is very competitive </a:t>
            </a:r>
            <a:endParaRPr lang="en-GB" sz="1200" dirty="0">
              <a:effectLst/>
              <a:latin typeface="SymbolMT"/>
            </a:endParaRPr>
          </a:p>
        </p:txBody>
      </p:sp>
      <p:sp>
        <p:nvSpPr>
          <p:cNvPr id="16" name="TextBox 15">
            <a:extLst>
              <a:ext uri="{FF2B5EF4-FFF2-40B4-BE49-F238E27FC236}">
                <a16:creationId xmlns:a16="http://schemas.microsoft.com/office/drawing/2014/main" id="{A105B9E4-8AB9-AD4A-D6A8-A5EBF3F7E069}"/>
              </a:ext>
            </a:extLst>
          </p:cNvPr>
          <p:cNvSpPr txBox="1"/>
          <p:nvPr/>
        </p:nvSpPr>
        <p:spPr>
          <a:xfrm>
            <a:off x="343604" y="2013551"/>
            <a:ext cx="2001179" cy="1200329"/>
          </a:xfrm>
          <a:prstGeom prst="rect">
            <a:avLst/>
          </a:prstGeom>
          <a:noFill/>
        </p:spPr>
        <p:txBody>
          <a:bodyPr wrap="square">
            <a:spAutoFit/>
          </a:bodyPr>
          <a:lstStyle/>
          <a:p>
            <a:r>
              <a:rPr lang="en-GB" sz="1200" dirty="0">
                <a:latin typeface="Calibri" panose="020F0502020204030204" pitchFamily="34" charset="0"/>
              </a:rPr>
              <a:t>M</a:t>
            </a:r>
            <a:r>
              <a:rPr lang="en-GB" sz="1200" dirty="0">
                <a:effectLst/>
                <a:latin typeface="Calibri" panose="020F0502020204030204" pitchFamily="34" charset="0"/>
              </a:rPr>
              <a:t>any developed countries tax agricultural imports in order to protect their own farmers. This impacts negatively on the well- being of LDC farmers. </a:t>
            </a:r>
            <a:endParaRPr lang="en-GB" sz="1200" dirty="0">
              <a:effectLst/>
              <a:latin typeface="SymbolMT"/>
            </a:endParaRPr>
          </a:p>
        </p:txBody>
      </p:sp>
      <p:sp>
        <p:nvSpPr>
          <p:cNvPr id="18" name="TextBox 17">
            <a:extLst>
              <a:ext uri="{FF2B5EF4-FFF2-40B4-BE49-F238E27FC236}">
                <a16:creationId xmlns:a16="http://schemas.microsoft.com/office/drawing/2014/main" id="{CCA8FC22-9292-C0DB-ECDA-1187CC682BAC}"/>
              </a:ext>
            </a:extLst>
          </p:cNvPr>
          <p:cNvSpPr txBox="1"/>
          <p:nvPr/>
        </p:nvSpPr>
        <p:spPr>
          <a:xfrm>
            <a:off x="2520908" y="4021297"/>
            <a:ext cx="1744115" cy="1200329"/>
          </a:xfrm>
          <a:prstGeom prst="rect">
            <a:avLst/>
          </a:prstGeom>
          <a:noFill/>
        </p:spPr>
        <p:txBody>
          <a:bodyPr wrap="square">
            <a:spAutoFit/>
          </a:bodyPr>
          <a:lstStyle/>
          <a:p>
            <a:r>
              <a:rPr lang="en-GB" sz="1200" dirty="0">
                <a:effectLst/>
                <a:latin typeface="Calibri" panose="020F0502020204030204" pitchFamily="34" charset="0"/>
              </a:rPr>
              <a:t>The EU imposes trade tariffs on imports of much produce that can also be grown within the EU, making it hard for LDC farmers to sell here. </a:t>
            </a:r>
            <a:endParaRPr lang="en-GB" sz="1200" dirty="0">
              <a:effectLst/>
              <a:latin typeface="SymbolMT"/>
            </a:endParaRPr>
          </a:p>
        </p:txBody>
      </p:sp>
      <p:sp>
        <p:nvSpPr>
          <p:cNvPr id="20" name="TextBox 19">
            <a:extLst>
              <a:ext uri="{FF2B5EF4-FFF2-40B4-BE49-F238E27FC236}">
                <a16:creationId xmlns:a16="http://schemas.microsoft.com/office/drawing/2014/main" id="{973C5FE8-3ADC-1778-588C-217049CB1CD7}"/>
              </a:ext>
            </a:extLst>
          </p:cNvPr>
          <p:cNvSpPr txBox="1"/>
          <p:nvPr/>
        </p:nvSpPr>
        <p:spPr>
          <a:xfrm>
            <a:off x="5016138" y="3820854"/>
            <a:ext cx="3200400" cy="646331"/>
          </a:xfrm>
          <a:prstGeom prst="rect">
            <a:avLst/>
          </a:prstGeom>
          <a:noFill/>
        </p:spPr>
        <p:txBody>
          <a:bodyPr wrap="square">
            <a:spAutoFit/>
          </a:bodyPr>
          <a:lstStyle/>
          <a:p>
            <a:r>
              <a:rPr lang="en-GB" sz="1200" dirty="0">
                <a:effectLst/>
                <a:latin typeface="Calibri" panose="020F0502020204030204" pitchFamily="34" charset="0"/>
              </a:rPr>
              <a:t>Alongside trade, China is increasingly lending SWF money to LDCs which helps build health and education infrastructure. </a:t>
            </a:r>
            <a:endParaRPr lang="en-GB" sz="1200" dirty="0">
              <a:effectLst/>
              <a:latin typeface="SymbolMT"/>
            </a:endParaRPr>
          </a:p>
        </p:txBody>
      </p:sp>
      <p:sp>
        <p:nvSpPr>
          <p:cNvPr id="22" name="TextBox 21">
            <a:extLst>
              <a:ext uri="{FF2B5EF4-FFF2-40B4-BE49-F238E27FC236}">
                <a16:creationId xmlns:a16="http://schemas.microsoft.com/office/drawing/2014/main" id="{8C06CE76-B438-AF40-7E9C-9DC43BA652F6}"/>
              </a:ext>
            </a:extLst>
          </p:cNvPr>
          <p:cNvSpPr txBox="1"/>
          <p:nvPr/>
        </p:nvSpPr>
        <p:spPr>
          <a:xfrm>
            <a:off x="4918167" y="404539"/>
            <a:ext cx="3200400" cy="1015663"/>
          </a:xfrm>
          <a:prstGeom prst="rect">
            <a:avLst/>
          </a:prstGeom>
          <a:noFill/>
        </p:spPr>
        <p:txBody>
          <a:bodyPr wrap="square">
            <a:spAutoFit/>
          </a:bodyPr>
          <a:lstStyle/>
          <a:p>
            <a:r>
              <a:rPr lang="en-GB" sz="1200" dirty="0">
                <a:effectLst/>
                <a:latin typeface="Calibri" panose="020F0502020204030204" pitchFamily="34" charset="0"/>
              </a:rPr>
              <a:t>Some Chinese manufacturing companies have moved their factories to Ethiopia because Chinese workers have become more expensive to hire. This means that Ethiopia is now trading merchandise and not just raw materials. </a:t>
            </a:r>
            <a:endParaRPr lang="en-GB" sz="1200" dirty="0">
              <a:effectLst/>
            </a:endParaRPr>
          </a:p>
        </p:txBody>
      </p:sp>
      <p:sp>
        <p:nvSpPr>
          <p:cNvPr id="8" name="TextBox 7">
            <a:extLst>
              <a:ext uri="{FF2B5EF4-FFF2-40B4-BE49-F238E27FC236}">
                <a16:creationId xmlns:a16="http://schemas.microsoft.com/office/drawing/2014/main" id="{48AFD58A-2C9B-3AB1-00BF-E9E397D414D4}"/>
              </a:ext>
            </a:extLst>
          </p:cNvPr>
          <p:cNvSpPr txBox="1"/>
          <p:nvPr/>
        </p:nvSpPr>
        <p:spPr>
          <a:xfrm>
            <a:off x="3297628" y="2819398"/>
            <a:ext cx="3144697" cy="400110"/>
          </a:xfrm>
          <a:prstGeom prst="rect">
            <a:avLst/>
          </a:prstGeom>
          <a:noFill/>
        </p:spPr>
        <p:txBody>
          <a:bodyPr wrap="square">
            <a:spAutoFit/>
          </a:bodyPr>
          <a:lstStyle/>
          <a:p>
            <a:r>
              <a:rPr lang="en-GB" sz="1000" dirty="0">
                <a:effectLst/>
              </a:rPr>
              <a:t>﻿﻿In the worst situations, a lack of ability to trade can even threaten food or energy security</a:t>
            </a:r>
            <a:endParaRPr lang="en-US" sz="1000" dirty="0"/>
          </a:p>
        </p:txBody>
      </p:sp>
      <p:sp>
        <p:nvSpPr>
          <p:cNvPr id="11" name="TextBox 10">
            <a:extLst>
              <a:ext uri="{FF2B5EF4-FFF2-40B4-BE49-F238E27FC236}">
                <a16:creationId xmlns:a16="http://schemas.microsoft.com/office/drawing/2014/main" id="{94118684-1E26-7B32-5EF2-3A122732F697}"/>
              </a:ext>
            </a:extLst>
          </p:cNvPr>
          <p:cNvSpPr txBox="1"/>
          <p:nvPr/>
        </p:nvSpPr>
        <p:spPr>
          <a:xfrm>
            <a:off x="343605" y="381927"/>
            <a:ext cx="3144697" cy="400110"/>
          </a:xfrm>
          <a:prstGeom prst="rect">
            <a:avLst/>
          </a:prstGeom>
          <a:noFill/>
        </p:spPr>
        <p:txBody>
          <a:bodyPr wrap="square">
            <a:spAutoFit/>
          </a:bodyPr>
          <a:lstStyle/>
          <a:p>
            <a:r>
              <a:rPr lang="en-GB" sz="1000" dirty="0">
                <a:effectLst/>
                <a:latin typeface="Calibri" panose="020F0502020204030204" pitchFamily="34" charset="0"/>
                <a:cs typeface="Calibri" panose="020F0502020204030204" pitchFamily="34" charset="0"/>
              </a:rPr>
              <a:t>Limited revenue from exports and business taxes means lack of money for investment or development</a:t>
            </a:r>
            <a:endParaRPr lang="en-US" sz="1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58259C0-C43C-6054-9380-F51A09A3C83A}"/>
              </a:ext>
            </a:extLst>
          </p:cNvPr>
          <p:cNvSpPr txBox="1"/>
          <p:nvPr/>
        </p:nvSpPr>
        <p:spPr>
          <a:xfrm>
            <a:off x="629227" y="3429000"/>
            <a:ext cx="2568965" cy="400110"/>
          </a:xfrm>
          <a:prstGeom prst="rect">
            <a:avLst/>
          </a:prstGeom>
          <a:noFill/>
        </p:spPr>
        <p:txBody>
          <a:bodyPr wrap="square">
            <a:spAutoFit/>
          </a:bodyPr>
          <a:lstStyle/>
          <a:p>
            <a:r>
              <a:rPr lang="en-GB" sz="1000" dirty="0">
                <a:effectLst/>
                <a:latin typeface="Calibri" panose="020F0502020204030204" pitchFamily="34" charset="0"/>
                <a:cs typeface="Calibri" panose="020F0502020204030204" pitchFamily="34" charset="0"/>
              </a:rPr>
              <a:t>Limited investment, growth and development will cause unemployment and poverty.</a:t>
            </a:r>
          </a:p>
        </p:txBody>
      </p:sp>
      <p:sp>
        <p:nvSpPr>
          <p:cNvPr id="19" name="TextBox 18">
            <a:extLst>
              <a:ext uri="{FF2B5EF4-FFF2-40B4-BE49-F238E27FC236}">
                <a16:creationId xmlns:a16="http://schemas.microsoft.com/office/drawing/2014/main" id="{C9C85E6F-A5D0-A3F0-2D05-FB6BB263A0BA}"/>
              </a:ext>
            </a:extLst>
          </p:cNvPr>
          <p:cNvSpPr txBox="1"/>
          <p:nvPr/>
        </p:nvSpPr>
        <p:spPr>
          <a:xfrm rot="10800000" flipV="1">
            <a:off x="4918167" y="4637644"/>
            <a:ext cx="3144697" cy="430887"/>
          </a:xfrm>
          <a:prstGeom prst="rect">
            <a:avLst/>
          </a:prstGeom>
          <a:noFill/>
        </p:spPr>
        <p:txBody>
          <a:bodyPr wrap="square">
            <a:spAutoFit/>
          </a:bodyPr>
          <a:lstStyle/>
          <a:p>
            <a:r>
              <a:rPr lang="en-GB" sz="1100" dirty="0">
                <a:effectLst/>
                <a:latin typeface="Calibri" panose="020F0502020204030204" pitchFamily="34" charset="0"/>
                <a:cs typeface="Calibri" panose="020F0502020204030204" pitchFamily="34" charset="0"/>
              </a:rPr>
              <a:t>There is a limited range and a lack of affordability of imported goods for consumers.</a:t>
            </a:r>
          </a:p>
        </p:txBody>
      </p:sp>
      <p:sp>
        <p:nvSpPr>
          <p:cNvPr id="23" name="TextBox 22">
            <a:extLst>
              <a:ext uri="{FF2B5EF4-FFF2-40B4-BE49-F238E27FC236}">
                <a16:creationId xmlns:a16="http://schemas.microsoft.com/office/drawing/2014/main" id="{B79D083B-FD6A-A3B0-22C4-81294C5C7D1A}"/>
              </a:ext>
            </a:extLst>
          </p:cNvPr>
          <p:cNvSpPr txBox="1"/>
          <p:nvPr/>
        </p:nvSpPr>
        <p:spPr>
          <a:xfrm>
            <a:off x="5287464" y="1617893"/>
            <a:ext cx="3046639" cy="268375"/>
          </a:xfrm>
          <a:prstGeom prst="rect">
            <a:avLst/>
          </a:prstGeom>
          <a:noFill/>
        </p:spPr>
        <p:txBody>
          <a:bodyPr wrap="square">
            <a:spAutoFit/>
          </a:bodyPr>
          <a:lstStyle/>
          <a:p>
            <a:r>
              <a:rPr lang="en-GB" sz="1100" dirty="0">
                <a:effectLst/>
                <a:latin typeface="Calibri" panose="020F0502020204030204" pitchFamily="34" charset="0"/>
                <a:cs typeface="Calibri" panose="020F0502020204030204" pitchFamily="34" charset="0"/>
              </a:rPr>
              <a:t>Poor access to markets deters foreign investment.</a:t>
            </a:r>
          </a:p>
        </p:txBody>
      </p:sp>
    </p:spTree>
    <p:extLst>
      <p:ext uri="{BB962C8B-B14F-4D97-AF65-F5344CB8AC3E}">
        <p14:creationId xmlns:p14="http://schemas.microsoft.com/office/powerpoint/2010/main" val="131036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F0A7-6A91-9C47-A14B-B271F54E4821}"/>
              </a:ext>
            </a:extLst>
          </p:cNvPr>
          <p:cNvSpPr>
            <a:spLocks noGrp="1"/>
          </p:cNvSpPr>
          <p:nvPr>
            <p:ph type="title"/>
          </p:nvPr>
        </p:nvSpPr>
        <p:spPr/>
        <p:txBody>
          <a:bodyPr/>
          <a:lstStyle/>
          <a:p>
            <a:r>
              <a:rPr lang="en-US" dirty="0"/>
              <a:t>Special and Differential treatment (SDT) agreements</a:t>
            </a:r>
          </a:p>
        </p:txBody>
      </p:sp>
      <p:sp>
        <p:nvSpPr>
          <p:cNvPr id="3" name="Content Placeholder 2">
            <a:extLst>
              <a:ext uri="{FF2B5EF4-FFF2-40B4-BE49-F238E27FC236}">
                <a16:creationId xmlns:a16="http://schemas.microsoft.com/office/drawing/2014/main" id="{5F37C0A3-8A6B-A141-9E28-7F6CD4D0FF72}"/>
              </a:ext>
            </a:extLst>
          </p:cNvPr>
          <p:cNvSpPr>
            <a:spLocks noGrp="1"/>
          </p:cNvSpPr>
          <p:nvPr>
            <p:ph idx="1"/>
          </p:nvPr>
        </p:nvSpPr>
        <p:spPr>
          <a:xfrm>
            <a:off x="1069848" y="2194560"/>
            <a:ext cx="10144174" cy="4425023"/>
          </a:xfrm>
        </p:spPr>
        <p:txBody>
          <a:bodyPr>
            <a:normAutofit/>
          </a:bodyPr>
          <a:lstStyle/>
          <a:p>
            <a:r>
              <a:rPr lang="en-US" dirty="0"/>
              <a:t>It was recognized by the WTO that not all countries were benefitting from free trade rules and therefore, special agreements were drawn up for the poorest countries </a:t>
            </a:r>
            <a:r>
              <a:rPr lang="en-GB" dirty="0">
                <a:effectLst/>
                <a:ea typeface="MS Mincho" panose="02020609040205080304" pitchFamily="49" charset="-128"/>
                <a:cs typeface="Helvetica" pitchFamily="2" charset="0"/>
              </a:rPr>
              <a:t>to give preferential access to developed markets in trade agreements. They also have the right to restrict imports to a greater degree than developed countries and are allowed additional freedom to subsidise exports. </a:t>
            </a:r>
            <a:endParaRPr lang="en-US" dirty="0"/>
          </a:p>
          <a:p>
            <a:endParaRPr lang="en-US" dirty="0"/>
          </a:p>
          <a:p>
            <a:r>
              <a:rPr lang="en-US" b="1" dirty="0"/>
              <a:t>Special and Differential Treatment (SDT) agreements </a:t>
            </a:r>
            <a:r>
              <a:rPr lang="en-US" dirty="0"/>
              <a:t>– post war agreement for developing countries to enable the poorest countries to:</a:t>
            </a:r>
          </a:p>
          <a:p>
            <a:pPr lvl="1"/>
            <a:r>
              <a:rPr lang="en-US" dirty="0"/>
              <a:t>Tackle low levels of income, help with the export of primary goods and vulnerability to export price volatility</a:t>
            </a:r>
          </a:p>
          <a:p>
            <a:pPr lvl="1"/>
            <a:r>
              <a:rPr lang="en-US" dirty="0"/>
              <a:t>Engage in world trade by providing incentives for export diversification, to allow more stable export revenues</a:t>
            </a:r>
          </a:p>
          <a:p>
            <a:pPr lvl="1"/>
            <a:r>
              <a:rPr lang="en-US" dirty="0"/>
              <a:t>Promote faster income growth and development through trade links</a:t>
            </a:r>
          </a:p>
        </p:txBody>
      </p:sp>
    </p:spTree>
    <p:extLst>
      <p:ext uri="{BB962C8B-B14F-4D97-AF65-F5344CB8AC3E}">
        <p14:creationId xmlns:p14="http://schemas.microsoft.com/office/powerpoint/2010/main" val="394498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0E62-D80A-1045-99E5-FFE4F931ED83}"/>
              </a:ext>
            </a:extLst>
          </p:cNvPr>
          <p:cNvSpPr>
            <a:spLocks noGrp="1"/>
          </p:cNvSpPr>
          <p:nvPr>
            <p:ph type="title"/>
          </p:nvPr>
        </p:nvSpPr>
        <p:spPr>
          <a:xfrm>
            <a:off x="430329" y="19017"/>
            <a:ext cx="10058400" cy="1609344"/>
          </a:xfrm>
        </p:spPr>
        <p:txBody>
          <a:bodyPr/>
          <a:lstStyle/>
          <a:p>
            <a:r>
              <a:rPr lang="en-US" dirty="0" err="1"/>
              <a:t>Sdts</a:t>
            </a:r>
            <a:r>
              <a:rPr lang="en-US" dirty="0"/>
              <a:t> – their problems</a:t>
            </a:r>
          </a:p>
        </p:txBody>
      </p:sp>
      <p:pic>
        <p:nvPicPr>
          <p:cNvPr id="7" name="Content Placeholder 6">
            <a:extLst>
              <a:ext uri="{FF2B5EF4-FFF2-40B4-BE49-F238E27FC236}">
                <a16:creationId xmlns:a16="http://schemas.microsoft.com/office/drawing/2014/main" id="{3AD59AF4-ADF9-7B4E-A3A3-C0B61074C6F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57857" y="1404699"/>
            <a:ext cx="5430020" cy="5382940"/>
          </a:xfrm>
          <a:prstGeom prst="rect">
            <a:avLst/>
          </a:prstGeom>
        </p:spPr>
      </p:pic>
    </p:spTree>
    <p:extLst>
      <p:ext uri="{BB962C8B-B14F-4D97-AF65-F5344CB8AC3E}">
        <p14:creationId xmlns:p14="http://schemas.microsoft.com/office/powerpoint/2010/main" val="355386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136C4-0014-4F49-A248-1B7BCD12CAB2}"/>
              </a:ext>
            </a:extLst>
          </p:cNvPr>
          <p:cNvSpPr>
            <a:spLocks noGrp="1"/>
          </p:cNvSpPr>
          <p:nvPr>
            <p:ph type="title"/>
          </p:nvPr>
        </p:nvSpPr>
        <p:spPr>
          <a:xfrm>
            <a:off x="379840" y="115001"/>
            <a:ext cx="10058400" cy="1609344"/>
          </a:xfrm>
        </p:spPr>
        <p:txBody>
          <a:bodyPr/>
          <a:lstStyle/>
          <a:p>
            <a:r>
              <a:rPr lang="en-GB" dirty="0"/>
              <a:t>Mexico – Free Trade Areas</a:t>
            </a:r>
          </a:p>
        </p:txBody>
      </p:sp>
      <p:sp>
        <p:nvSpPr>
          <p:cNvPr id="3" name="Content Placeholder 2">
            <a:extLst>
              <a:ext uri="{FF2B5EF4-FFF2-40B4-BE49-F238E27FC236}">
                <a16:creationId xmlns:a16="http://schemas.microsoft.com/office/drawing/2014/main" id="{981A13E8-E02B-4B59-A399-5548D31AF182}"/>
              </a:ext>
            </a:extLst>
          </p:cNvPr>
          <p:cNvSpPr>
            <a:spLocks noGrp="1"/>
          </p:cNvSpPr>
          <p:nvPr>
            <p:ph idx="1"/>
          </p:nvPr>
        </p:nvSpPr>
        <p:spPr>
          <a:xfrm>
            <a:off x="424718" y="1467880"/>
            <a:ext cx="7720735" cy="5275119"/>
          </a:xfrm>
        </p:spPr>
        <p:txBody>
          <a:bodyPr>
            <a:normAutofit fontScale="92500" lnSpcReduction="20000"/>
          </a:bodyPr>
          <a:lstStyle/>
          <a:p>
            <a:r>
              <a:rPr lang="en-US" dirty="0"/>
              <a:t>In many cases, SDTs have been replaced by </a:t>
            </a:r>
            <a:r>
              <a:rPr lang="en-US" b="1" dirty="0"/>
              <a:t>unilateral trade agreements </a:t>
            </a:r>
            <a:r>
              <a:rPr lang="en-US" dirty="0"/>
              <a:t>between poorer countries and richer trading partners. </a:t>
            </a:r>
            <a:r>
              <a:rPr lang="en-US" b="1" dirty="0"/>
              <a:t>E.g. Mexico now a member of NAFTA (now USMCA)</a:t>
            </a:r>
          </a:p>
          <a:p>
            <a:endParaRPr lang="en-US" b="1" dirty="0"/>
          </a:p>
          <a:p>
            <a:r>
              <a:rPr lang="en-US" dirty="0"/>
              <a:t>Other groupings exist in Asia, Latin America (MERCOSUR) and Africa. They enhance negotiating leverage of their members and offer more to LDCs long term</a:t>
            </a:r>
          </a:p>
          <a:p>
            <a:pPr marL="0" indent="0">
              <a:buNone/>
            </a:pPr>
            <a:endParaRPr lang="en-GB" dirty="0"/>
          </a:p>
          <a:p>
            <a:r>
              <a:rPr lang="en-GB" b="1" dirty="0">
                <a:solidFill>
                  <a:srgbClr val="0070C0"/>
                </a:solidFill>
              </a:rPr>
              <a:t>TASK: </a:t>
            </a:r>
            <a:r>
              <a:rPr lang="en-GB" dirty="0">
                <a:solidFill>
                  <a:srgbClr val="0070C0"/>
                </a:solidFill>
              </a:rPr>
              <a:t>Read the case study on Mexico as an emerging economy (54 International trade and access to markets CS.pdf),  </a:t>
            </a:r>
            <a:r>
              <a:rPr lang="en-GB" b="1" dirty="0">
                <a:solidFill>
                  <a:srgbClr val="0070C0"/>
                </a:solidFill>
              </a:rPr>
              <a:t>Make notes on the benefits that accrue a country as part of a trade bloc.</a:t>
            </a:r>
          </a:p>
          <a:p>
            <a:endParaRPr lang="en-GB" dirty="0"/>
          </a:p>
          <a:p>
            <a:r>
              <a:rPr lang="en-GB" dirty="0"/>
              <a:t>Be aware that Mexico also has huge inequalities (differential access to trade within the region), as only regions in the northern border and central states to the south of it benefit from manufacturing and trade through NAFTA.</a:t>
            </a:r>
          </a:p>
          <a:p>
            <a:pPr lvl="1"/>
            <a:r>
              <a:rPr lang="en-GB" dirty="0">
                <a:solidFill>
                  <a:srgbClr val="0070C0"/>
                </a:solidFill>
              </a:rPr>
              <a:t>Explain how differential access to markets can impact on the people </a:t>
            </a:r>
            <a:r>
              <a:rPr lang="en-GB" b="1" dirty="0">
                <a:solidFill>
                  <a:srgbClr val="0070C0"/>
                </a:solidFill>
              </a:rPr>
              <a:t>within</a:t>
            </a:r>
            <a:r>
              <a:rPr lang="en-GB" dirty="0">
                <a:solidFill>
                  <a:srgbClr val="0070C0"/>
                </a:solidFill>
              </a:rPr>
              <a:t> Mexico as different areas are affected by their trading relationship with the USA.</a:t>
            </a:r>
          </a:p>
        </p:txBody>
      </p:sp>
      <p:pic>
        <p:nvPicPr>
          <p:cNvPr id="4" name="Picture 3">
            <a:extLst>
              <a:ext uri="{FF2B5EF4-FFF2-40B4-BE49-F238E27FC236}">
                <a16:creationId xmlns:a16="http://schemas.microsoft.com/office/drawing/2014/main" id="{E731ED5F-D589-482A-8884-1FF960D4CB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4966" y="3429000"/>
            <a:ext cx="3712605" cy="3022288"/>
          </a:xfrm>
          <a:prstGeom prst="rect">
            <a:avLst/>
          </a:prstGeom>
        </p:spPr>
      </p:pic>
      <p:sp>
        <p:nvSpPr>
          <p:cNvPr id="5" name="TextBox 4">
            <a:extLst>
              <a:ext uri="{FF2B5EF4-FFF2-40B4-BE49-F238E27FC236}">
                <a16:creationId xmlns:a16="http://schemas.microsoft.com/office/drawing/2014/main" id="{31CD4D6F-8C28-477E-AF94-AFA35CFE8C99}"/>
              </a:ext>
            </a:extLst>
          </p:cNvPr>
          <p:cNvSpPr txBox="1"/>
          <p:nvPr/>
        </p:nvSpPr>
        <p:spPr>
          <a:xfrm>
            <a:off x="8455315" y="1467880"/>
            <a:ext cx="3541664" cy="1815882"/>
          </a:xfrm>
          <a:prstGeom prst="rect">
            <a:avLst/>
          </a:prstGeom>
          <a:noFill/>
        </p:spPr>
        <p:txBody>
          <a:bodyPr wrap="square" rtlCol="0">
            <a:spAutoFit/>
          </a:bodyPr>
          <a:lstStyle/>
          <a:p>
            <a:r>
              <a:rPr lang="en-GB" sz="1400" b="1" dirty="0"/>
              <a:t>Maquiladora</a:t>
            </a:r>
            <a:r>
              <a:rPr lang="en-GB" sz="1400" dirty="0"/>
              <a:t> – manufacturing industries operating in a Mexican free trade zone close to the USA/Mexico border, where factories import material and equipment on a tariff-free basis for assembly, processing or manufacturing. The products are then re-exported back to the USA and Canada.</a:t>
            </a:r>
          </a:p>
        </p:txBody>
      </p:sp>
    </p:spTree>
    <p:extLst>
      <p:ext uri="{BB962C8B-B14F-4D97-AF65-F5344CB8AC3E}">
        <p14:creationId xmlns:p14="http://schemas.microsoft.com/office/powerpoint/2010/main" val="42723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FF9988-5107-80BA-391E-E979CEC43C4E}"/>
              </a:ext>
            </a:extLst>
          </p:cNvPr>
          <p:cNvSpPr txBox="1"/>
          <p:nvPr/>
        </p:nvSpPr>
        <p:spPr>
          <a:xfrm>
            <a:off x="544284" y="694407"/>
            <a:ext cx="10189029" cy="5909310"/>
          </a:xfrm>
          <a:prstGeom prst="rect">
            <a:avLst/>
          </a:prstGeom>
          <a:noFill/>
        </p:spPr>
        <p:txBody>
          <a:bodyPr wrap="square">
            <a:spAutoFit/>
          </a:bodyPr>
          <a:lstStyle/>
          <a:p>
            <a:r>
              <a:rPr lang="en-GB" sz="1800" b="1" dirty="0">
                <a:solidFill>
                  <a:srgbClr val="0070C0"/>
                </a:solidFill>
                <a:effectLst/>
                <a:latin typeface="Calibri" panose="020F0502020204030204" pitchFamily="34" charset="0"/>
              </a:rPr>
              <a:t>What are the benefits that may accrue a national economy that enters a trade bloc or becomes a member of an international trading organisation? (4 marks) </a:t>
            </a:r>
          </a:p>
          <a:p>
            <a:endParaRPr lang="en-GB" dirty="0"/>
          </a:p>
          <a:p>
            <a:r>
              <a:rPr lang="en-GB" sz="1800" dirty="0">
                <a:effectLst/>
                <a:latin typeface="Calibri" panose="020F0502020204030204" pitchFamily="34" charset="0"/>
              </a:rPr>
              <a:t>This will be a point-mark response. One mark is awarded for each point of knowledge or understanding. Extra marks are allowed for the development of points. </a:t>
            </a:r>
            <a:endParaRPr lang="en-GB" dirty="0"/>
          </a:p>
          <a:p>
            <a:r>
              <a:rPr lang="en-GB" sz="1800" dirty="0">
                <a:effectLst/>
                <a:latin typeface="Calibri" panose="020F0502020204030204" pitchFamily="34" charset="0"/>
              </a:rPr>
              <a:t>Points that may be included: </a:t>
            </a:r>
          </a:p>
          <a:p>
            <a:endParaRPr lang="en-GB" dirty="0"/>
          </a:p>
          <a:p>
            <a:pPr marL="285750" indent="-285750">
              <a:buFont typeface="Arial" panose="020B0604020202020204" pitchFamily="34" charset="0"/>
              <a:buChar char="•"/>
            </a:pPr>
            <a:r>
              <a:rPr lang="en-GB" sz="1800" dirty="0">
                <a:effectLst/>
                <a:latin typeface="Calibri" panose="020F0502020204030204" pitchFamily="34" charset="0"/>
              </a:rPr>
              <a:t>Opportunity to trade with fewer tariff barriers or quotas so goods from your country avoid import taxes as they enter foreign markets, creating a larger market. (EU, NAFTA etc.) </a:t>
            </a:r>
            <a:endParaRPr lang="en-GB" sz="1800" dirty="0">
              <a:effectLst/>
              <a:latin typeface="SymbolMT"/>
            </a:endParaRPr>
          </a:p>
          <a:p>
            <a:pPr marL="285750" indent="-285750">
              <a:buFont typeface="Arial" panose="020B0604020202020204" pitchFamily="34" charset="0"/>
              <a:buChar char="•"/>
            </a:pPr>
            <a:r>
              <a:rPr lang="en-GB" sz="1800" dirty="0">
                <a:effectLst/>
                <a:latin typeface="Calibri" panose="020F0502020204030204" pitchFamily="34" charset="0"/>
              </a:rPr>
              <a:t>Cheaper goods can increase the market for contributing businesses, improving their profitability and encouraging expansion/labour recruitment. </a:t>
            </a:r>
            <a:endParaRPr lang="en-GB" sz="1800" dirty="0">
              <a:effectLst/>
              <a:latin typeface="SymbolMT"/>
            </a:endParaRPr>
          </a:p>
          <a:p>
            <a:pPr marL="285750" indent="-285750">
              <a:buFont typeface="Arial" panose="020B0604020202020204" pitchFamily="34" charset="0"/>
              <a:buChar char="•"/>
            </a:pPr>
            <a:r>
              <a:rPr lang="en-GB" sz="1800" dirty="0">
                <a:effectLst/>
                <a:latin typeface="Calibri" panose="020F0502020204030204" pitchFamily="34" charset="0"/>
              </a:rPr>
              <a:t>Tariffs and trade protection may be installed around the whole bloc, protecting businesses inside from external competition (as with the EU). </a:t>
            </a:r>
            <a:endParaRPr lang="en-GB" sz="1800" dirty="0">
              <a:effectLst/>
              <a:latin typeface="SymbolMT"/>
            </a:endParaRPr>
          </a:p>
          <a:p>
            <a:pPr marL="285750" indent="-285750">
              <a:buFont typeface="Arial" panose="020B0604020202020204" pitchFamily="34" charset="0"/>
              <a:buChar char="•"/>
            </a:pPr>
            <a:r>
              <a:rPr lang="en-GB" sz="1800" dirty="0">
                <a:effectLst/>
                <a:latin typeface="Calibri" panose="020F0502020204030204" pitchFamily="34" charset="0"/>
              </a:rPr>
              <a:t>Agreed regulations, standards and trading laws for all members of the bloc/organisation so it’s a ‘level playing-field’ for all contributors. </a:t>
            </a:r>
            <a:endParaRPr lang="en-GB" sz="1800" dirty="0">
              <a:effectLst/>
              <a:latin typeface="SymbolMT"/>
            </a:endParaRPr>
          </a:p>
          <a:p>
            <a:pPr marL="285750" indent="-285750">
              <a:buFont typeface="Arial" panose="020B0604020202020204" pitchFamily="34" charset="0"/>
              <a:buChar char="•"/>
            </a:pPr>
            <a:r>
              <a:rPr lang="en-GB" sz="1800" dirty="0">
                <a:effectLst/>
                <a:latin typeface="Calibri" panose="020F0502020204030204" pitchFamily="34" charset="0"/>
              </a:rPr>
              <a:t>FDI may be forthcoming from within the bloc/other members so the level of economic activity is higher than the investment from internal finance could sustain. Increases tax revenues. </a:t>
            </a:r>
            <a:endParaRPr lang="en-GB" sz="1800" dirty="0">
              <a:effectLst/>
              <a:latin typeface="SymbolMT"/>
            </a:endParaRPr>
          </a:p>
          <a:p>
            <a:pPr marL="285750" indent="-285750">
              <a:buFont typeface="Arial" panose="020B0604020202020204" pitchFamily="34" charset="0"/>
              <a:buChar char="•"/>
            </a:pPr>
            <a:r>
              <a:rPr lang="en-GB" sz="1800" dirty="0">
                <a:effectLst/>
                <a:latin typeface="Calibri" panose="020F0502020204030204" pitchFamily="34" charset="0"/>
              </a:rPr>
              <a:t>Possibly certain conditions/standards of political and economic measures are required for membership, so acceptance is a recognition of quality standards being achieved within a country. </a:t>
            </a:r>
            <a:endParaRPr lang="en-GB" sz="1800" dirty="0">
              <a:effectLst/>
              <a:latin typeface="SymbolMT"/>
            </a:endParaRPr>
          </a:p>
          <a:p>
            <a:pPr marL="285750" indent="-285750">
              <a:buFont typeface="Arial" panose="020B0604020202020204" pitchFamily="34" charset="0"/>
              <a:buChar char="•"/>
            </a:pPr>
            <a:r>
              <a:rPr lang="en-GB" sz="1800" dirty="0">
                <a:effectLst/>
                <a:latin typeface="Calibri" panose="020F0502020204030204" pitchFamily="34" charset="0"/>
              </a:rPr>
              <a:t>Economic peaks and troughs can be filtered by the bloc/group to provide a more even business environment with fewer shocks to the system. </a:t>
            </a:r>
            <a:endParaRPr lang="en-GB" sz="1800" dirty="0">
              <a:effectLst/>
              <a:latin typeface="SymbolMT"/>
            </a:endParaRPr>
          </a:p>
        </p:txBody>
      </p:sp>
    </p:spTree>
    <p:extLst>
      <p:ext uri="{BB962C8B-B14F-4D97-AF65-F5344CB8AC3E}">
        <p14:creationId xmlns:p14="http://schemas.microsoft.com/office/powerpoint/2010/main" val="250696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9736" y="1896117"/>
            <a:ext cx="3322547" cy="48994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7282" y="476441"/>
            <a:ext cx="3305175" cy="942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6184355" y="1542027"/>
            <a:ext cx="5504388" cy="3693319"/>
          </a:xfrm>
          <a:prstGeom prst="rect">
            <a:avLst/>
          </a:prstGeom>
          <a:noFill/>
        </p:spPr>
        <p:txBody>
          <a:bodyPr wrap="square" rtlCol="0">
            <a:spAutoFit/>
          </a:bodyPr>
          <a:lstStyle/>
          <a:p>
            <a:r>
              <a:rPr lang="en-US" dirty="0"/>
              <a:t>Just as trade in goods can boost developing countries economies, so can opening up services.</a:t>
            </a:r>
          </a:p>
          <a:p>
            <a:endParaRPr lang="en-US" dirty="0"/>
          </a:p>
          <a:p>
            <a:r>
              <a:rPr lang="en-US" dirty="0"/>
              <a:t>Reliable banking facilities help attract incoming investment, ensure local savings are turned into local investment and enable small businesses to get credit.</a:t>
            </a:r>
          </a:p>
          <a:p>
            <a:endParaRPr lang="en-US" dirty="0"/>
          </a:p>
          <a:p>
            <a:r>
              <a:rPr lang="en-US" dirty="0"/>
              <a:t>When one out of 10 people get access to a mobile phone in a developing country, it is estimated that national earnings rise by 0.6%</a:t>
            </a:r>
          </a:p>
          <a:p>
            <a:endParaRPr lang="en-US" dirty="0"/>
          </a:p>
          <a:p>
            <a:r>
              <a:rPr lang="en-US" dirty="0"/>
              <a:t>Source: DFID Report</a:t>
            </a:r>
          </a:p>
        </p:txBody>
      </p:sp>
      <p:sp>
        <p:nvSpPr>
          <p:cNvPr id="2" name="Title 1">
            <a:extLst>
              <a:ext uri="{FF2B5EF4-FFF2-40B4-BE49-F238E27FC236}">
                <a16:creationId xmlns:a16="http://schemas.microsoft.com/office/drawing/2014/main" id="{2C6CA313-8A88-46D1-88C8-E7783AC04EC8}"/>
              </a:ext>
            </a:extLst>
          </p:cNvPr>
          <p:cNvSpPr>
            <a:spLocks noGrp="1"/>
          </p:cNvSpPr>
          <p:nvPr>
            <p:ph type="title"/>
          </p:nvPr>
        </p:nvSpPr>
        <p:spPr>
          <a:xfrm>
            <a:off x="503257" y="143257"/>
            <a:ext cx="6127545" cy="1609344"/>
          </a:xfrm>
        </p:spPr>
        <p:txBody>
          <a:bodyPr/>
          <a:lstStyle/>
          <a:p>
            <a:r>
              <a:rPr lang="en-GB" dirty="0"/>
              <a:t>Access to services</a:t>
            </a:r>
          </a:p>
        </p:txBody>
      </p:sp>
      <p:sp>
        <p:nvSpPr>
          <p:cNvPr id="3" name="Rectangle 2">
            <a:extLst>
              <a:ext uri="{FF2B5EF4-FFF2-40B4-BE49-F238E27FC236}">
                <a16:creationId xmlns:a16="http://schemas.microsoft.com/office/drawing/2014/main" id="{1C9EF869-DE7B-4E63-A632-016689C63636}"/>
              </a:ext>
            </a:extLst>
          </p:cNvPr>
          <p:cNvSpPr/>
          <p:nvPr/>
        </p:nvSpPr>
        <p:spPr>
          <a:xfrm>
            <a:off x="5621036" y="5499158"/>
            <a:ext cx="6423238" cy="1169551"/>
          </a:xfrm>
          <a:prstGeom prst="rect">
            <a:avLst/>
          </a:prstGeom>
        </p:spPr>
        <p:txBody>
          <a:bodyPr wrap="square">
            <a:spAutoFit/>
          </a:bodyPr>
          <a:lstStyle/>
          <a:p>
            <a:r>
              <a:rPr lang="en-GB" sz="1400" b="1" dirty="0"/>
              <a:t>Further research:</a:t>
            </a:r>
          </a:p>
          <a:p>
            <a:r>
              <a:rPr lang="en-GB" sz="1400" dirty="0"/>
              <a:t> </a:t>
            </a:r>
            <a:r>
              <a:rPr lang="en-GB" sz="1400" dirty="0">
                <a:hlinkClick r:id="rId4"/>
              </a:rPr>
              <a:t>https://www.theguardian.com/global-development/2017/jun/07/i-finally-own-something-wives-of-india-rickshaw-drivers-steer-the-finances</a:t>
            </a:r>
            <a:endParaRPr lang="en-GB" sz="1400" dirty="0"/>
          </a:p>
          <a:p>
            <a:r>
              <a:rPr lang="en-GB" sz="1400" dirty="0"/>
              <a:t>Microfinance: empower or impoverish? </a:t>
            </a:r>
            <a:r>
              <a:rPr lang="en-GB" sz="1400" dirty="0">
                <a:hlinkClick r:id="rId5"/>
              </a:rPr>
              <a:t>https://www.youtube.com/watch?v=U_lgCLmvRQo&amp;feature=emb_logo</a:t>
            </a:r>
            <a:r>
              <a:rPr lang="en-GB" sz="1400" dirty="0"/>
              <a:t> </a:t>
            </a:r>
          </a:p>
        </p:txBody>
      </p:sp>
    </p:spTree>
    <p:extLst>
      <p:ext uri="{BB962C8B-B14F-4D97-AF65-F5344CB8AC3E}">
        <p14:creationId xmlns:p14="http://schemas.microsoft.com/office/powerpoint/2010/main" val="124320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2CEA-B248-074D-99F0-351642C54826}"/>
              </a:ext>
            </a:extLst>
          </p:cNvPr>
          <p:cNvSpPr>
            <a:spLocks noGrp="1"/>
          </p:cNvSpPr>
          <p:nvPr>
            <p:ph type="title"/>
          </p:nvPr>
        </p:nvSpPr>
        <p:spPr>
          <a:xfrm>
            <a:off x="1041273" y="141732"/>
            <a:ext cx="10058400" cy="1609344"/>
          </a:xfrm>
        </p:spPr>
        <p:txBody>
          <a:bodyPr/>
          <a:lstStyle/>
          <a:p>
            <a:r>
              <a:rPr lang="en-US" dirty="0"/>
              <a:t>Fair trade</a:t>
            </a:r>
          </a:p>
        </p:txBody>
      </p:sp>
      <p:pic>
        <p:nvPicPr>
          <p:cNvPr id="11" name="Content Placeholder 10">
            <a:extLst>
              <a:ext uri="{FF2B5EF4-FFF2-40B4-BE49-F238E27FC236}">
                <a16:creationId xmlns:a16="http://schemas.microsoft.com/office/drawing/2014/main" id="{1F640CFF-8E7C-AD4C-A881-49A5D99197B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00775" y="692350"/>
            <a:ext cx="4634081" cy="5236962"/>
          </a:xfrm>
          <a:prstGeom prst="rect">
            <a:avLst/>
          </a:prstGeom>
        </p:spPr>
      </p:pic>
      <p:pic>
        <p:nvPicPr>
          <p:cNvPr id="8" name="Content Placeholder 4">
            <a:extLst>
              <a:ext uri="{FF2B5EF4-FFF2-40B4-BE49-F238E27FC236}">
                <a16:creationId xmlns:a16="http://schemas.microsoft.com/office/drawing/2014/main" id="{54B98F34-65AE-674C-B93D-A30644F0B6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824" y="1436687"/>
            <a:ext cx="4547425" cy="4723208"/>
          </a:xfrm>
          <a:prstGeom prst="rect">
            <a:avLst/>
          </a:prstGeom>
        </p:spPr>
      </p:pic>
      <p:sp>
        <p:nvSpPr>
          <p:cNvPr id="3" name="Rectangle 2">
            <a:extLst>
              <a:ext uri="{FF2B5EF4-FFF2-40B4-BE49-F238E27FC236}">
                <a16:creationId xmlns:a16="http://schemas.microsoft.com/office/drawing/2014/main" id="{CEE316D1-147A-274D-BD03-5CFF5DCC437B}"/>
              </a:ext>
            </a:extLst>
          </p:cNvPr>
          <p:cNvSpPr/>
          <p:nvPr/>
        </p:nvSpPr>
        <p:spPr>
          <a:xfrm>
            <a:off x="3463872" y="6295264"/>
            <a:ext cx="5531514" cy="369332"/>
          </a:xfrm>
          <a:prstGeom prst="rect">
            <a:avLst/>
          </a:prstGeom>
        </p:spPr>
        <p:txBody>
          <a:bodyPr wrap="none">
            <a:spAutoFit/>
          </a:bodyPr>
          <a:lstStyle/>
          <a:p>
            <a:r>
              <a:rPr lang="en-US" dirty="0">
                <a:hlinkClick r:id="rId4"/>
              </a:rPr>
              <a:t>https://www.youtube.com/watch?v=JoIZWd2q2Ec</a:t>
            </a:r>
            <a:r>
              <a:rPr lang="en-US" dirty="0"/>
              <a:t> </a:t>
            </a:r>
          </a:p>
        </p:txBody>
      </p:sp>
    </p:spTree>
    <p:extLst>
      <p:ext uri="{BB962C8B-B14F-4D97-AF65-F5344CB8AC3E}">
        <p14:creationId xmlns:p14="http://schemas.microsoft.com/office/powerpoint/2010/main" val="284345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030" name="Freeform: Shape 1029">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025" name="Picture 7" descr="Related image">
            <a:extLst>
              <a:ext uri="{FF2B5EF4-FFF2-40B4-BE49-F238E27FC236}">
                <a16:creationId xmlns:a16="http://schemas.microsoft.com/office/drawing/2014/main" id="{56B5F6D4-23DA-0805-FF6D-D2818E7354A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2758561" y="984326"/>
            <a:ext cx="6674879" cy="4889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1A628FE7-FBBC-CC3F-EE15-CE5B902B65BC}"/>
              </a:ext>
            </a:extLst>
          </p:cNvPr>
          <p:cNvSpPr>
            <a:spLocks noChangeArrowheads="1"/>
          </p:cNvSpPr>
          <p:nvPr/>
        </p:nvSpPr>
        <p:spPr bwMode="auto">
          <a:xfrm>
            <a:off x="0" y="-1"/>
            <a:ext cx="253765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433960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DD90-EBEB-964A-A969-3366C8566B78}"/>
              </a:ext>
            </a:extLst>
          </p:cNvPr>
          <p:cNvSpPr>
            <a:spLocks noGrp="1"/>
          </p:cNvSpPr>
          <p:nvPr>
            <p:ph type="title"/>
          </p:nvPr>
        </p:nvSpPr>
        <p:spPr/>
        <p:txBody>
          <a:bodyPr/>
          <a:lstStyle/>
          <a:p>
            <a:r>
              <a:rPr lang="en-US" dirty="0"/>
              <a:t>Fair Trade </a:t>
            </a:r>
          </a:p>
        </p:txBody>
      </p:sp>
      <p:sp>
        <p:nvSpPr>
          <p:cNvPr id="4" name="Content Placeholder 3">
            <a:extLst>
              <a:ext uri="{FF2B5EF4-FFF2-40B4-BE49-F238E27FC236}">
                <a16:creationId xmlns:a16="http://schemas.microsoft.com/office/drawing/2014/main" id="{6B2C520E-4302-1A4B-8C2B-8CA947B77498}"/>
              </a:ext>
            </a:extLst>
          </p:cNvPr>
          <p:cNvSpPr>
            <a:spLocks noGrp="1"/>
          </p:cNvSpPr>
          <p:nvPr>
            <p:ph sz="half" idx="2"/>
          </p:nvPr>
        </p:nvSpPr>
        <p:spPr>
          <a:xfrm>
            <a:off x="6869049" y="1623060"/>
            <a:ext cx="4754880" cy="3977640"/>
          </a:xfrm>
        </p:spPr>
        <p:txBody>
          <a:bodyPr/>
          <a:lstStyle/>
          <a:p>
            <a:r>
              <a:rPr lang="en-US" dirty="0"/>
              <a:t>We source our Fairtrade bananas from farmers in Central &amp; South America, the Caribbean and West Africa. </a:t>
            </a:r>
          </a:p>
          <a:p>
            <a:r>
              <a:rPr lang="en-US" dirty="0"/>
              <a:t>Fairtrade premiums are crucial to many smallholder farmers and workers who would otherwise see their livelihoods threatened by global competition.</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72275" y="4521251"/>
            <a:ext cx="4514850" cy="1679524"/>
          </a:xfrm>
          <a:prstGeom prst="rect">
            <a:avLst/>
          </a:prstGeom>
        </p:spPr>
      </p:pic>
      <p:sp>
        <p:nvSpPr>
          <p:cNvPr id="3" name="Content Placeholder 2">
            <a:extLst>
              <a:ext uri="{FF2B5EF4-FFF2-40B4-BE49-F238E27FC236}">
                <a16:creationId xmlns:a16="http://schemas.microsoft.com/office/drawing/2014/main" id="{6860E6C8-6D05-264E-A846-03A12110090C}"/>
              </a:ext>
            </a:extLst>
          </p:cNvPr>
          <p:cNvSpPr>
            <a:spLocks noGrp="1"/>
          </p:cNvSpPr>
          <p:nvPr>
            <p:ph sz="half" idx="1"/>
          </p:nvPr>
        </p:nvSpPr>
        <p:spPr/>
        <p:txBody>
          <a:bodyPr/>
          <a:lstStyle/>
          <a:p>
            <a:r>
              <a:rPr lang="en-GB" dirty="0">
                <a:solidFill>
                  <a:srgbClr val="000000"/>
                </a:solidFill>
                <a:latin typeface="HelveticaNeueW02-45Ligh"/>
              </a:rPr>
              <a:t>Fairtrade is about better prices, decent working conditions, local sustainability, and fair terms of trade for farmers and workers in the developing world. By requiring companies to pay sustainable prices (which must never fall lower than the market price), Fairtrade addresses the injustices of conventional trade, which traditionally discriminates against the poorest, weakest producers. It enables them to improve their position and have more control over their lives.</a:t>
            </a:r>
            <a:endParaRPr lang="en-US" dirty="0"/>
          </a:p>
          <a:p>
            <a:endParaRPr lang="en-US" dirty="0"/>
          </a:p>
        </p:txBody>
      </p:sp>
    </p:spTree>
    <p:extLst>
      <p:ext uri="{BB962C8B-B14F-4D97-AF65-F5344CB8AC3E}">
        <p14:creationId xmlns:p14="http://schemas.microsoft.com/office/powerpoint/2010/main" val="281516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A0536-2E73-4771-85C1-5B45326B39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6318" y="1129818"/>
            <a:ext cx="11573050" cy="4740294"/>
          </a:xfrm>
          <a:prstGeom prst="rect">
            <a:avLst/>
          </a:prstGeom>
        </p:spPr>
      </p:pic>
      <p:sp>
        <p:nvSpPr>
          <p:cNvPr id="3" name="Title 2">
            <a:extLst>
              <a:ext uri="{FF2B5EF4-FFF2-40B4-BE49-F238E27FC236}">
                <a16:creationId xmlns:a16="http://schemas.microsoft.com/office/drawing/2014/main" id="{CE971577-CEC4-422B-8E78-F9653C276C02}"/>
              </a:ext>
            </a:extLst>
          </p:cNvPr>
          <p:cNvSpPr>
            <a:spLocks noGrp="1"/>
          </p:cNvSpPr>
          <p:nvPr>
            <p:ph type="title"/>
          </p:nvPr>
        </p:nvSpPr>
        <p:spPr>
          <a:xfrm>
            <a:off x="525696" y="52676"/>
            <a:ext cx="10058400" cy="1609344"/>
          </a:xfrm>
        </p:spPr>
        <p:txBody>
          <a:bodyPr/>
          <a:lstStyle/>
          <a:p>
            <a:r>
              <a:rPr lang="en-GB" dirty="0"/>
              <a:t>Fair trade – pros and cons</a:t>
            </a:r>
          </a:p>
        </p:txBody>
      </p:sp>
    </p:spTree>
    <p:extLst>
      <p:ext uri="{BB962C8B-B14F-4D97-AF65-F5344CB8AC3E}">
        <p14:creationId xmlns:p14="http://schemas.microsoft.com/office/powerpoint/2010/main" val="386623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4F192-C99F-46C9-9E24-7285447D420F}"/>
              </a:ext>
            </a:extLst>
          </p:cNvPr>
          <p:cNvPicPr>
            <a:picLocks noChangeAspect="1"/>
          </p:cNvPicPr>
          <p:nvPr/>
        </p:nvPicPr>
        <p:blipFill rotWithShape="1">
          <a:blip r:embed="rId2"/>
          <a:srcRect l="27700" t="15951" r="21687" b="11575"/>
          <a:stretch/>
        </p:blipFill>
        <p:spPr>
          <a:xfrm>
            <a:off x="1823190" y="67318"/>
            <a:ext cx="8322916" cy="6703730"/>
          </a:xfrm>
          <a:prstGeom prst="rect">
            <a:avLst/>
          </a:prstGeom>
        </p:spPr>
      </p:pic>
    </p:spTree>
    <p:extLst>
      <p:ext uri="{BB962C8B-B14F-4D97-AF65-F5344CB8AC3E}">
        <p14:creationId xmlns:p14="http://schemas.microsoft.com/office/powerpoint/2010/main" val="267573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483FE1-EB23-06CB-ACC7-EA6B6397FC13}"/>
              </a:ext>
            </a:extLst>
          </p:cNvPr>
          <p:cNvSpPr>
            <a:spLocks noGrp="1"/>
          </p:cNvSpPr>
          <p:nvPr>
            <p:ph type="title"/>
          </p:nvPr>
        </p:nvSpPr>
        <p:spPr/>
        <p:txBody>
          <a:bodyPr/>
          <a:lstStyle/>
          <a:p>
            <a:r>
              <a:rPr lang="en-US" dirty="0"/>
              <a:t>Benefits to LDEs</a:t>
            </a:r>
          </a:p>
        </p:txBody>
      </p:sp>
      <p:pic>
        <p:nvPicPr>
          <p:cNvPr id="4" name="Content Placeholder 3">
            <a:extLst>
              <a:ext uri="{FF2B5EF4-FFF2-40B4-BE49-F238E27FC236}">
                <a16:creationId xmlns:a16="http://schemas.microsoft.com/office/drawing/2014/main" id="{76003F3D-9D29-28FE-7E04-2B0431DED245}"/>
              </a:ext>
            </a:extLst>
          </p:cNvPr>
          <p:cNvPicPr>
            <a:picLocks noGrp="1" noChangeAspect="1"/>
          </p:cNvPicPr>
          <p:nvPr>
            <p:ph sz="half" idx="1"/>
          </p:nvPr>
        </p:nvPicPr>
        <p:blipFill>
          <a:blip r:embed="rId2"/>
          <a:stretch>
            <a:fillRect/>
          </a:stretch>
        </p:blipFill>
        <p:spPr>
          <a:xfrm>
            <a:off x="1156044" y="2193925"/>
            <a:ext cx="4582425" cy="3978275"/>
          </a:xfrm>
          <a:prstGeom prst="rect">
            <a:avLst/>
          </a:prstGeom>
        </p:spPr>
      </p:pic>
      <p:sp>
        <p:nvSpPr>
          <p:cNvPr id="6" name="Content Placeholder 5">
            <a:extLst>
              <a:ext uri="{FF2B5EF4-FFF2-40B4-BE49-F238E27FC236}">
                <a16:creationId xmlns:a16="http://schemas.microsoft.com/office/drawing/2014/main" id="{ECF2F30D-7D15-2427-6086-6448BD7F8873}"/>
              </a:ext>
            </a:extLst>
          </p:cNvPr>
          <p:cNvSpPr>
            <a:spLocks noGrp="1"/>
          </p:cNvSpPr>
          <p:nvPr>
            <p:ph sz="half" idx="2"/>
          </p:nvPr>
        </p:nvSpPr>
        <p:spPr/>
        <p:txBody>
          <a:bodyPr/>
          <a:lstStyle/>
          <a:p>
            <a:r>
              <a:rPr lang="en-GB" sz="1800" b="1" dirty="0">
                <a:effectLst/>
                <a:latin typeface="Arial" panose="020B0604020202020204" pitchFamily="34" charset="0"/>
                <a:ea typeface="Times New Roman" panose="02020603050405020304" pitchFamily="18" charset="0"/>
              </a:rPr>
              <a:t>Using the example of tea in Kenya and small banana producers in Ecuador, how can fairtrade help people in LDEs?</a:t>
            </a:r>
            <a:r>
              <a:rPr lang="en-GB" sz="1800" dirty="0">
                <a:effectLst/>
                <a:latin typeface="Arial" panose="020B0604020202020204" pitchFamily="34" charset="0"/>
                <a:ea typeface="Times New Roman" panose="02020603050405020304" pitchFamily="18" charset="0"/>
              </a:rPr>
              <a:t> M&amp;S Fair trade: </a:t>
            </a:r>
            <a:r>
              <a:rPr lang="en-GB" sz="1800" u="sng" dirty="0">
                <a:solidFill>
                  <a:srgbClr val="0000FF"/>
                </a:solidFill>
                <a:effectLst/>
                <a:latin typeface="Arial" panose="020B0604020202020204" pitchFamily="34" charset="0"/>
                <a:ea typeface="Times New Roman" panose="02020603050405020304" pitchFamily="18" charset="0"/>
                <a:hlinkClick r:id="rId3"/>
              </a:rPr>
              <a:t>https://www.youtube.com/watch?v=1Ssz_WtHiQk</a:t>
            </a: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US" dirty="0"/>
              <a:t>List some of the key points</a:t>
            </a:r>
          </a:p>
        </p:txBody>
      </p:sp>
    </p:spTree>
    <p:extLst>
      <p:ext uri="{BB962C8B-B14F-4D97-AF65-F5344CB8AC3E}">
        <p14:creationId xmlns:p14="http://schemas.microsoft.com/office/powerpoint/2010/main" val="88462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B533-530F-5647-8BDA-71C39F5CC380}"/>
              </a:ext>
            </a:extLst>
          </p:cNvPr>
          <p:cNvSpPr>
            <a:spLocks noGrp="1"/>
          </p:cNvSpPr>
          <p:nvPr>
            <p:ph type="title"/>
          </p:nvPr>
        </p:nvSpPr>
        <p:spPr>
          <a:xfrm>
            <a:off x="1033272" y="0"/>
            <a:ext cx="10853928" cy="1609344"/>
          </a:xfrm>
        </p:spPr>
        <p:txBody>
          <a:bodyPr/>
          <a:lstStyle/>
          <a:p>
            <a:pPr>
              <a:defRPr/>
            </a:pPr>
            <a:r>
              <a:rPr lang="en-GB" dirty="0">
                <a:ea typeface="+mj-ea"/>
              </a:rPr>
              <a:t>Is Free Trade the same as Fair Trade?</a:t>
            </a:r>
          </a:p>
        </p:txBody>
      </p:sp>
      <p:graphicFrame>
        <p:nvGraphicFramePr>
          <p:cNvPr id="5" name="Table 4">
            <a:extLst>
              <a:ext uri="{FF2B5EF4-FFF2-40B4-BE49-F238E27FC236}">
                <a16:creationId xmlns:a16="http://schemas.microsoft.com/office/drawing/2014/main" id="{76B5C086-DA1C-D543-B2B9-2C86A02C049A}"/>
              </a:ext>
            </a:extLst>
          </p:cNvPr>
          <p:cNvGraphicFramePr>
            <a:graphicFrameLocks noGrp="1"/>
          </p:cNvGraphicFramePr>
          <p:nvPr>
            <p:extLst>
              <p:ext uri="{D42A27DB-BD31-4B8C-83A1-F6EECF244321}">
                <p14:modId xmlns:p14="http://schemas.microsoft.com/office/powerpoint/2010/main" val="410211432"/>
              </p:ext>
            </p:extLst>
          </p:nvPr>
        </p:nvGraphicFramePr>
        <p:xfrm>
          <a:off x="3525493" y="1152145"/>
          <a:ext cx="6629582" cy="4634293"/>
        </p:xfrm>
        <a:graphic>
          <a:graphicData uri="http://schemas.openxmlformats.org/drawingml/2006/table">
            <a:tbl>
              <a:tblPr firstRow="1" bandRow="1">
                <a:tableStyleId>{5C22544A-7EE6-4342-B048-85BDC9FD1C3A}</a:tableStyleId>
              </a:tblPr>
              <a:tblGrid>
                <a:gridCol w="3314791">
                  <a:extLst>
                    <a:ext uri="{9D8B030D-6E8A-4147-A177-3AD203B41FA5}">
                      <a16:colId xmlns:a16="http://schemas.microsoft.com/office/drawing/2014/main" val="20000"/>
                    </a:ext>
                  </a:extLst>
                </a:gridCol>
                <a:gridCol w="3314791">
                  <a:extLst>
                    <a:ext uri="{9D8B030D-6E8A-4147-A177-3AD203B41FA5}">
                      <a16:colId xmlns:a16="http://schemas.microsoft.com/office/drawing/2014/main" val="20001"/>
                    </a:ext>
                  </a:extLst>
                </a:gridCol>
              </a:tblGrid>
              <a:tr h="383139">
                <a:tc>
                  <a:txBody>
                    <a:bodyPr/>
                    <a:lstStyle/>
                    <a:p>
                      <a:pPr algn="ctr"/>
                      <a:r>
                        <a:rPr lang="en-GB" sz="1400" dirty="0"/>
                        <a:t>Free Trade</a:t>
                      </a:r>
                    </a:p>
                  </a:txBody>
                  <a:tcPr marL="91439" marR="91439" marT="45723" marB="45723"/>
                </a:tc>
                <a:tc>
                  <a:txBody>
                    <a:bodyPr/>
                    <a:lstStyle/>
                    <a:p>
                      <a:pPr algn="ctr"/>
                      <a:r>
                        <a:rPr lang="en-GB" sz="1400" dirty="0"/>
                        <a:t>Fair Trade</a:t>
                      </a:r>
                    </a:p>
                  </a:txBody>
                  <a:tcPr marL="91439" marR="91439" marT="45723" marB="45723"/>
                </a:tc>
                <a:extLst>
                  <a:ext uri="{0D108BD9-81ED-4DB2-BD59-A6C34878D82A}">
                    <a16:rowId xmlns:a16="http://schemas.microsoft.com/office/drawing/2014/main" val="10000"/>
                  </a:ext>
                </a:extLst>
              </a:tr>
              <a:tr h="122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mn-lt"/>
                          <a:ea typeface="+mn-ea"/>
                          <a:cs typeface="+mn-cs"/>
                        </a:rPr>
                        <a:t>Free Trade </a:t>
                      </a:r>
                      <a:r>
                        <a:rPr lang="en-GB" sz="1400" kern="1200" dirty="0">
                          <a:solidFill>
                            <a:schemeClr val="dk1"/>
                          </a:solidFill>
                          <a:latin typeface="+mn-lt"/>
                          <a:ea typeface="+mn-ea"/>
                          <a:cs typeface="+mn-cs"/>
                        </a:rPr>
                        <a:t>is the reduction of regulations and other constraints on businesses to increase international trade. </a:t>
                      </a:r>
                      <a:endParaRPr lang="en-GB" sz="1400" dirty="0"/>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mn-lt"/>
                          <a:ea typeface="+mn-ea"/>
                          <a:cs typeface="+mn-cs"/>
                        </a:rPr>
                        <a:t>Fair Trade </a:t>
                      </a:r>
                      <a:r>
                        <a:rPr lang="en-GB" sz="1400" kern="1200" dirty="0">
                          <a:solidFill>
                            <a:schemeClr val="dk1"/>
                          </a:solidFill>
                          <a:latin typeface="+mn-lt"/>
                          <a:ea typeface="+mn-ea"/>
                          <a:cs typeface="+mn-cs"/>
                        </a:rPr>
                        <a:t>is about making sure that farmers are paid a fair wage for their produce.</a:t>
                      </a:r>
                      <a:endParaRPr lang="en-GB" sz="1400" dirty="0"/>
                    </a:p>
                    <a:p>
                      <a:endParaRPr lang="en-GB" sz="1400" dirty="0"/>
                    </a:p>
                  </a:txBody>
                  <a:tcPr marL="91439" marR="91439" marT="45723" marB="45723"/>
                </a:tc>
                <a:extLst>
                  <a:ext uri="{0D108BD9-81ED-4DB2-BD59-A6C34878D82A}">
                    <a16:rowId xmlns:a16="http://schemas.microsoft.com/office/drawing/2014/main" val="10001"/>
                  </a:ext>
                </a:extLst>
              </a:tr>
              <a:tr h="1511452">
                <a:tc>
                  <a:txBody>
                    <a:bodyPr/>
                    <a:lstStyle/>
                    <a:p>
                      <a:r>
                        <a:rPr lang="en-GB" sz="1400" dirty="0"/>
                        <a:t>Tariffs and quotas</a:t>
                      </a:r>
                      <a:r>
                        <a:rPr lang="en-GB" sz="1400" baseline="0" dirty="0"/>
                        <a:t> are removed, so countries can respond to market forces.</a:t>
                      </a:r>
                      <a:endParaRPr lang="en-GB" sz="1400" dirty="0"/>
                    </a:p>
                  </a:txBody>
                  <a:tcPr marL="91439" marR="91439" marT="45723" marB="45723"/>
                </a:tc>
                <a:tc>
                  <a:txBody>
                    <a:bodyPr/>
                    <a:lstStyle/>
                    <a:p>
                      <a:r>
                        <a:rPr lang="en-GB" sz="1400" dirty="0"/>
                        <a:t>Fair trade gives farmers a guaranteed price for their products, no matter what the market does. This</a:t>
                      </a:r>
                      <a:r>
                        <a:rPr lang="en-GB" sz="1400" baseline="0" dirty="0"/>
                        <a:t> helps them plan and budget for the future.</a:t>
                      </a:r>
                      <a:endParaRPr lang="en-GB" sz="1400" dirty="0"/>
                    </a:p>
                  </a:txBody>
                  <a:tcPr marL="91439" marR="91439" marT="45723" marB="45723"/>
                </a:tc>
                <a:extLst>
                  <a:ext uri="{0D108BD9-81ED-4DB2-BD59-A6C34878D82A}">
                    <a16:rowId xmlns:a16="http://schemas.microsoft.com/office/drawing/2014/main" val="10002"/>
                  </a:ext>
                </a:extLst>
              </a:tr>
              <a:tr h="1511560">
                <a:tc>
                  <a:txBody>
                    <a:bodyPr/>
                    <a:lstStyle/>
                    <a:p>
                      <a:r>
                        <a:rPr lang="en-GB" sz="1400" kern="1200" dirty="0">
                          <a:solidFill>
                            <a:schemeClr val="dk1"/>
                          </a:solidFill>
                          <a:latin typeface="+mn-lt"/>
                          <a:ea typeface="+mn-ea"/>
                          <a:cs typeface="+mn-cs"/>
                        </a:rPr>
                        <a:t>It is based on the theory that every country will be better off if it specialises in producing goods which is comparatively more efficient. </a:t>
                      </a:r>
                      <a:endParaRPr lang="en-GB" sz="1400" dirty="0"/>
                    </a:p>
                  </a:txBody>
                  <a:tcPr marL="91439" marR="91439" marT="45723" marB="45723"/>
                </a:tc>
                <a:tc>
                  <a:txBody>
                    <a:bodyPr/>
                    <a:lstStyle/>
                    <a:p>
                      <a:r>
                        <a:rPr lang="en-GB" sz="1400" dirty="0"/>
                        <a:t>Fair trade encourages farmers to cooperate. This allows better conservation of the natural environment.</a:t>
                      </a:r>
                      <a:r>
                        <a:rPr lang="en-GB" sz="1400" baseline="0" dirty="0"/>
                        <a:t> It also encourages investment in local amenities.</a:t>
                      </a:r>
                      <a:endParaRPr lang="en-GB" sz="1400" dirty="0"/>
                    </a:p>
                  </a:txBody>
                  <a:tcPr marL="91439" marR="91439" marT="45723" marB="45723"/>
                </a:tc>
                <a:extLst>
                  <a:ext uri="{0D108BD9-81ED-4DB2-BD59-A6C34878D82A}">
                    <a16:rowId xmlns:a16="http://schemas.microsoft.com/office/drawing/2014/main" val="10003"/>
                  </a:ext>
                </a:extLst>
              </a:tr>
            </a:tbl>
          </a:graphicData>
        </a:graphic>
      </p:graphicFrame>
      <p:pic>
        <p:nvPicPr>
          <p:cNvPr id="97299" name="Picture 5" descr="400px-Cocoa_Pods.jpg">
            <a:extLst>
              <a:ext uri="{FF2B5EF4-FFF2-40B4-BE49-F238E27FC236}">
                <a16:creationId xmlns:a16="http://schemas.microsoft.com/office/drawing/2014/main" id="{15B9EF60-AAAF-CC4D-96E0-4290E7906E9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7551" y="4768057"/>
            <a:ext cx="114300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1" name="Picture 16" descr="new logo copy">
            <a:extLst>
              <a:ext uri="{FF2B5EF4-FFF2-40B4-BE49-F238E27FC236}">
                <a16:creationId xmlns:a16="http://schemas.microsoft.com/office/drawing/2014/main" id="{EC6E4C9B-6447-E14F-9A11-8500BA127A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637" y="6086835"/>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3">
            <a:extLst>
              <a:ext uri="{FF2B5EF4-FFF2-40B4-BE49-F238E27FC236}">
                <a16:creationId xmlns:a16="http://schemas.microsoft.com/office/drawing/2014/main" id="{C02142E5-820A-7A75-FF96-801265CDB576}"/>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65156" y="1383995"/>
            <a:ext cx="3357156" cy="2404234"/>
          </a:xfrm>
          <a:prstGeom prst="rect">
            <a:avLst/>
          </a:prstGeom>
        </p:spPr>
      </p:pic>
    </p:spTree>
    <p:extLst>
      <p:ext uri="{BB962C8B-B14F-4D97-AF65-F5344CB8AC3E}">
        <p14:creationId xmlns:p14="http://schemas.microsoft.com/office/powerpoint/2010/main" val="155587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2650FC5-8431-F447-A2E6-144BCAC5C0D8}"/>
              </a:ext>
            </a:extLst>
          </p:cNvPr>
          <p:cNvPicPr>
            <a:picLocks noGrp="1" noChangeAspect="1"/>
          </p:cNvPicPr>
          <p:nvPr>
            <p:ph idx="4294967295"/>
          </p:nvPr>
        </p:nvPicPr>
        <p:blipFill>
          <a:blip r:embed="rId2"/>
          <a:stretch>
            <a:fillRect/>
          </a:stretch>
        </p:blipFill>
        <p:spPr>
          <a:xfrm>
            <a:off x="3214130" y="378619"/>
            <a:ext cx="4962525" cy="6100762"/>
          </a:xfrm>
          <a:prstGeom prst="rect">
            <a:avLst/>
          </a:prstGeom>
        </p:spPr>
      </p:pic>
    </p:spTree>
    <p:extLst>
      <p:ext uri="{BB962C8B-B14F-4D97-AF65-F5344CB8AC3E}">
        <p14:creationId xmlns:p14="http://schemas.microsoft.com/office/powerpoint/2010/main" val="148090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0FAD-442D-45FB-866E-2CCFD67B452C}"/>
              </a:ext>
            </a:extLst>
          </p:cNvPr>
          <p:cNvSpPr>
            <a:spLocks noGrp="1"/>
          </p:cNvSpPr>
          <p:nvPr>
            <p:ph type="title"/>
          </p:nvPr>
        </p:nvSpPr>
        <p:spPr/>
        <p:txBody>
          <a:bodyPr/>
          <a:lstStyle/>
          <a:p>
            <a:r>
              <a:rPr lang="en-GB" dirty="0"/>
              <a:t>Exam questions</a:t>
            </a:r>
          </a:p>
        </p:txBody>
      </p:sp>
      <p:sp>
        <p:nvSpPr>
          <p:cNvPr id="3" name="Content Placeholder 2">
            <a:extLst>
              <a:ext uri="{FF2B5EF4-FFF2-40B4-BE49-F238E27FC236}">
                <a16:creationId xmlns:a16="http://schemas.microsoft.com/office/drawing/2014/main" id="{709646C2-953B-467A-8A8A-F864178ECD2E}"/>
              </a:ext>
            </a:extLst>
          </p:cNvPr>
          <p:cNvSpPr>
            <a:spLocks noGrp="1"/>
          </p:cNvSpPr>
          <p:nvPr>
            <p:ph idx="1"/>
          </p:nvPr>
        </p:nvSpPr>
        <p:spPr>
          <a:xfrm>
            <a:off x="1063752" y="1882869"/>
            <a:ext cx="10058400" cy="4050792"/>
          </a:xfrm>
        </p:spPr>
        <p:txBody>
          <a:bodyPr/>
          <a:lstStyle/>
          <a:p>
            <a:r>
              <a:rPr lang="en-GB" dirty="0"/>
              <a:t>Outline the main features of international trade [4 marks]</a:t>
            </a:r>
          </a:p>
          <a:p>
            <a:r>
              <a:rPr lang="en-GB" dirty="0"/>
              <a:t>Analyse the data given in Figure 2 [6 marks]</a:t>
            </a:r>
          </a:p>
        </p:txBody>
      </p:sp>
      <p:pic>
        <p:nvPicPr>
          <p:cNvPr id="4" name="Picture 3">
            <a:extLst>
              <a:ext uri="{FF2B5EF4-FFF2-40B4-BE49-F238E27FC236}">
                <a16:creationId xmlns:a16="http://schemas.microsoft.com/office/drawing/2014/main" id="{89C8F23D-D42A-4C5A-B014-4019C6ED1E03}"/>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153547" y="2883541"/>
            <a:ext cx="6062262" cy="37609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623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6DFB8-727D-4B98-93CA-8F39EB43BB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33456" y="536669"/>
            <a:ext cx="6686901" cy="6009987"/>
          </a:xfrm>
          <a:prstGeom prst="rect">
            <a:avLst/>
          </a:prstGeom>
        </p:spPr>
      </p:pic>
      <p:sp>
        <p:nvSpPr>
          <p:cNvPr id="3" name="Title 2">
            <a:extLst>
              <a:ext uri="{FF2B5EF4-FFF2-40B4-BE49-F238E27FC236}">
                <a16:creationId xmlns:a16="http://schemas.microsoft.com/office/drawing/2014/main" id="{2C53AE14-3C04-4474-8C22-A6E001371602}"/>
              </a:ext>
            </a:extLst>
          </p:cNvPr>
          <p:cNvSpPr>
            <a:spLocks noGrp="1"/>
          </p:cNvSpPr>
          <p:nvPr>
            <p:ph type="title"/>
          </p:nvPr>
        </p:nvSpPr>
        <p:spPr>
          <a:xfrm>
            <a:off x="306913" y="249020"/>
            <a:ext cx="10058400" cy="1609344"/>
          </a:xfrm>
        </p:spPr>
        <p:txBody>
          <a:bodyPr/>
          <a:lstStyle/>
          <a:p>
            <a:r>
              <a:rPr lang="en-GB" dirty="0"/>
              <a:t>Extension</a:t>
            </a:r>
          </a:p>
        </p:txBody>
      </p:sp>
    </p:spTree>
    <p:extLst>
      <p:ext uri="{BB962C8B-B14F-4D97-AF65-F5344CB8AC3E}">
        <p14:creationId xmlns:p14="http://schemas.microsoft.com/office/powerpoint/2010/main" val="90224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87D657-F553-435E-B1D1-D290415D30A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308995" y="0"/>
            <a:ext cx="4883005" cy="3221285"/>
          </a:xfrm>
          <a:prstGeom prst="rect">
            <a:avLst/>
          </a:prstGeom>
        </p:spPr>
      </p:pic>
      <p:sp>
        <p:nvSpPr>
          <p:cNvPr id="2" name="Title 1">
            <a:extLst>
              <a:ext uri="{FF2B5EF4-FFF2-40B4-BE49-F238E27FC236}">
                <a16:creationId xmlns:a16="http://schemas.microsoft.com/office/drawing/2014/main" id="{C6E7EB27-28B2-419B-8953-8F05F0A0BA41}"/>
              </a:ext>
            </a:extLst>
          </p:cNvPr>
          <p:cNvSpPr>
            <a:spLocks noGrp="1"/>
          </p:cNvSpPr>
          <p:nvPr>
            <p:ph type="title"/>
          </p:nvPr>
        </p:nvSpPr>
        <p:spPr>
          <a:xfrm>
            <a:off x="940823" y="198531"/>
            <a:ext cx="6267791" cy="2365154"/>
          </a:xfrm>
        </p:spPr>
        <p:txBody>
          <a:bodyPr/>
          <a:lstStyle/>
          <a:p>
            <a:r>
              <a:rPr lang="en-GB" dirty="0"/>
              <a:t>Activity – your role in trade</a:t>
            </a:r>
          </a:p>
        </p:txBody>
      </p:sp>
      <p:pic>
        <p:nvPicPr>
          <p:cNvPr id="5" name="Picture 4">
            <a:extLst>
              <a:ext uri="{FF2B5EF4-FFF2-40B4-BE49-F238E27FC236}">
                <a16:creationId xmlns:a16="http://schemas.microsoft.com/office/drawing/2014/main" id="{13ABB9D2-3881-4284-836F-A2836EAE7B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132" y="3208526"/>
            <a:ext cx="9054242" cy="3594398"/>
          </a:xfrm>
          <a:prstGeom prst="rect">
            <a:avLst/>
          </a:prstGeom>
        </p:spPr>
      </p:pic>
    </p:spTree>
    <p:extLst>
      <p:ext uri="{BB962C8B-B14F-4D97-AF65-F5344CB8AC3E}">
        <p14:creationId xmlns:p14="http://schemas.microsoft.com/office/powerpoint/2010/main" val="175974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393412"/>
            <a:ext cx="3200400" cy="1737360"/>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838200" y="1316736"/>
            <a:ext cx="6711696" cy="4389120"/>
          </a:xfrm>
        </p:spPr>
        <p:txBody>
          <a:bodyPr>
            <a:normAutofit fontScale="92500" lnSpcReduction="10000"/>
          </a:bodyPr>
          <a:lstStyle/>
          <a:p>
            <a:r>
              <a:rPr lang="en-GB" dirty="0">
                <a:latin typeface="Times New Roman" panose="02020603050405020304" pitchFamily="18" charset="0"/>
                <a:ea typeface="Times New Roman" panose="02020603050405020304" pitchFamily="18" charset="0"/>
              </a:rPr>
              <a:t>Students consider how international trade and global systems directly affect them.</a:t>
            </a:r>
          </a:p>
          <a:p>
            <a:r>
              <a:rPr lang="en-GB" dirty="0">
                <a:latin typeface="Times New Roman" panose="02020603050405020304" pitchFamily="18" charset="0"/>
                <a:ea typeface="Times New Roman" panose="02020603050405020304" pitchFamily="18" charset="0"/>
              </a:rPr>
              <a:t>Students are able to recognise that differential access to markets is associated with levels of economic development and trading agreements</a:t>
            </a:r>
          </a:p>
          <a:p>
            <a:endParaRPr lang="en-GB" dirty="0">
              <a:latin typeface="Times New Roman" panose="02020603050405020304" pitchFamily="18" charset="0"/>
              <a:ea typeface="Times New Roman" panose="02020603050405020304" pitchFamily="18" charset="0"/>
            </a:endParaRPr>
          </a:p>
          <a:p>
            <a:r>
              <a:rPr lang="en-GB" dirty="0">
                <a:latin typeface="Times New Roman" panose="02020603050405020304" pitchFamily="18" charset="0"/>
                <a:ea typeface="Times New Roman" panose="02020603050405020304" pitchFamily="18" charset="0"/>
              </a:rPr>
              <a:t>Students understand that differential access to markets impacts on economic and societal well-being of nations.</a:t>
            </a:r>
          </a:p>
          <a:p>
            <a:endParaRPr lang="en-GB" dirty="0">
              <a:latin typeface="Times New Roman" panose="02020603050405020304" pitchFamily="18" charset="0"/>
              <a:ea typeface="Times New Roman" panose="02020603050405020304" pitchFamily="18" charset="0"/>
            </a:endParaRPr>
          </a:p>
          <a:p>
            <a:r>
              <a:rPr lang="en-GB" dirty="0">
                <a:latin typeface="Times New Roman" panose="02020603050405020304" pitchFamily="18" charset="0"/>
                <a:ea typeface="Times New Roman" panose="02020603050405020304" pitchFamily="18" charset="0"/>
              </a:rPr>
              <a:t>Students can identify a number of strategies that seek to deal with these issues:</a:t>
            </a:r>
          </a:p>
          <a:p>
            <a:pPr lvl="1"/>
            <a:r>
              <a:rPr lang="en-GB" dirty="0">
                <a:latin typeface="Times New Roman" panose="02020603050405020304" pitchFamily="18" charset="0"/>
                <a:ea typeface="Times New Roman" panose="02020603050405020304" pitchFamily="18" charset="0"/>
              </a:rPr>
              <a:t>Special and Differential Trading agreements</a:t>
            </a:r>
          </a:p>
          <a:p>
            <a:pPr lvl="1"/>
            <a:r>
              <a:rPr lang="en-GB" dirty="0">
                <a:latin typeface="Times New Roman" panose="02020603050405020304" pitchFamily="18" charset="0"/>
                <a:ea typeface="Times New Roman" panose="02020603050405020304" pitchFamily="18" charset="0"/>
              </a:rPr>
              <a:t>Free-Trade Areas (FTAs), e.g. north region of Mexico</a:t>
            </a:r>
          </a:p>
          <a:p>
            <a:pPr lvl="1"/>
            <a:r>
              <a:rPr lang="en-GB" dirty="0">
                <a:latin typeface="Times New Roman" panose="02020603050405020304" pitchFamily="18" charset="0"/>
                <a:ea typeface="Times New Roman" panose="02020603050405020304" pitchFamily="18" charset="0"/>
              </a:rPr>
              <a:t>Fair Trade </a:t>
            </a:r>
          </a:p>
          <a:p>
            <a:endParaRPr lang="en-GB" dirty="0">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2423160"/>
            <a:ext cx="3200400" cy="3904488"/>
          </a:xfrm>
        </p:spPr>
        <p:txBody>
          <a:bodyPr>
            <a:noAutofit/>
          </a:bodyPr>
          <a:lstStyle/>
          <a:p>
            <a:r>
              <a:rPr lang="en-US" sz="1600" b="1" dirty="0"/>
              <a:t>KEY WORDS:</a:t>
            </a:r>
          </a:p>
          <a:p>
            <a:r>
              <a:rPr lang="en-US" sz="1600" dirty="0"/>
              <a:t>Maquiladora</a:t>
            </a:r>
          </a:p>
          <a:p>
            <a:r>
              <a:rPr lang="en-US" sz="1600" dirty="0"/>
              <a:t>Free Trade Areas</a:t>
            </a:r>
          </a:p>
          <a:p>
            <a:r>
              <a:rPr lang="en-US" sz="1600" dirty="0"/>
              <a:t>Fair trade</a:t>
            </a:r>
          </a:p>
          <a:p>
            <a:r>
              <a:rPr lang="en-US" sz="1600" dirty="0"/>
              <a:t>Special and Differential Treatment (SDT)</a:t>
            </a:r>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spTree>
    <p:extLst>
      <p:ext uri="{BB962C8B-B14F-4D97-AF65-F5344CB8AC3E}">
        <p14:creationId xmlns:p14="http://schemas.microsoft.com/office/powerpoint/2010/main" val="300463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F0A7-6A91-9C47-A14B-B271F54E4821}"/>
              </a:ext>
            </a:extLst>
          </p:cNvPr>
          <p:cNvSpPr>
            <a:spLocks noGrp="1"/>
          </p:cNvSpPr>
          <p:nvPr>
            <p:ph type="title"/>
          </p:nvPr>
        </p:nvSpPr>
        <p:spPr>
          <a:xfrm>
            <a:off x="447158" y="24627"/>
            <a:ext cx="10058400" cy="1609344"/>
          </a:xfrm>
        </p:spPr>
        <p:txBody>
          <a:bodyPr/>
          <a:lstStyle/>
          <a:p>
            <a:r>
              <a:rPr lang="en-US" dirty="0"/>
              <a:t>Differential access to markets</a:t>
            </a:r>
          </a:p>
        </p:txBody>
      </p:sp>
      <p:sp>
        <p:nvSpPr>
          <p:cNvPr id="3" name="Content Placeholder 2">
            <a:extLst>
              <a:ext uri="{FF2B5EF4-FFF2-40B4-BE49-F238E27FC236}">
                <a16:creationId xmlns:a16="http://schemas.microsoft.com/office/drawing/2014/main" id="{5F37C0A3-8A6B-A141-9E28-7F6CD4D0FF72}"/>
              </a:ext>
            </a:extLst>
          </p:cNvPr>
          <p:cNvSpPr>
            <a:spLocks noGrp="1"/>
          </p:cNvSpPr>
          <p:nvPr>
            <p:ph idx="1"/>
          </p:nvPr>
        </p:nvSpPr>
        <p:spPr>
          <a:xfrm>
            <a:off x="664884" y="1554591"/>
            <a:ext cx="11079957" cy="4655475"/>
          </a:xfrm>
        </p:spPr>
        <p:txBody>
          <a:bodyPr>
            <a:normAutofit fontScale="92500" lnSpcReduction="10000"/>
          </a:bodyPr>
          <a:lstStyle/>
          <a:p>
            <a:pPr marL="457200" indent="-457200">
              <a:buFont typeface="+mj-lt"/>
              <a:buAutoNum type="arabicPeriod"/>
            </a:pPr>
            <a:r>
              <a:rPr lang="fil-PH" dirty="0">
                <a:solidFill>
                  <a:srgbClr val="0070C0"/>
                </a:solidFill>
              </a:rPr>
              <a:t>Discuss the costs and benefits of trading relationships. (</a:t>
            </a:r>
            <a:r>
              <a:rPr lang="fil-PH" dirty="0">
                <a:solidFill>
                  <a:srgbClr val="0070C0"/>
                </a:solidFill>
                <a:hlinkClick r:id="rId2"/>
              </a:rPr>
              <a:t>https://www.bbc.co.uk/news/av/business-37585477/is-international-trade-always-good-for-the-economy</a:t>
            </a:r>
            <a:r>
              <a:rPr lang="fil-PH" dirty="0">
                <a:solidFill>
                  <a:srgbClr val="0070C0"/>
                </a:solidFill>
              </a:rPr>
              <a:t>)</a:t>
            </a:r>
          </a:p>
          <a:p>
            <a:pPr marL="457200" indent="-457200">
              <a:buFont typeface="+mj-lt"/>
              <a:buAutoNum type="arabicPeriod"/>
            </a:pPr>
            <a:endParaRPr lang="fil-PH" dirty="0">
              <a:solidFill>
                <a:srgbClr val="0070C0"/>
              </a:solidFill>
            </a:endParaRPr>
          </a:p>
          <a:p>
            <a:pPr marL="457200" indent="-457200">
              <a:buFont typeface="+mj-lt"/>
              <a:buAutoNum type="arabicPeriod"/>
            </a:pPr>
            <a:r>
              <a:rPr lang="fil-PH" dirty="0"/>
              <a:t>Trade has played an important role in promoting economic development in LDEs and differential access has allowed many countries to diversity their economies, achieve economic take-off and lift some of their population out of poverty. </a:t>
            </a:r>
            <a:r>
              <a:rPr lang="en-GB" dirty="0">
                <a:hlinkClick r:id="rId3"/>
              </a:rPr>
              <a:t>https://www.youtube.com/watch?v=Ap-M30CRGtI</a:t>
            </a:r>
            <a:r>
              <a:rPr lang="en-GB" dirty="0"/>
              <a:t> </a:t>
            </a:r>
          </a:p>
          <a:p>
            <a:pPr marL="457200" indent="-457200">
              <a:buFont typeface="+mj-lt"/>
              <a:buAutoNum type="arabicPeriod"/>
            </a:pPr>
            <a:endParaRPr lang="fil-PH" dirty="0">
              <a:solidFill>
                <a:srgbClr val="0070C0"/>
              </a:solidFill>
            </a:endParaRPr>
          </a:p>
          <a:p>
            <a:pPr marL="457200" indent="-457200">
              <a:buFont typeface="+mj-lt"/>
              <a:buAutoNum type="arabicPeriod"/>
            </a:pPr>
            <a:r>
              <a:rPr lang="fil-PH" dirty="0"/>
              <a:t>However, the global pattern of trade is one of great inequality, with many developing countries, or regions of countries, having limited access to global markets </a:t>
            </a:r>
          </a:p>
          <a:p>
            <a:pPr marL="457200" indent="-457200">
              <a:buFont typeface="+mj-lt"/>
              <a:buAutoNum type="arabicPeriod"/>
            </a:pPr>
            <a:endParaRPr lang="fil-PH" dirty="0"/>
          </a:p>
          <a:p>
            <a:pPr marL="457200" indent="-457200">
              <a:buFont typeface="+mj-lt"/>
              <a:buAutoNum type="arabicPeriod"/>
            </a:pPr>
            <a:r>
              <a:rPr lang="fil-PH" dirty="0"/>
              <a:t>Differential access to markets impacts on economic and societal wellbeing – there are consequences for all countries at different levels of development, but the poorer countries tend to suffer the most.</a:t>
            </a:r>
            <a:r>
              <a:rPr lang="en-GB" dirty="0"/>
              <a:t> </a:t>
            </a:r>
          </a:p>
          <a:p>
            <a:pPr marL="457200" indent="-457200">
              <a:buFont typeface="+mj-lt"/>
              <a:buAutoNum type="arabicPeriod"/>
            </a:pPr>
            <a:endParaRPr lang="en-US" dirty="0"/>
          </a:p>
        </p:txBody>
      </p:sp>
    </p:spTree>
    <p:extLst>
      <p:ext uri="{BB962C8B-B14F-4D97-AF65-F5344CB8AC3E}">
        <p14:creationId xmlns:p14="http://schemas.microsoft.com/office/powerpoint/2010/main" val="81334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24001" y="116633"/>
            <a:ext cx="5562443" cy="4525963"/>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52400"/>
            <a:ext cx="2180326" cy="5662896"/>
          </a:xfrm>
          <a:prstGeom prst="rect">
            <a:avLst/>
          </a:prstGeom>
          <a:noFill/>
          <a:ln w="9525">
            <a:noFill/>
            <a:miter lim="800000"/>
            <a:headEnd/>
            <a:tailEnd/>
          </a:ln>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1130" y="4552839"/>
            <a:ext cx="4647828" cy="2290476"/>
          </a:xfrm>
          <a:prstGeom prst="rect">
            <a:avLst/>
          </a:prstGeom>
          <a:noFill/>
          <a:ln w="9525">
            <a:noFill/>
            <a:miter lim="800000"/>
            <a:headEnd/>
            <a:tailEnd/>
          </a:ln>
        </p:spPr>
      </p:pic>
      <p:sp>
        <p:nvSpPr>
          <p:cNvPr id="7" name="TextBox 6">
            <a:hlinkClick r:id="rId5"/>
          </p:cNvPr>
          <p:cNvSpPr txBox="1"/>
          <p:nvPr/>
        </p:nvSpPr>
        <p:spPr>
          <a:xfrm>
            <a:off x="7413873" y="5623741"/>
            <a:ext cx="4320555" cy="800219"/>
          </a:xfrm>
          <a:prstGeom prst="rect">
            <a:avLst/>
          </a:prstGeom>
          <a:solidFill>
            <a:srgbClr val="FF0000"/>
          </a:solidFill>
        </p:spPr>
        <p:txBody>
          <a:bodyPr wrap="square" rtlCol="0">
            <a:spAutoFit/>
          </a:bodyPr>
          <a:lstStyle/>
          <a:p>
            <a:r>
              <a:rPr lang="en-GB" sz="3200" b="1" dirty="0"/>
              <a:t>UNFAIR TRADE – </a:t>
            </a:r>
          </a:p>
          <a:p>
            <a:r>
              <a:rPr lang="en-GB" sz="1400" b="1" dirty="0"/>
              <a:t>Click to watch video</a:t>
            </a:r>
          </a:p>
        </p:txBody>
      </p:sp>
      <p:sp>
        <p:nvSpPr>
          <p:cNvPr id="8" name="TextBox 7"/>
          <p:cNvSpPr txBox="1"/>
          <p:nvPr/>
        </p:nvSpPr>
        <p:spPr>
          <a:xfrm>
            <a:off x="9336360" y="980729"/>
            <a:ext cx="1503090" cy="369332"/>
          </a:xfrm>
          <a:prstGeom prst="rect">
            <a:avLst/>
          </a:prstGeom>
          <a:solidFill>
            <a:srgbClr val="FF0000"/>
          </a:solidFill>
        </p:spPr>
        <p:txBody>
          <a:bodyPr wrap="square" rtlCol="0">
            <a:spAutoFit/>
          </a:bodyPr>
          <a:lstStyle/>
          <a:p>
            <a:r>
              <a:rPr lang="en-GB" b="1" dirty="0">
                <a:solidFill>
                  <a:schemeClr val="bg1"/>
                </a:solidFill>
              </a:rPr>
              <a:t>Subsidies</a:t>
            </a:r>
          </a:p>
        </p:txBody>
      </p:sp>
      <p:sp>
        <p:nvSpPr>
          <p:cNvPr id="9" name="TextBox 8"/>
          <p:cNvSpPr txBox="1"/>
          <p:nvPr/>
        </p:nvSpPr>
        <p:spPr>
          <a:xfrm>
            <a:off x="9511841" y="1495818"/>
            <a:ext cx="1152128" cy="369332"/>
          </a:xfrm>
          <a:prstGeom prst="rect">
            <a:avLst/>
          </a:prstGeom>
          <a:solidFill>
            <a:srgbClr val="FF0000"/>
          </a:solidFill>
        </p:spPr>
        <p:txBody>
          <a:bodyPr wrap="square" rtlCol="0">
            <a:spAutoFit/>
          </a:bodyPr>
          <a:lstStyle/>
          <a:p>
            <a:r>
              <a:rPr lang="en-GB" b="1" dirty="0">
                <a:solidFill>
                  <a:schemeClr val="bg1"/>
                </a:solidFill>
              </a:rPr>
              <a:t>Tariffs</a:t>
            </a:r>
          </a:p>
        </p:txBody>
      </p:sp>
      <p:sp>
        <p:nvSpPr>
          <p:cNvPr id="10" name="TextBox 9"/>
          <p:cNvSpPr txBox="1"/>
          <p:nvPr/>
        </p:nvSpPr>
        <p:spPr>
          <a:xfrm>
            <a:off x="9511841" y="2092396"/>
            <a:ext cx="1152128" cy="369332"/>
          </a:xfrm>
          <a:prstGeom prst="rect">
            <a:avLst/>
          </a:prstGeom>
          <a:solidFill>
            <a:srgbClr val="FF0000"/>
          </a:solidFill>
        </p:spPr>
        <p:txBody>
          <a:bodyPr wrap="square" rtlCol="0">
            <a:spAutoFit/>
          </a:bodyPr>
          <a:lstStyle/>
          <a:p>
            <a:r>
              <a:rPr lang="en-GB" b="1" dirty="0">
                <a:solidFill>
                  <a:schemeClr val="bg1"/>
                </a:solidFill>
              </a:rPr>
              <a:t>Quotas</a:t>
            </a:r>
          </a:p>
        </p:txBody>
      </p:sp>
      <p:sp>
        <p:nvSpPr>
          <p:cNvPr id="11" name="TextBox 10"/>
          <p:cNvSpPr txBox="1"/>
          <p:nvPr/>
        </p:nvSpPr>
        <p:spPr>
          <a:xfrm>
            <a:off x="9192344" y="2564905"/>
            <a:ext cx="1647106" cy="646331"/>
          </a:xfrm>
          <a:prstGeom prst="rect">
            <a:avLst/>
          </a:prstGeom>
          <a:solidFill>
            <a:srgbClr val="FF0000"/>
          </a:solidFill>
        </p:spPr>
        <p:txBody>
          <a:bodyPr wrap="square" rtlCol="0">
            <a:spAutoFit/>
          </a:bodyPr>
          <a:lstStyle/>
          <a:p>
            <a:r>
              <a:rPr lang="en-GB" b="1" dirty="0">
                <a:solidFill>
                  <a:schemeClr val="bg1"/>
                </a:solidFill>
              </a:rPr>
              <a:t>Protectionist policies</a:t>
            </a:r>
          </a:p>
        </p:txBody>
      </p:sp>
      <p:sp>
        <p:nvSpPr>
          <p:cNvPr id="12" name="TextBox 11"/>
          <p:cNvSpPr txBox="1"/>
          <p:nvPr/>
        </p:nvSpPr>
        <p:spPr>
          <a:xfrm>
            <a:off x="9336360" y="3356993"/>
            <a:ext cx="1331640" cy="369332"/>
          </a:xfrm>
          <a:prstGeom prst="rect">
            <a:avLst/>
          </a:prstGeom>
          <a:solidFill>
            <a:srgbClr val="FF0000"/>
          </a:solidFill>
        </p:spPr>
        <p:txBody>
          <a:bodyPr wrap="square" rtlCol="0">
            <a:spAutoFit/>
          </a:bodyPr>
          <a:lstStyle/>
          <a:p>
            <a:r>
              <a:rPr lang="en-GB" b="1" dirty="0">
                <a:solidFill>
                  <a:schemeClr val="bg1"/>
                </a:solidFill>
              </a:rPr>
              <a:t>Dumping</a:t>
            </a:r>
          </a:p>
        </p:txBody>
      </p:sp>
      <p:sp>
        <p:nvSpPr>
          <p:cNvPr id="13" name="TextBox 12"/>
          <p:cNvSpPr txBox="1"/>
          <p:nvPr/>
        </p:nvSpPr>
        <p:spPr>
          <a:xfrm>
            <a:off x="9336360" y="3861049"/>
            <a:ext cx="1903140" cy="369332"/>
          </a:xfrm>
          <a:prstGeom prst="rect">
            <a:avLst/>
          </a:prstGeom>
          <a:solidFill>
            <a:srgbClr val="FF0000"/>
          </a:solidFill>
        </p:spPr>
        <p:txBody>
          <a:bodyPr wrap="square" rtlCol="0">
            <a:spAutoFit/>
          </a:bodyPr>
          <a:lstStyle/>
          <a:p>
            <a:r>
              <a:rPr lang="en-GB" b="1" dirty="0">
                <a:solidFill>
                  <a:schemeClr val="bg1"/>
                </a:solidFill>
              </a:rPr>
              <a:t>Trade barriers</a:t>
            </a:r>
          </a:p>
        </p:txBody>
      </p:sp>
      <p:sp>
        <p:nvSpPr>
          <p:cNvPr id="14" name="TextBox 13"/>
          <p:cNvSpPr txBox="1"/>
          <p:nvPr/>
        </p:nvSpPr>
        <p:spPr>
          <a:xfrm>
            <a:off x="9288735" y="4412142"/>
            <a:ext cx="1998390" cy="923330"/>
          </a:xfrm>
          <a:prstGeom prst="rect">
            <a:avLst/>
          </a:prstGeom>
          <a:solidFill>
            <a:srgbClr val="FF0000"/>
          </a:solidFill>
        </p:spPr>
        <p:txBody>
          <a:bodyPr wrap="square" rtlCol="0">
            <a:spAutoFit/>
          </a:bodyPr>
          <a:lstStyle/>
          <a:p>
            <a:r>
              <a:rPr lang="en-GB" b="1" dirty="0">
                <a:solidFill>
                  <a:schemeClr val="bg1"/>
                </a:solidFill>
              </a:rPr>
              <a:t>Collapsing commodity prices</a:t>
            </a:r>
          </a:p>
        </p:txBody>
      </p:sp>
      <p:sp>
        <p:nvSpPr>
          <p:cNvPr id="2" name="Oval 1">
            <a:extLst>
              <a:ext uri="{FF2B5EF4-FFF2-40B4-BE49-F238E27FC236}">
                <a16:creationId xmlns:a16="http://schemas.microsoft.com/office/drawing/2014/main" id="{449560B0-90A3-4E41-A7C1-0117FE6E62DC}"/>
              </a:ext>
            </a:extLst>
          </p:cNvPr>
          <p:cNvSpPr/>
          <p:nvPr/>
        </p:nvSpPr>
        <p:spPr>
          <a:xfrm>
            <a:off x="333357" y="4552839"/>
            <a:ext cx="1895061" cy="178136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NOTES AS YOU WATCH</a:t>
            </a:r>
          </a:p>
        </p:txBody>
      </p:sp>
      <p:sp>
        <p:nvSpPr>
          <p:cNvPr id="3" name="Rectangle 2">
            <a:extLst>
              <a:ext uri="{FF2B5EF4-FFF2-40B4-BE49-F238E27FC236}">
                <a16:creationId xmlns:a16="http://schemas.microsoft.com/office/drawing/2014/main" id="{1AE6199E-CC4D-468B-9D03-9BC92F9CEB15}"/>
              </a:ext>
            </a:extLst>
          </p:cNvPr>
          <p:cNvSpPr/>
          <p:nvPr/>
        </p:nvSpPr>
        <p:spPr>
          <a:xfrm>
            <a:off x="1042743" y="6515051"/>
            <a:ext cx="8293617" cy="369332"/>
          </a:xfrm>
          <a:prstGeom prst="rect">
            <a:avLst/>
          </a:prstGeom>
        </p:spPr>
        <p:txBody>
          <a:bodyPr wrap="none">
            <a:spAutoFit/>
          </a:bodyPr>
          <a:lstStyle/>
          <a:p>
            <a:r>
              <a:rPr lang="en-GB" dirty="0"/>
              <a:t>LDEs – access to markets: </a:t>
            </a:r>
            <a:r>
              <a:rPr lang="en-GB" dirty="0">
                <a:hlinkClick r:id="rId6"/>
              </a:rPr>
              <a:t>https://www.youtube.com/watch?v=b-ekEZTypF8</a:t>
            </a:r>
            <a:r>
              <a:rPr lang="en-GB" dirty="0"/>
              <a:t> </a:t>
            </a:r>
          </a:p>
        </p:txBody>
      </p:sp>
    </p:spTree>
    <p:extLst>
      <p:ext uri="{BB962C8B-B14F-4D97-AF65-F5344CB8AC3E}">
        <p14:creationId xmlns:p14="http://schemas.microsoft.com/office/powerpoint/2010/main" val="74137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6D92-2A20-42C0-AE8A-6110F47E2689}"/>
              </a:ext>
            </a:extLst>
          </p:cNvPr>
          <p:cNvSpPr>
            <a:spLocks noGrp="1"/>
          </p:cNvSpPr>
          <p:nvPr>
            <p:ph type="title"/>
          </p:nvPr>
        </p:nvSpPr>
        <p:spPr>
          <a:xfrm>
            <a:off x="402582" y="175713"/>
            <a:ext cx="11679017" cy="1609344"/>
          </a:xfrm>
        </p:spPr>
        <p:txBody>
          <a:bodyPr/>
          <a:lstStyle/>
          <a:p>
            <a:r>
              <a:rPr lang="en-GB" dirty="0"/>
              <a:t>What are terms of trade?</a:t>
            </a:r>
          </a:p>
        </p:txBody>
      </p:sp>
      <p:pic>
        <p:nvPicPr>
          <p:cNvPr id="4" name="Content Placeholder 3">
            <a:extLst>
              <a:ext uri="{FF2B5EF4-FFF2-40B4-BE49-F238E27FC236}">
                <a16:creationId xmlns:a16="http://schemas.microsoft.com/office/drawing/2014/main" id="{38504F39-E8F4-489C-9EE8-2CE5D40B35E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661213" y="336589"/>
            <a:ext cx="4519799" cy="3236863"/>
          </a:xfrm>
          <a:prstGeom prst="rect">
            <a:avLst/>
          </a:prstGeom>
        </p:spPr>
      </p:pic>
      <p:sp>
        <p:nvSpPr>
          <p:cNvPr id="5" name="Rectangle 4">
            <a:extLst>
              <a:ext uri="{FF2B5EF4-FFF2-40B4-BE49-F238E27FC236}">
                <a16:creationId xmlns:a16="http://schemas.microsoft.com/office/drawing/2014/main" id="{EEF0372B-8B27-4663-84CE-08642F2911B4}"/>
              </a:ext>
            </a:extLst>
          </p:cNvPr>
          <p:cNvSpPr/>
          <p:nvPr/>
        </p:nvSpPr>
        <p:spPr>
          <a:xfrm>
            <a:off x="386571" y="1447639"/>
            <a:ext cx="7315707" cy="5509200"/>
          </a:xfrm>
          <a:prstGeom prst="rect">
            <a:avLst/>
          </a:prstGeom>
        </p:spPr>
        <p:txBody>
          <a:bodyPr wrap="square">
            <a:spAutoFit/>
          </a:bodyPr>
          <a:lstStyle/>
          <a:p>
            <a:r>
              <a:rPr lang="en-US" sz="1600" dirty="0"/>
              <a:t>Despite efforts of the WTO to </a:t>
            </a:r>
            <a:r>
              <a:rPr lang="en-US" sz="1600" dirty="0" err="1"/>
              <a:t>liberalise</a:t>
            </a:r>
            <a:r>
              <a:rPr lang="en-US" sz="1600" dirty="0"/>
              <a:t> trade, there are many aspects about trade that are unfair.</a:t>
            </a:r>
          </a:p>
          <a:p>
            <a:endParaRPr lang="en-US" sz="1600" dirty="0"/>
          </a:p>
          <a:p>
            <a:r>
              <a:rPr lang="en-US" sz="1600" dirty="0"/>
              <a:t>‘Terms of trade’ refers to the cost of goods that a country has to import, compared with the price at which they can sell the goods they export.</a:t>
            </a:r>
          </a:p>
          <a:p>
            <a:endParaRPr lang="en-US" sz="1600" dirty="0"/>
          </a:p>
          <a:p>
            <a:r>
              <a:rPr lang="en-US" sz="1600" dirty="0"/>
              <a:t>HDEs tend to import primary products from LDEs and subsequently turn these into manufactured goods for export to world markets – </a:t>
            </a:r>
            <a:r>
              <a:rPr lang="en-US" sz="1600" b="1" dirty="0"/>
              <a:t>in other words, the value of the product increases as it passes through the hands of HDEs (Figure 1). In addition, </a:t>
            </a:r>
            <a:r>
              <a:rPr lang="en-US" sz="1600" dirty="0"/>
              <a:t>Supply chains drive trade (lots of foreign input into the product), and therefore, the real nature of interdependence among economies can only be understood if trade is measured in terms of value added by each location in the production process. </a:t>
            </a:r>
          </a:p>
          <a:p>
            <a:r>
              <a:rPr lang="en-US" sz="1600" dirty="0"/>
              <a:t>Global Value Chains / Supply Chains: </a:t>
            </a:r>
            <a:r>
              <a:rPr lang="en-US" sz="1600" dirty="0">
                <a:hlinkClick r:id="rId3"/>
              </a:rPr>
              <a:t>https://www.youtube.com/watch?time_continue=23&amp;v=RZKX-0SK41U</a:t>
            </a:r>
            <a:r>
              <a:rPr lang="en-US" sz="1600" dirty="0"/>
              <a:t> </a:t>
            </a:r>
            <a:endParaRPr lang="en-US" sz="1600" b="1" dirty="0"/>
          </a:p>
          <a:p>
            <a:endParaRPr lang="en-US" sz="1600" b="1" dirty="0"/>
          </a:p>
          <a:p>
            <a:r>
              <a:rPr lang="en-US" sz="1600" dirty="0"/>
              <a:t>In general, the prices of manufactured goods have increased, whereas the prices of primary products have fluctuated. </a:t>
            </a:r>
            <a:r>
              <a:rPr lang="en-US" sz="1600" b="1" dirty="0"/>
              <a:t>This means LDEs need to export increased volumes of primary products to purchase the manufactured goods they require. Terms of trade are less favourable for LDEs. Figure 2.</a:t>
            </a:r>
          </a:p>
          <a:p>
            <a:endParaRPr lang="en-US" sz="1600" b="1" dirty="0"/>
          </a:p>
        </p:txBody>
      </p:sp>
      <p:pic>
        <p:nvPicPr>
          <p:cNvPr id="3" name="Picture 2">
            <a:extLst>
              <a:ext uri="{FF2B5EF4-FFF2-40B4-BE49-F238E27FC236}">
                <a16:creationId xmlns:a16="http://schemas.microsoft.com/office/drawing/2014/main" id="{272D5F0C-BCDD-4C07-AE4D-ACF325E535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2278" y="3755859"/>
            <a:ext cx="4265017" cy="2818845"/>
          </a:xfrm>
          <a:prstGeom prst="rect">
            <a:avLst/>
          </a:prstGeom>
        </p:spPr>
      </p:pic>
    </p:spTree>
    <p:extLst>
      <p:ext uri="{BB962C8B-B14F-4D97-AF65-F5344CB8AC3E}">
        <p14:creationId xmlns:p14="http://schemas.microsoft.com/office/powerpoint/2010/main" val="117983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7639-745A-4420-B82C-32CEEE5A524F}"/>
              </a:ext>
            </a:extLst>
          </p:cNvPr>
          <p:cNvSpPr>
            <a:spLocks noGrp="1"/>
          </p:cNvSpPr>
          <p:nvPr>
            <p:ph type="title"/>
          </p:nvPr>
        </p:nvSpPr>
        <p:spPr>
          <a:xfrm>
            <a:off x="699600" y="148043"/>
            <a:ext cx="10058400" cy="1609344"/>
          </a:xfrm>
        </p:spPr>
        <p:txBody>
          <a:bodyPr/>
          <a:lstStyle/>
          <a:p>
            <a:r>
              <a:rPr lang="en-GB" dirty="0"/>
              <a:t>Access to markets for Less Developed economies is hard – why?</a:t>
            </a:r>
          </a:p>
        </p:txBody>
      </p:sp>
      <p:pic>
        <p:nvPicPr>
          <p:cNvPr id="6" name="Content Placeholder 5">
            <a:extLst>
              <a:ext uri="{FF2B5EF4-FFF2-40B4-BE49-F238E27FC236}">
                <a16:creationId xmlns:a16="http://schemas.microsoft.com/office/drawing/2014/main" id="{3444B753-7025-4139-8D02-998EDB45649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34242" y="1980264"/>
            <a:ext cx="10923515" cy="4134435"/>
          </a:xfrm>
          <a:prstGeom prst="rect">
            <a:avLst/>
          </a:prstGeom>
        </p:spPr>
      </p:pic>
    </p:spTree>
    <p:extLst>
      <p:ext uri="{BB962C8B-B14F-4D97-AF65-F5344CB8AC3E}">
        <p14:creationId xmlns:p14="http://schemas.microsoft.com/office/powerpoint/2010/main" val="113300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634-FCE1-D540-B83F-74C6B0643185}"/>
              </a:ext>
            </a:extLst>
          </p:cNvPr>
          <p:cNvSpPr>
            <a:spLocks noGrp="1"/>
          </p:cNvSpPr>
          <p:nvPr>
            <p:ph type="title"/>
          </p:nvPr>
        </p:nvSpPr>
        <p:spPr>
          <a:xfrm>
            <a:off x="992124" y="246888"/>
            <a:ext cx="10058400" cy="1609344"/>
          </a:xfrm>
        </p:spPr>
        <p:txBody>
          <a:bodyPr/>
          <a:lstStyle/>
          <a:p>
            <a:r>
              <a:rPr lang="en-US" dirty="0"/>
              <a:t>Impacts on economic and societal well-being</a:t>
            </a:r>
          </a:p>
        </p:txBody>
      </p:sp>
      <p:sp>
        <p:nvSpPr>
          <p:cNvPr id="5" name="Content Placeholder 4">
            <a:extLst>
              <a:ext uri="{FF2B5EF4-FFF2-40B4-BE49-F238E27FC236}">
                <a16:creationId xmlns:a16="http://schemas.microsoft.com/office/drawing/2014/main" id="{818A92C4-4413-B35F-9BC7-33D6E923173F}"/>
              </a:ext>
            </a:extLst>
          </p:cNvPr>
          <p:cNvSpPr>
            <a:spLocks noGrp="1"/>
          </p:cNvSpPr>
          <p:nvPr>
            <p:ph idx="1"/>
          </p:nvPr>
        </p:nvSpPr>
        <p:spPr/>
        <p:txBody>
          <a:bodyPr>
            <a:normAutofit lnSpcReduction="10000"/>
          </a:bodyPr>
          <a:lstStyle/>
          <a:p>
            <a:r>
              <a:rPr lang="fil-PH" sz="1800" dirty="0">
                <a:effectLst/>
                <a:ea typeface="Times New Roman" panose="02020603050405020304" pitchFamily="18" charset="0"/>
              </a:rPr>
              <a:t>Differential access to markets impacts on economic and societal wellbeing – there are consequences for all countries at different levels of development, but the poorer countries tend to suffer the most.</a:t>
            </a:r>
            <a:endParaRPr lang="en-GB" sz="1800" dirty="0">
              <a:effectLst/>
              <a:ea typeface="Times New Roman" panose="02020603050405020304" pitchFamily="18" charset="0"/>
            </a:endParaRPr>
          </a:p>
          <a:p>
            <a:pPr marL="0" indent="0">
              <a:buNone/>
            </a:pPr>
            <a:endParaRPr lang="en-GB" sz="1800" dirty="0">
              <a:effectLst/>
              <a:ea typeface="Times New Roman" panose="02020603050405020304" pitchFamily="18" charset="0"/>
            </a:endParaRPr>
          </a:p>
          <a:p>
            <a:r>
              <a:rPr lang="en-GB" sz="1800" dirty="0">
                <a:effectLst/>
                <a:ea typeface="MS Mincho" panose="02020609040205080304" pitchFamily="49" charset="-128"/>
              </a:rPr>
              <a:t>There are winners and losers as a result of international trade and access to markets. Rich countries generally have greater market access and high value exports compared with poorer countries. Many low income countries export low value products (such as agricultural products, e.g. unprocessed coffee beans) and workers in low income countries generally receive low wages. In contrast, the same product may be processed or refined in a high income country, adding value to the good. Many workers in high income countries receive competitive incomes, and so levels of wealth in high income countries are much greater than in low income countries. Consequently, the goods that a person from a low income country can afford to buy are much less varied, and a higher proportion of their expenditure is on essential goods (food, clothing and energy, for example. In contrast, for those in high income countries, a lower proportion of their earnings is spent on essential goods, and more on 'luxury' goods or inessentials.</a:t>
            </a:r>
            <a:endParaRPr lang="en-GB"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982205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5574</TotalTime>
  <Words>2139</Words>
  <Application>Microsoft Macintosh PowerPoint</Application>
  <PresentationFormat>Widescreen</PresentationFormat>
  <Paragraphs>131</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HelveticaNeueW02-45Ligh</vt:lpstr>
      <vt:lpstr>Rockwell</vt:lpstr>
      <vt:lpstr>Rockwell Condensed</vt:lpstr>
      <vt:lpstr>Rockwell Extra Bold</vt:lpstr>
      <vt:lpstr>SymbolMT</vt:lpstr>
      <vt:lpstr>Times New Roman</vt:lpstr>
      <vt:lpstr>Wingdings</vt:lpstr>
      <vt:lpstr>Wood Type</vt:lpstr>
      <vt:lpstr>International trade</vt:lpstr>
      <vt:lpstr>PowerPoint Presentation</vt:lpstr>
      <vt:lpstr>Activity – your role in trade</vt:lpstr>
      <vt:lpstr>INTERNATIONAL TRADE AND ACCESS TO MARKETS</vt:lpstr>
      <vt:lpstr>Differential access to markets</vt:lpstr>
      <vt:lpstr>PowerPoint Presentation</vt:lpstr>
      <vt:lpstr>What are terms of trade?</vt:lpstr>
      <vt:lpstr>Access to markets for Less Developed economies is hard – why?</vt:lpstr>
      <vt:lpstr>Impacts on economic and societal well-being</vt:lpstr>
      <vt:lpstr>Impacts on economic and societal well-being</vt:lpstr>
      <vt:lpstr>Special and Differential treatment (SDT) agreements</vt:lpstr>
      <vt:lpstr>Sdts – their problems</vt:lpstr>
      <vt:lpstr>Mexico – Free Trade Areas</vt:lpstr>
      <vt:lpstr>PowerPoint Presentation</vt:lpstr>
      <vt:lpstr>Access to services</vt:lpstr>
      <vt:lpstr>Fair trade</vt:lpstr>
      <vt:lpstr>PowerPoint Presentation</vt:lpstr>
      <vt:lpstr>Fair Trade </vt:lpstr>
      <vt:lpstr>Fair trade – pros and cons</vt:lpstr>
      <vt:lpstr>Benefits to LDEs</vt:lpstr>
      <vt:lpstr>Is Free Trade the same as Fair Trade?</vt:lpstr>
      <vt:lpstr>PowerPoint Presentation</vt:lpstr>
      <vt:lpstr>Exam questions</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Lorna Cansfield</cp:lastModifiedBy>
  <cp:revision>328</cp:revision>
  <dcterms:created xsi:type="dcterms:W3CDTF">2018-08-25T13:52:32Z</dcterms:created>
  <dcterms:modified xsi:type="dcterms:W3CDTF">2023-11-20T21:39:18Z</dcterms:modified>
</cp:coreProperties>
</file>