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256" r:id="rId2"/>
    <p:sldId id="322" r:id="rId3"/>
    <p:sldId id="258" r:id="rId4"/>
    <p:sldId id="341" r:id="rId5"/>
    <p:sldId id="267" r:id="rId6"/>
    <p:sldId id="361" r:id="rId7"/>
    <p:sldId id="363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40"/>
    <p:restoredTop sz="94674"/>
  </p:normalViewPr>
  <p:slideViewPr>
    <p:cSldViewPr snapToGrid="0" snapToObjects="1">
      <p:cViewPr varScale="1">
        <p:scale>
          <a:sx n="127" d="100"/>
          <a:sy n="127" d="100"/>
        </p:scale>
        <p:origin x="192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5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C090C-E4A8-AC44-A6E3-7DE40737FE78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A2D3E-A30C-7C4F-BEE1-7DB197A9E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7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microsoft.com/office/2007/relationships/hdphoto" Target="../media/hdphoto3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9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6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8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11/21/23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11/21/23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4ECBD-3331-6543-AFFB-AD70799E1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trade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8EBA9-2380-564A-B71B-AF7917736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markets</a:t>
            </a:r>
          </a:p>
        </p:txBody>
      </p:sp>
    </p:spTree>
    <p:extLst>
      <p:ext uri="{BB962C8B-B14F-4D97-AF65-F5344CB8AC3E}">
        <p14:creationId xmlns:p14="http://schemas.microsoft.com/office/powerpoint/2010/main" val="422175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AADC-29FC-2E4B-A417-DEEAF8843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393412"/>
            <a:ext cx="3200400" cy="1737360"/>
          </a:xfrm>
        </p:spPr>
        <p:txBody>
          <a:bodyPr>
            <a:normAutofit fontScale="90000"/>
          </a:bodyPr>
          <a:lstStyle/>
          <a:p>
            <a:r>
              <a:rPr lang="en-US" dirty="0"/>
              <a:t>INTERNATIONAL TRADE AND ACCESS TO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F227A-D595-4540-AE4E-1E14128AE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736"/>
            <a:ext cx="6711696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fil-PH" dirty="0"/>
              <a:t>Students are able to describe world trade for a </a:t>
            </a:r>
            <a:r>
              <a:rPr lang="fil-PH" u="sng" dirty="0"/>
              <a:t>food commodity  </a:t>
            </a:r>
            <a:r>
              <a:rPr lang="fil-PH" dirty="0"/>
              <a:t>(</a:t>
            </a:r>
            <a:r>
              <a:rPr lang="fil-PH"/>
              <a:t>bananas)</a:t>
            </a:r>
          </a:p>
          <a:p>
            <a:r>
              <a:rPr lang="en-GB" sz="2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Assess 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impacts of world trade in a food commodity on your life and the lives of people across the globe. </a:t>
            </a:r>
            <a:endParaRPr lang="en-GB" sz="2000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r" rtl="0" fontAlgn="base"/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[20 marks]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50083B-DD3B-454B-BF75-AEA332F4C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904488"/>
          </a:xfrm>
        </p:spPr>
        <p:txBody>
          <a:bodyPr>
            <a:noAutofit/>
          </a:bodyPr>
          <a:lstStyle/>
          <a:p>
            <a:r>
              <a:rPr lang="en-US" sz="1600" b="1" dirty="0"/>
              <a:t>KEY WORDS:</a:t>
            </a:r>
          </a:p>
          <a:p>
            <a:r>
              <a:rPr lang="en-US" sz="1600" dirty="0"/>
              <a:t>Free trade</a:t>
            </a:r>
          </a:p>
          <a:p>
            <a:r>
              <a:rPr lang="en-US" sz="1600" dirty="0"/>
              <a:t>Fair trade</a:t>
            </a:r>
          </a:p>
          <a:p>
            <a:r>
              <a:rPr lang="en-US" sz="1600"/>
              <a:t>Banana </a:t>
            </a:r>
            <a:r>
              <a:rPr lang="en-US" sz="1600" dirty="0"/>
              <a:t>trade wars</a:t>
            </a:r>
          </a:p>
          <a:p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72FE22-CB60-2E42-A706-486DD7337FF2}"/>
              </a:ext>
            </a:extLst>
          </p:cNvPr>
          <p:cNvSpPr txBox="1"/>
          <p:nvPr/>
        </p:nvSpPr>
        <p:spPr>
          <a:xfrm>
            <a:off x="899160" y="393412"/>
            <a:ext cx="4139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Learning Objectives:</a:t>
            </a:r>
          </a:p>
        </p:txBody>
      </p:sp>
    </p:spTree>
    <p:extLst>
      <p:ext uri="{BB962C8B-B14F-4D97-AF65-F5344CB8AC3E}">
        <p14:creationId xmlns:p14="http://schemas.microsoft.com/office/powerpoint/2010/main" val="300463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E1A5D-922F-6D49-BC52-044F1A837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of global trade of a food commodity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EB370-41FC-C948-A024-E739DF64A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5774" y="4982817"/>
            <a:ext cx="9081346" cy="187518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Investigate trade patterns for the food commodity – bananas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9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3742E7-9679-D546-93C4-22BE25EB2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30" y="2206171"/>
            <a:ext cx="6419470" cy="36603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5CDE15-318E-564A-886F-422FAF65A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971" y="0"/>
            <a:ext cx="5428029" cy="663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70E96-3323-D844-8E0B-6513A540E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645074" cy="160934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RESEARCH TASK: World trade in one food commodity or one manufacturing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3E7E2-D36B-5345-B6D5-17DB83B98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10319332" cy="473659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Build a case study on the global trade of a food commodity. Make sure you consider/answer the following: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lvl="2"/>
            <a:r>
              <a:rPr lang="en-US" sz="1800" dirty="0"/>
              <a:t>Cash crops such as </a:t>
            </a:r>
            <a:r>
              <a:rPr lang="en-US" sz="1800" b="1" dirty="0"/>
              <a:t>bananas</a:t>
            </a:r>
            <a:r>
              <a:rPr lang="en-US" sz="1800" dirty="0"/>
              <a:t>, coffee and </a:t>
            </a:r>
            <a:r>
              <a:rPr lang="fil-PH" sz="1800" dirty="0"/>
              <a:t>cocoa have </a:t>
            </a:r>
            <a:r>
              <a:rPr lang="fil-PH" sz="1800" b="1" dirty="0"/>
              <a:t>great discussion potential </a:t>
            </a:r>
            <a:r>
              <a:rPr lang="fil-PH" sz="1800" dirty="0"/>
              <a:t>here due to their production largely focused in LICs. </a:t>
            </a:r>
          </a:p>
          <a:p>
            <a:pPr lvl="2"/>
            <a:r>
              <a:rPr lang="en-US" sz="1800" dirty="0"/>
              <a:t>Make sure you include a </a:t>
            </a:r>
            <a:r>
              <a:rPr lang="en-US" sz="1800" b="1" dirty="0"/>
              <a:t>map of global trade </a:t>
            </a:r>
            <a:r>
              <a:rPr lang="en-US" sz="1800" dirty="0"/>
              <a:t>for your product – trade patterns. 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Study the maps and </a:t>
            </a: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ANALYSE (</a:t>
            </a:r>
            <a:r>
              <a:rPr lang="en-GB" sz="18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PADL</a:t>
            </a: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world trade in bananas.  Where are the bananas grown</a:t>
            </a:r>
            <a:r>
              <a:rPr lang="fil-PH" sz="18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and where do they travel to (exported)?</a:t>
            </a:r>
            <a:r>
              <a:rPr lang="fil-PH" sz="18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Can you summarise the chain of production – distribution –consumption</a:t>
            </a:r>
          </a:p>
          <a:p>
            <a:pPr lvl="2"/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Summarise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which countries and/or trade agreements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are responsible for and involved in world trade of bananas, and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why</a:t>
            </a:r>
          </a:p>
          <a:p>
            <a:pPr lvl="2"/>
            <a:r>
              <a:rPr lang="fil-PH" sz="18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Are there any </a:t>
            </a:r>
            <a:r>
              <a:rPr lang="fil-PH" sz="18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barriers to trade, trade issues </a:t>
            </a: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or conflicts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around trade in bananas? E.g., import  regulations, quotas or restriction on this product entering the UK?</a:t>
            </a:r>
          </a:p>
          <a:p>
            <a:pPr lvl="2"/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What is the banana </a:t>
            </a: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trade war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and how has it affected the trade of bananas?</a:t>
            </a:r>
          </a:p>
          <a:p>
            <a:pPr lvl="2"/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Outline the social, economic and environmental issues with the trade of this product.</a:t>
            </a:r>
            <a:endParaRPr lang="en-GB" sz="1800" b="1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/>
            <a:r>
              <a:rPr lang="en-GB" sz="18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Comment on how the global trade in bananas reflects injustice in the free trade arrangements</a:t>
            </a:r>
            <a:endParaRPr lang="en-GB" sz="1800" dirty="0">
              <a:latin typeface="Times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/>
            <a:endParaRPr lang="en-GB" dirty="0">
              <a:latin typeface="Times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/>
            <a:endParaRPr lang="en-US" dirty="0"/>
          </a:p>
          <a:p>
            <a:pPr marL="54864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8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764D9-EBC2-F348-97DE-3AB3D78D1B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382" y="0"/>
            <a:ext cx="9453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7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B2CE-38F8-CE34-8C5F-1055C0043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2939"/>
            <a:ext cx="10058400" cy="1609344"/>
          </a:xfrm>
        </p:spPr>
        <p:txBody>
          <a:bodyPr/>
          <a:lstStyle/>
          <a:p>
            <a:r>
              <a:rPr lang="en-US" dirty="0"/>
              <a:t>Essay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06990-1B1D-990E-4C2A-BBF520881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99138"/>
            <a:ext cx="10314934" cy="4273062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GB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Assess the impacts of world trade in a food commodity on your life and the lives of people across the globe. </a:t>
            </a:r>
            <a:endParaRPr lang="en-GB" sz="2200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r" rtl="0" fontAlgn="base"/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[20 marks]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AO1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Knowledge and understanding of world trade in a food commodity.</a:t>
            </a:r>
          </a:p>
          <a:p>
            <a:pPr algn="l" rtl="0" fontAlgn="base"/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AO2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Application of knowledge and understanding to analyse and evaluate the impacts of world trade in chosen commodities on the lives of students and people across the globe.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Notes for answers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question requires students to assess the consequences of world trade in a commodity and / or product on the lives of themselves and people across the globe. The trade should relate to a commodity or product not a TNC. They can choose more than one trade and impacts could be political, social, economic or environmental. Impacts may be seen as positive and / or negative.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49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792A-DB74-4BE1-8EC7-7308DE4C7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Pre-work/Homework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2BC60-0740-4B9F-900A-EF0B7CCA8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750"/>
              </a:spcBef>
              <a:spcAft>
                <a:spcPts val="600"/>
              </a:spcAft>
              <a:buNone/>
            </a:pPr>
            <a:r>
              <a:rPr lang="fil-PH" dirty="0">
                <a:solidFill>
                  <a:srgbClr val="000000"/>
                </a:solidFill>
                <a:latin typeface="AQA Chevin Pro Medium"/>
                <a:ea typeface="Times New Roman" panose="02020603050405020304" pitchFamily="18" charset="0"/>
                <a:cs typeface="Times New Roman" panose="02020603050405020304" pitchFamily="18" charset="0"/>
              </a:rPr>
              <a:t>Using Hodder textbook p306-308 produce a mind map/notes on ‘Nature and role of TNCs’</a:t>
            </a:r>
          </a:p>
          <a:p>
            <a:pPr>
              <a:spcBef>
                <a:spcPts val="750"/>
              </a:spcBef>
              <a:spcAft>
                <a:spcPts val="600"/>
              </a:spcAft>
            </a:pPr>
            <a:r>
              <a:rPr lang="fil-PH" dirty="0">
                <a:solidFill>
                  <a:srgbClr val="000000"/>
                </a:solidFill>
                <a:latin typeface="AQA Chevin Pro Medium"/>
                <a:ea typeface="Times New Roman" panose="02020603050405020304" pitchFamily="18" charset="0"/>
                <a:cs typeface="Times New Roman" panose="02020603050405020304" pitchFamily="18" charset="0"/>
              </a:rPr>
              <a:t>Reasons for operating in more than one country</a:t>
            </a:r>
          </a:p>
          <a:p>
            <a:pPr>
              <a:spcBef>
                <a:spcPts val="750"/>
              </a:spcBef>
              <a:spcAft>
                <a:spcPts val="600"/>
              </a:spcAft>
            </a:pPr>
            <a:r>
              <a:rPr lang="fil-PH" dirty="0">
                <a:solidFill>
                  <a:srgbClr val="000000"/>
                </a:solidFill>
                <a:latin typeface="AQA Chevin Pro Medium"/>
                <a:ea typeface="Times New Roman" panose="02020603050405020304" pitchFamily="18" charset="0"/>
                <a:cs typeface="Times New Roman" panose="02020603050405020304" pitchFamily="18" charset="0"/>
              </a:rPr>
              <a:t>Why 21st century TNCs are called ‘globally integrated enterprise’</a:t>
            </a:r>
          </a:p>
          <a:p>
            <a:pPr>
              <a:spcBef>
                <a:spcPts val="750"/>
              </a:spcBef>
              <a:spcAft>
                <a:spcPts val="600"/>
              </a:spcAft>
            </a:pPr>
            <a:r>
              <a:rPr lang="fil-PH" dirty="0">
                <a:solidFill>
                  <a:srgbClr val="000000"/>
                </a:solidFill>
                <a:latin typeface="AQA Chevin Pro Medium"/>
                <a:ea typeface="Times New Roman" panose="02020603050405020304" pitchFamily="18" charset="0"/>
                <a:cs typeface="Times New Roman" panose="02020603050405020304" pitchFamily="18" charset="0"/>
              </a:rPr>
              <a:t> Spatial organisation and production of primary, secondary and service based TNCs.</a:t>
            </a:r>
            <a:endParaRPr lang="en-GB" sz="3200" dirty="0">
              <a:solidFill>
                <a:srgbClr val="000000"/>
              </a:solidFill>
              <a:latin typeface="AQA Chevin Pro Medium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841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3516</TotalTime>
  <Words>496</Words>
  <Application>Microsoft Macintosh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AQA Chevin Pro Medium</vt:lpstr>
      <vt:lpstr>Arial</vt:lpstr>
      <vt:lpstr>Calibri</vt:lpstr>
      <vt:lpstr>Rockwell</vt:lpstr>
      <vt:lpstr>Rockwell Condensed</vt:lpstr>
      <vt:lpstr>Rockwell Extra Bold</vt:lpstr>
      <vt:lpstr>Segoe UI</vt:lpstr>
      <vt:lpstr>Times</vt:lpstr>
      <vt:lpstr>Wingdings</vt:lpstr>
      <vt:lpstr>Wood Type</vt:lpstr>
      <vt:lpstr>International trade</vt:lpstr>
      <vt:lpstr>INTERNATIONAL TRADE AND ACCESS TO MARKETS</vt:lpstr>
      <vt:lpstr>Case study of global trade of a food commodity</vt:lpstr>
      <vt:lpstr>PowerPoint Presentation</vt:lpstr>
      <vt:lpstr>RESEARCH TASK: World trade in one food commodity or one manufacturing product</vt:lpstr>
      <vt:lpstr>PowerPoint Presentation</vt:lpstr>
      <vt:lpstr>Essay Question</vt:lpstr>
      <vt:lpstr>Pre-work/Homework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trade</dc:title>
  <dc:creator>Lorna Cansfield</dc:creator>
  <cp:lastModifiedBy>Lorna Cansfield</cp:lastModifiedBy>
  <cp:revision>220</cp:revision>
  <dcterms:created xsi:type="dcterms:W3CDTF">2018-08-25T13:52:32Z</dcterms:created>
  <dcterms:modified xsi:type="dcterms:W3CDTF">2023-11-21T13:14:18Z</dcterms:modified>
</cp:coreProperties>
</file>