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95" r:id="rId6"/>
    <p:sldId id="296" r:id="rId7"/>
    <p:sldId id="287" r:id="rId8"/>
    <p:sldId id="266" r:id="rId9"/>
    <p:sldId id="275" r:id="rId10"/>
    <p:sldId id="278" r:id="rId11"/>
    <p:sldId id="280" r:id="rId12"/>
    <p:sldId id="281" r:id="rId13"/>
    <p:sldId id="297" r:id="rId14"/>
    <p:sldId id="293" r:id="rId15"/>
    <p:sldId id="291" r:id="rId16"/>
    <p:sldId id="292" r:id="rId17"/>
    <p:sldId id="298"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A42C"/>
    <a:srgbClr val="803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72" autoAdjust="0"/>
    <p:restoredTop sz="94660"/>
  </p:normalViewPr>
  <p:slideViewPr>
    <p:cSldViewPr snapToGrid="0">
      <p:cViewPr varScale="1">
        <p:scale>
          <a:sx n="91" d="100"/>
          <a:sy n="91" d="100"/>
        </p:scale>
        <p:origin x="120"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24708-4795-4158-B48D-908A3A9451B8}" type="datetimeFigureOut">
              <a:rPr lang="en-GB" smtClean="0"/>
              <a:t>04/01/2023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603B53-0C36-4C7A-B50A-A17683D4E563}" type="slidenum">
              <a:rPr lang="en-GB" smtClean="0"/>
              <a:t>‹#›</a:t>
            </a:fld>
            <a:endParaRPr lang="en-GB"/>
          </a:p>
        </p:txBody>
      </p:sp>
    </p:spTree>
    <p:extLst>
      <p:ext uri="{BB962C8B-B14F-4D97-AF65-F5344CB8AC3E}">
        <p14:creationId xmlns:p14="http://schemas.microsoft.com/office/powerpoint/2010/main" val="1707142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arrows as required.</a:t>
            </a:r>
          </a:p>
        </p:txBody>
      </p:sp>
      <p:sp>
        <p:nvSpPr>
          <p:cNvPr id="4" name="Slide Number Placeholder 3"/>
          <p:cNvSpPr>
            <a:spLocks noGrp="1"/>
          </p:cNvSpPr>
          <p:nvPr>
            <p:ph type="sldNum" sz="quarter" idx="10"/>
          </p:nvPr>
        </p:nvSpPr>
        <p:spPr/>
        <p:txBody>
          <a:bodyPr/>
          <a:lstStyle/>
          <a:p>
            <a:fld id="{C978A9D4-A0E7-4F37-8045-482B779B9B2E}" type="slidenum">
              <a:rPr lang="en-GB" smtClean="0"/>
              <a:t>4</a:t>
            </a:fld>
            <a:endParaRPr lang="en-GB"/>
          </a:p>
        </p:txBody>
      </p:sp>
    </p:spTree>
    <p:extLst>
      <p:ext uri="{BB962C8B-B14F-4D97-AF65-F5344CB8AC3E}">
        <p14:creationId xmlns:p14="http://schemas.microsoft.com/office/powerpoint/2010/main" val="901173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arrows as required.</a:t>
            </a:r>
          </a:p>
        </p:txBody>
      </p:sp>
      <p:sp>
        <p:nvSpPr>
          <p:cNvPr id="4" name="Slide Number Placeholder 3"/>
          <p:cNvSpPr>
            <a:spLocks noGrp="1"/>
          </p:cNvSpPr>
          <p:nvPr>
            <p:ph type="sldNum" sz="quarter" idx="10"/>
          </p:nvPr>
        </p:nvSpPr>
        <p:spPr/>
        <p:txBody>
          <a:bodyPr/>
          <a:lstStyle/>
          <a:p>
            <a:fld id="{C978A9D4-A0E7-4F37-8045-482B779B9B2E}" type="slidenum">
              <a:rPr lang="en-GB" smtClean="0"/>
              <a:t>5</a:t>
            </a:fld>
            <a:endParaRPr lang="en-GB"/>
          </a:p>
        </p:txBody>
      </p:sp>
    </p:spTree>
    <p:extLst>
      <p:ext uri="{BB962C8B-B14F-4D97-AF65-F5344CB8AC3E}">
        <p14:creationId xmlns:p14="http://schemas.microsoft.com/office/powerpoint/2010/main" val="1254486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0885C81-0536-47DE-BECD-D88EFBACBC5B}" type="datetimeFigureOut">
              <a:rPr lang="en-GB" smtClean="0"/>
              <a:t>04/01/2023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FB422-B951-4E83-BEBA-DE81A75D2E01}" type="slidenum">
              <a:rPr lang="en-GB" smtClean="0"/>
              <a:t>‹#›</a:t>
            </a:fld>
            <a:endParaRPr lang="en-GB"/>
          </a:p>
        </p:txBody>
      </p:sp>
    </p:spTree>
    <p:extLst>
      <p:ext uri="{BB962C8B-B14F-4D97-AF65-F5344CB8AC3E}">
        <p14:creationId xmlns:p14="http://schemas.microsoft.com/office/powerpoint/2010/main" val="720410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885C81-0536-47DE-BECD-D88EFBACBC5B}" type="datetimeFigureOut">
              <a:rPr lang="en-GB" smtClean="0"/>
              <a:t>04/01/2023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FB422-B951-4E83-BEBA-DE81A75D2E01}" type="slidenum">
              <a:rPr lang="en-GB" smtClean="0"/>
              <a:t>‹#›</a:t>
            </a:fld>
            <a:endParaRPr lang="en-GB"/>
          </a:p>
        </p:txBody>
      </p:sp>
    </p:spTree>
    <p:extLst>
      <p:ext uri="{BB962C8B-B14F-4D97-AF65-F5344CB8AC3E}">
        <p14:creationId xmlns:p14="http://schemas.microsoft.com/office/powerpoint/2010/main" val="2089522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885C81-0536-47DE-BECD-D88EFBACBC5B}" type="datetimeFigureOut">
              <a:rPr lang="en-GB" smtClean="0"/>
              <a:t>04/01/2023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FB422-B951-4E83-BEBA-DE81A75D2E01}" type="slidenum">
              <a:rPr lang="en-GB" smtClean="0"/>
              <a:t>‹#›</a:t>
            </a:fld>
            <a:endParaRPr lang="en-GB"/>
          </a:p>
        </p:txBody>
      </p:sp>
    </p:spTree>
    <p:extLst>
      <p:ext uri="{BB962C8B-B14F-4D97-AF65-F5344CB8AC3E}">
        <p14:creationId xmlns:p14="http://schemas.microsoft.com/office/powerpoint/2010/main" val="418710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885C81-0536-47DE-BECD-D88EFBACBC5B}" type="datetimeFigureOut">
              <a:rPr lang="en-GB" smtClean="0"/>
              <a:t>04/01/2023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FB422-B951-4E83-BEBA-DE81A75D2E01}" type="slidenum">
              <a:rPr lang="en-GB" smtClean="0"/>
              <a:t>‹#›</a:t>
            </a:fld>
            <a:endParaRPr lang="en-GB"/>
          </a:p>
        </p:txBody>
      </p:sp>
    </p:spTree>
    <p:extLst>
      <p:ext uri="{BB962C8B-B14F-4D97-AF65-F5344CB8AC3E}">
        <p14:creationId xmlns:p14="http://schemas.microsoft.com/office/powerpoint/2010/main" val="2996574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885C81-0536-47DE-BECD-D88EFBACBC5B}" type="datetimeFigureOut">
              <a:rPr lang="en-GB" smtClean="0"/>
              <a:t>04/01/2023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FB422-B951-4E83-BEBA-DE81A75D2E01}" type="slidenum">
              <a:rPr lang="en-GB" smtClean="0"/>
              <a:t>‹#›</a:t>
            </a:fld>
            <a:endParaRPr lang="en-GB"/>
          </a:p>
        </p:txBody>
      </p:sp>
    </p:spTree>
    <p:extLst>
      <p:ext uri="{BB962C8B-B14F-4D97-AF65-F5344CB8AC3E}">
        <p14:creationId xmlns:p14="http://schemas.microsoft.com/office/powerpoint/2010/main" val="2897433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0885C81-0536-47DE-BECD-D88EFBACBC5B}" type="datetimeFigureOut">
              <a:rPr lang="en-GB" smtClean="0"/>
              <a:t>04/01/2023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AFB422-B951-4E83-BEBA-DE81A75D2E01}" type="slidenum">
              <a:rPr lang="en-GB" smtClean="0"/>
              <a:t>‹#›</a:t>
            </a:fld>
            <a:endParaRPr lang="en-GB"/>
          </a:p>
        </p:txBody>
      </p:sp>
    </p:spTree>
    <p:extLst>
      <p:ext uri="{BB962C8B-B14F-4D97-AF65-F5344CB8AC3E}">
        <p14:creationId xmlns:p14="http://schemas.microsoft.com/office/powerpoint/2010/main" val="292245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0885C81-0536-47DE-BECD-D88EFBACBC5B}" type="datetimeFigureOut">
              <a:rPr lang="en-GB" smtClean="0"/>
              <a:t>04/01/2023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AFB422-B951-4E83-BEBA-DE81A75D2E01}" type="slidenum">
              <a:rPr lang="en-GB" smtClean="0"/>
              <a:t>‹#›</a:t>
            </a:fld>
            <a:endParaRPr lang="en-GB"/>
          </a:p>
        </p:txBody>
      </p:sp>
    </p:spTree>
    <p:extLst>
      <p:ext uri="{BB962C8B-B14F-4D97-AF65-F5344CB8AC3E}">
        <p14:creationId xmlns:p14="http://schemas.microsoft.com/office/powerpoint/2010/main" val="2657205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0885C81-0536-47DE-BECD-D88EFBACBC5B}" type="datetimeFigureOut">
              <a:rPr lang="en-GB" smtClean="0"/>
              <a:t>04/01/2023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AFB422-B951-4E83-BEBA-DE81A75D2E01}" type="slidenum">
              <a:rPr lang="en-GB" smtClean="0"/>
              <a:t>‹#›</a:t>
            </a:fld>
            <a:endParaRPr lang="en-GB"/>
          </a:p>
        </p:txBody>
      </p:sp>
    </p:spTree>
    <p:extLst>
      <p:ext uri="{BB962C8B-B14F-4D97-AF65-F5344CB8AC3E}">
        <p14:creationId xmlns:p14="http://schemas.microsoft.com/office/powerpoint/2010/main" val="305478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885C81-0536-47DE-BECD-D88EFBACBC5B}" type="datetimeFigureOut">
              <a:rPr lang="en-GB" smtClean="0"/>
              <a:t>04/01/2023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AFB422-B951-4E83-BEBA-DE81A75D2E01}" type="slidenum">
              <a:rPr lang="en-GB" smtClean="0"/>
              <a:t>‹#›</a:t>
            </a:fld>
            <a:endParaRPr lang="en-GB"/>
          </a:p>
        </p:txBody>
      </p:sp>
    </p:spTree>
    <p:extLst>
      <p:ext uri="{BB962C8B-B14F-4D97-AF65-F5344CB8AC3E}">
        <p14:creationId xmlns:p14="http://schemas.microsoft.com/office/powerpoint/2010/main" val="1558984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885C81-0536-47DE-BECD-D88EFBACBC5B}" type="datetimeFigureOut">
              <a:rPr lang="en-GB" smtClean="0"/>
              <a:t>04/01/2023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AFB422-B951-4E83-BEBA-DE81A75D2E01}" type="slidenum">
              <a:rPr lang="en-GB" smtClean="0"/>
              <a:t>‹#›</a:t>
            </a:fld>
            <a:endParaRPr lang="en-GB"/>
          </a:p>
        </p:txBody>
      </p:sp>
    </p:spTree>
    <p:extLst>
      <p:ext uri="{BB962C8B-B14F-4D97-AF65-F5344CB8AC3E}">
        <p14:creationId xmlns:p14="http://schemas.microsoft.com/office/powerpoint/2010/main" val="618309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885C81-0536-47DE-BECD-D88EFBACBC5B}" type="datetimeFigureOut">
              <a:rPr lang="en-GB" smtClean="0"/>
              <a:t>04/01/2023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AFB422-B951-4E83-BEBA-DE81A75D2E01}" type="slidenum">
              <a:rPr lang="en-GB" smtClean="0"/>
              <a:t>‹#›</a:t>
            </a:fld>
            <a:endParaRPr lang="en-GB"/>
          </a:p>
        </p:txBody>
      </p:sp>
    </p:spTree>
    <p:extLst>
      <p:ext uri="{BB962C8B-B14F-4D97-AF65-F5344CB8AC3E}">
        <p14:creationId xmlns:p14="http://schemas.microsoft.com/office/powerpoint/2010/main" val="2896024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85C81-0536-47DE-BECD-D88EFBACBC5B}" type="datetimeFigureOut">
              <a:rPr lang="en-GB" smtClean="0"/>
              <a:t>04/01/2023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FB422-B951-4E83-BEBA-DE81A75D2E01}" type="slidenum">
              <a:rPr lang="en-GB" smtClean="0"/>
              <a:t>‹#›</a:t>
            </a:fld>
            <a:endParaRPr lang="en-GB"/>
          </a:p>
        </p:txBody>
      </p:sp>
    </p:spTree>
    <p:extLst>
      <p:ext uri="{BB962C8B-B14F-4D97-AF65-F5344CB8AC3E}">
        <p14:creationId xmlns:p14="http://schemas.microsoft.com/office/powerpoint/2010/main" val="3338515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4.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 Id="rId9"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38938" y="1429557"/>
            <a:ext cx="9820189" cy="4366078"/>
          </a:xfrm>
          <a:prstGeom prst="rect">
            <a:avLst/>
          </a:prstGeom>
        </p:spPr>
      </p:pic>
    </p:spTree>
    <p:extLst>
      <p:ext uri="{BB962C8B-B14F-4D97-AF65-F5344CB8AC3E}">
        <p14:creationId xmlns:p14="http://schemas.microsoft.com/office/powerpoint/2010/main" val="2475094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b="1" dirty="0">
                <a:latin typeface="+mn-lt"/>
              </a:rPr>
              <a:t>TASK: Compare these two regimes, River Avon, UK, on the left and Mohawk River, USA, on the right. Use the statements below to complete the text boxes.</a:t>
            </a:r>
            <a:endParaRPr lang="en-GB" sz="2600" dirty="0">
              <a:latin typeface="+mn-lt"/>
            </a:endParaRPr>
          </a:p>
        </p:txBody>
      </p:sp>
      <p:sp>
        <p:nvSpPr>
          <p:cNvPr id="9" name="Content Placeholder 8"/>
          <p:cNvSpPr>
            <a:spLocks noGrp="1"/>
          </p:cNvSpPr>
          <p:nvPr>
            <p:ph sz="half" idx="1"/>
          </p:nvPr>
        </p:nvSpPr>
        <p:spPr>
          <a:ln>
            <a:solidFill>
              <a:schemeClr val="tx1"/>
            </a:solidFill>
          </a:ln>
        </p:spPr>
        <p:txBody>
          <a:bodyPr/>
          <a:lstStyle/>
          <a:p>
            <a:pPr marL="0" indent="0">
              <a:buNone/>
            </a:pPr>
            <a:r>
              <a:rPr lang="en-GB" dirty="0"/>
              <a:t>UK</a:t>
            </a:r>
          </a:p>
        </p:txBody>
      </p:sp>
      <p:sp>
        <p:nvSpPr>
          <p:cNvPr id="10" name="Content Placeholder 9"/>
          <p:cNvSpPr>
            <a:spLocks noGrp="1"/>
          </p:cNvSpPr>
          <p:nvPr>
            <p:ph sz="half" idx="2"/>
          </p:nvPr>
        </p:nvSpPr>
        <p:spPr>
          <a:xfrm>
            <a:off x="6678263" y="1825625"/>
            <a:ext cx="5181600" cy="4351338"/>
          </a:xfrm>
          <a:ln>
            <a:solidFill>
              <a:schemeClr val="tx1"/>
            </a:solidFill>
          </a:ln>
        </p:spPr>
        <p:txBody>
          <a:bodyPr/>
          <a:lstStyle/>
          <a:p>
            <a:pPr marL="0" indent="0">
              <a:buNone/>
            </a:pPr>
            <a:r>
              <a:rPr lang="en-GB" dirty="0"/>
              <a:t>USA</a:t>
            </a:r>
          </a:p>
        </p:txBody>
      </p:sp>
      <p:pic>
        <p:nvPicPr>
          <p:cNvPr id="5" name="Picture 4"/>
          <p:cNvPicPr>
            <a:picLocks noChangeAspect="1"/>
          </p:cNvPicPr>
          <p:nvPr/>
        </p:nvPicPr>
        <p:blipFill>
          <a:blip r:embed="rId2"/>
          <a:stretch>
            <a:fillRect/>
          </a:stretch>
        </p:blipFill>
        <p:spPr>
          <a:xfrm>
            <a:off x="2138716" y="2095252"/>
            <a:ext cx="2580568" cy="754715"/>
          </a:xfrm>
          <a:prstGeom prst="rect">
            <a:avLst/>
          </a:prstGeom>
        </p:spPr>
      </p:pic>
      <p:pic>
        <p:nvPicPr>
          <p:cNvPr id="6" name="Picture 5"/>
          <p:cNvPicPr>
            <a:picLocks noChangeAspect="1"/>
          </p:cNvPicPr>
          <p:nvPr/>
        </p:nvPicPr>
        <p:blipFill>
          <a:blip r:embed="rId3"/>
          <a:stretch>
            <a:fillRect/>
          </a:stretch>
        </p:blipFill>
        <p:spPr>
          <a:xfrm>
            <a:off x="2997432" y="4955699"/>
            <a:ext cx="2755240" cy="1050293"/>
          </a:xfrm>
          <a:prstGeom prst="rect">
            <a:avLst/>
          </a:prstGeom>
        </p:spPr>
      </p:pic>
      <p:pic>
        <p:nvPicPr>
          <p:cNvPr id="7" name="Picture 6"/>
          <p:cNvPicPr>
            <a:picLocks noChangeAspect="1"/>
          </p:cNvPicPr>
          <p:nvPr/>
        </p:nvPicPr>
        <p:blipFill>
          <a:blip r:embed="rId4"/>
          <a:stretch>
            <a:fillRect/>
          </a:stretch>
        </p:blipFill>
        <p:spPr>
          <a:xfrm>
            <a:off x="1001810" y="3367320"/>
            <a:ext cx="2506249" cy="1417408"/>
          </a:xfrm>
          <a:prstGeom prst="rect">
            <a:avLst/>
          </a:prstGeom>
        </p:spPr>
      </p:pic>
      <p:pic>
        <p:nvPicPr>
          <p:cNvPr id="8" name="Picture 7"/>
          <p:cNvPicPr>
            <a:picLocks noChangeAspect="1"/>
          </p:cNvPicPr>
          <p:nvPr/>
        </p:nvPicPr>
        <p:blipFill>
          <a:blip r:embed="rId5"/>
          <a:stretch>
            <a:fillRect/>
          </a:stretch>
        </p:blipFill>
        <p:spPr>
          <a:xfrm>
            <a:off x="3589863" y="3049657"/>
            <a:ext cx="2348132" cy="951637"/>
          </a:xfrm>
          <a:prstGeom prst="rect">
            <a:avLst/>
          </a:prstGeom>
        </p:spPr>
      </p:pic>
      <p:pic>
        <p:nvPicPr>
          <p:cNvPr id="11" name="Picture 10"/>
          <p:cNvPicPr>
            <a:picLocks noChangeAspect="1"/>
          </p:cNvPicPr>
          <p:nvPr/>
        </p:nvPicPr>
        <p:blipFill>
          <a:blip r:embed="rId6"/>
          <a:stretch>
            <a:fillRect/>
          </a:stretch>
        </p:blipFill>
        <p:spPr>
          <a:xfrm>
            <a:off x="9369084" y="2144002"/>
            <a:ext cx="2391364" cy="967666"/>
          </a:xfrm>
          <a:prstGeom prst="rect">
            <a:avLst/>
          </a:prstGeom>
        </p:spPr>
      </p:pic>
      <p:pic>
        <p:nvPicPr>
          <p:cNvPr id="12" name="Picture 11"/>
          <p:cNvPicPr>
            <a:picLocks noChangeAspect="1"/>
          </p:cNvPicPr>
          <p:nvPr/>
        </p:nvPicPr>
        <p:blipFill>
          <a:blip r:embed="rId7"/>
          <a:stretch>
            <a:fillRect/>
          </a:stretch>
        </p:blipFill>
        <p:spPr>
          <a:xfrm>
            <a:off x="9369084" y="3402736"/>
            <a:ext cx="2391364" cy="899932"/>
          </a:xfrm>
          <a:prstGeom prst="rect">
            <a:avLst/>
          </a:prstGeom>
        </p:spPr>
      </p:pic>
      <p:pic>
        <p:nvPicPr>
          <p:cNvPr id="13" name="Picture 12"/>
          <p:cNvPicPr>
            <a:picLocks noChangeAspect="1"/>
          </p:cNvPicPr>
          <p:nvPr/>
        </p:nvPicPr>
        <p:blipFill>
          <a:blip r:embed="rId8"/>
          <a:stretch>
            <a:fillRect/>
          </a:stretch>
        </p:blipFill>
        <p:spPr>
          <a:xfrm>
            <a:off x="6991037" y="4382881"/>
            <a:ext cx="2630517" cy="1713869"/>
          </a:xfrm>
          <a:prstGeom prst="rect">
            <a:avLst/>
          </a:prstGeom>
        </p:spPr>
      </p:pic>
      <p:pic>
        <p:nvPicPr>
          <p:cNvPr id="14" name="Picture 13"/>
          <p:cNvPicPr>
            <a:picLocks noChangeAspect="1"/>
          </p:cNvPicPr>
          <p:nvPr/>
        </p:nvPicPr>
        <p:blipFill>
          <a:blip r:embed="rId9"/>
          <a:stretch>
            <a:fillRect/>
          </a:stretch>
        </p:blipFill>
        <p:spPr>
          <a:xfrm>
            <a:off x="6846227" y="2798097"/>
            <a:ext cx="2422836" cy="949178"/>
          </a:xfrm>
          <a:prstGeom prst="rect">
            <a:avLst/>
          </a:prstGeom>
        </p:spPr>
      </p:pic>
    </p:spTree>
    <p:extLst>
      <p:ext uri="{BB962C8B-B14F-4D97-AF65-F5344CB8AC3E}">
        <p14:creationId xmlns:p14="http://schemas.microsoft.com/office/powerpoint/2010/main" val="118118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0000">
            <a:off x="-131623" y="234711"/>
            <a:ext cx="6064523" cy="5926845"/>
          </a:xfrm>
          <a:prstGeom prst="rect">
            <a:avLst/>
          </a:prstGeom>
          <a:noFill/>
          <a:ln>
            <a:noFill/>
          </a:ln>
        </p:spPr>
      </p:pic>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000">
            <a:off x="5712911" y="149849"/>
            <a:ext cx="6425752" cy="6168264"/>
          </a:xfrm>
          <a:prstGeom prst="rect">
            <a:avLst/>
          </a:prstGeom>
          <a:noFill/>
          <a:ln>
            <a:noFill/>
          </a:ln>
        </p:spPr>
      </p:pic>
    </p:spTree>
    <p:extLst>
      <p:ext uri="{BB962C8B-B14F-4D97-AF65-F5344CB8AC3E}">
        <p14:creationId xmlns:p14="http://schemas.microsoft.com/office/powerpoint/2010/main" val="3480380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03" y="212546"/>
            <a:ext cx="5548952" cy="609298"/>
          </a:xfrm>
        </p:spPr>
        <p:txBody>
          <a:bodyPr>
            <a:normAutofit fontScale="90000"/>
          </a:bodyPr>
          <a:lstStyle/>
          <a:p>
            <a:r>
              <a:rPr lang="en-GB" dirty="0"/>
              <a:t>The Nile Regime:</a:t>
            </a:r>
          </a:p>
        </p:txBody>
      </p:sp>
      <p:sp>
        <p:nvSpPr>
          <p:cNvPr id="8" name="Content Placeholder 7"/>
          <p:cNvSpPr>
            <a:spLocks noGrp="1"/>
          </p:cNvSpPr>
          <p:nvPr>
            <p:ph idx="1"/>
          </p:nvPr>
        </p:nvSpPr>
        <p:spPr>
          <a:xfrm>
            <a:off x="210403" y="4831307"/>
            <a:ext cx="11649501" cy="2026693"/>
          </a:xfrm>
        </p:spPr>
        <p:txBody>
          <a:bodyPr>
            <a:normAutofit/>
          </a:bodyPr>
          <a:lstStyle/>
          <a:p>
            <a:r>
              <a:rPr lang="en-GB" sz="2400" dirty="0"/>
              <a:t>The three main tributaries of the Nile, the White Nile, Blue Nile and the Atbara, provide water for the Nile, with each tributary having a different regime. </a:t>
            </a:r>
          </a:p>
          <a:p>
            <a:r>
              <a:rPr lang="en-GB" sz="2400" dirty="0"/>
              <a:t>The White Nile has a constant flow water throughout the year while the Blue Nile, originating in the Ethiopian Highlands, is far more seasonal, with the highest discharge being during the rainy season in Ethiopia (June-September).</a:t>
            </a:r>
          </a:p>
        </p:txBody>
      </p:sp>
      <p:pic>
        <p:nvPicPr>
          <p:cNvPr id="9" name="Picture 8"/>
          <p:cNvPicPr>
            <a:picLocks noChangeAspect="1"/>
          </p:cNvPicPr>
          <p:nvPr/>
        </p:nvPicPr>
        <p:blipFill>
          <a:blip r:embed="rId2"/>
          <a:stretch>
            <a:fillRect/>
          </a:stretch>
        </p:blipFill>
        <p:spPr>
          <a:xfrm>
            <a:off x="3692643" y="1153406"/>
            <a:ext cx="7687528" cy="334633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431" y="1153406"/>
            <a:ext cx="1832529" cy="3354939"/>
          </a:xfrm>
          <a:prstGeom prst="rect">
            <a:avLst/>
          </a:prstGeom>
        </p:spPr>
      </p:pic>
      <p:sp>
        <p:nvSpPr>
          <p:cNvPr id="3" name="Rectangle 2"/>
          <p:cNvSpPr/>
          <p:nvPr/>
        </p:nvSpPr>
        <p:spPr>
          <a:xfrm>
            <a:off x="7469945" y="618978"/>
            <a:ext cx="4290646" cy="4023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1801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91" y="240470"/>
            <a:ext cx="4689143" cy="849526"/>
          </a:xfrm>
        </p:spPr>
        <p:txBody>
          <a:bodyPr/>
          <a:lstStyle/>
          <a:p>
            <a:r>
              <a:rPr lang="en-GB" dirty="0"/>
              <a:t>The Ganges regime:</a:t>
            </a:r>
          </a:p>
        </p:txBody>
      </p:sp>
      <p:sp>
        <p:nvSpPr>
          <p:cNvPr id="3" name="Content Placeholder 2"/>
          <p:cNvSpPr>
            <a:spLocks noGrp="1"/>
          </p:cNvSpPr>
          <p:nvPr>
            <p:ph idx="1"/>
          </p:nvPr>
        </p:nvSpPr>
        <p:spPr>
          <a:xfrm>
            <a:off x="5281684" y="4872251"/>
            <a:ext cx="6543903" cy="1808327"/>
          </a:xfrm>
        </p:spPr>
        <p:txBody>
          <a:bodyPr>
            <a:normAutofit/>
          </a:bodyPr>
          <a:lstStyle/>
          <a:p>
            <a:pPr marL="0" indent="0" algn="just">
              <a:buNone/>
            </a:pPr>
            <a:r>
              <a:rPr lang="en-GB" dirty="0"/>
              <a:t>The river’s predominant pattern is for a low-flow dry season from January to May and a wet season from July to November, with peak flows usually occurring in August. </a:t>
            </a:r>
          </a:p>
        </p:txBody>
      </p:sp>
      <p:pic>
        <p:nvPicPr>
          <p:cNvPr id="4" name="Picture 3"/>
          <p:cNvPicPr>
            <a:picLocks noChangeAspect="1"/>
          </p:cNvPicPr>
          <p:nvPr/>
        </p:nvPicPr>
        <p:blipFill>
          <a:blip r:embed="rId2"/>
          <a:stretch>
            <a:fillRect/>
          </a:stretch>
        </p:blipFill>
        <p:spPr>
          <a:xfrm>
            <a:off x="6332561" y="229417"/>
            <a:ext cx="5493026" cy="4380164"/>
          </a:xfrm>
          <a:prstGeom prst="rect">
            <a:avLst/>
          </a:prstGeom>
        </p:spPr>
      </p:pic>
      <p:pic>
        <p:nvPicPr>
          <p:cNvPr id="6" name="Picture 5"/>
          <p:cNvPicPr>
            <a:picLocks noChangeAspect="1"/>
          </p:cNvPicPr>
          <p:nvPr/>
        </p:nvPicPr>
        <p:blipFill>
          <a:blip r:embed="rId3"/>
          <a:stretch>
            <a:fillRect/>
          </a:stretch>
        </p:blipFill>
        <p:spPr>
          <a:xfrm>
            <a:off x="141791" y="1637731"/>
            <a:ext cx="4775948" cy="5042847"/>
          </a:xfrm>
          <a:prstGeom prst="rect">
            <a:avLst/>
          </a:prstGeom>
        </p:spPr>
      </p:pic>
    </p:spTree>
    <p:extLst>
      <p:ext uri="{BB962C8B-B14F-4D97-AF65-F5344CB8AC3E}">
        <p14:creationId xmlns:p14="http://schemas.microsoft.com/office/powerpoint/2010/main" val="2785705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117" y="1040374"/>
            <a:ext cx="5084298" cy="5066945"/>
          </a:xfrm>
        </p:spPr>
        <p:txBody>
          <a:bodyPr>
            <a:noAutofit/>
          </a:bodyPr>
          <a:lstStyle/>
          <a:p>
            <a:r>
              <a:rPr lang="en-US" sz="2600" dirty="0">
                <a:latin typeface="+mn-lt"/>
              </a:rPr>
              <a:t>Compare the variation in run-off for the River </a:t>
            </a:r>
            <a:r>
              <a:rPr lang="en-US" sz="2600" dirty="0" err="1">
                <a:latin typeface="+mn-lt"/>
              </a:rPr>
              <a:t>Lambourn</a:t>
            </a:r>
            <a:r>
              <a:rPr lang="en-US" sz="2600" dirty="0">
                <a:latin typeface="+mn-lt"/>
              </a:rPr>
              <a:t> and River </a:t>
            </a:r>
            <a:r>
              <a:rPr lang="en-US" sz="2600" dirty="0" err="1">
                <a:latin typeface="+mn-lt"/>
              </a:rPr>
              <a:t>Ock</a:t>
            </a:r>
            <a:r>
              <a:rPr lang="en-US" sz="2600" dirty="0">
                <a:latin typeface="+mn-lt"/>
              </a:rPr>
              <a:t>. They are </a:t>
            </a:r>
            <a:r>
              <a:rPr lang="en-US" sz="2600" dirty="0" err="1">
                <a:latin typeface="+mn-lt"/>
              </a:rPr>
              <a:t>neighbouring</a:t>
            </a:r>
            <a:r>
              <a:rPr lang="en-US" sz="2600" dirty="0">
                <a:latin typeface="+mn-lt"/>
              </a:rPr>
              <a:t> catchments with the same climatic conditions but different geology. The </a:t>
            </a:r>
            <a:r>
              <a:rPr lang="en-US" sz="2600" dirty="0" err="1">
                <a:latin typeface="+mn-lt"/>
              </a:rPr>
              <a:t>Lambourn</a:t>
            </a:r>
            <a:r>
              <a:rPr lang="en-US" sz="2600" dirty="0">
                <a:latin typeface="+mn-lt"/>
              </a:rPr>
              <a:t> is supplied by chalk springs while the </a:t>
            </a:r>
            <a:r>
              <a:rPr lang="en-US" sz="2600" dirty="0" err="1">
                <a:latin typeface="+mn-lt"/>
              </a:rPr>
              <a:t>Ock</a:t>
            </a:r>
            <a:r>
              <a:rPr lang="en-US" sz="2600" dirty="0">
                <a:latin typeface="+mn-lt"/>
              </a:rPr>
              <a:t> drains an impermeable clay catchment. </a:t>
            </a:r>
            <a:br>
              <a:rPr lang="en-US" sz="2600" dirty="0">
                <a:latin typeface="+mn-lt"/>
              </a:rPr>
            </a:br>
            <a:br>
              <a:rPr lang="en-GB" sz="2600" dirty="0">
                <a:latin typeface="+mn-lt"/>
              </a:rPr>
            </a:br>
            <a:r>
              <a:rPr lang="en-US" sz="2600" b="1" dirty="0">
                <a:latin typeface="+mn-lt"/>
              </a:rPr>
              <a:t>What is the general pattern of flow of the River </a:t>
            </a:r>
            <a:r>
              <a:rPr lang="en-US" sz="2600" b="1" dirty="0" err="1">
                <a:latin typeface="+mn-lt"/>
              </a:rPr>
              <a:t>Lambourn</a:t>
            </a:r>
            <a:r>
              <a:rPr lang="en-US" sz="2600" b="1" dirty="0">
                <a:latin typeface="+mn-lt"/>
              </a:rPr>
              <a:t>, how and why does this differ to the </a:t>
            </a:r>
            <a:r>
              <a:rPr lang="en-US" sz="2600" b="1" dirty="0" err="1">
                <a:latin typeface="+mn-lt"/>
              </a:rPr>
              <a:t>Ock</a:t>
            </a:r>
            <a:r>
              <a:rPr lang="en-US" sz="2600" b="1" dirty="0">
                <a:latin typeface="+mn-lt"/>
              </a:rPr>
              <a:t>?</a:t>
            </a:r>
            <a:br>
              <a:rPr lang="en-GB" sz="2600" dirty="0">
                <a:latin typeface="+mn-lt"/>
              </a:rPr>
            </a:br>
            <a:endParaRPr lang="en-GB" sz="2600" dirty="0">
              <a:latin typeface="+mn-lt"/>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0000">
            <a:off x="6307744" y="820447"/>
            <a:ext cx="5674283" cy="5506796"/>
          </a:xfrm>
          <a:prstGeom prst="rect">
            <a:avLst/>
          </a:prstGeom>
          <a:noFill/>
          <a:ln>
            <a:noFill/>
          </a:ln>
        </p:spPr>
      </p:pic>
    </p:spTree>
    <p:extLst>
      <p:ext uri="{BB962C8B-B14F-4D97-AF65-F5344CB8AC3E}">
        <p14:creationId xmlns:p14="http://schemas.microsoft.com/office/powerpoint/2010/main" val="3959846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416" y="0"/>
            <a:ext cx="11367448" cy="6768948"/>
          </a:xfrm>
        </p:spPr>
        <p:txBody>
          <a:bodyPr>
            <a:noAutofit/>
          </a:bodyPr>
          <a:lstStyle/>
          <a:p>
            <a:pPr marL="0" indent="0">
              <a:buNone/>
            </a:pPr>
            <a:endParaRPr lang="en-US" sz="1700" b="1" dirty="0">
              <a:solidFill>
                <a:schemeClr val="accent5">
                  <a:lumMod val="75000"/>
                </a:schemeClr>
              </a:solidFill>
            </a:endParaRPr>
          </a:p>
          <a:p>
            <a:pPr marL="0" indent="0">
              <a:buNone/>
            </a:pPr>
            <a:endParaRPr lang="en-US" sz="1700" b="1" dirty="0">
              <a:solidFill>
                <a:schemeClr val="accent5">
                  <a:lumMod val="75000"/>
                </a:schemeClr>
              </a:solidFill>
            </a:endParaRPr>
          </a:p>
          <a:p>
            <a:pPr marL="0" indent="0">
              <a:buNone/>
            </a:pPr>
            <a:endParaRPr lang="en-US" sz="1700" b="1" dirty="0">
              <a:solidFill>
                <a:schemeClr val="accent5">
                  <a:lumMod val="75000"/>
                </a:schemeClr>
              </a:solidFill>
            </a:endParaRPr>
          </a:p>
          <a:p>
            <a:pPr marL="0" indent="0">
              <a:buNone/>
            </a:pPr>
            <a:r>
              <a:rPr lang="en-US" dirty="0">
                <a:solidFill>
                  <a:schemeClr val="accent5">
                    <a:lumMod val="75000"/>
                  </a:schemeClr>
                </a:solidFill>
              </a:rPr>
              <a:t>Explain and assess the role the following factors play in causing variations in runoff: (Hodder textbook pages 17-19 will help you – the scanned pages of the textbooks are in the first folder in the Water and Carbon and Water folder on </a:t>
            </a:r>
            <a:r>
              <a:rPr lang="en-US" dirty="0" err="1">
                <a:solidFill>
                  <a:schemeClr val="accent5">
                    <a:lumMod val="75000"/>
                  </a:schemeClr>
                </a:solidFill>
              </a:rPr>
              <a:t>GoL</a:t>
            </a:r>
            <a:r>
              <a:rPr lang="en-US">
                <a:solidFill>
                  <a:schemeClr val="accent5">
                    <a:lumMod val="75000"/>
                  </a:schemeClr>
                </a:solidFill>
              </a:rPr>
              <a:t>)</a:t>
            </a:r>
            <a:endParaRPr lang="en-US" dirty="0">
              <a:solidFill>
                <a:schemeClr val="accent5">
                  <a:lumMod val="75000"/>
                </a:schemeClr>
              </a:solidFill>
            </a:endParaRPr>
          </a:p>
          <a:p>
            <a:pPr marL="0" indent="0">
              <a:buNone/>
            </a:pPr>
            <a:endParaRPr lang="en-GB" dirty="0">
              <a:solidFill>
                <a:schemeClr val="accent5">
                  <a:lumMod val="75000"/>
                </a:schemeClr>
              </a:solidFill>
            </a:endParaRPr>
          </a:p>
          <a:p>
            <a:r>
              <a:rPr lang="en-US" dirty="0">
                <a:solidFill>
                  <a:schemeClr val="accent5">
                    <a:lumMod val="75000"/>
                  </a:schemeClr>
                </a:solidFill>
              </a:rPr>
              <a:t>Type and intensity of precipitation (type of precipitation = rain, sleet, snow and hail)</a:t>
            </a:r>
            <a:endParaRPr lang="en-GB" dirty="0">
              <a:solidFill>
                <a:schemeClr val="accent5">
                  <a:lumMod val="75000"/>
                </a:schemeClr>
              </a:solidFill>
            </a:endParaRPr>
          </a:p>
          <a:p>
            <a:r>
              <a:rPr lang="en-GB" dirty="0">
                <a:solidFill>
                  <a:schemeClr val="accent5">
                    <a:lumMod val="75000"/>
                  </a:schemeClr>
                </a:solidFill>
              </a:rPr>
              <a:t>Temperature</a:t>
            </a:r>
          </a:p>
          <a:p>
            <a:r>
              <a:rPr lang="en-US" dirty="0">
                <a:solidFill>
                  <a:schemeClr val="accent5">
                    <a:lumMod val="75000"/>
                  </a:schemeClr>
                </a:solidFill>
              </a:rPr>
              <a:t>Soil </a:t>
            </a:r>
            <a:r>
              <a:rPr lang="en-GB" dirty="0">
                <a:solidFill>
                  <a:schemeClr val="accent5">
                    <a:lumMod val="75000"/>
                  </a:schemeClr>
                </a:solidFill>
              </a:rPr>
              <a:t>type</a:t>
            </a:r>
          </a:p>
          <a:p>
            <a:r>
              <a:rPr lang="en-US" dirty="0">
                <a:solidFill>
                  <a:schemeClr val="accent5">
                    <a:lumMod val="75000"/>
                  </a:schemeClr>
                </a:solidFill>
              </a:rPr>
              <a:t>Rock type</a:t>
            </a:r>
            <a:endParaRPr lang="en-GB" dirty="0">
              <a:solidFill>
                <a:schemeClr val="accent5">
                  <a:lumMod val="75000"/>
                </a:schemeClr>
              </a:solidFill>
            </a:endParaRPr>
          </a:p>
          <a:p>
            <a:r>
              <a:rPr lang="en-US" dirty="0">
                <a:solidFill>
                  <a:schemeClr val="accent5">
                    <a:lumMod val="75000"/>
                  </a:schemeClr>
                </a:solidFill>
              </a:rPr>
              <a:t>Human activities (such as dam building, land use change and </a:t>
            </a:r>
            <a:r>
              <a:rPr lang="en-US" dirty="0" err="1">
                <a:solidFill>
                  <a:schemeClr val="accent5">
                    <a:lumMod val="75000"/>
                  </a:schemeClr>
                </a:solidFill>
              </a:rPr>
              <a:t>urbanisation</a:t>
            </a:r>
            <a:r>
              <a:rPr lang="en-US" dirty="0">
                <a:solidFill>
                  <a:schemeClr val="accent5">
                    <a:lumMod val="75000"/>
                  </a:schemeClr>
                </a:solidFill>
              </a:rPr>
              <a:t>).</a:t>
            </a:r>
            <a:endParaRPr lang="en-GB" dirty="0">
              <a:solidFill>
                <a:schemeClr val="accent5">
                  <a:lumMod val="75000"/>
                </a:schemeClr>
              </a:solidFill>
            </a:endParaRPr>
          </a:p>
        </p:txBody>
      </p:sp>
    </p:spTree>
    <p:extLst>
      <p:ext uri="{BB962C8B-B14F-4D97-AF65-F5344CB8AC3E}">
        <p14:creationId xmlns:p14="http://schemas.microsoft.com/office/powerpoint/2010/main" val="21847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2922"/>
            <a:ext cx="10515600" cy="985373"/>
          </a:xfrm>
        </p:spPr>
        <p:txBody>
          <a:bodyPr>
            <a:normAutofit/>
          </a:bodyPr>
          <a:lstStyle/>
          <a:p>
            <a:r>
              <a:rPr lang="en-US" sz="2600" b="1" dirty="0">
                <a:latin typeface="+mn-lt"/>
              </a:rPr>
              <a:t>Can you identify the missing elements? Describe one possible pathway of water to the river channel once it has infiltrated into the soil.</a:t>
            </a:r>
            <a:endParaRPr lang="en-GB" sz="2600" b="1" dirty="0">
              <a:latin typeface="+mn-lt"/>
            </a:endParaRPr>
          </a:p>
        </p:txBody>
      </p:sp>
      <p:pic>
        <p:nvPicPr>
          <p:cNvPr id="4" name="Picture 3" descr="C:\Users\Tara\Pictures\Dell\scan 20-09-2009 15h26m25s.jpg"/>
          <p:cNvPicPr/>
          <p:nvPr/>
        </p:nvPicPr>
        <p:blipFill>
          <a:blip r:embed="rId2" cstate="print">
            <a:extLst>
              <a:ext uri="{28A0092B-C50C-407E-A947-70E740481C1C}">
                <a14:useLocalDpi xmlns:a14="http://schemas.microsoft.com/office/drawing/2010/main" val="0"/>
              </a:ext>
            </a:extLst>
          </a:blip>
          <a:srcRect/>
          <a:stretch>
            <a:fillRect/>
          </a:stretch>
        </p:blipFill>
        <p:spPr>
          <a:xfrm>
            <a:off x="933450" y="1550010"/>
            <a:ext cx="10325100" cy="4935196"/>
          </a:xfrm>
          <a:prstGeom prst="rect">
            <a:avLst/>
          </a:prstGeom>
          <a:noFill/>
        </p:spPr>
      </p:pic>
      <p:sp>
        <p:nvSpPr>
          <p:cNvPr id="5" name="Rectangle 4"/>
          <p:cNvSpPr/>
          <p:nvPr/>
        </p:nvSpPr>
        <p:spPr>
          <a:xfrm>
            <a:off x="4628271" y="2433711"/>
            <a:ext cx="1223889" cy="253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391420" y="3418449"/>
            <a:ext cx="1223889" cy="41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628271" y="4792394"/>
            <a:ext cx="1223889" cy="253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890911" y="2012962"/>
            <a:ext cx="1223889" cy="253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391421" y="4358421"/>
            <a:ext cx="1223889" cy="253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2214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Tara\Pictures\Dell\scan 20-09-2009 15h26m25s.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29993" y="1603716"/>
            <a:ext cx="10509280" cy="4854600"/>
          </a:xfrm>
          <a:prstGeom prst="rect">
            <a:avLst/>
          </a:prstGeom>
          <a:noFill/>
        </p:spPr>
      </p:pic>
      <p:sp>
        <p:nvSpPr>
          <p:cNvPr id="5" name="Rectangle 4"/>
          <p:cNvSpPr/>
          <p:nvPr/>
        </p:nvSpPr>
        <p:spPr>
          <a:xfrm>
            <a:off x="829993" y="362636"/>
            <a:ext cx="10509280" cy="892552"/>
          </a:xfrm>
          <a:prstGeom prst="rect">
            <a:avLst/>
          </a:prstGeom>
        </p:spPr>
        <p:txBody>
          <a:bodyPr wrap="square">
            <a:spAutoFit/>
          </a:bodyPr>
          <a:lstStyle/>
          <a:p>
            <a:r>
              <a:rPr lang="en-US" sz="2600" b="1" dirty="0"/>
              <a:t>Describe one possible pathway of water to the river channel once it has infiltrated into the soil.</a:t>
            </a:r>
            <a:endParaRPr lang="en-GB" sz="2600" b="1" dirty="0"/>
          </a:p>
        </p:txBody>
      </p:sp>
    </p:spTree>
    <p:extLst>
      <p:ext uri="{BB962C8B-B14F-4D97-AF65-F5344CB8AC3E}">
        <p14:creationId xmlns:p14="http://schemas.microsoft.com/office/powerpoint/2010/main" val="3149741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25" name="Group 129"/>
          <p:cNvGraphicFramePr>
            <a:graphicFrameLocks noGrp="1"/>
          </p:cNvGraphicFramePr>
          <p:nvPr>
            <p:ph idx="4294967295"/>
            <p:extLst>
              <p:ext uri="{D42A27DB-BD31-4B8C-83A1-F6EECF244321}">
                <p14:modId xmlns:p14="http://schemas.microsoft.com/office/powerpoint/2010/main" val="954070377"/>
              </p:ext>
            </p:extLst>
          </p:nvPr>
        </p:nvGraphicFramePr>
        <p:xfrm>
          <a:off x="250209" y="260351"/>
          <a:ext cx="11691582" cy="6331514"/>
        </p:xfrm>
        <a:graphic>
          <a:graphicData uri="http://schemas.openxmlformats.org/drawingml/2006/table">
            <a:tbl>
              <a:tblPr/>
              <a:tblGrid>
                <a:gridCol w="3134436">
                  <a:extLst>
                    <a:ext uri="{9D8B030D-6E8A-4147-A177-3AD203B41FA5}">
                      <a16:colId xmlns:a16="http://schemas.microsoft.com/office/drawing/2014/main" val="20000"/>
                    </a:ext>
                  </a:extLst>
                </a:gridCol>
                <a:gridCol w="8557146">
                  <a:extLst>
                    <a:ext uri="{9D8B030D-6E8A-4147-A177-3AD203B41FA5}">
                      <a16:colId xmlns:a16="http://schemas.microsoft.com/office/drawing/2014/main" val="20001"/>
                    </a:ext>
                  </a:extLst>
                </a:gridCol>
              </a:tblGrid>
              <a:tr h="4522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a:ln>
                          <a:noFill/>
                        </a:ln>
                        <a:solidFill>
                          <a:schemeClr val="tx1"/>
                        </a:solidFill>
                        <a:effectLst/>
                        <a:latin typeface="+mn-lt"/>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mn-lt"/>
                        </a:rPr>
                        <a:t>Water stored underground in bed rock</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52251">
                <a:tc>
                  <a:txBody>
                    <a:bodyPr/>
                    <a:lstStyle/>
                    <a:p>
                      <a:endParaRPr lang="en-GB" dirty="0"/>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mn-lt"/>
                        </a:rPr>
                        <a:t>Water lands on plants and runs down their stems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52251">
                <a:tc>
                  <a:txBody>
                    <a:bodyPr/>
                    <a:lstStyle/>
                    <a:p>
                      <a:endParaRPr lang="en-GB"/>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mn-lt"/>
                        </a:rPr>
                        <a:t>When water is caught by trees and plants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52251">
                <a:tc>
                  <a:txBody>
                    <a:bodyPr/>
                    <a:lstStyle/>
                    <a:p>
                      <a:endParaRPr lang="en-GB"/>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mn-lt"/>
                        </a:rPr>
                        <a:t>Water stored deep in the ground</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52251">
                <a:tc>
                  <a:txBody>
                    <a:bodyPr/>
                    <a:lstStyle/>
                    <a:p>
                      <a:endParaRPr lang="en-GB"/>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mn-lt"/>
                        </a:rPr>
                        <a:t>Anywhere water flows over the land surface</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52251">
                <a:tc>
                  <a:txBody>
                    <a:bodyPr/>
                    <a:lstStyle/>
                    <a:p>
                      <a:endParaRPr lang="en-GB"/>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mn-lt"/>
                        </a:rPr>
                        <a:t>Movement of water down through the soil</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52251">
                <a:tc>
                  <a:txBody>
                    <a:bodyPr/>
                    <a:lstStyle/>
                    <a:p>
                      <a:endParaRPr lang="en-GB"/>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mn-lt"/>
                        </a:rPr>
                        <a:t>When water enters into soil</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52251">
                <a:tc>
                  <a:txBody>
                    <a:bodyPr/>
                    <a:lstStyle/>
                    <a:p>
                      <a:endParaRPr lang="en-GB"/>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mn-lt"/>
                        </a:rPr>
                        <a:t>When water enters permeable rock</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52251">
                <a:tc>
                  <a:txBody>
                    <a:bodyPr/>
                    <a:lstStyle/>
                    <a:p>
                      <a:endParaRPr lang="en-GB"/>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mn-lt"/>
                        </a:rPr>
                        <a:t>Rain, snow, hail and sleet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52251">
                <a:tc>
                  <a:txBody>
                    <a:bodyPr/>
                    <a:lstStyle/>
                    <a:p>
                      <a:endParaRPr lang="en-GB" dirty="0"/>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mn-lt"/>
                        </a:rPr>
                        <a:t>Water held between soil particles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52251">
                <a:tc>
                  <a:txBody>
                    <a:bodyPr/>
                    <a:lstStyle/>
                    <a:p>
                      <a:endParaRPr lang="en-GB" dirty="0"/>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mn-lt"/>
                        </a:rPr>
                        <a:t>Where water vapour comes out of leaves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452251">
                <a:tc>
                  <a:txBody>
                    <a:bodyPr/>
                    <a:lstStyle/>
                    <a:p>
                      <a:endParaRPr lang="en-GB"/>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mn-lt"/>
                        </a:rPr>
                        <a:t>Water rises as vapour from the ground and released from leaves.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452251">
                <a:tc>
                  <a:txBody>
                    <a:bodyPr/>
                    <a:lstStyle/>
                    <a:p>
                      <a:endParaRPr lang="en-GB" dirty="0"/>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mn-lt"/>
                        </a:rPr>
                        <a:t>When water flows through the ground/rock</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45225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2000" b="0" i="0" u="none" strike="noStrike" cap="none" normalizeH="0" baseline="0" dirty="0">
                        <a:ln>
                          <a:noFill/>
                        </a:ln>
                        <a:solidFill>
                          <a:schemeClr val="tx1"/>
                        </a:solidFill>
                        <a:effectLst/>
                        <a:latin typeface="+mn-lt"/>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mn-lt"/>
                        </a:rPr>
                        <a:t>Lakes, ponds and puddles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67156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25" name="Group 129"/>
          <p:cNvGraphicFramePr>
            <a:graphicFrameLocks noGrp="1"/>
          </p:cNvGraphicFramePr>
          <p:nvPr>
            <p:ph idx="4294967295"/>
            <p:extLst>
              <p:ext uri="{D42A27DB-BD31-4B8C-83A1-F6EECF244321}">
                <p14:modId xmlns:p14="http://schemas.microsoft.com/office/powerpoint/2010/main" val="377081959"/>
              </p:ext>
            </p:extLst>
          </p:nvPr>
        </p:nvGraphicFramePr>
        <p:xfrm>
          <a:off x="250209" y="260351"/>
          <a:ext cx="11691582" cy="6331514"/>
        </p:xfrm>
        <a:graphic>
          <a:graphicData uri="http://schemas.openxmlformats.org/drawingml/2006/table">
            <a:tbl>
              <a:tblPr/>
              <a:tblGrid>
                <a:gridCol w="3134436">
                  <a:extLst>
                    <a:ext uri="{9D8B030D-6E8A-4147-A177-3AD203B41FA5}">
                      <a16:colId xmlns:a16="http://schemas.microsoft.com/office/drawing/2014/main" val="20000"/>
                    </a:ext>
                  </a:extLst>
                </a:gridCol>
                <a:gridCol w="8557146">
                  <a:extLst>
                    <a:ext uri="{9D8B030D-6E8A-4147-A177-3AD203B41FA5}">
                      <a16:colId xmlns:a16="http://schemas.microsoft.com/office/drawing/2014/main" val="20001"/>
                    </a:ext>
                  </a:extLst>
                </a:gridCol>
              </a:tblGrid>
              <a:tr h="4522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mn-lt"/>
                        </a:rPr>
                        <a:t>Aquifer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mn-lt"/>
                        </a:rPr>
                        <a:t>Water stored underground in bed rock</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522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a:ln>
                            <a:noFill/>
                          </a:ln>
                          <a:solidFill>
                            <a:schemeClr val="tx1"/>
                          </a:solidFill>
                          <a:effectLst/>
                          <a:latin typeface="+mn-lt"/>
                        </a:rPr>
                        <a:t>Stemflow</a:t>
                      </a:r>
                      <a:r>
                        <a:rPr kumimoji="0" lang="en-GB" sz="2000" b="0" i="0" u="none" strike="noStrike" cap="none" normalizeH="0" baseline="0" dirty="0">
                          <a:ln>
                            <a:noFill/>
                          </a:ln>
                          <a:solidFill>
                            <a:schemeClr val="tx1"/>
                          </a:solidFill>
                          <a:effectLst/>
                          <a:latin typeface="+mn-lt"/>
                        </a:rPr>
                        <a:t>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mn-lt"/>
                        </a:rPr>
                        <a:t>Water lands on plants and runs down their stems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522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mn-lt"/>
                        </a:rPr>
                        <a:t>Interception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mn-lt"/>
                        </a:rPr>
                        <a:t>When water is caught by trees and plants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5225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cap="none" normalizeH="0" baseline="0" dirty="0">
                          <a:ln>
                            <a:noFill/>
                          </a:ln>
                          <a:solidFill>
                            <a:schemeClr val="tx1"/>
                          </a:solidFill>
                          <a:effectLst/>
                          <a:latin typeface="+mn-lt"/>
                        </a:rPr>
                        <a:t>Groundwater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mn-lt"/>
                        </a:rPr>
                        <a:t>Water stored deep in the ground</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522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mn-lt"/>
                        </a:rPr>
                        <a:t>Overland flow</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mn-lt"/>
                        </a:rPr>
                        <a:t>Anywhere water flows over the land surface</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522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mn-lt"/>
                        </a:rPr>
                        <a:t>Through flow</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mn-lt"/>
                        </a:rPr>
                        <a:t>Movement of water down through the soil</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522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mn-lt"/>
                        </a:rPr>
                        <a:t>Infiltration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mn-lt"/>
                        </a:rPr>
                        <a:t>When water enters into soil</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522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mn-lt"/>
                        </a:rPr>
                        <a:t>Percolation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mn-lt"/>
                        </a:rPr>
                        <a:t>When water enters permeable rock</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522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mn-lt"/>
                        </a:rPr>
                        <a:t>Precipitation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mn-lt"/>
                        </a:rPr>
                        <a:t>Rain, snow, hail and sleet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522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mn-lt"/>
                        </a:rPr>
                        <a:t>Soil water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mn-lt"/>
                        </a:rPr>
                        <a:t>Water held between soil particles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5225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cap="none" normalizeH="0" baseline="0" dirty="0">
                          <a:ln>
                            <a:noFill/>
                          </a:ln>
                          <a:solidFill>
                            <a:schemeClr val="tx1"/>
                          </a:solidFill>
                          <a:effectLst/>
                          <a:latin typeface="+mn-lt"/>
                        </a:rPr>
                        <a:t>Transpiration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mn-lt"/>
                        </a:rPr>
                        <a:t>Where water vapour comes out of leaves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4522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mn-lt"/>
                        </a:rPr>
                        <a:t>Evapotranspiration</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mn-lt"/>
                        </a:rPr>
                        <a:t>Water rises as vapour from the ground and released from leaves.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45225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cap="none" normalizeH="0" baseline="0" dirty="0">
                          <a:ln>
                            <a:noFill/>
                          </a:ln>
                          <a:solidFill>
                            <a:schemeClr val="tx1"/>
                          </a:solidFill>
                          <a:effectLst/>
                          <a:latin typeface="+mn-lt"/>
                        </a:rPr>
                        <a:t>Groundwater flow</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mn-lt"/>
                        </a:rPr>
                        <a:t>When water flows through the ground/rock</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45225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cap="none" normalizeH="0" baseline="0" dirty="0">
                          <a:ln>
                            <a:noFill/>
                          </a:ln>
                          <a:solidFill>
                            <a:schemeClr val="tx1"/>
                          </a:solidFill>
                          <a:effectLst/>
                          <a:latin typeface="+mn-lt"/>
                        </a:rPr>
                        <a:t>Surface water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mn-lt"/>
                        </a:rPr>
                        <a:t>Lakes, ponds and puddles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943321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9526"/>
          </a:xfrm>
        </p:spPr>
        <p:txBody>
          <a:bodyPr>
            <a:normAutofit fontScale="90000"/>
          </a:bodyPr>
          <a:lstStyle/>
          <a:p>
            <a:pPr algn="ctr"/>
            <a:r>
              <a:rPr lang="en-GB" sz="7000" dirty="0">
                <a:latin typeface="+mn-lt"/>
              </a:rPr>
              <a:t>Runoff variation</a:t>
            </a:r>
          </a:p>
        </p:txBody>
      </p:sp>
      <p:sp>
        <p:nvSpPr>
          <p:cNvPr id="3" name="Content Placeholder 2"/>
          <p:cNvSpPr>
            <a:spLocks noGrp="1"/>
          </p:cNvSpPr>
          <p:nvPr>
            <p:ph idx="1"/>
          </p:nvPr>
        </p:nvSpPr>
        <p:spPr>
          <a:xfrm>
            <a:off x="838200" y="1419366"/>
            <a:ext cx="10515600" cy="3788605"/>
          </a:xfrm>
        </p:spPr>
        <p:txBody>
          <a:bodyPr anchor="ctr">
            <a:normAutofit fontScale="92500"/>
          </a:bodyPr>
          <a:lstStyle/>
          <a:p>
            <a:pPr marL="0" indent="0">
              <a:spcAft>
                <a:spcPts val="1200"/>
              </a:spcAft>
              <a:buNone/>
            </a:pPr>
            <a:r>
              <a:rPr lang="en-GB" dirty="0"/>
              <a:t>The amount of water in the river (and flowing into the sea therefore), is known as runoff.</a:t>
            </a:r>
          </a:p>
          <a:p>
            <a:pPr marL="0" indent="0">
              <a:spcAft>
                <a:spcPts val="1200"/>
              </a:spcAft>
              <a:buNone/>
            </a:pPr>
            <a:r>
              <a:rPr lang="en-GB" dirty="0"/>
              <a:t>This varies widely...</a:t>
            </a:r>
          </a:p>
          <a:p>
            <a:pPr lvl="1">
              <a:spcAft>
                <a:spcPts val="1200"/>
              </a:spcAft>
            </a:pPr>
            <a:r>
              <a:rPr lang="en-GB" sz="2800" dirty="0"/>
              <a:t>Between different rivers – depends on things like the size of the drainage basin, amount of rain that falls and the geology of the area</a:t>
            </a:r>
          </a:p>
          <a:p>
            <a:pPr lvl="1">
              <a:spcAft>
                <a:spcPts val="1200"/>
              </a:spcAft>
            </a:pPr>
            <a:r>
              <a:rPr lang="en-GB" sz="2800" dirty="0"/>
              <a:t>In one river throughout the course of a year – seasonal rainfall amounts, snowfall (</a:t>
            </a:r>
            <a:r>
              <a:rPr lang="en-GB" sz="2800" dirty="0" err="1"/>
              <a:t>smow</a:t>
            </a:r>
            <a:r>
              <a:rPr lang="en-GB" sz="2800" dirty="0"/>
              <a:t> can be stored on the surface for many months before it melts)</a:t>
            </a:r>
          </a:p>
        </p:txBody>
      </p:sp>
    </p:spTree>
    <p:extLst>
      <p:ext uri="{BB962C8B-B14F-4D97-AF65-F5344CB8AC3E}">
        <p14:creationId xmlns:p14="http://schemas.microsoft.com/office/powerpoint/2010/main" val="156988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266" y="133184"/>
            <a:ext cx="11709778" cy="5803790"/>
          </a:xfrm>
        </p:spPr>
        <p:txBody>
          <a:bodyPr>
            <a:noAutofit/>
          </a:bodyPr>
          <a:lstStyle/>
          <a:p>
            <a:pPr marL="0" indent="0">
              <a:spcAft>
                <a:spcPts val="1200"/>
              </a:spcAft>
              <a:buNone/>
            </a:pPr>
            <a:r>
              <a:rPr lang="en-GB" sz="1800" u="sng" dirty="0"/>
              <a:t>The level of runoff at a given time is studied by measuring </a:t>
            </a:r>
            <a:r>
              <a:rPr lang="en-GB" sz="1800" b="1" u="sng" dirty="0"/>
              <a:t>river discharge</a:t>
            </a:r>
            <a:r>
              <a:rPr lang="en-GB" sz="1800" u="sng" dirty="0"/>
              <a:t>.</a:t>
            </a:r>
          </a:p>
          <a:p>
            <a:pPr marL="0" indent="0">
              <a:spcAft>
                <a:spcPts val="1200"/>
              </a:spcAft>
              <a:buNone/>
            </a:pPr>
            <a:endParaRPr lang="en-GB" sz="1800" dirty="0"/>
          </a:p>
          <a:p>
            <a:pPr lvl="1">
              <a:spcAft>
                <a:spcPts val="1200"/>
              </a:spcAft>
            </a:pPr>
            <a:r>
              <a:rPr lang="en-GB" sz="1800" dirty="0"/>
              <a:t>What is river discharge?</a:t>
            </a:r>
          </a:p>
          <a:p>
            <a:pPr marL="457200" lvl="1" indent="0">
              <a:spcAft>
                <a:spcPts val="1200"/>
              </a:spcAft>
              <a:buNone/>
            </a:pPr>
            <a:r>
              <a:rPr lang="en-GB" sz="1800" i="1" dirty="0"/>
              <a:t>Imagine standing on a bridge looking down on a fast-flowing river. The volume of water passing beneath you is the river’s discharge.</a:t>
            </a:r>
          </a:p>
          <a:p>
            <a:pPr lvl="1">
              <a:spcAft>
                <a:spcPts val="1200"/>
              </a:spcAft>
            </a:pPr>
            <a:r>
              <a:rPr lang="en-GB" sz="1800" dirty="0"/>
              <a:t>How is it calculated?</a:t>
            </a:r>
          </a:p>
          <a:p>
            <a:pPr marL="457200" lvl="1" indent="0">
              <a:lnSpc>
                <a:spcPct val="100000"/>
              </a:lnSpc>
              <a:spcBef>
                <a:spcPts val="0"/>
              </a:spcBef>
              <a:spcAft>
                <a:spcPts val="600"/>
              </a:spcAft>
              <a:buNone/>
            </a:pPr>
            <a:r>
              <a:rPr lang="en-GB" sz="1800" i="1" dirty="0"/>
              <a:t>River discharge values are expressed in </a:t>
            </a:r>
          </a:p>
          <a:p>
            <a:pPr marL="457200" lvl="1" indent="0">
              <a:lnSpc>
                <a:spcPct val="100000"/>
              </a:lnSpc>
              <a:spcBef>
                <a:spcPts val="0"/>
              </a:spcBef>
              <a:spcAft>
                <a:spcPts val="600"/>
              </a:spcAft>
              <a:buNone/>
            </a:pPr>
            <a:r>
              <a:rPr lang="en-GB" sz="1800" i="1" dirty="0"/>
              <a:t>‘</a:t>
            </a:r>
            <a:r>
              <a:rPr lang="en-GB" sz="1800" i="1" dirty="0" err="1"/>
              <a:t>cumecs</a:t>
            </a:r>
            <a:r>
              <a:rPr lang="en-GB" sz="1800" i="1" dirty="0"/>
              <a:t>’ (cubic metres per second). </a:t>
            </a:r>
          </a:p>
          <a:p>
            <a:pPr marL="457200" lvl="1" indent="0">
              <a:spcAft>
                <a:spcPts val="1200"/>
              </a:spcAft>
              <a:buNone/>
            </a:pPr>
            <a:endParaRPr lang="en-GB" sz="1800" i="1" dirty="0"/>
          </a:p>
          <a:p>
            <a:pPr marL="457200" lvl="1" indent="0">
              <a:spcAft>
                <a:spcPts val="1200"/>
              </a:spcAft>
              <a:buNone/>
            </a:pPr>
            <a:endParaRPr lang="en-GB" sz="1800" dirty="0"/>
          </a:p>
          <a:p>
            <a:pPr lvl="1">
              <a:spcAft>
                <a:spcPts val="1200"/>
              </a:spcAft>
            </a:pPr>
            <a:endParaRPr lang="en-GB" sz="1800" dirty="0"/>
          </a:p>
          <a:p>
            <a:pPr lvl="1">
              <a:spcAft>
                <a:spcPts val="1200"/>
              </a:spcAft>
            </a:pPr>
            <a:r>
              <a:rPr lang="en-GB" sz="1800" dirty="0"/>
              <a:t>It is usually calculated in this way:</a:t>
            </a:r>
            <a:endParaRPr lang="en-GB" sz="1800" i="1" dirty="0"/>
          </a:p>
          <a:p>
            <a:pPr marL="457200" lvl="1" indent="0">
              <a:spcAft>
                <a:spcPts val="1200"/>
              </a:spcAft>
              <a:buNone/>
            </a:pPr>
            <a:r>
              <a:rPr lang="en-GB" sz="1800" i="1" dirty="0"/>
              <a:t>Discharge (m3 per second) = cross-sectional area (m2) x velocity (metres per second)</a:t>
            </a:r>
            <a:endParaRPr lang="en-GB" sz="1800" dirty="0"/>
          </a:p>
          <a:p>
            <a:pPr marL="457200" lvl="1" indent="0">
              <a:spcAft>
                <a:spcPts val="1200"/>
              </a:spcAft>
              <a:buNone/>
            </a:pPr>
            <a:endParaRPr lang="en-GB" sz="1800" i="1" dirty="0"/>
          </a:p>
          <a:p>
            <a:pPr marL="457200" lvl="1" indent="0">
              <a:spcAft>
                <a:spcPts val="1200"/>
              </a:spcAft>
              <a:buNone/>
            </a:pPr>
            <a:r>
              <a:rPr lang="en-GB" sz="1800" i="1" dirty="0"/>
              <a:t> </a:t>
            </a:r>
          </a:p>
        </p:txBody>
      </p:sp>
      <p:pic>
        <p:nvPicPr>
          <p:cNvPr id="2" name="Picture 1">
            <a:extLst>
              <a:ext uri="{FF2B5EF4-FFF2-40B4-BE49-F238E27FC236}">
                <a16:creationId xmlns:a16="http://schemas.microsoft.com/office/drawing/2014/main" id="{A89AC471-B41A-4D42-9E1A-0CF0D3474243}"/>
              </a:ext>
            </a:extLst>
          </p:cNvPr>
          <p:cNvPicPr>
            <a:picLocks noChangeAspect="1"/>
          </p:cNvPicPr>
          <p:nvPr/>
        </p:nvPicPr>
        <p:blipFill>
          <a:blip r:embed="rId2"/>
          <a:stretch>
            <a:fillRect/>
          </a:stretch>
        </p:blipFill>
        <p:spPr>
          <a:xfrm>
            <a:off x="6637184" y="1868556"/>
            <a:ext cx="5345550" cy="3570799"/>
          </a:xfrm>
          <a:prstGeom prst="rect">
            <a:avLst/>
          </a:prstGeom>
        </p:spPr>
      </p:pic>
    </p:spTree>
    <p:extLst>
      <p:ext uri="{BB962C8B-B14F-4D97-AF65-F5344CB8AC3E}">
        <p14:creationId xmlns:p14="http://schemas.microsoft.com/office/powerpoint/2010/main" val="3211520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791" y="123756"/>
            <a:ext cx="10515600" cy="1286254"/>
          </a:xfrm>
        </p:spPr>
        <p:txBody>
          <a:bodyPr>
            <a:normAutofit/>
          </a:bodyPr>
          <a:lstStyle/>
          <a:p>
            <a:r>
              <a:rPr lang="en-US" sz="3400" dirty="0">
                <a:latin typeface="+mn-lt"/>
              </a:rPr>
              <a:t>Compare the two river basins below. In your own words explain the reasons behind the differences in runoff. </a:t>
            </a:r>
            <a:endParaRPr lang="en-GB" sz="3400" dirty="0">
              <a:latin typeface="+mn-lt"/>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0000">
            <a:off x="2394997" y="1679814"/>
            <a:ext cx="3286760" cy="3246755"/>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000">
            <a:off x="6838274" y="1683624"/>
            <a:ext cx="3387090" cy="3794125"/>
          </a:xfrm>
          <a:prstGeom prst="rect">
            <a:avLst/>
          </a:prstGeom>
          <a:noFill/>
          <a:ln>
            <a:noFill/>
          </a:ln>
        </p:spPr>
      </p:pic>
      <p:sp>
        <p:nvSpPr>
          <p:cNvPr id="6" name="Text Box 2"/>
          <p:cNvSpPr txBox="1">
            <a:spLocks noChangeArrowheads="1"/>
          </p:cNvSpPr>
          <p:nvPr/>
        </p:nvSpPr>
        <p:spPr bwMode="auto">
          <a:xfrm>
            <a:off x="2595022" y="3905489"/>
            <a:ext cx="2886075" cy="2486025"/>
          </a:xfrm>
          <a:prstGeom prst="rect">
            <a:avLst/>
          </a:prstGeom>
          <a:solidFill>
            <a:srgbClr val="FFFFFF"/>
          </a:solidFill>
          <a:ln w="9525">
            <a:solidFill>
              <a:srgbClr val="000000"/>
            </a:solidFill>
            <a:prstDash val="dashDot"/>
            <a:miter lim="800000"/>
            <a:headEnd/>
            <a:tailEnd/>
          </a:ln>
        </p:spPr>
        <p:txBody>
          <a:bodyPr rot="0" vert="horz" wrap="square" lIns="91440" tIns="45720" rIns="91440" bIns="45720" anchor="t" anchorCtr="0">
            <a:noAutofit/>
          </a:bodyPr>
          <a:lstStyle/>
          <a:p>
            <a:pPr>
              <a:spcBef>
                <a:spcPts val="750"/>
              </a:spcBef>
              <a:spcAft>
                <a:spcPts val="0"/>
              </a:spcAft>
            </a:pPr>
            <a:r>
              <a:rPr lang="en-US" sz="1200">
                <a:solidFill>
                  <a:srgbClr val="000000"/>
                </a:solidFill>
                <a:effectLst/>
                <a:latin typeface="AQA Chevin Pro Medium"/>
                <a:ea typeface="Times New Roman" panose="02020603050405020304" pitchFamily="18" charset="0"/>
                <a:cs typeface="Times New Roman" panose="02020603050405020304" pitchFamily="18" charset="0"/>
              </a:rPr>
              <a:t>      </a:t>
            </a:r>
            <a:endParaRPr lang="en-GB" sz="1200">
              <a:solidFill>
                <a:srgbClr val="000000"/>
              </a:solidFill>
              <a:effectLst/>
              <a:latin typeface="AQA Chevin Pro Medium"/>
              <a:ea typeface="Times New Roman" panose="02020603050405020304" pitchFamily="18" charset="0"/>
              <a:cs typeface="Times New Roman" panose="02020603050405020304" pitchFamily="18" charset="0"/>
            </a:endParaRPr>
          </a:p>
        </p:txBody>
      </p:sp>
      <p:sp>
        <p:nvSpPr>
          <p:cNvPr id="7" name="Text Box 2"/>
          <p:cNvSpPr txBox="1">
            <a:spLocks noChangeArrowheads="1"/>
          </p:cNvSpPr>
          <p:nvPr/>
        </p:nvSpPr>
        <p:spPr bwMode="auto">
          <a:xfrm>
            <a:off x="7022107" y="3915014"/>
            <a:ext cx="3019425" cy="2476500"/>
          </a:xfrm>
          <a:prstGeom prst="rect">
            <a:avLst/>
          </a:prstGeom>
          <a:solidFill>
            <a:srgbClr val="FFFFFF"/>
          </a:solidFill>
          <a:ln w="9525">
            <a:solidFill>
              <a:srgbClr val="000000"/>
            </a:solidFill>
            <a:prstDash val="dashDot"/>
            <a:miter lim="800000"/>
            <a:headEnd/>
            <a:tailEnd/>
          </a:ln>
        </p:spPr>
        <p:txBody>
          <a:bodyPr rot="0" vert="horz" wrap="square" lIns="91440" tIns="45720" rIns="91440" bIns="45720" anchor="t" anchorCtr="0">
            <a:noAutofit/>
          </a:bodyPr>
          <a:lstStyle/>
          <a:p>
            <a:pPr>
              <a:spcBef>
                <a:spcPts val="750"/>
              </a:spcBef>
              <a:spcAft>
                <a:spcPts val="0"/>
              </a:spcAft>
            </a:pPr>
            <a:r>
              <a:rPr lang="en-US" sz="1200">
                <a:solidFill>
                  <a:srgbClr val="000000"/>
                </a:solidFill>
                <a:effectLst/>
                <a:latin typeface="AQA Chevin Pro Medium"/>
                <a:ea typeface="Times New Roman" panose="02020603050405020304" pitchFamily="18" charset="0"/>
                <a:cs typeface="Times New Roman" panose="02020603050405020304" pitchFamily="18" charset="0"/>
              </a:rPr>
              <a:t>      </a:t>
            </a:r>
            <a:endParaRPr lang="en-GB" sz="1200">
              <a:solidFill>
                <a:srgbClr val="000000"/>
              </a:solidFill>
              <a:effectLst/>
              <a:latin typeface="AQA Chevin Pro Medium"/>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768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200" b="1" dirty="0">
                <a:solidFill>
                  <a:srgbClr val="0070C0"/>
                </a:solidFill>
                <a:latin typeface="+mn-lt"/>
              </a:rPr>
              <a:t>River regimes</a:t>
            </a:r>
            <a:endParaRPr lang="en-GB" sz="6200" dirty="0">
              <a:solidFill>
                <a:srgbClr val="0070C0"/>
              </a:solidFill>
              <a:latin typeface="+mn-lt"/>
            </a:endParaRPr>
          </a:p>
        </p:txBody>
      </p:sp>
      <p:sp>
        <p:nvSpPr>
          <p:cNvPr id="3" name="Content Placeholder 2"/>
          <p:cNvSpPr>
            <a:spLocks noGrp="1"/>
          </p:cNvSpPr>
          <p:nvPr>
            <p:ph idx="1"/>
          </p:nvPr>
        </p:nvSpPr>
        <p:spPr/>
        <p:txBody>
          <a:bodyPr>
            <a:normAutofit/>
          </a:bodyPr>
          <a:lstStyle/>
          <a:p>
            <a:pPr marL="0" indent="0">
              <a:buNone/>
            </a:pPr>
            <a:endParaRPr lang="en-US" dirty="0">
              <a:solidFill>
                <a:srgbClr val="0070C0"/>
              </a:solidFill>
            </a:endParaRPr>
          </a:p>
          <a:p>
            <a:pPr marL="0" indent="0">
              <a:buNone/>
            </a:pPr>
            <a:endParaRPr lang="en-US" dirty="0">
              <a:solidFill>
                <a:srgbClr val="0070C0"/>
              </a:solidFill>
            </a:endParaRPr>
          </a:p>
          <a:p>
            <a:pPr marL="0" indent="0">
              <a:buNone/>
            </a:pPr>
            <a:endParaRPr lang="en-US" dirty="0">
              <a:solidFill>
                <a:srgbClr val="0070C0"/>
              </a:solidFill>
            </a:endParaRPr>
          </a:p>
          <a:p>
            <a:pPr marL="0" indent="0">
              <a:buNone/>
            </a:pPr>
            <a:r>
              <a:rPr lang="en-US" dirty="0">
                <a:solidFill>
                  <a:srgbClr val="0070C0"/>
                </a:solidFill>
              </a:rPr>
              <a:t>River levels rise and fall, often showing an annual pattern (the river’s regime). A river regime can be defined as:</a:t>
            </a:r>
          </a:p>
          <a:p>
            <a:pPr marL="0" indent="0">
              <a:buNone/>
            </a:pPr>
            <a:endParaRPr lang="en-GB" dirty="0">
              <a:solidFill>
                <a:srgbClr val="0070C0"/>
              </a:solidFill>
            </a:endParaRPr>
          </a:p>
          <a:p>
            <a:pPr marL="0" indent="0">
              <a:buNone/>
            </a:pPr>
            <a:r>
              <a:rPr lang="en-US" b="1" dirty="0">
                <a:solidFill>
                  <a:srgbClr val="0070C0"/>
                </a:solidFill>
              </a:rPr>
              <a:t>The variability in a river’s discharge throughout the course of a year in response to precipitation, temperature, evapotranspiration and drainage basin characteristics.</a:t>
            </a:r>
            <a:endParaRPr lang="en-GB" dirty="0">
              <a:solidFill>
                <a:srgbClr val="0070C0"/>
              </a:solidFill>
            </a:endParaRPr>
          </a:p>
          <a:p>
            <a:endParaRPr lang="en-GB" dirty="0">
              <a:solidFill>
                <a:srgbClr val="0070C0"/>
              </a:solidFill>
            </a:endParaRPr>
          </a:p>
          <a:p>
            <a:pPr marL="0" indent="0">
              <a:buNone/>
            </a:pPr>
            <a:endParaRPr lang="en-GB" dirty="0">
              <a:solidFill>
                <a:srgbClr val="0070C0"/>
              </a:solidFill>
            </a:endParaRPr>
          </a:p>
        </p:txBody>
      </p:sp>
      <p:pic>
        <p:nvPicPr>
          <p:cNvPr id="1026" name="Picture 2">
            <a:extLst>
              <a:ext uri="{FF2B5EF4-FFF2-40B4-BE49-F238E27FC236}">
                <a16:creationId xmlns:a16="http://schemas.microsoft.com/office/drawing/2014/main" id="{B244F4C3-A52C-46FE-853B-AA97EE3D72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87" t="9931" r="13359" b="29231"/>
          <a:stretch/>
        </p:blipFill>
        <p:spPr bwMode="auto">
          <a:xfrm>
            <a:off x="6096000" y="319785"/>
            <a:ext cx="5078437" cy="3030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334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EA90949D6391244A906844C304818D4E003F679A001BADA543965643A5577EF543" ma:contentTypeVersion="1" ma:contentTypeDescription="Create a new PowerPoint document" ma:contentTypeScope="" ma:versionID="1bed73eda1ed46448f4b761c448547a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D43154-69AB-4580-A4B6-A2DF2103AE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2F16771-5C0A-4780-927A-BEF882B894C3}">
  <ds:schemaRefs>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345942B-B0C2-4A53-975B-2303044FF9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2592</TotalTime>
  <Words>814</Words>
  <Application>Microsoft Office PowerPoint</Application>
  <PresentationFormat>Widescreen</PresentationFormat>
  <Paragraphs>96</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AQA Chevin Pro Medium</vt:lpstr>
      <vt:lpstr>Arial</vt:lpstr>
      <vt:lpstr>Calibri</vt:lpstr>
      <vt:lpstr>Calibri Light</vt:lpstr>
      <vt:lpstr>Office Theme</vt:lpstr>
      <vt:lpstr>PowerPoint Presentation</vt:lpstr>
      <vt:lpstr>Can you identify the missing elements? Describe one possible pathway of water to the river channel once it has infiltrated into the soil.</vt:lpstr>
      <vt:lpstr>PowerPoint Presentation</vt:lpstr>
      <vt:lpstr>PowerPoint Presentation</vt:lpstr>
      <vt:lpstr>PowerPoint Presentation</vt:lpstr>
      <vt:lpstr>Runoff variation</vt:lpstr>
      <vt:lpstr>PowerPoint Presentation</vt:lpstr>
      <vt:lpstr>Compare the two river basins below. In your own words explain the reasons behind the differences in runoff. </vt:lpstr>
      <vt:lpstr>River regimes</vt:lpstr>
      <vt:lpstr>TASK: Compare these two regimes, River Avon, UK, on the left and Mohawk River, USA, on the right. Use the statements below to complete the text boxes.</vt:lpstr>
      <vt:lpstr>PowerPoint Presentation</vt:lpstr>
      <vt:lpstr>The Nile Regime:</vt:lpstr>
      <vt:lpstr>The Ganges regime:</vt:lpstr>
      <vt:lpstr>Compare the variation in run-off for the River Lambourn and River Ock. They are neighbouring catchments with the same climatic conditions but different geology. The Lambourn is supplied by chalk springs while the Ock drains an impermeable clay catchment.   What is the general pattern of flow of the River Lambourn, how and why does this differ to the Ock?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Hooper</dc:creator>
  <cp:lastModifiedBy>Alison Martin</cp:lastModifiedBy>
  <cp:revision>41</cp:revision>
  <dcterms:created xsi:type="dcterms:W3CDTF">2019-01-24T00:44:35Z</dcterms:created>
  <dcterms:modified xsi:type="dcterms:W3CDTF">2023-01-04T09:49:28Z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0x010100EA90949D6391244A906844C304818D4E003F679A001BADA543965643A5577EF543</vt:lpwstr>
  </property>
</Properties>
</file>