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Lst>
  <p:sldSz cx="9144000" cy="6858000" type="screen4x3"/>
  <p:notesSz cx="6858000" cy="9144000"/>
  <p:embeddedFontLst>
    <p:embeddedFont>
      <p:font typeface="Museo 700" panose="02000000000000000000" pitchFamily="50" charset="0"/>
      <p:bold r:id="rId20"/>
    </p:embeddedFont>
    <p:embeddedFont>
      <p:font typeface="Museo900-Regular" panose="02000000000000000000" pitchFamily="50" charset="0"/>
      <p:bold r:id="rId21"/>
    </p:embeddedFont>
    <p:embeddedFont>
      <p:font typeface="Museo 900" panose="02000000000000000000" pitchFamily="50" charset="0"/>
      <p:bold r:id="rId22"/>
    </p:embeddedFont>
    <p:embeddedFont>
      <p:font typeface="Museo 500" panose="02000000000000000000" pitchFamily="50" charset="0"/>
      <p:regular r:id="rId23"/>
    </p:embeddedFont>
    <p:embeddedFont>
      <p:font typeface="Museo 100" panose="02000000000000000000" pitchFamily="50"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A639"/>
    <a:srgbClr val="B2CB63"/>
    <a:srgbClr val="6C6F59"/>
    <a:srgbClr val="C0BB9E"/>
    <a:srgbClr val="2F586A"/>
    <a:srgbClr val="364656"/>
    <a:srgbClr val="274754"/>
    <a:srgbClr val="979A78"/>
    <a:srgbClr val="8D8959"/>
    <a:srgbClr val="2B75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snapToObjects="1" showGuides="1">
      <p:cViewPr varScale="1">
        <p:scale>
          <a:sx n="116" d="100"/>
          <a:sy n="116" d="100"/>
        </p:scale>
        <p:origin x="630"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0" d="100"/>
        <a:sy n="120" d="100"/>
      </p:scale>
      <p:origin x="0" y="-13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descr="Unit 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B2CB63"/>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B2CB6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B2CB63"/>
                </a:solidFill>
                <a:latin typeface="Arial"/>
                <a:cs typeface="Arial"/>
              </a:rPr>
              <a:t>4</a:t>
            </a:r>
            <a:endParaRPr lang="en-US" sz="4500" b="1" dirty="0">
              <a:solidFill>
                <a:srgbClr val="B2CB63"/>
              </a:solidFill>
              <a:latin typeface="Arial"/>
              <a:cs typeface="Arial"/>
            </a:endParaRPr>
          </a:p>
        </p:txBody>
      </p:sp>
    </p:spTree>
    <p:extLst>
      <p:ext uri="{BB962C8B-B14F-4D97-AF65-F5344CB8AC3E}">
        <p14:creationId xmlns:p14="http://schemas.microsoft.com/office/powerpoint/2010/main" val="309895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8A6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0216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2CB6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6.jp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Wireless networking, CSMA and SSID</a:t>
            </a:r>
          </a:p>
          <a:p>
            <a:pPr>
              <a:spcBef>
                <a:spcPts val="288"/>
              </a:spcBef>
            </a:pPr>
            <a:r>
              <a:rPr lang="en-US" sz="1200" b="0" dirty="0" smtClean="0">
                <a:solidFill>
                  <a:srgbClr val="FFFFFF"/>
                </a:solidFill>
                <a:latin typeface="Arial"/>
                <a:cs typeface="Arial"/>
              </a:rPr>
              <a:t>Unit 6: Communication: Technology and consequences</a:t>
            </a:r>
          </a:p>
        </p:txBody>
      </p:sp>
      <p:pic>
        <p:nvPicPr>
          <p:cNvPr id="28" name="Picture 27" descr="Logo Unit 6.ai"/>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8" name="Picture 37" descr="Logo Unit 6.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39" name="Picture 38" descr="Unit 6.jp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2" name="TextBox 4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Wireless networking, CSMA and SSID</a:t>
            </a:r>
          </a:p>
          <a:p>
            <a:pPr>
              <a:spcBef>
                <a:spcPts val="288"/>
              </a:spcBef>
            </a:pPr>
            <a:r>
              <a:rPr lang="en-US" sz="1200" b="0" dirty="0" smtClean="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9" name="Picture 28" descr="Unit 6.jp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2" name="TextBox 3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Wireless networking, CSMA and SSID</a:t>
            </a:r>
          </a:p>
          <a:p>
            <a:pPr>
              <a:spcBef>
                <a:spcPts val="288"/>
              </a:spcBef>
            </a:pPr>
            <a:r>
              <a:rPr lang="en-US" sz="1200" b="0" dirty="0" smtClean="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7" name="Picture 26" descr="Unit 6.jp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0" name="TextBox 2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Wireless networking, CSMA and SSID</a:t>
            </a:r>
          </a:p>
          <a:p>
            <a:pPr>
              <a:spcBef>
                <a:spcPts val="288"/>
              </a:spcBef>
            </a:pPr>
            <a:r>
              <a:rPr lang="en-US" sz="1200" b="0" dirty="0" smtClean="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8" name="Picture 37" descr="Logo Unit 6.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39" name="Picture 38" descr="Unit 6.jp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2" name="TextBox 4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Wireless networking, CSMA and SSID</a:t>
            </a:r>
          </a:p>
          <a:p>
            <a:pPr>
              <a:spcBef>
                <a:spcPts val="288"/>
              </a:spcBef>
            </a:pPr>
            <a:r>
              <a:rPr lang="en-US" sz="1200" b="0" dirty="0" smtClean="0">
                <a:solidFill>
                  <a:srgbClr val="FFFFFF"/>
                </a:solidFill>
                <a:latin typeface="Arial"/>
                <a:cs typeface="Arial"/>
              </a:rPr>
              <a:t>Unit 6: Communication: Technology and consequences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1745212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4" r:id="rId3"/>
    <p:sldLayoutId id="2147483652" r:id="rId4"/>
    <p:sldLayoutId id="2147483653" r:id="rId5"/>
    <p:sldLayoutId id="2147483655" r:id="rId6"/>
    <p:sldLayoutId id="2147483656" r:id="rId7"/>
    <p:sldLayoutId id="214748366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Wireless networking, CSMA and SSID</a:t>
            </a:r>
            <a:endParaRPr lang="en-US" dirty="0">
              <a:latin typeface="Museo 100" panose="02000000000000000000" pitchFamily="50" charset="0"/>
            </a:endParaRPr>
          </a:p>
          <a:p>
            <a:pPr lvl="1"/>
            <a:r>
              <a:rPr lang="en-US" sz="2000" dirty="0" smtClean="0">
                <a:latin typeface="Museo 100" panose="02000000000000000000" pitchFamily="50" charset="0"/>
              </a:rPr>
              <a:t>Unit 6</a:t>
            </a:r>
          </a:p>
          <a:p>
            <a:pPr lvl="1"/>
            <a:r>
              <a:rPr lang="en-US" sz="2000" dirty="0" smtClean="0">
                <a:latin typeface="Museo 100" panose="02000000000000000000" pitchFamily="50" charset="0"/>
              </a:rPr>
              <a:t>Communication: Technology and consequences</a:t>
            </a:r>
            <a:endParaRPr lang="en-US" sz="2000" dirty="0">
              <a:latin typeface="Museo 100" panose="02000000000000000000" pitchFamily="50" charset="0"/>
            </a:endParaRPr>
          </a:p>
        </p:txBody>
      </p:sp>
    </p:spTree>
    <p:extLst>
      <p:ext uri="{BB962C8B-B14F-4D97-AF65-F5344CB8AC3E}">
        <p14:creationId xmlns:p14="http://schemas.microsoft.com/office/powerpoint/2010/main" val="1719549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4</a:t>
            </a:r>
            <a:endParaRPr lang="en-GB" dirty="0"/>
          </a:p>
        </p:txBody>
      </p:sp>
      <p:sp>
        <p:nvSpPr>
          <p:cNvPr id="5" name="Text Placeholder 4"/>
          <p:cNvSpPr>
            <a:spLocks noGrp="1"/>
          </p:cNvSpPr>
          <p:nvPr>
            <p:ph type="body" sz="quarter" idx="14"/>
          </p:nvPr>
        </p:nvSpPr>
        <p:spPr/>
        <p:txBody>
          <a:bodyPr/>
          <a:lstStyle/>
          <a:p>
            <a:r>
              <a:rPr lang="en-GB" dirty="0" smtClean="0"/>
              <a:t>Now write answers to </a:t>
            </a:r>
            <a:r>
              <a:rPr lang="en-GB" b="1" dirty="0" smtClean="0"/>
              <a:t>Task 1</a:t>
            </a:r>
            <a:r>
              <a:rPr lang="en-GB" dirty="0" smtClean="0"/>
              <a:t> on the worksheet</a:t>
            </a:r>
            <a:endParaRPr lang="en-GB" dirty="0"/>
          </a:p>
        </p:txBody>
      </p:sp>
    </p:spTree>
    <p:extLst>
      <p:ext uri="{BB962C8B-B14F-4D97-AF65-F5344CB8AC3E}">
        <p14:creationId xmlns:p14="http://schemas.microsoft.com/office/powerpoint/2010/main" val="35355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518"/>
          <a:stretch/>
        </p:blipFill>
        <p:spPr>
          <a:xfrm>
            <a:off x="6366934" y="3643084"/>
            <a:ext cx="2794000" cy="268514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3672111"/>
            <a:ext cx="3918857" cy="3091542"/>
          </a:xfrm>
          <a:prstGeom prst="rect">
            <a:avLst/>
          </a:prstGeom>
        </p:spPr>
      </p:pic>
      <p:sp>
        <p:nvSpPr>
          <p:cNvPr id="2" name="Text Placeholder 1"/>
          <p:cNvSpPr>
            <a:spLocks noGrp="1"/>
          </p:cNvSpPr>
          <p:nvPr>
            <p:ph type="body" sz="quarter" idx="13"/>
          </p:nvPr>
        </p:nvSpPr>
        <p:spPr/>
        <p:txBody>
          <a:bodyPr/>
          <a:lstStyle/>
          <a:p>
            <a:r>
              <a:rPr lang="en-GB" dirty="0" smtClean="0"/>
              <a:t>Two stations transmitting…</a:t>
            </a:r>
            <a:endParaRPr lang="en-GB" dirty="0"/>
          </a:p>
        </p:txBody>
      </p:sp>
      <p:sp>
        <p:nvSpPr>
          <p:cNvPr id="3" name="Text Placeholder 2"/>
          <p:cNvSpPr>
            <a:spLocks noGrp="1"/>
          </p:cNvSpPr>
          <p:nvPr>
            <p:ph type="body" sz="quarter" idx="14"/>
          </p:nvPr>
        </p:nvSpPr>
        <p:spPr/>
        <p:txBody>
          <a:bodyPr/>
          <a:lstStyle/>
          <a:p>
            <a:r>
              <a:rPr lang="en-GB" dirty="0"/>
              <a:t>S</a:t>
            </a:r>
            <a:r>
              <a:rPr lang="en-GB" dirty="0" smtClean="0"/>
              <a:t>everal devices may be able to transmit via a single WAP</a:t>
            </a:r>
          </a:p>
          <a:p>
            <a:r>
              <a:rPr lang="en-GB" dirty="0" smtClean="0"/>
              <a:t>What happens if two devices transmit simultaneously?</a:t>
            </a:r>
          </a:p>
          <a:p>
            <a:pPr lvl="1"/>
            <a:r>
              <a:rPr lang="en-GB" dirty="0" smtClean="0"/>
              <a:t>A protocol is needed to prevent this from happening </a:t>
            </a:r>
            <a:endParaRPr lang="en-GB" dirty="0"/>
          </a:p>
        </p:txBody>
      </p:sp>
    </p:spTree>
    <p:extLst>
      <p:ext uri="{BB962C8B-B14F-4D97-AF65-F5344CB8AC3E}">
        <p14:creationId xmlns:p14="http://schemas.microsoft.com/office/powerpoint/2010/main" val="92716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Collision avoidance</a:t>
            </a:r>
          </a:p>
        </p:txBody>
      </p:sp>
      <p:grpSp>
        <p:nvGrpSpPr>
          <p:cNvPr id="29" name="Group 28"/>
          <p:cNvGrpSpPr/>
          <p:nvPr/>
        </p:nvGrpSpPr>
        <p:grpSpPr>
          <a:xfrm>
            <a:off x="3360479" y="1611391"/>
            <a:ext cx="4361568" cy="4860750"/>
            <a:chOff x="1138235" y="1538109"/>
            <a:chExt cx="4357693" cy="4856432"/>
          </a:xfrm>
          <a:effectLst/>
        </p:grpSpPr>
        <p:sp>
          <p:nvSpPr>
            <p:cNvPr id="7" name="Rounded Rectangle 6"/>
            <p:cNvSpPr/>
            <p:nvPr/>
          </p:nvSpPr>
          <p:spPr>
            <a:xfrm>
              <a:off x="1409700" y="1538109"/>
              <a:ext cx="1476375" cy="517845"/>
            </a:xfrm>
            <a:prstGeom prst="roundRect">
              <a:avLst>
                <a:gd name="adj" fmla="val 44257"/>
              </a:avLst>
            </a:prstGeom>
            <a:solidFill>
              <a:srgbClr val="B2CB63"/>
            </a:solidFill>
            <a:ln w="28575">
              <a:solidFill>
                <a:srgbClr val="B2CB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Start</a:t>
              </a:r>
            </a:p>
          </p:txBody>
        </p:sp>
        <p:sp>
          <p:nvSpPr>
            <p:cNvPr id="9" name="Rounded Rectangle 8"/>
            <p:cNvSpPr/>
            <p:nvPr/>
          </p:nvSpPr>
          <p:spPr>
            <a:xfrm>
              <a:off x="1409699" y="5876696"/>
              <a:ext cx="1476375" cy="517845"/>
            </a:xfrm>
            <a:prstGeom prst="roundRect">
              <a:avLst>
                <a:gd name="adj" fmla="val 44257"/>
              </a:avLst>
            </a:prstGeom>
            <a:solidFill>
              <a:srgbClr val="B2CB63"/>
            </a:solidFill>
            <a:ln w="28575">
              <a:solidFill>
                <a:srgbClr val="B2CB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Stop</a:t>
              </a:r>
            </a:p>
          </p:txBody>
        </p:sp>
        <p:sp>
          <p:nvSpPr>
            <p:cNvPr id="10" name="Rounded Rectangle 9"/>
            <p:cNvSpPr/>
            <p:nvPr/>
          </p:nvSpPr>
          <p:spPr>
            <a:xfrm>
              <a:off x="1409700" y="2490609"/>
              <a:ext cx="1476375" cy="517845"/>
            </a:xfrm>
            <a:prstGeom prst="roundRect">
              <a:avLst>
                <a:gd name="adj" fmla="val 0"/>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Assemble a frame</a:t>
              </a:r>
              <a:endParaRPr lang="en-GB" sz="16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409698" y="4967109"/>
              <a:ext cx="1476375" cy="517845"/>
            </a:xfrm>
            <a:prstGeom prst="roundRect">
              <a:avLst>
                <a:gd name="adj" fmla="val 0"/>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Transmit data</a:t>
              </a:r>
              <a:endParaRPr lang="en-GB" sz="1600" dirty="0">
                <a:solidFill>
                  <a:schemeClr val="tx1"/>
                </a:solidFill>
                <a:latin typeface="Arial" panose="020B0604020202020204" pitchFamily="34" charset="0"/>
                <a:cs typeface="Arial" panose="020B0604020202020204" pitchFamily="34" charset="0"/>
              </a:endParaRPr>
            </a:p>
          </p:txBody>
        </p:sp>
        <p:sp>
          <p:nvSpPr>
            <p:cNvPr id="13" name="Diamond 12"/>
            <p:cNvSpPr/>
            <p:nvPr/>
          </p:nvSpPr>
          <p:spPr>
            <a:xfrm>
              <a:off x="1138235" y="3381196"/>
              <a:ext cx="2019300" cy="1209675"/>
            </a:xfrm>
            <a:prstGeom prst="diamond">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smtClean="0">
                  <a:solidFill>
                    <a:schemeClr val="tx1"/>
                  </a:solidFill>
                  <a:latin typeface="Arial" panose="020B0604020202020204" pitchFamily="34" charset="0"/>
                  <a:cs typeface="Arial" panose="020B0604020202020204" pitchFamily="34" charset="0"/>
                </a:rPr>
                <a:t>Channel</a:t>
              </a:r>
            </a:p>
            <a:p>
              <a:pPr algn="ctr"/>
              <a:r>
                <a:rPr lang="en-GB" sz="1600" dirty="0" smtClean="0">
                  <a:solidFill>
                    <a:schemeClr val="tx1"/>
                  </a:solidFill>
                  <a:latin typeface="Arial" panose="020B0604020202020204" pitchFamily="34" charset="0"/>
                  <a:cs typeface="Arial" panose="020B0604020202020204" pitchFamily="34" charset="0"/>
                </a:rPr>
                <a:t>Idle?</a:t>
              </a:r>
            </a:p>
          </p:txBody>
        </p:sp>
        <p:sp>
          <p:nvSpPr>
            <p:cNvPr id="14" name="Rounded Rectangle 13"/>
            <p:cNvSpPr/>
            <p:nvPr/>
          </p:nvSpPr>
          <p:spPr>
            <a:xfrm>
              <a:off x="4019553" y="3727022"/>
              <a:ext cx="1476375" cy="517845"/>
            </a:xfrm>
            <a:prstGeom prst="roundRect">
              <a:avLst>
                <a:gd name="adj" fmla="val 0"/>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Wait a random time</a:t>
              </a:r>
              <a:endParaRPr lang="en-GB" sz="1600" dirty="0">
                <a:solidFill>
                  <a:schemeClr val="tx1"/>
                </a:solidFill>
                <a:latin typeface="Arial" panose="020B0604020202020204" pitchFamily="34" charset="0"/>
                <a:cs typeface="Arial" panose="020B0604020202020204" pitchFamily="34" charset="0"/>
              </a:endParaRPr>
            </a:p>
          </p:txBody>
        </p:sp>
        <p:cxnSp>
          <p:nvCxnSpPr>
            <p:cNvPr id="16" name="Straight Arrow Connector 15"/>
            <p:cNvCxnSpPr>
              <a:stCxn id="7" idx="2"/>
              <a:endCxn id="10" idx="0"/>
            </p:cNvCxnSpPr>
            <p:nvPr/>
          </p:nvCxnSpPr>
          <p:spPr>
            <a:xfrm>
              <a:off x="2147888" y="2055954"/>
              <a:ext cx="0" cy="434655"/>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3" idx="0"/>
            </p:cNvCxnSpPr>
            <p:nvPr/>
          </p:nvCxnSpPr>
          <p:spPr>
            <a:xfrm flipH="1">
              <a:off x="2147885" y="3008454"/>
              <a:ext cx="4763" cy="372742"/>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147883" y="4590871"/>
              <a:ext cx="4763" cy="372742"/>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2143120" y="5488450"/>
              <a:ext cx="4763" cy="372742"/>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157536" y="3985945"/>
              <a:ext cx="862017" cy="0"/>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152648" y="3183676"/>
              <a:ext cx="2609854" cy="0"/>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748214" y="3183676"/>
              <a:ext cx="2" cy="533821"/>
            </a:xfrm>
            <a:prstGeom prst="straightConnector1">
              <a:avLst/>
            </a:prstGeom>
            <a:ln w="28575">
              <a:solidFill>
                <a:srgbClr val="B2CB6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3148012" y="3564286"/>
              <a:ext cx="800100" cy="517845"/>
            </a:xfrm>
            <a:prstGeom prst="roundRect">
              <a:avLst>
                <a:gd name="adj" fmla="val 0"/>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No</a:t>
              </a:r>
              <a:endParaRPr lang="en-GB" sz="1600" dirty="0">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1957386" y="4449264"/>
              <a:ext cx="800100" cy="517845"/>
            </a:xfrm>
            <a:prstGeom prst="roundRect">
              <a:avLst>
                <a:gd name="adj" fmla="val 0"/>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Yes</a:t>
              </a:r>
              <a:endParaRPr lang="en-GB" sz="16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70904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04732" y="1507067"/>
            <a:ext cx="5139267" cy="5350933"/>
          </a:xfrm>
          <a:prstGeom prst="rect">
            <a:avLst/>
          </a:prstGeom>
        </p:spPr>
      </p:pic>
      <p:sp>
        <p:nvSpPr>
          <p:cNvPr id="2" name="Text Placeholder 1"/>
          <p:cNvSpPr>
            <a:spLocks noGrp="1"/>
          </p:cNvSpPr>
          <p:nvPr>
            <p:ph type="body" sz="quarter" idx="13"/>
          </p:nvPr>
        </p:nvSpPr>
        <p:spPr/>
        <p:txBody>
          <a:bodyPr/>
          <a:lstStyle/>
          <a:p>
            <a:pPr>
              <a:tabLst>
                <a:tab pos="715963" algn="l"/>
              </a:tabLst>
            </a:pPr>
            <a:r>
              <a:rPr lang="en-GB" dirty="0" smtClean="0"/>
              <a:t>CSMA/CA</a:t>
            </a:r>
            <a:endParaRPr lang="en-GB" dirty="0"/>
          </a:p>
        </p:txBody>
      </p:sp>
      <p:sp>
        <p:nvSpPr>
          <p:cNvPr id="3" name="Text Placeholder 2"/>
          <p:cNvSpPr>
            <a:spLocks noGrp="1"/>
          </p:cNvSpPr>
          <p:nvPr>
            <p:ph type="body" sz="quarter" idx="14"/>
          </p:nvPr>
        </p:nvSpPr>
        <p:spPr>
          <a:xfrm>
            <a:off x="724280" y="1704179"/>
            <a:ext cx="3619120" cy="4154754"/>
          </a:xfrm>
        </p:spPr>
        <p:txBody>
          <a:bodyPr/>
          <a:lstStyle/>
          <a:p>
            <a:r>
              <a:rPr lang="en-US" dirty="0" smtClean="0"/>
              <a:t>The flowchart on the previous slide shows the protocol </a:t>
            </a:r>
            <a:r>
              <a:rPr lang="en-US" dirty="0" smtClean="0">
                <a:solidFill>
                  <a:srgbClr val="98A639"/>
                </a:solidFill>
              </a:rPr>
              <a:t>Carrier </a:t>
            </a:r>
            <a:r>
              <a:rPr lang="en-US" dirty="0">
                <a:solidFill>
                  <a:srgbClr val="98A639"/>
                </a:solidFill>
              </a:rPr>
              <a:t>S</a:t>
            </a:r>
            <a:r>
              <a:rPr lang="en-US" dirty="0" smtClean="0">
                <a:solidFill>
                  <a:srgbClr val="98A639"/>
                </a:solidFill>
              </a:rPr>
              <a:t>ense </a:t>
            </a:r>
            <a:r>
              <a:rPr lang="en-US" dirty="0">
                <a:solidFill>
                  <a:srgbClr val="98A639"/>
                </a:solidFill>
              </a:rPr>
              <a:t>M</a:t>
            </a:r>
            <a:r>
              <a:rPr lang="en-US" dirty="0" smtClean="0">
                <a:solidFill>
                  <a:srgbClr val="98A639"/>
                </a:solidFill>
              </a:rPr>
              <a:t>ultiple </a:t>
            </a:r>
            <a:r>
              <a:rPr lang="en-US" dirty="0">
                <a:solidFill>
                  <a:srgbClr val="98A639"/>
                </a:solidFill>
              </a:rPr>
              <a:t>A</a:t>
            </a:r>
            <a:r>
              <a:rPr lang="en-US" dirty="0" smtClean="0">
                <a:solidFill>
                  <a:srgbClr val="98A639"/>
                </a:solidFill>
              </a:rPr>
              <a:t>ccess with Collision Avoidance (CSMA/CA)</a:t>
            </a:r>
          </a:p>
          <a:p>
            <a:r>
              <a:rPr lang="en-US" dirty="0" smtClean="0"/>
              <a:t>Collisions are </a:t>
            </a:r>
            <a:r>
              <a:rPr lang="en-US" dirty="0"/>
              <a:t>avoided by each statio</a:t>
            </a:r>
            <a:r>
              <a:rPr lang="en-US" dirty="0" smtClean="0"/>
              <a:t>n transmitting </a:t>
            </a:r>
            <a:r>
              <a:rPr lang="en-US" dirty="0"/>
              <a:t>only when </a:t>
            </a:r>
            <a:r>
              <a:rPr lang="en-US" dirty="0" smtClean="0"/>
              <a:t>the </a:t>
            </a:r>
            <a:r>
              <a:rPr lang="en-US" dirty="0"/>
              <a:t>channel is </a:t>
            </a:r>
            <a:r>
              <a:rPr lang="en-US" dirty="0" smtClean="0"/>
              <a:t>idle</a:t>
            </a:r>
          </a:p>
          <a:p>
            <a:pPr marL="0" indent="0">
              <a:buNone/>
            </a:pPr>
            <a:endParaRPr lang="en-US" dirty="0"/>
          </a:p>
        </p:txBody>
      </p:sp>
    </p:spTree>
    <p:extLst>
      <p:ext uri="{BB962C8B-B14F-4D97-AF65-F5344CB8AC3E}">
        <p14:creationId xmlns:p14="http://schemas.microsoft.com/office/powerpoint/2010/main" val="290417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Hidden node problem</a:t>
            </a:r>
            <a:endParaRPr lang="en-GB" dirty="0"/>
          </a:p>
        </p:txBody>
      </p:sp>
      <p:sp>
        <p:nvSpPr>
          <p:cNvPr id="6" name="Text Placeholder 5"/>
          <p:cNvSpPr>
            <a:spLocks noGrp="1"/>
          </p:cNvSpPr>
          <p:nvPr>
            <p:ph type="body" sz="quarter" idx="14"/>
          </p:nvPr>
        </p:nvSpPr>
        <p:spPr>
          <a:xfrm>
            <a:off x="724280" y="5461294"/>
            <a:ext cx="7797230" cy="1042986"/>
          </a:xfrm>
        </p:spPr>
        <p:txBody>
          <a:bodyPr/>
          <a:lstStyle/>
          <a:p>
            <a:pPr lvl="1"/>
            <a:r>
              <a:rPr lang="en-GB" dirty="0" smtClean="0"/>
              <a:t>The Wireless Access Point hears Nodes A and B</a:t>
            </a:r>
          </a:p>
          <a:p>
            <a:pPr lvl="1"/>
            <a:r>
              <a:rPr lang="en-GB" dirty="0" smtClean="0"/>
              <a:t>Nodes A and B are hidden from each other</a:t>
            </a:r>
            <a:endParaRPr lang="en-GB" dirty="0"/>
          </a:p>
        </p:txBody>
      </p:sp>
      <p:grpSp>
        <p:nvGrpSpPr>
          <p:cNvPr id="7" name="Group 6"/>
          <p:cNvGrpSpPr/>
          <p:nvPr/>
        </p:nvGrpSpPr>
        <p:grpSpPr>
          <a:xfrm>
            <a:off x="1564691" y="1678113"/>
            <a:ext cx="6037096" cy="3551519"/>
            <a:chOff x="1564691" y="1717209"/>
            <a:chExt cx="6037096" cy="355151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097" y="2790951"/>
              <a:ext cx="891252" cy="971467"/>
            </a:xfrm>
            <a:prstGeom prst="rect">
              <a:avLst/>
            </a:prstGeom>
          </p:spPr>
        </p:pic>
        <p:pic>
          <p:nvPicPr>
            <p:cNvPr id="120" name="Picture 11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8725" y="2967282"/>
              <a:ext cx="622270" cy="622270"/>
            </a:xfrm>
            <a:prstGeom prst="rect">
              <a:avLst/>
            </a:prstGeom>
          </p:spPr>
        </p:pic>
        <p:sp>
          <p:nvSpPr>
            <p:cNvPr id="121" name="Oval 120"/>
            <p:cNvSpPr/>
            <p:nvPr/>
          </p:nvSpPr>
          <p:spPr>
            <a:xfrm>
              <a:off x="2778126" y="1717209"/>
              <a:ext cx="3551519" cy="3551519"/>
            </a:xfrm>
            <a:prstGeom prst="ellipse">
              <a:avLst/>
            </a:prstGeom>
            <a:noFill/>
            <a:ln w="28575">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2" name="Oval 121"/>
            <p:cNvSpPr/>
            <p:nvPr/>
          </p:nvSpPr>
          <p:spPr>
            <a:xfrm>
              <a:off x="4050268" y="1717209"/>
              <a:ext cx="3551519" cy="3551519"/>
            </a:xfrm>
            <a:prstGeom prst="ellipse">
              <a:avLst/>
            </a:prstGeom>
            <a:noFill/>
            <a:ln w="28575">
              <a:solidFill>
                <a:srgbClr val="00B0F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3" name="Oval 122"/>
            <p:cNvSpPr/>
            <p:nvPr/>
          </p:nvSpPr>
          <p:spPr>
            <a:xfrm>
              <a:off x="1564691" y="1717209"/>
              <a:ext cx="3551519" cy="3551519"/>
            </a:xfrm>
            <a:prstGeom prst="ellipse">
              <a:avLst/>
            </a:prstGeom>
            <a:noFill/>
            <a:ln w="28575">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316" y="2965550"/>
              <a:ext cx="622270" cy="622270"/>
            </a:xfrm>
            <a:prstGeom prst="rect">
              <a:avLst/>
            </a:prstGeom>
          </p:spPr>
        </p:pic>
        <p:sp>
          <p:nvSpPr>
            <p:cNvPr id="5" name="TextBox 4"/>
            <p:cNvSpPr txBox="1"/>
            <p:nvPr/>
          </p:nvSpPr>
          <p:spPr>
            <a:xfrm>
              <a:off x="2826114" y="3660967"/>
              <a:ext cx="983987" cy="369332"/>
            </a:xfrm>
            <a:prstGeom prst="rect">
              <a:avLst/>
            </a:prstGeom>
            <a:noFill/>
          </p:spPr>
          <p:txBody>
            <a:bodyPr wrap="none" rtlCol="0">
              <a:spAutoFit/>
            </a:bodyPr>
            <a:lstStyle/>
            <a:p>
              <a:r>
                <a:rPr lang="en-GB" b="1" dirty="0" smtClean="0">
                  <a:solidFill>
                    <a:srgbClr val="FF0000"/>
                  </a:solidFill>
                  <a:latin typeface="Arial" panose="020B0604020202020204" pitchFamily="34" charset="0"/>
                  <a:cs typeface="Arial" panose="020B0604020202020204" pitchFamily="34" charset="0"/>
                </a:rPr>
                <a:t>Node A</a:t>
              </a:r>
              <a:endParaRPr lang="en-GB" b="1" dirty="0">
                <a:solidFill>
                  <a:srgbClr val="FF0000"/>
                </a:solidFill>
                <a:latin typeface="Arial" panose="020B0604020202020204" pitchFamily="34" charset="0"/>
                <a:cs typeface="Arial" panose="020B0604020202020204" pitchFamily="34" charset="0"/>
              </a:endParaRPr>
            </a:p>
          </p:txBody>
        </p:sp>
        <p:sp>
          <p:nvSpPr>
            <p:cNvPr id="124" name="TextBox 123"/>
            <p:cNvSpPr txBox="1"/>
            <p:nvPr/>
          </p:nvSpPr>
          <p:spPr>
            <a:xfrm>
              <a:off x="4240465" y="3786558"/>
              <a:ext cx="710516" cy="369332"/>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WAP</a:t>
              </a:r>
              <a:endParaRPr lang="en-GB" b="1" dirty="0">
                <a:latin typeface="Arial" panose="020B0604020202020204" pitchFamily="34" charset="0"/>
                <a:cs typeface="Arial" panose="020B0604020202020204" pitchFamily="34" charset="0"/>
              </a:endParaRPr>
            </a:p>
          </p:txBody>
        </p:sp>
        <p:sp>
          <p:nvSpPr>
            <p:cNvPr id="125" name="TextBox 124"/>
            <p:cNvSpPr txBox="1"/>
            <p:nvPr/>
          </p:nvSpPr>
          <p:spPr>
            <a:xfrm>
              <a:off x="5337866" y="3660967"/>
              <a:ext cx="983987" cy="369332"/>
            </a:xfrm>
            <a:prstGeom prst="rect">
              <a:avLst/>
            </a:prstGeom>
            <a:noFill/>
          </p:spPr>
          <p:txBody>
            <a:bodyPr wrap="none" rtlCol="0">
              <a:spAutoFit/>
            </a:bodyPr>
            <a:lstStyle/>
            <a:p>
              <a:r>
                <a:rPr lang="en-GB" b="1" dirty="0" smtClean="0">
                  <a:solidFill>
                    <a:srgbClr val="00B0F0"/>
                  </a:solidFill>
                  <a:latin typeface="Arial" panose="020B0604020202020204" pitchFamily="34" charset="0"/>
                  <a:cs typeface="Arial" panose="020B0604020202020204" pitchFamily="34" charset="0"/>
                </a:rPr>
                <a:t>Node B</a:t>
              </a:r>
              <a:endParaRPr lang="en-GB" b="1" dirty="0">
                <a:solidFill>
                  <a:srgbClr val="00B0F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7730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CSMA/CA using RTS/CTS</a:t>
            </a:r>
            <a:endParaRPr lang="en-GB" dirty="0"/>
          </a:p>
        </p:txBody>
      </p:sp>
      <p:sp>
        <p:nvSpPr>
          <p:cNvPr id="5" name="Rounded Rectangle 4"/>
          <p:cNvSpPr/>
          <p:nvPr/>
        </p:nvSpPr>
        <p:spPr>
          <a:xfrm>
            <a:off x="829507" y="1673012"/>
            <a:ext cx="1476375" cy="517845"/>
          </a:xfrm>
          <a:prstGeom prst="roundRect">
            <a:avLst>
              <a:gd name="adj" fmla="val 44257"/>
            </a:avLst>
          </a:prstGeom>
          <a:solidFill>
            <a:srgbClr val="B2CB63"/>
          </a:solidFill>
          <a:ln w="28575">
            <a:solidFill>
              <a:srgbClr val="B2CB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Start</a:t>
            </a:r>
          </a:p>
        </p:txBody>
      </p:sp>
      <p:sp>
        <p:nvSpPr>
          <p:cNvPr id="7" name="Rounded Rectangle 6"/>
          <p:cNvSpPr/>
          <p:nvPr/>
        </p:nvSpPr>
        <p:spPr>
          <a:xfrm>
            <a:off x="829507" y="2625512"/>
            <a:ext cx="1476375" cy="517845"/>
          </a:xfrm>
          <a:prstGeom prst="roundRect">
            <a:avLst>
              <a:gd name="adj" fmla="val 0"/>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Assemble a frame</a:t>
            </a:r>
            <a:endParaRPr lang="en-GB" sz="16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558046" y="5104355"/>
            <a:ext cx="1992388" cy="691831"/>
          </a:xfrm>
          <a:prstGeom prst="roundRect">
            <a:avLst>
              <a:gd name="adj" fmla="val 0"/>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Transmit RTS (Request to send)</a:t>
            </a:r>
            <a:endParaRPr lang="en-GB" sz="1600" dirty="0">
              <a:solidFill>
                <a:schemeClr val="tx1"/>
              </a:solidFill>
              <a:latin typeface="Arial" panose="020B0604020202020204" pitchFamily="34" charset="0"/>
              <a:cs typeface="Arial" panose="020B0604020202020204" pitchFamily="34" charset="0"/>
            </a:endParaRPr>
          </a:p>
        </p:txBody>
      </p:sp>
      <p:sp>
        <p:nvSpPr>
          <p:cNvPr id="9" name="Diamond 8"/>
          <p:cNvSpPr/>
          <p:nvPr/>
        </p:nvSpPr>
        <p:spPr>
          <a:xfrm>
            <a:off x="558045" y="3519019"/>
            <a:ext cx="2019300" cy="1209675"/>
          </a:xfrm>
          <a:prstGeom prst="diamond">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smtClean="0">
                <a:solidFill>
                  <a:schemeClr val="tx1"/>
                </a:solidFill>
                <a:latin typeface="Arial" panose="020B0604020202020204" pitchFamily="34" charset="0"/>
                <a:cs typeface="Arial" panose="020B0604020202020204" pitchFamily="34" charset="0"/>
              </a:rPr>
              <a:t>Channel</a:t>
            </a:r>
          </a:p>
          <a:p>
            <a:pPr algn="ctr"/>
            <a:r>
              <a:rPr lang="en-GB" sz="1600" dirty="0" smtClean="0">
                <a:solidFill>
                  <a:schemeClr val="tx1"/>
                </a:solidFill>
                <a:latin typeface="Arial" panose="020B0604020202020204" pitchFamily="34" charset="0"/>
                <a:cs typeface="Arial" panose="020B0604020202020204" pitchFamily="34" charset="0"/>
              </a:rPr>
              <a:t>Idle?</a:t>
            </a:r>
          </a:p>
        </p:txBody>
      </p:sp>
      <p:sp>
        <p:nvSpPr>
          <p:cNvPr id="10" name="Rounded Rectangle 9"/>
          <p:cNvSpPr/>
          <p:nvPr/>
        </p:nvSpPr>
        <p:spPr>
          <a:xfrm>
            <a:off x="3407816" y="3769128"/>
            <a:ext cx="1476375" cy="778256"/>
          </a:xfrm>
          <a:prstGeom prst="roundRect">
            <a:avLst>
              <a:gd name="adj" fmla="val 0"/>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Wait a random time</a:t>
            </a:r>
            <a:endParaRPr lang="en-GB" sz="160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5" idx="2"/>
            <a:endCxn id="7" idx="0"/>
          </p:cNvCxnSpPr>
          <p:nvPr/>
        </p:nvCxnSpPr>
        <p:spPr>
          <a:xfrm>
            <a:off x="1567695" y="2190857"/>
            <a:ext cx="0" cy="434655"/>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9" idx="0"/>
          </p:cNvCxnSpPr>
          <p:nvPr/>
        </p:nvCxnSpPr>
        <p:spPr>
          <a:xfrm flipH="1">
            <a:off x="1567695" y="3146277"/>
            <a:ext cx="4763" cy="372742"/>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554237" y="4728118"/>
            <a:ext cx="4763" cy="372742"/>
          </a:xfrm>
          <a:prstGeom prst="straightConnector1">
            <a:avLst/>
          </a:prstGeom>
          <a:ln w="28575">
            <a:solidFill>
              <a:srgbClr val="98A63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563890" y="4134372"/>
            <a:ext cx="862017" cy="0"/>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554240" y="3343252"/>
            <a:ext cx="2609854" cy="0"/>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163257" y="3343252"/>
            <a:ext cx="0" cy="425876"/>
          </a:xfrm>
          <a:prstGeom prst="straightConnector1">
            <a:avLst/>
          </a:prstGeom>
          <a:ln w="28575">
            <a:solidFill>
              <a:srgbClr val="B2CB6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2554366" y="3712713"/>
            <a:ext cx="800100" cy="517845"/>
          </a:xfrm>
          <a:prstGeom prst="roundRect">
            <a:avLst>
              <a:gd name="adj" fmla="val 0"/>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No</a:t>
            </a:r>
            <a:endParaRPr lang="en-GB" sz="16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1363740" y="4586511"/>
            <a:ext cx="800100" cy="517845"/>
          </a:xfrm>
          <a:prstGeom prst="roundRect">
            <a:avLst>
              <a:gd name="adj" fmla="val 0"/>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Yes</a:t>
            </a:r>
            <a:endParaRPr lang="en-GB" sz="16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6327120" y="4862367"/>
            <a:ext cx="1476375" cy="517845"/>
          </a:xfrm>
          <a:prstGeom prst="roundRect">
            <a:avLst>
              <a:gd name="adj" fmla="val 44257"/>
            </a:avLst>
          </a:prstGeom>
          <a:solidFill>
            <a:srgbClr val="B2CB63"/>
          </a:solidFill>
          <a:ln w="28575">
            <a:solidFill>
              <a:srgbClr val="B2CB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bg1"/>
                </a:solidFill>
                <a:latin typeface="Arial" panose="020B0604020202020204" pitchFamily="34" charset="0"/>
                <a:cs typeface="Arial" panose="020B0604020202020204" pitchFamily="34" charset="0"/>
              </a:rPr>
              <a:t>Stop</a:t>
            </a:r>
            <a:endParaRPr lang="en-GB" sz="1600" b="1" dirty="0">
              <a:solidFill>
                <a:schemeClr val="bg1"/>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7060541" y="4474458"/>
            <a:ext cx="4763" cy="372742"/>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Diamond 19"/>
          <p:cNvSpPr/>
          <p:nvPr/>
        </p:nvSpPr>
        <p:spPr>
          <a:xfrm>
            <a:off x="5867506" y="2375778"/>
            <a:ext cx="2392255" cy="1209675"/>
          </a:xfrm>
          <a:prstGeom prst="diamond">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6327123" y="3949076"/>
            <a:ext cx="1476375" cy="517845"/>
          </a:xfrm>
          <a:prstGeom prst="roundRect">
            <a:avLst>
              <a:gd name="adj" fmla="val 0"/>
            </a:avLst>
          </a:prstGeom>
          <a:noFill/>
          <a:ln w="28575">
            <a:solidFill>
              <a:srgbClr val="98A6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Transmit data</a:t>
            </a:r>
            <a:endParaRPr lang="en-GB" sz="1600" dirty="0">
              <a:solidFill>
                <a:schemeClr val="tx1"/>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flipH="1">
            <a:off x="7065308" y="3572838"/>
            <a:ext cx="4763" cy="372742"/>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6933540" y="3488278"/>
            <a:ext cx="800100" cy="517845"/>
          </a:xfrm>
          <a:prstGeom prst="roundRect">
            <a:avLst>
              <a:gd name="adj" fmla="val 0"/>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Yes</a:t>
            </a:r>
            <a:endParaRPr lang="en-GB" sz="1600" dirty="0">
              <a:solidFill>
                <a:schemeClr val="tx1"/>
              </a:solidFill>
              <a:latin typeface="Arial" panose="020B0604020202020204" pitchFamily="34" charset="0"/>
              <a:cs typeface="Arial" panose="020B0604020202020204" pitchFamily="34" charset="0"/>
            </a:endParaRPr>
          </a:p>
        </p:txBody>
      </p:sp>
      <p:cxnSp>
        <p:nvCxnSpPr>
          <p:cNvPr id="27" name="Straight Arrow Connector 26"/>
          <p:cNvCxnSpPr>
            <a:stCxn id="8" idx="2"/>
          </p:cNvCxnSpPr>
          <p:nvPr/>
        </p:nvCxnSpPr>
        <p:spPr>
          <a:xfrm flipH="1">
            <a:off x="1554238" y="5796186"/>
            <a:ext cx="2" cy="201677"/>
          </a:xfrm>
          <a:prstGeom prst="straightConnector1">
            <a:avLst/>
          </a:prstGeom>
          <a:ln w="28575">
            <a:solidFill>
              <a:srgbClr val="B2CB6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54237" y="5997863"/>
            <a:ext cx="6986513" cy="0"/>
          </a:xfrm>
          <a:prstGeom prst="line">
            <a:avLst/>
          </a:prstGeom>
          <a:ln w="28575">
            <a:solidFill>
              <a:srgbClr val="B2CB6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8531225" y="1931934"/>
            <a:ext cx="0" cy="4065929"/>
          </a:xfrm>
          <a:prstGeom prst="line">
            <a:avLst/>
          </a:prstGeom>
          <a:ln w="28575">
            <a:solidFill>
              <a:srgbClr val="B2CB6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063634" y="1931934"/>
            <a:ext cx="1477117" cy="0"/>
          </a:xfrm>
          <a:prstGeom prst="line">
            <a:avLst/>
          </a:prstGeom>
          <a:ln w="28575">
            <a:solidFill>
              <a:srgbClr val="B2CB63"/>
            </a:solidFill>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20" idx="0"/>
          </p:cNvCxnSpPr>
          <p:nvPr/>
        </p:nvCxnSpPr>
        <p:spPr>
          <a:xfrm>
            <a:off x="7063634" y="1931934"/>
            <a:ext cx="0" cy="443844"/>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4902284" y="4125368"/>
            <a:ext cx="547173" cy="9003"/>
          </a:xfrm>
          <a:prstGeom prst="straightConnector1">
            <a:avLst/>
          </a:prstGeom>
          <a:ln w="285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0" idx="1"/>
          </p:cNvCxnSpPr>
          <p:nvPr/>
        </p:nvCxnSpPr>
        <p:spPr>
          <a:xfrm flipH="1">
            <a:off x="5449458" y="2980616"/>
            <a:ext cx="418048" cy="0"/>
          </a:xfrm>
          <a:prstGeom prst="line">
            <a:avLst/>
          </a:prstGeom>
          <a:ln w="28575">
            <a:solidFill>
              <a:srgbClr val="B2CB6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449457" y="2980615"/>
            <a:ext cx="0" cy="1153757"/>
          </a:xfrm>
          <a:prstGeom prst="line">
            <a:avLst/>
          </a:prstGeom>
          <a:ln w="28575">
            <a:solidFill>
              <a:srgbClr val="B2CB63"/>
            </a:solidFill>
          </a:ln>
          <a:effectLst/>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5260079" y="2552862"/>
            <a:ext cx="800100" cy="517845"/>
          </a:xfrm>
          <a:prstGeom prst="roundRect">
            <a:avLst>
              <a:gd name="adj" fmla="val 0"/>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No</a:t>
            </a:r>
            <a:endParaRPr lang="en-GB" sz="16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212937" y="2559506"/>
            <a:ext cx="1722144" cy="830997"/>
          </a:xfrm>
          <a:prstGeom prst="rect">
            <a:avLst/>
          </a:prstGeom>
        </p:spPr>
        <p:txBody>
          <a:bodyPr wrap="square">
            <a:spAutoFit/>
          </a:bodyPr>
          <a:lstStyle/>
          <a:p>
            <a:pPr algn="ctr"/>
            <a:r>
              <a:rPr lang="en-GB" sz="1600" dirty="0">
                <a:latin typeface="Arial" panose="020B0604020202020204" pitchFamily="34" charset="0"/>
                <a:cs typeface="Arial" panose="020B0604020202020204" pitchFamily="34" charset="0"/>
              </a:rPr>
              <a:t>CTS </a:t>
            </a:r>
            <a:r>
              <a:rPr lang="en-GB" sz="1600" dirty="0" smtClean="0">
                <a:latin typeface="Arial" panose="020B0604020202020204" pitchFamily="34" charset="0"/>
                <a:cs typeface="Arial" panose="020B0604020202020204" pitchFamily="34" charset="0"/>
              </a:rPr>
              <a:t/>
            </a:r>
            <a:br>
              <a:rPr lang="en-GB" sz="1600" dirty="0" smtClean="0">
                <a:latin typeface="Arial" panose="020B0604020202020204" pitchFamily="34" charset="0"/>
                <a:cs typeface="Arial" panose="020B0604020202020204" pitchFamily="34" charset="0"/>
              </a:rPr>
            </a:br>
            <a:r>
              <a:rPr lang="en-GB" sz="1600" dirty="0" smtClean="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Clear to send) received?</a:t>
            </a:r>
          </a:p>
        </p:txBody>
      </p:sp>
    </p:spTree>
    <p:extLst>
      <p:ext uri="{BB962C8B-B14F-4D97-AF65-F5344CB8AC3E}">
        <p14:creationId xmlns:p14="http://schemas.microsoft.com/office/powerpoint/2010/main" val="2048917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Recap</a:t>
            </a:r>
          </a:p>
          <a:p>
            <a:endParaRPr lang="en-GB" dirty="0"/>
          </a:p>
        </p:txBody>
      </p:sp>
      <p:sp>
        <p:nvSpPr>
          <p:cNvPr id="3" name="Text Placeholder 2"/>
          <p:cNvSpPr>
            <a:spLocks noGrp="1"/>
          </p:cNvSpPr>
          <p:nvPr>
            <p:ph type="body" sz="quarter" idx="14"/>
          </p:nvPr>
        </p:nvSpPr>
        <p:spPr/>
        <p:txBody>
          <a:bodyPr/>
          <a:lstStyle/>
          <a:p>
            <a:pPr lvl="0"/>
            <a:r>
              <a:rPr lang="en-GB" dirty="0"/>
              <a:t>Describe the components required for wireless networking</a:t>
            </a:r>
          </a:p>
          <a:p>
            <a:pPr lvl="0"/>
            <a:r>
              <a:rPr lang="en-GB" dirty="0"/>
              <a:t>Explain how wireless networks are secured</a:t>
            </a:r>
          </a:p>
          <a:p>
            <a:pPr lvl="0"/>
            <a:r>
              <a:rPr lang="en-GB" dirty="0"/>
              <a:t>Explain the wireless protocols CSMA/CA and RTS/CTS</a:t>
            </a:r>
          </a:p>
        </p:txBody>
      </p:sp>
    </p:spTree>
    <p:extLst>
      <p:ext uri="{BB962C8B-B14F-4D97-AF65-F5344CB8AC3E}">
        <p14:creationId xmlns:p14="http://schemas.microsoft.com/office/powerpoint/2010/main" val="150720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60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799"/>
            <a:ext cx="8139984" cy="4918133"/>
          </a:xfrm>
        </p:spPr>
        <p:txBody>
          <a:bodyPr/>
          <a:lstStyle/>
          <a:p>
            <a:pPr lvl="0"/>
            <a:r>
              <a:rPr lang="en-GB" dirty="0"/>
              <a:t>Explain the purpose of </a:t>
            </a:r>
            <a:r>
              <a:rPr lang="en-GB" dirty="0" smtClean="0"/>
              <a:t>Wi-Fi</a:t>
            </a:r>
            <a:endParaRPr lang="en-GB" dirty="0"/>
          </a:p>
          <a:p>
            <a:pPr lvl="0"/>
            <a:r>
              <a:rPr lang="en-GB" dirty="0" smtClean="0"/>
              <a:t>Describe the </a:t>
            </a:r>
            <a:r>
              <a:rPr lang="en-GB" dirty="0"/>
              <a:t>components required for wireless networking</a:t>
            </a:r>
          </a:p>
          <a:p>
            <a:pPr lvl="0"/>
            <a:r>
              <a:rPr lang="en-GB" dirty="0" smtClean="0"/>
              <a:t>Explain how </a:t>
            </a:r>
            <a:r>
              <a:rPr lang="en-GB" dirty="0"/>
              <a:t>wireless networks are secured</a:t>
            </a:r>
          </a:p>
          <a:p>
            <a:pPr lvl="0"/>
            <a:r>
              <a:rPr lang="en-GB" dirty="0"/>
              <a:t>Explain the wireless protocols CSMA/CA and RTS/CTS</a:t>
            </a:r>
          </a:p>
          <a:p>
            <a:pPr lvl="0"/>
            <a:r>
              <a:rPr lang="en-GB" dirty="0" smtClean="0"/>
              <a:t>Describe the </a:t>
            </a:r>
            <a:r>
              <a:rPr lang="en-GB" dirty="0"/>
              <a:t>purpose of </a:t>
            </a:r>
            <a:r>
              <a:rPr lang="en-GB" dirty="0" smtClean="0"/>
              <a:t>SSID</a:t>
            </a:r>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702055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purpose of Wi-Fi</a:t>
            </a:r>
            <a:endParaRPr lang="en-GB" dirty="0"/>
          </a:p>
        </p:txBody>
      </p:sp>
      <p:sp>
        <p:nvSpPr>
          <p:cNvPr id="3" name="Text Placeholder 2"/>
          <p:cNvSpPr>
            <a:spLocks noGrp="1"/>
          </p:cNvSpPr>
          <p:nvPr>
            <p:ph type="body" sz="quarter" idx="14"/>
          </p:nvPr>
        </p:nvSpPr>
        <p:spPr/>
        <p:txBody>
          <a:bodyPr/>
          <a:lstStyle/>
          <a:p>
            <a:r>
              <a:rPr lang="en-GB" dirty="0" smtClean="0"/>
              <a:t>Wi-Fi</a:t>
            </a:r>
            <a:r>
              <a:rPr lang="en-GB" b="1" dirty="0" smtClean="0"/>
              <a:t> </a:t>
            </a:r>
            <a:r>
              <a:rPr lang="en-GB" dirty="0" smtClean="0"/>
              <a:t>is a wireless networking technology providing high-speed Internet and network connections</a:t>
            </a:r>
            <a:endParaRPr lang="en-GB" dirty="0"/>
          </a:p>
          <a:p>
            <a:r>
              <a:rPr lang="en-GB" dirty="0" smtClean="0"/>
              <a:t>Devices connect to the Internet via a Wireless network Access Point</a:t>
            </a:r>
            <a:r>
              <a:rPr lang="en-GB" b="1" dirty="0" smtClean="0">
                <a:solidFill>
                  <a:srgbClr val="0070C0"/>
                </a:solidFill>
              </a:rPr>
              <a:t> </a:t>
            </a:r>
            <a:r>
              <a:rPr lang="en-GB" dirty="0" smtClean="0"/>
              <a:t>(WAP)</a:t>
            </a:r>
          </a:p>
          <a:p>
            <a:r>
              <a:rPr lang="en-GB" dirty="0" smtClean="0"/>
              <a:t>Wi-Fi ‘hot spots’ can often be found in:</a:t>
            </a:r>
          </a:p>
          <a:p>
            <a:pPr lvl="1"/>
            <a:r>
              <a:rPr lang="en-GB" dirty="0" smtClean="0"/>
              <a:t>Cafes</a:t>
            </a:r>
          </a:p>
          <a:p>
            <a:pPr lvl="1"/>
            <a:r>
              <a:rPr lang="en-GB" dirty="0" smtClean="0"/>
              <a:t>Hotels</a:t>
            </a:r>
          </a:p>
          <a:p>
            <a:pPr lvl="1"/>
            <a:r>
              <a:rPr lang="en-GB" dirty="0" smtClean="0"/>
              <a:t>Libraries</a:t>
            </a:r>
          </a:p>
          <a:p>
            <a:pPr lvl="1"/>
            <a:r>
              <a:rPr lang="en-GB" dirty="0" smtClean="0"/>
              <a:t>Other public places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521" y="3635854"/>
            <a:ext cx="2752827" cy="2752827"/>
          </a:xfrm>
          <a:prstGeom prst="rect">
            <a:avLst/>
          </a:prstGeom>
        </p:spPr>
      </p:pic>
    </p:spTree>
    <p:extLst>
      <p:ext uri="{BB962C8B-B14F-4D97-AF65-F5344CB8AC3E}">
        <p14:creationId xmlns:p14="http://schemas.microsoft.com/office/powerpoint/2010/main" val="371265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Connecting to a wireless network</a:t>
            </a:r>
            <a:endParaRPr lang="en-GB" dirty="0"/>
          </a:p>
        </p:txBody>
      </p:sp>
      <p:sp>
        <p:nvSpPr>
          <p:cNvPr id="3" name="Text Placeholder 2"/>
          <p:cNvSpPr>
            <a:spLocks noGrp="1"/>
          </p:cNvSpPr>
          <p:nvPr>
            <p:ph type="body" sz="quarter" idx="14"/>
          </p:nvPr>
        </p:nvSpPr>
        <p:spPr>
          <a:xfrm>
            <a:off x="724280" y="2125133"/>
            <a:ext cx="7797230" cy="3032653"/>
          </a:xfrm>
        </p:spPr>
        <p:txBody>
          <a:bodyPr/>
          <a:lstStyle/>
          <a:p>
            <a:r>
              <a:rPr lang="en-GB" dirty="0"/>
              <a:t>What’s needed</a:t>
            </a:r>
            <a:r>
              <a:rPr lang="en-GB" dirty="0" smtClean="0"/>
              <a:t>?</a:t>
            </a:r>
            <a:endParaRPr lang="en-GB" dirty="0"/>
          </a:p>
          <a:p>
            <a:pPr lvl="1"/>
            <a:r>
              <a:rPr lang="en-GB" dirty="0"/>
              <a:t>ISP (Internet Service Provider</a:t>
            </a:r>
            <a:r>
              <a:rPr lang="en-GB" dirty="0" smtClean="0"/>
              <a:t>)</a:t>
            </a:r>
          </a:p>
          <a:p>
            <a:pPr lvl="1"/>
            <a:r>
              <a:rPr lang="en-GB" dirty="0" smtClean="0"/>
              <a:t>Modem and wireless router (Often combined)</a:t>
            </a:r>
          </a:p>
          <a:p>
            <a:pPr lvl="1"/>
            <a:r>
              <a:rPr lang="en-GB" dirty="0" smtClean="0"/>
              <a:t>Device with a network interface card (NIC), also known as a network interface controller</a:t>
            </a:r>
            <a:endParaRPr lang="en-GB" dirty="0"/>
          </a:p>
          <a:p>
            <a:endParaRPr lang="en-GB" dirty="0"/>
          </a:p>
        </p:txBody>
      </p:sp>
    </p:spTree>
    <p:extLst>
      <p:ext uri="{BB962C8B-B14F-4D97-AF65-F5344CB8AC3E}">
        <p14:creationId xmlns:p14="http://schemas.microsoft.com/office/powerpoint/2010/main" val="156208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310663" cy="670772"/>
          </a:xfrm>
        </p:spPr>
        <p:txBody>
          <a:bodyPr/>
          <a:lstStyle/>
          <a:p>
            <a:r>
              <a:rPr lang="en-GB" dirty="0"/>
              <a:t>Connecting to a wireless network</a:t>
            </a:r>
          </a:p>
          <a:p>
            <a:endParaRPr lang="en-GB" dirty="0"/>
          </a:p>
        </p:txBody>
      </p:sp>
      <p:grpSp>
        <p:nvGrpSpPr>
          <p:cNvPr id="151" name="Group 150"/>
          <p:cNvGrpSpPr/>
          <p:nvPr/>
        </p:nvGrpSpPr>
        <p:grpSpPr>
          <a:xfrm>
            <a:off x="1184047" y="1854678"/>
            <a:ext cx="6941103" cy="4297338"/>
            <a:chOff x="1006247" y="1851595"/>
            <a:chExt cx="6941103" cy="4297338"/>
          </a:xfrm>
        </p:grpSpPr>
        <p:pic>
          <p:nvPicPr>
            <p:cNvPr id="138" name="Picture 13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247" y="3476887"/>
              <a:ext cx="1058858" cy="1058858"/>
            </a:xfrm>
            <a:prstGeom prst="rect">
              <a:avLst/>
            </a:prstGeom>
          </p:spPr>
        </p:pic>
        <p:pic>
          <p:nvPicPr>
            <p:cNvPr id="140" name="Picture 13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944" y="3579942"/>
              <a:ext cx="846809" cy="846809"/>
            </a:xfrm>
            <a:prstGeom prst="rect">
              <a:avLst/>
            </a:prstGeom>
          </p:spPr>
        </p:pic>
        <p:pic>
          <p:nvPicPr>
            <p:cNvPr id="141" name="Picture 14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01624" y="2077415"/>
              <a:ext cx="622270" cy="622270"/>
            </a:xfrm>
            <a:prstGeom prst="rect">
              <a:avLst/>
            </a:prstGeom>
          </p:spPr>
        </p:pic>
        <p:pic>
          <p:nvPicPr>
            <p:cNvPr id="142" name="Picture 141"/>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9252" y="5148901"/>
              <a:ext cx="755783" cy="755783"/>
            </a:xfrm>
            <a:prstGeom prst="rect">
              <a:avLst/>
            </a:prstGeom>
          </p:spPr>
        </p:pic>
        <p:pic>
          <p:nvPicPr>
            <p:cNvPr id="145" name="Picture 144"/>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8643" y="3282321"/>
              <a:ext cx="377003" cy="377003"/>
            </a:xfrm>
            <a:prstGeom prst="rect">
              <a:avLst/>
            </a:prstGeom>
          </p:spPr>
        </p:pic>
        <p:pic>
          <p:nvPicPr>
            <p:cNvPr id="146" name="Picture 145"/>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5618643" y="4323065"/>
              <a:ext cx="377003" cy="37700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5752" y="3442786"/>
              <a:ext cx="664726" cy="664726"/>
            </a:xfrm>
            <a:prstGeom prst="rect">
              <a:avLst/>
            </a:prstGeom>
          </p:spPr>
        </p:pic>
        <p:cxnSp>
          <p:nvCxnSpPr>
            <p:cNvPr id="147" name="Straight Connector 146"/>
            <p:cNvCxnSpPr/>
            <p:nvPr/>
          </p:nvCxnSpPr>
          <p:spPr>
            <a:xfrm>
              <a:off x="1955800" y="4003347"/>
              <a:ext cx="3534596"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sp>
          <p:nvSpPr>
            <p:cNvPr id="150" name="Oval 149"/>
            <p:cNvSpPr/>
            <p:nvPr/>
          </p:nvSpPr>
          <p:spPr>
            <a:xfrm>
              <a:off x="3650012" y="1851595"/>
              <a:ext cx="4297338" cy="4297338"/>
            </a:xfrm>
            <a:prstGeom prst="ellipse">
              <a:avLst/>
            </a:prstGeom>
            <a:noFill/>
            <a:ln w="28575">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7591" y="3354681"/>
            <a:ext cx="891252" cy="971467"/>
          </a:xfrm>
          <a:prstGeom prst="rect">
            <a:avLst/>
          </a:prstGeom>
        </p:spPr>
      </p:pic>
    </p:spTree>
    <p:extLst>
      <p:ext uri="{BB962C8B-B14F-4D97-AF65-F5344CB8AC3E}">
        <p14:creationId xmlns:p14="http://schemas.microsoft.com/office/powerpoint/2010/main" val="3390890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715963" algn="l"/>
              </a:tabLst>
            </a:pPr>
            <a:r>
              <a:rPr lang="en-GB" dirty="0" smtClean="0"/>
              <a:t>Wireless components</a:t>
            </a:r>
            <a:endParaRPr lang="en-GB" dirty="0"/>
          </a:p>
        </p:txBody>
      </p:sp>
      <p:sp>
        <p:nvSpPr>
          <p:cNvPr id="3" name="Text Placeholder 2"/>
          <p:cNvSpPr>
            <a:spLocks noGrp="1"/>
          </p:cNvSpPr>
          <p:nvPr>
            <p:ph type="body" sz="quarter" idx="14"/>
          </p:nvPr>
        </p:nvSpPr>
        <p:spPr/>
        <p:txBody>
          <a:bodyPr/>
          <a:lstStyle/>
          <a:p>
            <a:r>
              <a:rPr lang="en-GB" dirty="0" smtClean="0"/>
              <a:t>Wireless Network Interface Card (NIC)</a:t>
            </a:r>
          </a:p>
          <a:p>
            <a:r>
              <a:rPr lang="en-GB" dirty="0" smtClean="0"/>
              <a:t>A station consists of a computer and an NIC</a:t>
            </a:r>
          </a:p>
          <a:p>
            <a:r>
              <a:rPr lang="en-GB" dirty="0" smtClean="0"/>
              <a:t>Stations share a radio frequency channel</a:t>
            </a:r>
          </a:p>
          <a:p>
            <a:r>
              <a:rPr lang="en-GB" dirty="0" smtClean="0"/>
              <a:t>Wireless Access Point (WAP) requires a connection to a router, and the router requires a connection to a modem</a:t>
            </a:r>
          </a:p>
          <a:p>
            <a:pPr lvl="1"/>
            <a:r>
              <a:rPr lang="en-GB" dirty="0" smtClean="0"/>
              <a:t>The WAP and the modem are often built into the router</a:t>
            </a:r>
          </a:p>
        </p:txBody>
      </p:sp>
    </p:spTree>
    <p:extLst>
      <p:ext uri="{BB962C8B-B14F-4D97-AF65-F5344CB8AC3E}">
        <p14:creationId xmlns:p14="http://schemas.microsoft.com/office/powerpoint/2010/main" val="3792500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715963" algn="l"/>
              </a:tabLst>
            </a:pPr>
            <a:r>
              <a:rPr lang="en-GB" dirty="0" smtClean="0"/>
              <a:t>Service Set IDentifier (SSID)</a:t>
            </a:r>
            <a:endParaRPr lang="en-GB" dirty="0"/>
          </a:p>
        </p:txBody>
      </p:sp>
      <p:sp>
        <p:nvSpPr>
          <p:cNvPr id="3" name="Text Placeholder 2"/>
          <p:cNvSpPr>
            <a:spLocks noGrp="1"/>
          </p:cNvSpPr>
          <p:nvPr>
            <p:ph type="body" sz="quarter" idx="14"/>
          </p:nvPr>
        </p:nvSpPr>
        <p:spPr>
          <a:xfrm>
            <a:off x="724280" y="1704179"/>
            <a:ext cx="4652053" cy="4180154"/>
          </a:xfrm>
        </p:spPr>
        <p:txBody>
          <a:bodyPr/>
          <a:lstStyle/>
          <a:p>
            <a:r>
              <a:rPr lang="en-GB" dirty="0" smtClean="0"/>
              <a:t>Identifies each network by a unique name</a:t>
            </a:r>
          </a:p>
          <a:p>
            <a:pPr lvl="1"/>
            <a:r>
              <a:rPr lang="en-GB" dirty="0" smtClean="0"/>
              <a:t>Must be used by all devices on that network</a:t>
            </a:r>
          </a:p>
          <a:p>
            <a:pPr lvl="1"/>
            <a:r>
              <a:rPr lang="en-GB" dirty="0" smtClean="0"/>
              <a:t>Can be set manually or automatically</a:t>
            </a:r>
          </a:p>
          <a:p>
            <a:pPr lvl="1"/>
            <a:r>
              <a:rPr lang="en-GB" dirty="0" smtClean="0"/>
              <a:t>Can be hidden to make it harder to detect</a:t>
            </a:r>
          </a:p>
          <a:p>
            <a:pPr lvl="1"/>
            <a:r>
              <a:rPr lang="en-GB" dirty="0" smtClean="0"/>
              <a:t>Can be set to broadcast to wireless devices in range of an access point</a:t>
            </a:r>
          </a:p>
          <a:p>
            <a:endParaRPr lang="en-GB" dirty="0" smtClean="0"/>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026" y="1822872"/>
            <a:ext cx="2708509" cy="41093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07644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715963" algn="l"/>
              </a:tabLst>
            </a:pPr>
            <a:r>
              <a:rPr lang="en-GB" dirty="0" smtClean="0"/>
              <a:t>Securing a wireless network</a:t>
            </a:r>
            <a:endParaRPr lang="en-GB" dirty="0"/>
          </a:p>
        </p:txBody>
      </p:sp>
      <p:sp>
        <p:nvSpPr>
          <p:cNvPr id="3" name="Text Placeholder 2"/>
          <p:cNvSpPr>
            <a:spLocks noGrp="1"/>
          </p:cNvSpPr>
          <p:nvPr>
            <p:ph type="body" sz="quarter" idx="14"/>
          </p:nvPr>
        </p:nvSpPr>
        <p:spPr/>
        <p:txBody>
          <a:bodyPr/>
          <a:lstStyle/>
          <a:p>
            <a:r>
              <a:rPr lang="en-GB" dirty="0" smtClean="0"/>
              <a:t>Wireless networks can be less secure than wired ones</a:t>
            </a:r>
          </a:p>
          <a:p>
            <a:r>
              <a:rPr lang="en-GB" dirty="0" smtClean="0"/>
              <a:t>Unauthorised users can be hard to spot and transmitted data can easily be intercepted</a:t>
            </a:r>
          </a:p>
          <a:p>
            <a:r>
              <a:rPr lang="en-GB" dirty="0" smtClean="0"/>
              <a:t>Security measures include:</a:t>
            </a:r>
          </a:p>
          <a:p>
            <a:pPr lvl="1"/>
            <a:r>
              <a:rPr lang="en-GB" dirty="0" smtClean="0"/>
              <a:t>WPA </a:t>
            </a:r>
          </a:p>
          <a:p>
            <a:pPr lvl="1"/>
            <a:r>
              <a:rPr lang="en-GB" dirty="0" smtClean="0"/>
              <a:t>WPA2</a:t>
            </a:r>
          </a:p>
          <a:p>
            <a:pPr marL="444500" lvl="1" indent="0">
              <a:buNone/>
            </a:pPr>
            <a:endParaRPr lang="en-GB" dirty="0" smtClean="0"/>
          </a:p>
          <a:p>
            <a:endParaRPr lang="en-GB" dirty="0"/>
          </a:p>
          <a:p>
            <a:endParaRPr lang="en-GB" dirty="0"/>
          </a:p>
        </p:txBody>
      </p:sp>
    </p:spTree>
    <p:extLst>
      <p:ext uri="{BB962C8B-B14F-4D97-AF65-F5344CB8AC3E}">
        <p14:creationId xmlns:p14="http://schemas.microsoft.com/office/powerpoint/2010/main" val="2642328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715963" algn="l"/>
              </a:tabLst>
            </a:pPr>
            <a:r>
              <a:rPr lang="en-GB" dirty="0" smtClean="0"/>
              <a:t>Securing a wireless network</a:t>
            </a:r>
            <a:endParaRPr lang="en-GB" dirty="0"/>
          </a:p>
        </p:txBody>
      </p:sp>
      <p:sp>
        <p:nvSpPr>
          <p:cNvPr id="3" name="Text Placeholder 2"/>
          <p:cNvSpPr>
            <a:spLocks noGrp="1"/>
          </p:cNvSpPr>
          <p:nvPr>
            <p:ph type="body" sz="quarter" idx="14"/>
          </p:nvPr>
        </p:nvSpPr>
        <p:spPr>
          <a:xfrm>
            <a:off x="724280" y="1704179"/>
            <a:ext cx="7797230" cy="551341"/>
          </a:xfrm>
        </p:spPr>
        <p:txBody>
          <a:bodyPr/>
          <a:lstStyle/>
          <a:p>
            <a:r>
              <a:rPr lang="en-GB" dirty="0" smtClean="0"/>
              <a:t>MAC address whitelists</a:t>
            </a:r>
          </a:p>
          <a:p>
            <a:endParaRPr lang="en-GB"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56" y="2406974"/>
            <a:ext cx="7321013" cy="3579402"/>
          </a:xfrm>
          <a:prstGeom prst="rect">
            <a:avLst/>
          </a:prstGeom>
        </p:spPr>
      </p:pic>
    </p:spTree>
    <p:extLst>
      <p:ext uri="{BB962C8B-B14F-4D97-AF65-F5344CB8AC3E}">
        <p14:creationId xmlns:p14="http://schemas.microsoft.com/office/powerpoint/2010/main" val="609566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C21D0B-5A62-41EA-B399-22B2B4DEF0E9}"/>
</file>

<file path=customXml/itemProps2.xml><?xml version="1.0" encoding="utf-8"?>
<ds:datastoreItem xmlns:ds="http://schemas.openxmlformats.org/officeDocument/2006/customXml" ds:itemID="{5F1994AC-AAA4-4F13-8D1A-52F592397860}"/>
</file>

<file path=customXml/itemProps3.xml><?xml version="1.0" encoding="utf-8"?>
<ds:datastoreItem xmlns:ds="http://schemas.openxmlformats.org/officeDocument/2006/customXml" ds:itemID="{4564318D-A4CF-42F9-BB44-338F0844636D}"/>
</file>

<file path=docProps/app.xml><?xml version="1.0" encoding="utf-8"?>
<Properties xmlns="http://schemas.openxmlformats.org/officeDocument/2006/extended-properties" xmlns:vt="http://schemas.openxmlformats.org/officeDocument/2006/docPropsVTypes">
  <Template>Unit 6</Template>
  <TotalTime>1926</TotalTime>
  <Words>459</Words>
  <Application>Microsoft Office PowerPoint</Application>
  <PresentationFormat>On-screen Show (4:3)</PresentationFormat>
  <Paragraphs>92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Museo 700</vt:lpstr>
      <vt:lpstr>Museo900-Regular</vt:lpstr>
      <vt:lpstr>Arial</vt:lpstr>
      <vt:lpstr>Museo 900</vt:lpstr>
      <vt:lpstr>Museo 500</vt:lpstr>
      <vt:lpstr>Museo 100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82</cp:revision>
  <dcterms:created xsi:type="dcterms:W3CDTF">2015-07-23T10:55:14Z</dcterms:created>
  <dcterms:modified xsi:type="dcterms:W3CDTF">2016-02-05T12:16:17Z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