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8"/>
  </p:handoutMasterIdLst>
  <p:sldIdLst>
    <p:sldId id="256" r:id="rId2"/>
    <p:sldId id="257" r:id="rId3"/>
    <p:sldId id="258" r:id="rId4"/>
    <p:sldId id="259" r:id="rId5"/>
    <p:sldId id="260" r:id="rId6"/>
    <p:sldId id="261" r:id="rId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83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CA9F14C-57CB-4E42-82ED-4E121FF3E292}" type="datetimeFigureOut">
              <a:rPr lang="en-GB" smtClean="0"/>
              <a:t>18/09/2017</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45E66D2-7719-462B-BAF0-788ADBC20E69}" type="slidenum">
              <a:rPr lang="en-GB" smtClean="0"/>
              <a:t>‹#›</a:t>
            </a:fld>
            <a:endParaRPr lang="en-GB"/>
          </a:p>
        </p:txBody>
      </p:sp>
    </p:spTree>
    <p:extLst>
      <p:ext uri="{BB962C8B-B14F-4D97-AF65-F5344CB8AC3E}">
        <p14:creationId xmlns:p14="http://schemas.microsoft.com/office/powerpoint/2010/main" val="22559078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9/18/2017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Paper 1 Qu. 3</a:t>
            </a:r>
            <a:endParaRPr lang="en-GB" dirty="0"/>
          </a:p>
        </p:txBody>
      </p:sp>
      <p:sp>
        <p:nvSpPr>
          <p:cNvPr id="3" name="Subtitle 2"/>
          <p:cNvSpPr>
            <a:spLocks noGrp="1"/>
          </p:cNvSpPr>
          <p:nvPr>
            <p:ph type="subTitle" idx="1"/>
          </p:nvPr>
        </p:nvSpPr>
        <p:spPr/>
        <p:txBody>
          <a:bodyPr/>
          <a:lstStyle/>
          <a:p>
            <a:r>
              <a:rPr lang="en-GB" dirty="0" smtClean="0"/>
              <a:t>Structure</a:t>
            </a:r>
            <a:endParaRPr lang="en-GB" dirty="0"/>
          </a:p>
        </p:txBody>
      </p:sp>
    </p:spTree>
    <p:extLst>
      <p:ext uri="{BB962C8B-B14F-4D97-AF65-F5344CB8AC3E}">
        <p14:creationId xmlns:p14="http://schemas.microsoft.com/office/powerpoint/2010/main" val="1455338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What is it?</a:t>
            </a:r>
            <a:endParaRPr lang="en-GB" dirty="0"/>
          </a:p>
        </p:txBody>
      </p:sp>
      <p:pic>
        <p:nvPicPr>
          <p:cNvPr id="1026" name="Picture 2" descr="find-scrip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8936" y="1643776"/>
            <a:ext cx="6754556" cy="5214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62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normAutofit fontScale="92500" lnSpcReduction="10000"/>
          </a:bodyPr>
          <a:lstStyle/>
          <a:p>
            <a:r>
              <a:rPr lang="en-GB" b="1" dirty="0"/>
              <a:t>Flashbacks (</a:t>
            </a:r>
            <a:r>
              <a:rPr lang="en-GB" b="1" dirty="0" err="1"/>
              <a:t>analepsis</a:t>
            </a:r>
            <a:r>
              <a:rPr lang="en-GB" b="1" dirty="0"/>
              <a:t>)</a:t>
            </a:r>
            <a:r>
              <a:rPr lang="en-GB" dirty="0"/>
              <a:t> – sense of nostalgia, can be used to slow pace down, can be used to explain thought process behind a character’s actions, could be a recent or old flashback, may be used to express regret/guilt/loss</a:t>
            </a:r>
          </a:p>
          <a:p>
            <a:r>
              <a:rPr lang="en-GB" b="1" dirty="0"/>
              <a:t>Flash-forwards (prolepsis)</a:t>
            </a:r>
            <a:r>
              <a:rPr lang="en-GB" dirty="0"/>
              <a:t> – misses out key information so could be used to confuse reader or create </a:t>
            </a:r>
            <a:r>
              <a:rPr lang="en-GB" dirty="0" smtClean="0"/>
              <a:t>enigma; by </a:t>
            </a:r>
            <a:r>
              <a:rPr lang="en-GB" dirty="0"/>
              <a:t>not following entire life of character we may not feel as close to them, the jump forward might be used to emphasise the contrast between youth and age, could flash-forward to real or imagined situation.</a:t>
            </a:r>
          </a:p>
          <a:p>
            <a:r>
              <a:rPr lang="en-GB" b="1" dirty="0"/>
              <a:t>Introductions and openings</a:t>
            </a:r>
            <a:r>
              <a:rPr lang="en-GB" dirty="0"/>
              <a:t> – May be slow or fast depending on events, may not reveal everything to create enigma, might introduce character/setting or an important motif to be used later, could contain the main event of the story and be followed by explanation and resolution or might be used to explore the build up to a key event. </a:t>
            </a:r>
            <a:r>
              <a:rPr lang="en-GB" i="1" dirty="0" smtClean="0"/>
              <a:t>Do </a:t>
            </a:r>
            <a:r>
              <a:rPr lang="en-GB" i="1" dirty="0"/>
              <a:t>they want immediate shock followed by discovery? Do they want to build up tension and suspense before shock? </a:t>
            </a:r>
            <a:endParaRPr lang="en-GB" dirty="0"/>
          </a:p>
          <a:p>
            <a:r>
              <a:rPr lang="en-GB" b="1" dirty="0"/>
              <a:t>Narrative perspective</a:t>
            </a:r>
            <a:r>
              <a:rPr lang="en-GB" dirty="0"/>
              <a:t> can be more </a:t>
            </a:r>
            <a:r>
              <a:rPr lang="en-GB" dirty="0" smtClean="0"/>
              <a:t>difficult; the </a:t>
            </a:r>
            <a:r>
              <a:rPr lang="en-GB" dirty="0"/>
              <a:t>way in which people sees things differently and how this affects the way they speak or write about it</a:t>
            </a:r>
            <a:r>
              <a:rPr lang="en-GB" dirty="0" smtClean="0"/>
              <a:t>. </a:t>
            </a:r>
            <a:endParaRPr lang="en-GB" dirty="0"/>
          </a:p>
        </p:txBody>
      </p:sp>
    </p:spTree>
    <p:extLst>
      <p:ext uri="{BB962C8B-B14F-4D97-AF65-F5344CB8AC3E}">
        <p14:creationId xmlns:p14="http://schemas.microsoft.com/office/powerpoint/2010/main" val="229784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normAutofit fontScale="92500"/>
          </a:bodyPr>
          <a:lstStyle/>
          <a:p>
            <a:endParaRPr lang="en-GB" b="1" dirty="0" smtClean="0"/>
          </a:p>
          <a:p>
            <a:r>
              <a:rPr lang="en-GB" b="1" dirty="0" smtClean="0"/>
              <a:t>Development </a:t>
            </a:r>
            <a:r>
              <a:rPr lang="en-GB" b="1" dirty="0"/>
              <a:t>of story</a:t>
            </a:r>
            <a:r>
              <a:rPr lang="en-GB" dirty="0"/>
              <a:t> – Links in to opening and introductions but also has plenty of overlap with other techniques like shifts in focus. Development might be a change in character, new information, recurring images, a physical movement or exploration and so on.</a:t>
            </a:r>
          </a:p>
          <a:p>
            <a:r>
              <a:rPr lang="en-GB" b="1" dirty="0"/>
              <a:t>Shifts in focus</a:t>
            </a:r>
            <a:r>
              <a:rPr lang="en-GB" dirty="0"/>
              <a:t> </a:t>
            </a:r>
            <a:r>
              <a:rPr lang="en-GB" dirty="0" smtClean="0"/>
              <a:t>– Shifts </a:t>
            </a:r>
            <a:r>
              <a:rPr lang="en-GB" dirty="0"/>
              <a:t>in focus could reflect distraction of character or narrator, speed, movement, foregrounding of something important or a subtle way of making a comment about the events of the story. </a:t>
            </a:r>
            <a:endParaRPr lang="en-GB" dirty="0" smtClean="0"/>
          </a:p>
          <a:p>
            <a:r>
              <a:rPr lang="en-GB" b="1" dirty="0"/>
              <a:t>Conclusions and ending</a:t>
            </a:r>
            <a:r>
              <a:rPr lang="en-GB" dirty="0"/>
              <a:t> – Lots of overlap here. Resolution/no resolution, how it leads onto the rest of the story (if it’s an ending of an extract), if there are any links back to the start.</a:t>
            </a:r>
          </a:p>
          <a:p>
            <a:r>
              <a:rPr lang="en-GB" b="1" dirty="0"/>
              <a:t>Repetition, patterns or motifs</a:t>
            </a:r>
            <a:r>
              <a:rPr lang="en-GB" dirty="0"/>
              <a:t> </a:t>
            </a:r>
            <a:r>
              <a:rPr lang="en-GB" dirty="0" smtClean="0"/>
              <a:t>–This </a:t>
            </a:r>
            <a:r>
              <a:rPr lang="en-GB" dirty="0"/>
              <a:t>can be used as a warning (such as in most horror films or writing) or a reminder </a:t>
            </a:r>
            <a:r>
              <a:rPr lang="en-GB" dirty="0" smtClean="0"/>
              <a:t>or </a:t>
            </a:r>
            <a:r>
              <a:rPr lang="en-GB" dirty="0"/>
              <a:t>even as a nostalgic device intended to reflect elements of the characters childhood or past actions.</a:t>
            </a:r>
          </a:p>
          <a:p>
            <a:pPr marL="0" indent="0">
              <a:buNone/>
            </a:pPr>
            <a:endParaRPr lang="en-GB" dirty="0"/>
          </a:p>
          <a:p>
            <a:endParaRPr lang="en-GB" dirty="0"/>
          </a:p>
        </p:txBody>
      </p:sp>
    </p:spTree>
    <p:extLst>
      <p:ext uri="{BB962C8B-B14F-4D97-AF65-F5344CB8AC3E}">
        <p14:creationId xmlns:p14="http://schemas.microsoft.com/office/powerpoint/2010/main" val="323258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lstStyle/>
          <a:p>
            <a:r>
              <a:rPr lang="en-GB" b="1" dirty="0"/>
              <a:t>Inside links and sentence types</a:t>
            </a:r>
            <a:r>
              <a:rPr lang="en-GB" dirty="0"/>
              <a:t> – Short sentences may reflect dramatic moments, determination, defiance, anger, sadness etc. whereas longer, more fragmented sentences may be used to show the </a:t>
            </a:r>
            <a:r>
              <a:rPr lang="en-GB" dirty="0" err="1"/>
              <a:t>mindset</a:t>
            </a:r>
            <a:r>
              <a:rPr lang="en-GB" dirty="0"/>
              <a:t> of the central protagonist or the speed at which the story is progressing.</a:t>
            </a:r>
          </a:p>
          <a:p>
            <a:r>
              <a:rPr lang="en-GB" b="1" dirty="0"/>
              <a:t>Perspective change – </a:t>
            </a:r>
            <a:r>
              <a:rPr lang="en-GB" dirty="0"/>
              <a:t>big/small/inward/outward </a:t>
            </a:r>
            <a:endParaRPr lang="en-GB" dirty="0" smtClean="0"/>
          </a:p>
          <a:p>
            <a:r>
              <a:rPr lang="en-GB" b="1" dirty="0"/>
              <a:t>Time and temporal marker</a:t>
            </a:r>
            <a:r>
              <a:rPr lang="en-GB" dirty="0"/>
              <a:t>s </a:t>
            </a:r>
            <a:r>
              <a:rPr lang="en-GB" dirty="0" smtClean="0"/>
              <a:t>–Used </a:t>
            </a:r>
            <a:r>
              <a:rPr lang="en-GB" dirty="0"/>
              <a:t>to show changes in time and perhaps reflect changes in </a:t>
            </a:r>
            <a:r>
              <a:rPr lang="en-GB" dirty="0" err="1"/>
              <a:t>mindset</a:t>
            </a:r>
            <a:r>
              <a:rPr lang="en-GB" dirty="0"/>
              <a:t> or stages between certain events. Might emphasise how fast or slow something is happening and therefore how quickly decisions are made or just how slow time has passed whilst a character is considering something.</a:t>
            </a:r>
          </a:p>
          <a:p>
            <a:r>
              <a:rPr lang="en-GB" b="1" dirty="0"/>
              <a:t>Sequence of events</a:t>
            </a:r>
            <a:r>
              <a:rPr lang="en-GB" dirty="0"/>
              <a:t> </a:t>
            </a:r>
            <a:r>
              <a:rPr lang="en-GB" dirty="0" smtClean="0"/>
              <a:t>–Ties </a:t>
            </a:r>
            <a:r>
              <a:rPr lang="en-GB" dirty="0"/>
              <a:t>in with development of story. </a:t>
            </a:r>
            <a:r>
              <a:rPr lang="en-GB" dirty="0" smtClean="0"/>
              <a:t>How events follow or precede one another.</a:t>
            </a:r>
            <a:endParaRPr lang="en-GB" dirty="0"/>
          </a:p>
        </p:txBody>
      </p:sp>
    </p:spTree>
    <p:extLst>
      <p:ext uri="{BB962C8B-B14F-4D97-AF65-F5344CB8AC3E}">
        <p14:creationId xmlns:p14="http://schemas.microsoft.com/office/powerpoint/2010/main" val="297028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0515" y="98856"/>
            <a:ext cx="10131425" cy="7043350"/>
          </a:xfrm>
        </p:spPr>
        <p:txBody>
          <a:bodyPr>
            <a:normAutofit fontScale="85000" lnSpcReduction="20000"/>
          </a:bodyPr>
          <a:lstStyle/>
          <a:p>
            <a:r>
              <a:rPr lang="en-GB" b="1" dirty="0"/>
              <a:t>One morning, when Gregor </a:t>
            </a:r>
            <a:r>
              <a:rPr lang="en-GB" b="1" dirty="0" err="1"/>
              <a:t>Samsa</a:t>
            </a:r>
            <a:r>
              <a:rPr lang="en-GB" b="1" dirty="0"/>
              <a:t> woke from troubled dreams, he found himself transformed in his bed into a horrible vermin. He lay on his armour-like back, and if he lifted his head a little he could see his brown belly, slightly domed and divided by arches into stiff sections. The bedding was hardly able to cover it and seemed ready to slide off any moment. His many legs, pitifully thin compared with the size of the rest of him, waved about helplessly as he looked.</a:t>
            </a:r>
            <a:endParaRPr lang="en-GB" dirty="0"/>
          </a:p>
          <a:p>
            <a:r>
              <a:rPr lang="en-GB" b="1" dirty="0"/>
              <a:t>“What’s happened to me?” he thought. It wasn’t a dream. His room, a proper human room although a little too small, lay peacefully between its four familiar walls. A collection of textile samples lay spread out on the table – </a:t>
            </a:r>
            <a:r>
              <a:rPr lang="en-GB" b="1" dirty="0" err="1"/>
              <a:t>Samsa</a:t>
            </a:r>
            <a:r>
              <a:rPr lang="en-GB" b="1" dirty="0"/>
              <a:t> was a travelling salesman – and above it there hung a picture that he had recently cut out of an illustrated magazine and housed in a nice, gilded frame. It showed a lady fitted out with a fur hat and fur boa who sat upright, raising a heavy fur muff that covered the whole of her lower arm towards the viewer.</a:t>
            </a:r>
            <a:endParaRPr lang="en-GB" dirty="0"/>
          </a:p>
          <a:p>
            <a:r>
              <a:rPr lang="en-GB" b="1" dirty="0"/>
              <a:t>Gregor then turned to look out the window at the dull weather. Drops of rain could be heard hitting the pane, which made him feel quite sad. “How about if I sleep a little bit longer and forget all this nonsense”, he thought, but that was something he was unable to do because he was used to sleeping on his right, and in his present state couldn’t get into that position. However hard he threw himself onto his right, he always rolled back to where he was. He must have tried it a hundred times, shut his eyes so that he wouldn’t have to look at the floundering legs, and only stopped when he began to feel a mild, dull pain there that he had never felt before.</a:t>
            </a:r>
            <a:endParaRPr lang="en-GB" dirty="0"/>
          </a:p>
          <a:p>
            <a:r>
              <a:rPr lang="en-GB" b="1" dirty="0"/>
              <a:t>“Oh, God”, he thought, “what a strenuous career it is that I’ve chosen! Travelling day in and day out. Doing business like this takes much more effort than doing your own business at home, and on top of that there’s the curse of travelling, worries about making train connections, bad and irregular food, contact with different people all the time so that you can never get to know anyone or become friendly with them. It can all go to Hell!” He felt a slight itch up on his belly; pushed himself slowly up on his back towards the headboard so that he could lift his head better; found where the itch was, and saw that it was covered with lots of little white spots which he didn’t know what to make of; and when he tried to feel the place with one of his legs he drew it quickly back because as soon as he touched it he was overcome by a cold shudder.</a:t>
            </a:r>
            <a:endParaRPr lang="en-GB" dirty="0"/>
          </a:p>
          <a:p>
            <a:r>
              <a:rPr lang="en-GB" b="1" dirty="0"/>
              <a:t>He slid back into his former position. “Getting up early all the time”, he thought, “it makes you stupid. You’ve got to get enough sleep. Other travelling salesmen live a life of luxury. For instance, whenever I go back to the guest house during the morning to copy out the contract, these gentlemen are always still sitting there eating their breakfasts. I ought to just try that with my boss; I’d get kicked out on the spot. But who knows, maybe that would be the best thing for me. If I didn’t have my parents to think about I’d have given in my notice a long time ago, I’d have gone up to the boss and told him just what I think, tell him everything I would, let him know just what I feel. He’d fall right off his desk! And it’s a funny sort of business to be sitting up there at your desk, talking down at your subordinates from up there, especially when you have to go right up close because the boss is hard of hearing. Well, there’s still some hope; once I’ve got the money together to pay off my parents’ debt to him – another five or six years I suppose – that’s definitely what I’ll do. That’s when I’ll make the big change. First of all though, I’ve got to get up, my train leaves at five.”</a:t>
            </a:r>
            <a:endParaRPr lang="en-GB" dirty="0"/>
          </a:p>
          <a:p>
            <a:endParaRPr lang="en-GB" dirty="0"/>
          </a:p>
        </p:txBody>
      </p:sp>
    </p:spTree>
    <p:extLst>
      <p:ext uri="{BB962C8B-B14F-4D97-AF65-F5344CB8AC3E}">
        <p14:creationId xmlns:p14="http://schemas.microsoft.com/office/powerpoint/2010/main" val="24242121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21</TotalTime>
  <Words>1155</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Celestial</vt:lpstr>
      <vt:lpstr>Paper 1 Qu. 3</vt:lpstr>
      <vt:lpstr>Structure: What is it?</vt:lpstr>
      <vt:lpstr>Structure…</vt:lpstr>
      <vt:lpstr>Structure…</vt:lpstr>
      <vt:lpstr>Structure…</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1 Qu. 3</dc:title>
  <dc:creator>Jennifer Hunter-Phillips</dc:creator>
  <cp:lastModifiedBy>Jennifer Hunter-Phillips</cp:lastModifiedBy>
  <cp:revision>4</cp:revision>
  <cp:lastPrinted>2017-09-18T08:18:33Z</cp:lastPrinted>
  <dcterms:created xsi:type="dcterms:W3CDTF">2017-09-18T07:56:45Z</dcterms:created>
  <dcterms:modified xsi:type="dcterms:W3CDTF">2017-09-18T08:18:34Z</dcterms:modified>
</cp:coreProperties>
</file>