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57" r:id="rId3"/>
    <p:sldId id="258" r:id="rId4"/>
    <p:sldId id="259" r:id="rId5"/>
    <p:sldId id="266" r:id="rId6"/>
    <p:sldId id="268" r:id="rId7"/>
    <p:sldId id="264" r:id="rId8"/>
    <p:sldId id="261" r:id="rId9"/>
    <p:sldId id="262" r:id="rId10"/>
    <p:sldId id="260" r:id="rId11"/>
    <p:sldId id="317" r:id="rId12"/>
    <p:sldId id="263" r:id="rId13"/>
    <p:sldId id="265" r:id="rId14"/>
    <p:sldId id="267" r:id="rId15"/>
    <p:sldId id="333" r:id="rId16"/>
    <p:sldId id="271" r:id="rId17"/>
    <p:sldId id="273" r:id="rId18"/>
    <p:sldId id="274" r:id="rId19"/>
    <p:sldId id="276" r:id="rId20"/>
    <p:sldId id="275" r:id="rId21"/>
    <p:sldId id="278" r:id="rId22"/>
    <p:sldId id="286" r:id="rId23"/>
    <p:sldId id="279" r:id="rId24"/>
    <p:sldId id="330" r:id="rId25"/>
    <p:sldId id="277" r:id="rId26"/>
    <p:sldId id="280" r:id="rId27"/>
    <p:sldId id="281" r:id="rId28"/>
    <p:sldId id="283" r:id="rId29"/>
    <p:sldId id="284" r:id="rId30"/>
    <p:sldId id="292" r:id="rId31"/>
    <p:sldId id="285" r:id="rId32"/>
    <p:sldId id="282" r:id="rId33"/>
    <p:sldId id="287" r:id="rId34"/>
    <p:sldId id="290" r:id="rId35"/>
    <p:sldId id="335" r:id="rId36"/>
    <p:sldId id="299" r:id="rId37"/>
    <p:sldId id="328" r:id="rId38"/>
    <p:sldId id="332" r:id="rId39"/>
    <p:sldId id="293" r:id="rId40"/>
    <p:sldId id="295" r:id="rId41"/>
    <p:sldId id="297" r:id="rId42"/>
    <p:sldId id="304" r:id="rId43"/>
    <p:sldId id="301" r:id="rId44"/>
    <p:sldId id="298" r:id="rId45"/>
    <p:sldId id="294" r:id="rId46"/>
    <p:sldId id="300" r:id="rId47"/>
    <p:sldId id="288" r:id="rId48"/>
    <p:sldId id="289" r:id="rId49"/>
    <p:sldId id="334" r:id="rId50"/>
    <p:sldId id="305" r:id="rId51"/>
    <p:sldId id="309" r:id="rId52"/>
    <p:sldId id="336" r:id="rId53"/>
    <p:sldId id="307" r:id="rId54"/>
    <p:sldId id="306" r:id="rId55"/>
    <p:sldId id="308" r:id="rId56"/>
    <p:sldId id="314" r:id="rId57"/>
    <p:sldId id="311" r:id="rId58"/>
    <p:sldId id="342" r:id="rId59"/>
    <p:sldId id="343" r:id="rId60"/>
    <p:sldId id="345" r:id="rId61"/>
    <p:sldId id="310" r:id="rId62"/>
    <p:sldId id="340" r:id="rId63"/>
    <p:sldId id="315" r:id="rId64"/>
    <p:sldId id="349" r:id="rId65"/>
    <p:sldId id="344" r:id="rId66"/>
    <p:sldId id="354" r:id="rId67"/>
    <p:sldId id="347" r:id="rId68"/>
    <p:sldId id="353" r:id="rId69"/>
    <p:sldId id="351" r:id="rId70"/>
    <p:sldId id="352" r:id="rId71"/>
    <p:sldId id="312" r:id="rId72"/>
    <p:sldId id="303" r:id="rId7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autoAdjust="0"/>
    <p:restoredTop sz="92121" autoAdjust="0"/>
  </p:normalViewPr>
  <p:slideViewPr>
    <p:cSldViewPr snapToGrid="0">
      <p:cViewPr>
        <p:scale>
          <a:sx n="60" d="100"/>
          <a:sy n="60" d="100"/>
        </p:scale>
        <p:origin x="132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DCFA8A4-FD05-4D38-B7C7-FF3FDBE25325}" type="datetimeFigureOut">
              <a:rPr lang="en-GB" smtClean="0"/>
              <a:t>06/12/2015</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4F5ED76-534A-46FF-9963-2B3936D42BF3}" type="slidenum">
              <a:rPr lang="en-GB" smtClean="0"/>
              <a:t>‹#›</a:t>
            </a:fld>
            <a:endParaRPr lang="en-GB"/>
          </a:p>
        </p:txBody>
      </p:sp>
    </p:spTree>
    <p:extLst>
      <p:ext uri="{BB962C8B-B14F-4D97-AF65-F5344CB8AC3E}">
        <p14:creationId xmlns:p14="http://schemas.microsoft.com/office/powerpoint/2010/main" val="215384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 on basis of 2 weeks theory (6</a:t>
            </a:r>
            <a:r>
              <a:rPr lang="en-GB" baseline="0" dirty="0" smtClean="0"/>
              <a:t> double lessons) plus one double lesson q pack consolidation work / mini test</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a:t>
            </a:fld>
            <a:endParaRPr lang="en-GB"/>
          </a:p>
        </p:txBody>
      </p:sp>
    </p:spTree>
    <p:extLst>
      <p:ext uri="{BB962C8B-B14F-4D97-AF65-F5344CB8AC3E}">
        <p14:creationId xmlns:p14="http://schemas.microsoft.com/office/powerpoint/2010/main" val="366207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26</a:t>
            </a:fld>
            <a:endParaRPr lang="en-GB"/>
          </a:p>
        </p:txBody>
      </p:sp>
    </p:spTree>
    <p:extLst>
      <p:ext uri="{BB962C8B-B14F-4D97-AF65-F5344CB8AC3E}">
        <p14:creationId xmlns:p14="http://schemas.microsoft.com/office/powerpoint/2010/main" val="421289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animation and booklet p 7</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37</a:t>
            </a:fld>
            <a:endParaRPr lang="en-GB"/>
          </a:p>
        </p:txBody>
      </p:sp>
    </p:spTree>
    <p:extLst>
      <p:ext uri="{BB962C8B-B14F-4D97-AF65-F5344CB8AC3E}">
        <p14:creationId xmlns:p14="http://schemas.microsoft.com/office/powerpoint/2010/main" val="429117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43</a:t>
            </a:fld>
            <a:endParaRPr lang="en-GB"/>
          </a:p>
        </p:txBody>
      </p:sp>
    </p:spTree>
    <p:extLst>
      <p:ext uri="{BB962C8B-B14F-4D97-AF65-F5344CB8AC3E}">
        <p14:creationId xmlns:p14="http://schemas.microsoft.com/office/powerpoint/2010/main" val="281866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p 116 T&amp;T new spec and p108 old spec</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50</a:t>
            </a:fld>
            <a:endParaRPr lang="en-GB"/>
          </a:p>
        </p:txBody>
      </p:sp>
    </p:spTree>
    <p:extLst>
      <p:ext uri="{BB962C8B-B14F-4D97-AF65-F5344CB8AC3E}">
        <p14:creationId xmlns:p14="http://schemas.microsoft.com/office/powerpoint/2010/main" val="280189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400" dirty="0" smtClean="0">
                <a:solidFill>
                  <a:srgbClr val="FF0000"/>
                </a:solidFill>
              </a:rPr>
              <a:t>Killing the pathogen but leaving the antigens unaffected </a:t>
            </a:r>
            <a:r>
              <a:rPr lang="en-GB" sz="2400" dirty="0" err="1" smtClean="0">
                <a:solidFill>
                  <a:srgbClr val="FF0000"/>
                </a:solidFill>
              </a:rPr>
              <a:t>eg</a:t>
            </a:r>
            <a:r>
              <a:rPr lang="en-GB" sz="2400" dirty="0" smtClean="0">
                <a:solidFill>
                  <a:srgbClr val="FF0000"/>
                </a:solidFill>
              </a:rPr>
              <a:t> vaccine against </a:t>
            </a:r>
            <a:r>
              <a:rPr lang="en-GB" sz="2400" dirty="0" smtClean="0">
                <a:solidFill>
                  <a:srgbClr val="FF0000"/>
                </a:solidFill>
              </a:rPr>
              <a:t>cholera </a:t>
            </a:r>
            <a:endParaRPr lang="en-GB" sz="2400" dirty="0" smtClean="0">
              <a:solidFill>
                <a:srgbClr val="FF0000"/>
              </a:solidFill>
            </a:endParaRPr>
          </a:p>
          <a:p>
            <a:pPr lvl="1"/>
            <a:r>
              <a:rPr lang="en-GB" sz="2400" dirty="0" smtClean="0">
                <a:solidFill>
                  <a:srgbClr val="FF0000"/>
                </a:solidFill>
              </a:rPr>
              <a:t>Weakening the pathogen (attenuation) </a:t>
            </a:r>
            <a:r>
              <a:rPr lang="en-GB" sz="2400" dirty="0" err="1" smtClean="0">
                <a:solidFill>
                  <a:srgbClr val="FF0000"/>
                </a:solidFill>
              </a:rPr>
              <a:t>eg</a:t>
            </a:r>
            <a:r>
              <a:rPr lang="en-GB" sz="2400" dirty="0" smtClean="0">
                <a:solidFill>
                  <a:srgbClr val="FF0000"/>
                </a:solidFill>
              </a:rPr>
              <a:t> Sabin oral vaccine against polio</a:t>
            </a:r>
          </a:p>
          <a:p>
            <a:pPr lvl="1"/>
            <a:r>
              <a:rPr lang="en-GB" sz="2400" dirty="0" smtClean="0">
                <a:solidFill>
                  <a:srgbClr val="FF0000"/>
                </a:solidFill>
              </a:rPr>
              <a:t>Removing the antigens from the surface of the pathogen and using purified antigens to make a vaccine </a:t>
            </a:r>
            <a:r>
              <a:rPr lang="en-GB" sz="2400" dirty="0" err="1" smtClean="0">
                <a:solidFill>
                  <a:srgbClr val="FF0000"/>
                </a:solidFill>
              </a:rPr>
              <a:t>eg</a:t>
            </a:r>
            <a:r>
              <a:rPr lang="en-GB" sz="2400" dirty="0" smtClean="0">
                <a:solidFill>
                  <a:srgbClr val="FF0000"/>
                </a:solidFill>
              </a:rPr>
              <a:t> vaccine against Hepatitis B</a:t>
            </a:r>
          </a:p>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53</a:t>
            </a:fld>
            <a:endParaRPr lang="en-GB"/>
          </a:p>
        </p:txBody>
      </p:sp>
    </p:spTree>
    <p:extLst>
      <p:ext uri="{BB962C8B-B14F-4D97-AF65-F5344CB8AC3E}">
        <p14:creationId xmlns:p14="http://schemas.microsoft.com/office/powerpoint/2010/main" val="239212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2 animations put into </a:t>
            </a:r>
            <a:r>
              <a:rPr lang="en-GB" smtClean="0"/>
              <a:t>student booklet</a:t>
            </a:r>
            <a:endParaRPr lang="en-GB"/>
          </a:p>
        </p:txBody>
      </p:sp>
      <p:sp>
        <p:nvSpPr>
          <p:cNvPr id="4" name="Slide Number Placeholder 3"/>
          <p:cNvSpPr>
            <a:spLocks noGrp="1"/>
          </p:cNvSpPr>
          <p:nvPr>
            <p:ph type="sldNum" sz="quarter" idx="10"/>
          </p:nvPr>
        </p:nvSpPr>
        <p:spPr/>
        <p:txBody>
          <a:bodyPr/>
          <a:lstStyle/>
          <a:p>
            <a:fld id="{44F5ED76-534A-46FF-9963-2B3936D42BF3}" type="slidenum">
              <a:rPr lang="en-GB" smtClean="0"/>
              <a:t>55</a:t>
            </a:fld>
            <a:endParaRPr lang="en-GB"/>
          </a:p>
        </p:txBody>
      </p:sp>
    </p:spTree>
    <p:extLst>
      <p:ext uri="{BB962C8B-B14F-4D97-AF65-F5344CB8AC3E}">
        <p14:creationId xmlns:p14="http://schemas.microsoft.com/office/powerpoint/2010/main" val="303098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lots of copies of this text book but there</a:t>
            </a:r>
            <a:r>
              <a:rPr lang="en-GB" baseline="0" dirty="0" smtClean="0"/>
              <a:t> is also a pdf file of the 2 pages.</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56</a:t>
            </a:fld>
            <a:endParaRPr lang="en-GB"/>
          </a:p>
        </p:txBody>
      </p:sp>
    </p:spTree>
    <p:extLst>
      <p:ext uri="{BB962C8B-B14F-4D97-AF65-F5344CB8AC3E}">
        <p14:creationId xmlns:p14="http://schemas.microsoft.com/office/powerpoint/2010/main" val="151860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tumour cell Humanises the hybrid cell so it’s antibodies won’t be rejected by the human recipient. Blood contains many different B-cells and it would be difficult to extract the right ones and get enough antibodies.</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58</a:t>
            </a:fld>
            <a:endParaRPr lang="en-GB"/>
          </a:p>
        </p:txBody>
      </p:sp>
    </p:spTree>
    <p:extLst>
      <p:ext uri="{BB962C8B-B14F-4D97-AF65-F5344CB8AC3E}">
        <p14:creationId xmlns:p14="http://schemas.microsoft.com/office/powerpoint/2010/main" val="377687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Systemic Lupus Erythematosus (SLE)</a:t>
            </a:r>
            <a:r>
              <a:rPr lang="en-GB" dirty="0" smtClean="0"/>
              <a:t> - Lupus is believed to be an autoimmune disease. The cause of lupus has yet to be determined. The immune system is your body's </a:t>
            </a:r>
            <a:r>
              <a:rPr lang="en-GB" dirty="0" err="1" smtClean="0"/>
              <a:t>defense</a:t>
            </a:r>
            <a:r>
              <a:rPr lang="en-GB" dirty="0" smtClean="0"/>
              <a:t> mechanism against foreign particles called antigens. Sometimes the immune system loses the ability to distinguish between its own body components and antigens. Instead of fighting antigens, the antibodies mistakenly fight the body's own cells. This is referred to as an autoimmune response (auto means self) and the body mistakenly makes autoantibodies. A systemic disease is one in which several different parts of the body may be affected. In systemic lupus, these include the skin, kidneys, nervous system, lungs, heart and/ or blood-forming organs. </a:t>
            </a:r>
            <a:br>
              <a:rPr lang="en-GB" dirty="0" smtClean="0"/>
            </a:b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63</a:t>
            </a:fld>
            <a:endParaRPr lang="en-GB"/>
          </a:p>
        </p:txBody>
      </p:sp>
    </p:spTree>
    <p:extLst>
      <p:ext uri="{BB962C8B-B14F-4D97-AF65-F5344CB8AC3E}">
        <p14:creationId xmlns:p14="http://schemas.microsoft.com/office/powerpoint/2010/main" val="670742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64</a:t>
            </a:fld>
            <a:endParaRPr lang="en-GB"/>
          </a:p>
        </p:txBody>
      </p:sp>
    </p:spTree>
    <p:extLst>
      <p:ext uri="{BB962C8B-B14F-4D97-AF65-F5344CB8AC3E}">
        <p14:creationId xmlns:p14="http://schemas.microsoft.com/office/powerpoint/2010/main" val="5339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2</a:t>
            </a:fld>
            <a:endParaRPr lang="en-GB"/>
          </a:p>
        </p:txBody>
      </p:sp>
    </p:spTree>
    <p:extLst>
      <p:ext uri="{BB962C8B-B14F-4D97-AF65-F5344CB8AC3E}">
        <p14:creationId xmlns:p14="http://schemas.microsoft.com/office/powerpoint/2010/main" val="10197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1889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49229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Diagram based on fig 2 p103 (New spec.) T &amp; T A level Biology and p 101 (Old Spec.) T &amp; T AS Biology</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10</a:t>
            </a:fld>
            <a:endParaRPr lang="en-GB"/>
          </a:p>
        </p:txBody>
      </p:sp>
    </p:spTree>
    <p:extLst>
      <p:ext uri="{BB962C8B-B14F-4D97-AF65-F5344CB8AC3E}">
        <p14:creationId xmlns:p14="http://schemas.microsoft.com/office/powerpoint/2010/main" val="339056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11</a:t>
            </a:fld>
            <a:endParaRPr lang="en-GB"/>
          </a:p>
        </p:txBody>
      </p:sp>
    </p:spTree>
    <p:extLst>
      <p:ext uri="{BB962C8B-B14F-4D97-AF65-F5344CB8AC3E}">
        <p14:creationId xmlns:p14="http://schemas.microsoft.com/office/powerpoint/2010/main" val="67632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Clostridium botulinum produces a toxin and the tetanus bacterium produces a toxin.</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14</a:t>
            </a:fld>
            <a:endParaRPr lang="en-GB"/>
          </a:p>
        </p:txBody>
      </p:sp>
    </p:spTree>
    <p:extLst>
      <p:ext uri="{BB962C8B-B14F-4D97-AF65-F5344CB8AC3E}">
        <p14:creationId xmlns:p14="http://schemas.microsoft.com/office/powerpoint/2010/main" val="176240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 protective coating of the eye, and the tear ducts, are potential entry points for pathogens. The eyes are vulnerable to infection because the coverings are thin to allow light through. Lysozyme</a:t>
            </a:r>
            <a:r>
              <a:rPr lang="en-GB" sz="1600" baseline="0" dirty="0" smtClean="0"/>
              <a:t> will break down the cell walls of any bacterial pathogens and so destroy them before they can cause harm. </a:t>
            </a:r>
            <a:r>
              <a:rPr lang="en-GB" sz="1600" b="0" i="1" baseline="0" dirty="0" smtClean="0">
                <a:solidFill>
                  <a:srgbClr val="002060"/>
                </a:solidFill>
              </a:rPr>
              <a:t>(ref p 612 New T&amp;T text and p 247 Old spec T&amp;T AS text)</a:t>
            </a:r>
            <a:endParaRPr lang="en-GB" sz="1600" b="0" i="1" baseline="0" dirty="0">
              <a:solidFill>
                <a:srgbClr val="002060"/>
              </a:solidFill>
            </a:endParaRPr>
          </a:p>
        </p:txBody>
      </p:sp>
      <p:sp>
        <p:nvSpPr>
          <p:cNvPr id="4" name="Slide Number Placeholder 3"/>
          <p:cNvSpPr>
            <a:spLocks noGrp="1"/>
          </p:cNvSpPr>
          <p:nvPr>
            <p:ph type="sldNum" sz="quarter" idx="10"/>
          </p:nvPr>
        </p:nvSpPr>
        <p:spPr/>
        <p:txBody>
          <a:bodyPr/>
          <a:lstStyle/>
          <a:p>
            <a:fld id="{44F5ED76-534A-46FF-9963-2B3936D42BF3}" type="slidenum">
              <a:rPr lang="en-GB" smtClean="0"/>
              <a:t>18</a:t>
            </a:fld>
            <a:endParaRPr lang="en-GB"/>
          </a:p>
        </p:txBody>
      </p:sp>
    </p:spTree>
    <p:extLst>
      <p:ext uri="{BB962C8B-B14F-4D97-AF65-F5344CB8AC3E}">
        <p14:creationId xmlns:p14="http://schemas.microsoft.com/office/powerpoint/2010/main" val="80172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25</a:t>
            </a:fld>
            <a:endParaRPr lang="en-GB"/>
          </a:p>
        </p:txBody>
      </p:sp>
    </p:spTree>
    <p:extLst>
      <p:ext uri="{BB962C8B-B14F-4D97-AF65-F5344CB8AC3E}">
        <p14:creationId xmlns:p14="http://schemas.microsoft.com/office/powerpoint/2010/main" val="299019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65142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99186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087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92559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196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32188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7554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78429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46460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06/12/2015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417246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D243E-DF14-427A-8BFE-F5CE9D136576}" type="datetimeFigureOut">
              <a:rPr lang="en-GB" smtClean="0"/>
              <a:t>06/12/2015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80769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D243E-DF14-427A-8BFE-F5CE9D136576}" type="datetimeFigureOut">
              <a:rPr lang="en-GB" smtClean="0"/>
              <a:t>06/12/2015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6321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D243E-DF14-427A-8BFE-F5CE9D136576}" type="datetimeFigureOut">
              <a:rPr lang="en-GB" smtClean="0"/>
              <a:t>06/12/2015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49146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D243E-DF14-427A-8BFE-F5CE9D136576}" type="datetimeFigureOut">
              <a:rPr lang="en-GB" smtClean="0"/>
              <a:t>06/12/2015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33750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D243E-DF14-427A-8BFE-F5CE9D136576}" type="datetimeFigureOut">
              <a:rPr lang="en-GB" smtClean="0"/>
              <a:t>06/12/2015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27035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D243E-DF14-427A-8BFE-F5CE9D136576}" type="datetimeFigureOut">
              <a:rPr lang="en-GB" smtClean="0"/>
              <a:t>06/12/2015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99512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accent1">
                <a:lumMod val="5000"/>
                <a:lumOff val="95000"/>
              </a:schemeClr>
            </a:gs>
            <a:gs pos="85000">
              <a:schemeClr val="accent3">
                <a:lumMod val="20000"/>
                <a:lumOff val="80000"/>
              </a:schemeClr>
            </a:gs>
            <a:gs pos="94000">
              <a:schemeClr val="accent3">
                <a:lumMod val="40000"/>
                <a:lumOff val="60000"/>
              </a:schemeClr>
            </a:gs>
            <a:gs pos="100000">
              <a:schemeClr val="accent3">
                <a:lumMod val="60000"/>
                <a:lumOff val="4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1D243E-DF14-427A-8BFE-F5CE9D136576}" type="datetimeFigureOut">
              <a:rPr lang="en-GB" smtClean="0"/>
              <a:t>06/12/2015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DEE2F4-529D-462A-ABE0-0101CF780480}" type="slidenum">
              <a:rPr lang="en-GB" smtClean="0"/>
              <a:t>‹#›</a:t>
            </a:fld>
            <a:endParaRPr lang="en-GB"/>
          </a:p>
        </p:txBody>
      </p:sp>
    </p:spTree>
    <p:extLst>
      <p:ext uri="{BB962C8B-B14F-4D97-AF65-F5344CB8AC3E}">
        <p14:creationId xmlns:p14="http://schemas.microsoft.com/office/powerpoint/2010/main" val="2073538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dumedia-sciences.com/en/a82-phagocytosis" TargetMode="External"/><Relationship Id="rId2" Type="http://schemas.openxmlformats.org/officeDocument/2006/relationships/hyperlink" Target="http://www.microbelibrary.org/images/tterry/anim/phago053.html" TargetMode="External"/><Relationship Id="rId1" Type="http://schemas.openxmlformats.org/officeDocument/2006/relationships/slideLayout" Target="../slideLayouts/slideLayout2.xml"/><Relationship Id="rId5" Type="http://schemas.openxmlformats.org/officeDocument/2006/relationships/hyperlink" Target="http://www.dnatube.com/video/116/Neutrophil-attacts-on-bacteria" TargetMode="External"/><Relationship Id="rId4" Type="http://schemas.openxmlformats.org/officeDocument/2006/relationships/hyperlink" Target="http://highered.mheducation.com/sites/0072495855/student_view0/chapter2/animation__phagocytosi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http://education.vetmed.vt.edu/Curriculum/VM8054/Labs/Lab5/IMAGES/Macrophage%20WITH%20LABEL%2096%20DPI.JPG"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bs.utexas.edu/psaxena/MicrobiologyAnimations/Animations/Cell-MediatedImmunity/micro_cell-mediated.swf" TargetMode="External"/><Relationship Id="rId2" Type="http://schemas.openxmlformats.org/officeDocument/2006/relationships/hyperlink" Target="http://highered.mheducation.com/sites/0072507470/student_view0/chapter22/animation__the_immune_response.html" TargetMode="External"/><Relationship Id="rId1" Type="http://schemas.openxmlformats.org/officeDocument/2006/relationships/slideLayout" Target="../slideLayouts/slideLayout2.xml"/><Relationship Id="rId4" Type="http://schemas.openxmlformats.org/officeDocument/2006/relationships/hyperlink" Target="http://highered.mheducation.com/olc/dl/120110/micro34.sw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poisonevercure.150m.com/antibody2.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bs.utexas.edu/psaxena/MicrobiologyAnimations/Animations/HumoralImmunity/micro_humoral.swf" TargetMode="External"/><Relationship Id="rId2" Type="http://schemas.openxmlformats.org/officeDocument/2006/relationships/hyperlink" Target="http://highered.mheducation.com/sites/0072507470/student_view0/chapter22/animation__the_immune_respons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highered.mheducation.com/olcweb/cgi/pluginpop.cgi?it=swf::600::480::/sites/dl/free/0073532215/788107/Clonal_Selection.swf::Clonal%20Selec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stream.godalming.ac.uk/View.aspx?id=1298~4u~vx7bUQN6&amp;chapID=158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http://triangulations.files.wordpress.com/2009/04/vaccine.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http://triangulations.files.wordpress.com/2009/04/vaccine.jp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ovg.ox.ac.uk/herd-immun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dxhNY6jkn80" TargetMode="External"/><Relationship Id="rId4" Type="http://schemas.openxmlformats.org/officeDocument/2006/relationships/hyperlink" Target="http://www.nhs.uk/conditions/vaccinations/pages/how-vaccines-work.aspx"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highered.mheducation.com/olc/dl/120110/micro43.swf"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media.hhmi.org/biointeractive/vlabs/immunology/index.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highered.mheducation.com/olc/dl/120088/micro41.swf" TargetMode="External"/><Relationship Id="rId2" Type="http://schemas.openxmlformats.org/officeDocument/2006/relationships/hyperlink" Target="http://www.wellcome.ac.uk/Education-resources/Education-and-learning/Resources/Animation/WTDV026676.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Cell Recognition and the Immune System</a:t>
            </a:r>
            <a:endParaRPr lang="en-GB" dirty="0">
              <a:solidFill>
                <a:schemeClr val="tx1"/>
              </a:solidFill>
            </a:endParaRPr>
          </a:p>
        </p:txBody>
      </p:sp>
      <p:sp>
        <p:nvSpPr>
          <p:cNvPr id="3" name="Subtitle 2"/>
          <p:cNvSpPr>
            <a:spLocks noGrp="1"/>
          </p:cNvSpPr>
          <p:nvPr>
            <p:ph type="subTitle" idx="1"/>
          </p:nvPr>
        </p:nvSpPr>
        <p:spPr/>
        <p:txBody>
          <a:bodyPr/>
          <a:lstStyle/>
          <a:p>
            <a:r>
              <a:rPr lang="en-GB" dirty="0" smtClean="0"/>
              <a:t>Supporting slides</a:t>
            </a:r>
            <a:endParaRPr lang="en-GB" dirty="0"/>
          </a:p>
        </p:txBody>
      </p:sp>
      <p:sp>
        <p:nvSpPr>
          <p:cNvPr id="4" name="TextBox 3"/>
          <p:cNvSpPr txBox="1"/>
          <p:nvPr/>
        </p:nvSpPr>
        <p:spPr>
          <a:xfrm>
            <a:off x="1433945" y="4925291"/>
            <a:ext cx="8624455" cy="91440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68661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868" y="335280"/>
            <a:ext cx="9716809" cy="830580"/>
          </a:xfrm>
        </p:spPr>
        <p:txBody>
          <a:bodyPr>
            <a:normAutofit fontScale="90000"/>
          </a:bodyPr>
          <a:lstStyle/>
          <a:p>
            <a:r>
              <a:rPr lang="en-GB" dirty="0" smtClean="0">
                <a:solidFill>
                  <a:schemeClr val="tx1"/>
                </a:solidFill>
              </a:rPr>
              <a:t>Summary of Defence Mechanisms </a:t>
            </a:r>
            <a:r>
              <a:rPr lang="en-GB" sz="1800" i="1" dirty="0" smtClean="0">
                <a:solidFill>
                  <a:schemeClr val="tx1"/>
                </a:solidFill>
              </a:rPr>
              <a:t>(ref old T&amp;T p 101, new T&amp;T p 103)</a:t>
            </a:r>
            <a:endParaRPr lang="en-GB" sz="1800" i="1" dirty="0">
              <a:solidFill>
                <a:schemeClr val="tx1"/>
              </a:solidFill>
            </a:endParaRPr>
          </a:p>
        </p:txBody>
      </p:sp>
      <p:grpSp>
        <p:nvGrpSpPr>
          <p:cNvPr id="39" name="Group 38"/>
          <p:cNvGrpSpPr/>
          <p:nvPr/>
        </p:nvGrpSpPr>
        <p:grpSpPr>
          <a:xfrm>
            <a:off x="635226" y="1596442"/>
            <a:ext cx="10412729" cy="4513240"/>
            <a:chOff x="635226" y="1295818"/>
            <a:chExt cx="10412729" cy="4513240"/>
          </a:xfrm>
        </p:grpSpPr>
        <p:grpSp>
          <p:nvGrpSpPr>
            <p:cNvPr id="38" name="Group 37"/>
            <p:cNvGrpSpPr/>
            <p:nvPr/>
          </p:nvGrpSpPr>
          <p:grpSpPr>
            <a:xfrm>
              <a:off x="635226" y="1295818"/>
              <a:ext cx="10412729" cy="4513240"/>
              <a:chOff x="635226" y="1295818"/>
              <a:chExt cx="10412729" cy="4513240"/>
            </a:xfrm>
          </p:grpSpPr>
          <p:sp>
            <p:nvSpPr>
              <p:cNvPr id="5" name="TextBox 4"/>
              <p:cNvSpPr txBox="1"/>
              <p:nvPr/>
            </p:nvSpPr>
            <p:spPr>
              <a:xfrm>
                <a:off x="3939279" y="1295818"/>
                <a:ext cx="3751702" cy="523220"/>
              </a:xfrm>
              <a:prstGeom prst="rect">
                <a:avLst/>
              </a:prstGeom>
              <a:solidFill>
                <a:schemeClr val="accent1"/>
              </a:solidFill>
            </p:spPr>
            <p:txBody>
              <a:bodyPr wrap="square" rtlCol="0">
                <a:spAutoFit/>
              </a:bodyPr>
              <a:lstStyle/>
              <a:p>
                <a:r>
                  <a:rPr lang="en-GB" sz="2800" b="1" dirty="0" smtClean="0"/>
                  <a:t>Defence mechanisms</a:t>
                </a:r>
                <a:endParaRPr lang="en-GB" sz="2800" b="1" dirty="0"/>
              </a:p>
            </p:txBody>
          </p:sp>
          <p:sp>
            <p:nvSpPr>
              <p:cNvPr id="6" name="TextBox 5"/>
              <p:cNvSpPr txBox="1"/>
              <p:nvPr/>
            </p:nvSpPr>
            <p:spPr>
              <a:xfrm>
                <a:off x="635226" y="2646019"/>
                <a:ext cx="4629150" cy="1200329"/>
              </a:xfrm>
              <a:prstGeom prst="rect">
                <a:avLst/>
              </a:prstGeom>
              <a:solidFill>
                <a:schemeClr val="accent1"/>
              </a:solidFill>
            </p:spPr>
            <p:txBody>
              <a:bodyPr wrap="square" rtlCol="0">
                <a:spAutoFit/>
              </a:bodyPr>
              <a:lstStyle/>
              <a:p>
                <a:pPr algn="ctr"/>
                <a:r>
                  <a:rPr lang="en-GB" sz="2400" b="1" dirty="0" smtClean="0"/>
                  <a:t>Non specific</a:t>
                </a:r>
              </a:p>
              <a:p>
                <a:pPr algn="ctr"/>
                <a:r>
                  <a:rPr lang="en-GB" sz="2400" dirty="0"/>
                  <a:t>r</a:t>
                </a:r>
                <a:r>
                  <a:rPr lang="en-GB" sz="2400" dirty="0" smtClean="0"/>
                  <a:t>esponse is immediate</a:t>
                </a:r>
              </a:p>
              <a:p>
                <a:pPr algn="ctr"/>
                <a:r>
                  <a:rPr lang="en-GB" sz="2400" dirty="0"/>
                  <a:t>a</a:t>
                </a:r>
                <a:r>
                  <a:rPr lang="en-GB" sz="2400" dirty="0" smtClean="0"/>
                  <a:t>nd the same for all pathogens</a:t>
                </a:r>
                <a:endParaRPr lang="en-GB" sz="2400" dirty="0"/>
              </a:p>
            </p:txBody>
          </p:sp>
          <p:sp>
            <p:nvSpPr>
              <p:cNvPr id="7" name="TextBox 6"/>
              <p:cNvSpPr txBox="1"/>
              <p:nvPr/>
            </p:nvSpPr>
            <p:spPr>
              <a:xfrm>
                <a:off x="6227731" y="2626969"/>
                <a:ext cx="4381813" cy="1200329"/>
              </a:xfrm>
              <a:prstGeom prst="rect">
                <a:avLst/>
              </a:prstGeom>
              <a:solidFill>
                <a:schemeClr val="accent1"/>
              </a:solidFill>
            </p:spPr>
            <p:txBody>
              <a:bodyPr wrap="square" rtlCol="0">
                <a:spAutoFit/>
              </a:bodyPr>
              <a:lstStyle/>
              <a:p>
                <a:pPr algn="ctr"/>
                <a:r>
                  <a:rPr lang="en-GB" sz="2400" b="1" dirty="0" smtClean="0"/>
                  <a:t>Specific</a:t>
                </a:r>
              </a:p>
              <a:p>
                <a:pPr algn="ctr"/>
                <a:r>
                  <a:rPr lang="en-GB" sz="2400" dirty="0"/>
                  <a:t>r</a:t>
                </a:r>
                <a:r>
                  <a:rPr lang="en-GB" sz="2400" dirty="0" smtClean="0"/>
                  <a:t>esponse is slower and</a:t>
                </a:r>
              </a:p>
              <a:p>
                <a:pPr algn="ctr"/>
                <a:r>
                  <a:rPr lang="en-GB" sz="2400" dirty="0"/>
                  <a:t>s</a:t>
                </a:r>
                <a:r>
                  <a:rPr lang="en-GB" sz="2400" dirty="0" smtClean="0"/>
                  <a:t>pecific to each pathogen</a:t>
                </a:r>
                <a:endParaRPr lang="en-GB" sz="2400" dirty="0"/>
              </a:p>
            </p:txBody>
          </p:sp>
          <p:sp>
            <p:nvSpPr>
              <p:cNvPr id="8" name="TextBox 7"/>
              <p:cNvSpPr txBox="1"/>
              <p:nvPr/>
            </p:nvSpPr>
            <p:spPr>
              <a:xfrm>
                <a:off x="638827" y="4578733"/>
                <a:ext cx="2517731" cy="830997"/>
              </a:xfrm>
              <a:prstGeom prst="rect">
                <a:avLst/>
              </a:prstGeom>
              <a:solidFill>
                <a:schemeClr val="accent1"/>
              </a:solidFill>
            </p:spPr>
            <p:txBody>
              <a:bodyPr wrap="square" rtlCol="0">
                <a:spAutoFit/>
              </a:bodyPr>
              <a:lstStyle/>
              <a:p>
                <a:r>
                  <a:rPr lang="en-GB" sz="2400" b="1" dirty="0" smtClean="0"/>
                  <a:t>Physical barrier</a:t>
                </a:r>
                <a:r>
                  <a:rPr lang="en-GB" sz="2400" dirty="0" smtClean="0"/>
                  <a:t> </a:t>
                </a:r>
              </a:p>
              <a:p>
                <a:r>
                  <a:rPr lang="en-GB" sz="2400" dirty="0" smtClean="0"/>
                  <a:t>e.g. skin</a:t>
                </a:r>
                <a:endParaRPr lang="en-GB" sz="2400" dirty="0"/>
              </a:p>
            </p:txBody>
          </p:sp>
          <p:sp>
            <p:nvSpPr>
              <p:cNvPr id="9" name="TextBox 8"/>
              <p:cNvSpPr txBox="1"/>
              <p:nvPr/>
            </p:nvSpPr>
            <p:spPr>
              <a:xfrm>
                <a:off x="3449250" y="4588023"/>
                <a:ext cx="2275144" cy="461665"/>
              </a:xfrm>
              <a:prstGeom prst="rect">
                <a:avLst/>
              </a:prstGeom>
              <a:solidFill>
                <a:schemeClr val="accent1"/>
              </a:solidFill>
            </p:spPr>
            <p:txBody>
              <a:bodyPr wrap="square" rtlCol="0">
                <a:spAutoFit/>
              </a:bodyPr>
              <a:lstStyle/>
              <a:p>
                <a:r>
                  <a:rPr lang="en-GB" sz="2400" b="1" dirty="0" smtClean="0"/>
                  <a:t>phagocytosis</a:t>
                </a:r>
                <a:endParaRPr lang="en-GB" sz="2400" b="1" dirty="0"/>
              </a:p>
            </p:txBody>
          </p:sp>
          <p:sp>
            <p:nvSpPr>
              <p:cNvPr id="10" name="TextBox 9"/>
              <p:cNvSpPr txBox="1"/>
              <p:nvPr/>
            </p:nvSpPr>
            <p:spPr>
              <a:xfrm>
                <a:off x="6112963" y="4608729"/>
                <a:ext cx="2329580" cy="1200329"/>
              </a:xfrm>
              <a:prstGeom prst="rect">
                <a:avLst/>
              </a:prstGeom>
              <a:solidFill>
                <a:schemeClr val="accent1"/>
              </a:solidFill>
            </p:spPr>
            <p:txBody>
              <a:bodyPr wrap="square" rtlCol="0">
                <a:spAutoFit/>
              </a:bodyPr>
              <a:lstStyle/>
              <a:p>
                <a:r>
                  <a:rPr lang="en-GB" sz="2400" b="1" dirty="0" smtClean="0"/>
                  <a:t>Cell-mediated response</a:t>
                </a:r>
              </a:p>
              <a:p>
                <a:r>
                  <a:rPr lang="en-GB" sz="2400" dirty="0" smtClean="0"/>
                  <a:t>T lymphocytes</a:t>
                </a:r>
                <a:endParaRPr lang="en-GB" sz="2400" dirty="0"/>
              </a:p>
            </p:txBody>
          </p:sp>
          <p:sp>
            <p:nvSpPr>
              <p:cNvPr id="11" name="TextBox 10"/>
              <p:cNvSpPr txBox="1"/>
              <p:nvPr/>
            </p:nvSpPr>
            <p:spPr>
              <a:xfrm>
                <a:off x="8800160" y="4589693"/>
                <a:ext cx="2247795" cy="1200329"/>
              </a:xfrm>
              <a:prstGeom prst="rect">
                <a:avLst/>
              </a:prstGeom>
              <a:solidFill>
                <a:schemeClr val="accent1"/>
              </a:solidFill>
            </p:spPr>
            <p:txBody>
              <a:bodyPr wrap="square" rtlCol="0">
                <a:spAutoFit/>
              </a:bodyPr>
              <a:lstStyle/>
              <a:p>
                <a:r>
                  <a:rPr lang="en-GB" sz="2400" b="1" dirty="0" smtClean="0"/>
                  <a:t>Humoral response</a:t>
                </a:r>
              </a:p>
              <a:p>
                <a:r>
                  <a:rPr lang="en-GB" sz="2400" dirty="0" smtClean="0"/>
                  <a:t>B lymphocytes</a:t>
                </a:r>
                <a:endParaRPr lang="en-GB" sz="2400" dirty="0"/>
              </a:p>
            </p:txBody>
          </p:sp>
        </p:grpSp>
        <p:grpSp>
          <p:nvGrpSpPr>
            <p:cNvPr id="37" name="Group 36"/>
            <p:cNvGrpSpPr/>
            <p:nvPr/>
          </p:nvGrpSpPr>
          <p:grpSpPr>
            <a:xfrm>
              <a:off x="1741118" y="1819038"/>
              <a:ext cx="8217074" cy="2801609"/>
              <a:chOff x="1741118" y="1819038"/>
              <a:chExt cx="8217074" cy="2801609"/>
            </a:xfrm>
          </p:grpSpPr>
          <p:grpSp>
            <p:nvGrpSpPr>
              <p:cNvPr id="24" name="Group 23"/>
              <p:cNvGrpSpPr/>
              <p:nvPr/>
            </p:nvGrpSpPr>
            <p:grpSpPr>
              <a:xfrm>
                <a:off x="2918564" y="1819038"/>
                <a:ext cx="5364045" cy="826981"/>
                <a:chOff x="2918564" y="1819038"/>
                <a:chExt cx="5364045" cy="826981"/>
              </a:xfrm>
            </p:grpSpPr>
            <p:grpSp>
              <p:nvGrpSpPr>
                <p:cNvPr id="18" name="Group 17"/>
                <p:cNvGrpSpPr/>
                <p:nvPr/>
              </p:nvGrpSpPr>
              <p:grpSpPr>
                <a:xfrm>
                  <a:off x="2918564" y="2167002"/>
                  <a:ext cx="5364045" cy="479017"/>
                  <a:chOff x="2918564" y="1979112"/>
                  <a:chExt cx="5364045" cy="589700"/>
                </a:xfrm>
              </p:grpSpPr>
              <p:cxnSp>
                <p:nvCxnSpPr>
                  <p:cNvPr id="13" name="Straight Connector 12"/>
                  <p:cNvCxnSpPr/>
                  <p:nvPr/>
                </p:nvCxnSpPr>
                <p:spPr>
                  <a:xfrm>
                    <a:off x="2918564" y="1991638"/>
                    <a:ext cx="534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9704" y="1979112"/>
                    <a:ext cx="2905" cy="5350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0"/>
                  </p:cNvCxnSpPr>
                  <p:nvPr/>
                </p:nvCxnSpPr>
                <p:spPr>
                  <a:xfrm>
                    <a:off x="2933178" y="1981200"/>
                    <a:ext cx="16623" cy="5876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a:stCxn id="5" idx="2"/>
                </p:cNvCxnSpPr>
                <p:nvPr/>
              </p:nvCxnSpPr>
              <p:spPr>
                <a:xfrm flipH="1">
                  <a:off x="5812077" y="1819038"/>
                  <a:ext cx="3053" cy="3730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741118" y="3850343"/>
                <a:ext cx="2818356" cy="770304"/>
                <a:chOff x="2918564" y="1819038"/>
                <a:chExt cx="5361140" cy="897411"/>
              </a:xfrm>
            </p:grpSpPr>
            <p:grpSp>
              <p:nvGrpSpPr>
                <p:cNvPr id="26" name="Group 25"/>
                <p:cNvGrpSpPr/>
                <p:nvPr/>
              </p:nvGrpSpPr>
              <p:grpSpPr>
                <a:xfrm>
                  <a:off x="2918564" y="2167000"/>
                  <a:ext cx="5361140" cy="549449"/>
                  <a:chOff x="2918564" y="1979109"/>
                  <a:chExt cx="5361140" cy="676406"/>
                </a:xfrm>
              </p:grpSpPr>
              <p:cxnSp>
                <p:nvCxnSpPr>
                  <p:cNvPr id="28" name="Straight Connector 27"/>
                  <p:cNvCxnSpPr/>
                  <p:nvPr/>
                </p:nvCxnSpPr>
                <p:spPr>
                  <a:xfrm>
                    <a:off x="2918564" y="1991638"/>
                    <a:ext cx="534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79704" y="1979112"/>
                    <a:ext cx="0" cy="6764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3179" y="1981200"/>
                    <a:ext cx="924" cy="5915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5812076" y="1819038"/>
                  <a:ext cx="3055" cy="3730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164887" y="3827378"/>
                <a:ext cx="2793305" cy="782199"/>
                <a:chOff x="2918564" y="1819038"/>
                <a:chExt cx="5361140" cy="899108"/>
              </a:xfrm>
            </p:grpSpPr>
            <p:grpSp>
              <p:nvGrpSpPr>
                <p:cNvPr id="32" name="Group 31"/>
                <p:cNvGrpSpPr/>
                <p:nvPr/>
              </p:nvGrpSpPr>
              <p:grpSpPr>
                <a:xfrm>
                  <a:off x="2918564" y="2167001"/>
                  <a:ext cx="5361140" cy="551145"/>
                  <a:chOff x="2918564" y="1979112"/>
                  <a:chExt cx="5361140" cy="678494"/>
                </a:xfrm>
              </p:grpSpPr>
              <p:cxnSp>
                <p:nvCxnSpPr>
                  <p:cNvPr id="34" name="Straight Connector 33"/>
                  <p:cNvCxnSpPr/>
                  <p:nvPr/>
                </p:nvCxnSpPr>
                <p:spPr>
                  <a:xfrm>
                    <a:off x="2918564" y="1991638"/>
                    <a:ext cx="534861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79704" y="1979112"/>
                    <a:ext cx="0" cy="6764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33177" y="1981201"/>
                    <a:ext cx="0" cy="6764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5812077" y="1819038"/>
                  <a:ext cx="3055" cy="373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36615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76184" y="152400"/>
            <a:ext cx="9234616" cy="1143000"/>
          </a:xfrm>
        </p:spPr>
        <p:txBody>
          <a:bodyPr/>
          <a:lstStyle/>
          <a:p>
            <a:r>
              <a:rPr lang="en-GB" sz="3200" b="1" dirty="0" smtClean="0">
                <a:solidFill>
                  <a:schemeClr val="tx1"/>
                </a:solidFill>
              </a:rPr>
              <a:t>Immune </a:t>
            </a:r>
            <a:r>
              <a:rPr lang="en-GB" sz="3200" b="1" dirty="0">
                <a:solidFill>
                  <a:schemeClr val="tx1"/>
                </a:solidFill>
              </a:rPr>
              <a:t>System </a:t>
            </a:r>
            <a:r>
              <a:rPr lang="en-GB" sz="3200" b="1" dirty="0" smtClean="0">
                <a:solidFill>
                  <a:schemeClr val="tx1"/>
                </a:solidFill>
              </a:rPr>
              <a:t>Defence Mechanisms</a:t>
            </a:r>
            <a:endParaRPr lang="en-GB" sz="3200" b="1" dirty="0">
              <a:solidFill>
                <a:schemeClr val="tx1"/>
              </a:solidFill>
            </a:endParaRPr>
          </a:p>
        </p:txBody>
      </p:sp>
      <p:sp>
        <p:nvSpPr>
          <p:cNvPr id="14339" name="Rectangle 3"/>
          <p:cNvSpPr>
            <a:spLocks noGrp="1" noChangeArrowheads="1"/>
          </p:cNvSpPr>
          <p:nvPr>
            <p:ph type="body" idx="1"/>
          </p:nvPr>
        </p:nvSpPr>
        <p:spPr>
          <a:xfrm>
            <a:off x="1005840" y="815546"/>
            <a:ext cx="9410906" cy="5807675"/>
          </a:xfrm>
        </p:spPr>
        <p:txBody>
          <a:bodyPr>
            <a:normAutofit lnSpcReduction="10000"/>
          </a:bodyPr>
          <a:lstStyle/>
          <a:p>
            <a:pPr>
              <a:lnSpc>
                <a:spcPct val="90000"/>
              </a:lnSpc>
              <a:buNone/>
            </a:pPr>
            <a:r>
              <a:rPr lang="en-GB" sz="2600" b="1" dirty="0">
                <a:solidFill>
                  <a:schemeClr val="tx1"/>
                </a:solidFill>
              </a:rPr>
              <a:t>NON </a:t>
            </a:r>
            <a:r>
              <a:rPr lang="en-GB" sz="2600" b="1" dirty="0" smtClean="0">
                <a:solidFill>
                  <a:schemeClr val="tx1"/>
                </a:solidFill>
              </a:rPr>
              <a:t>SPECIFIC RESPONSE </a:t>
            </a:r>
            <a:endParaRPr lang="en-GB" sz="2600" b="1" dirty="0">
              <a:solidFill>
                <a:schemeClr val="tx1"/>
              </a:solidFill>
            </a:endParaRPr>
          </a:p>
          <a:p>
            <a:pPr>
              <a:lnSpc>
                <a:spcPct val="120000"/>
              </a:lnSpc>
              <a:spcBef>
                <a:spcPts val="600"/>
              </a:spcBef>
              <a:buClr>
                <a:schemeClr val="tx1"/>
              </a:buClr>
            </a:pPr>
            <a:r>
              <a:rPr lang="en-GB" sz="2200" b="1" dirty="0">
                <a:solidFill>
                  <a:schemeClr val="tx1"/>
                </a:solidFill>
              </a:rPr>
              <a:t>Phagocytosis </a:t>
            </a:r>
            <a:endParaRPr lang="en-GB" sz="2200" b="1" dirty="0" smtClean="0">
              <a:solidFill>
                <a:schemeClr val="tx1"/>
              </a:solidFill>
            </a:endParaRPr>
          </a:p>
          <a:p>
            <a:pPr lvl="1">
              <a:lnSpc>
                <a:spcPct val="120000"/>
              </a:lnSpc>
              <a:spcBef>
                <a:spcPts val="0"/>
              </a:spcBef>
              <a:spcAft>
                <a:spcPts val="600"/>
              </a:spcAft>
              <a:buClr>
                <a:schemeClr val="tx1"/>
              </a:buClr>
              <a:buFont typeface="Arial" panose="020B0604020202020204" pitchFamily="34" charset="0"/>
              <a:buChar char="•"/>
            </a:pPr>
            <a:r>
              <a:rPr lang="en-GB" sz="2200" dirty="0" smtClean="0">
                <a:solidFill>
                  <a:srgbClr val="FF0000"/>
                </a:solidFill>
              </a:rPr>
              <a:t>DOES </a:t>
            </a:r>
            <a:r>
              <a:rPr lang="en-GB" sz="2200" dirty="0">
                <a:solidFill>
                  <a:srgbClr val="FF0000"/>
                </a:solidFill>
              </a:rPr>
              <a:t>NOT </a:t>
            </a:r>
            <a:r>
              <a:rPr lang="en-GB" sz="2200" dirty="0"/>
              <a:t>target a particular type of invader. Phagocytic white blood </a:t>
            </a:r>
            <a:r>
              <a:rPr lang="en-GB" sz="2200" dirty="0" smtClean="0"/>
              <a:t>cells e.g. MACROPHAGES ingest </a:t>
            </a:r>
            <a:r>
              <a:rPr lang="en-GB" sz="2200" dirty="0"/>
              <a:t>invading </a:t>
            </a:r>
            <a:r>
              <a:rPr lang="en-GB" sz="2200" dirty="0" smtClean="0"/>
              <a:t>cells, destroying </a:t>
            </a:r>
            <a:r>
              <a:rPr lang="en-GB" sz="2200" dirty="0"/>
              <a:t>them</a:t>
            </a:r>
            <a:r>
              <a:rPr lang="en-GB" sz="2200" dirty="0" smtClean="0"/>
              <a:t>.</a:t>
            </a:r>
            <a:endParaRPr lang="en-GB" sz="2200" dirty="0"/>
          </a:p>
          <a:p>
            <a:pPr>
              <a:lnSpc>
                <a:spcPct val="90000"/>
              </a:lnSpc>
              <a:buFontTx/>
              <a:buNone/>
            </a:pPr>
            <a:r>
              <a:rPr lang="en-GB" sz="2600" b="1" dirty="0" smtClean="0">
                <a:solidFill>
                  <a:schemeClr val="tx1"/>
                </a:solidFill>
              </a:rPr>
              <a:t>SPECIFIC RESPONSES</a:t>
            </a:r>
            <a:endParaRPr lang="en-GB" sz="2600" b="1" dirty="0">
              <a:solidFill>
                <a:schemeClr val="tx1"/>
              </a:solidFill>
            </a:endParaRPr>
          </a:p>
          <a:p>
            <a:pPr>
              <a:lnSpc>
                <a:spcPct val="110000"/>
              </a:lnSpc>
              <a:buClr>
                <a:schemeClr val="tx1"/>
              </a:buClr>
            </a:pPr>
            <a:r>
              <a:rPr lang="en-GB" sz="2000" b="1" dirty="0" smtClean="0">
                <a:solidFill>
                  <a:schemeClr val="tx1"/>
                </a:solidFill>
              </a:rPr>
              <a:t>Cellular Response / Cell </a:t>
            </a:r>
            <a:r>
              <a:rPr lang="en-GB" sz="2000" b="1" dirty="0">
                <a:solidFill>
                  <a:schemeClr val="tx1"/>
                </a:solidFill>
              </a:rPr>
              <a:t>Mediated </a:t>
            </a:r>
            <a:r>
              <a:rPr lang="en-GB" sz="2000" b="1" dirty="0" smtClean="0">
                <a:solidFill>
                  <a:schemeClr val="tx1"/>
                </a:solidFill>
              </a:rPr>
              <a:t>Immunity </a:t>
            </a:r>
          </a:p>
          <a:p>
            <a:pPr lvl="1">
              <a:lnSpc>
                <a:spcPct val="110000"/>
              </a:lnSpc>
              <a:spcBef>
                <a:spcPts val="0"/>
              </a:spcBef>
              <a:buClr>
                <a:schemeClr val="tx1"/>
              </a:buClr>
              <a:buFont typeface="Arial" panose="020B0604020202020204" pitchFamily="34" charset="0"/>
              <a:buChar char="•"/>
            </a:pPr>
            <a:r>
              <a:rPr lang="en-GB" sz="2200" dirty="0" smtClean="0">
                <a:solidFill>
                  <a:srgbClr val="FF0000"/>
                </a:solidFill>
              </a:rPr>
              <a:t>DOES</a:t>
            </a:r>
            <a:r>
              <a:rPr lang="en-GB" sz="2200" dirty="0" smtClean="0"/>
              <a:t> </a:t>
            </a:r>
            <a:r>
              <a:rPr lang="en-GB" sz="2200" dirty="0"/>
              <a:t>target a particular invader </a:t>
            </a:r>
            <a:r>
              <a:rPr lang="en-GB" sz="2200" dirty="0" smtClean="0"/>
              <a:t>that has </a:t>
            </a:r>
            <a:r>
              <a:rPr lang="en-GB" sz="2200" dirty="0"/>
              <a:t>got </a:t>
            </a:r>
            <a:r>
              <a:rPr lang="en-GB" sz="2200" dirty="0" smtClean="0"/>
              <a:t>inside </a:t>
            </a:r>
            <a:r>
              <a:rPr lang="en-GB" sz="2200" dirty="0"/>
              <a:t>cells</a:t>
            </a:r>
            <a:r>
              <a:rPr lang="en-GB" sz="2200" dirty="0" smtClean="0"/>
              <a:t>.</a:t>
            </a:r>
            <a:r>
              <a:rPr lang="en-GB" sz="2200" b="1" dirty="0"/>
              <a:t> </a:t>
            </a:r>
            <a:endParaRPr lang="en-GB" sz="2200" b="1" dirty="0" smtClean="0"/>
          </a:p>
          <a:p>
            <a:pPr lvl="1">
              <a:lnSpc>
                <a:spcPct val="110000"/>
              </a:lnSpc>
              <a:spcBef>
                <a:spcPts val="0"/>
              </a:spcBef>
              <a:buClr>
                <a:schemeClr val="tx1"/>
              </a:buClr>
              <a:buFont typeface="Arial" panose="020B0604020202020204" pitchFamily="34" charset="0"/>
              <a:buChar char="•"/>
            </a:pPr>
            <a:r>
              <a:rPr lang="en-GB" sz="2200" b="1" dirty="0" smtClean="0"/>
              <a:t>Involves </a:t>
            </a:r>
            <a:r>
              <a:rPr lang="en-GB" sz="2200" dirty="0">
                <a:solidFill>
                  <a:srgbClr val="FF0000"/>
                </a:solidFill>
              </a:rPr>
              <a:t>T-lymphocytes</a:t>
            </a:r>
            <a:r>
              <a:rPr lang="en-GB" sz="2200" dirty="0"/>
              <a:t> </a:t>
            </a:r>
            <a:r>
              <a:rPr lang="en-GB" sz="2200" dirty="0" smtClean="0"/>
              <a:t> (</a:t>
            </a:r>
            <a:r>
              <a:rPr lang="en-GB" sz="2200" dirty="0" smtClean="0">
                <a:solidFill>
                  <a:srgbClr val="FF0000"/>
                </a:solidFill>
              </a:rPr>
              <a:t>T-cells)</a:t>
            </a:r>
            <a:r>
              <a:rPr lang="en-GB" sz="2200" dirty="0" smtClean="0"/>
              <a:t> which must </a:t>
            </a:r>
            <a:r>
              <a:rPr lang="en-GB" sz="2200" dirty="0"/>
              <a:t>be activated to produce clones but no antibodies are produced</a:t>
            </a:r>
            <a:r>
              <a:rPr lang="en-GB" sz="2200" dirty="0" smtClean="0"/>
              <a:t>.</a:t>
            </a:r>
            <a:r>
              <a:rPr lang="en-GB" sz="2200" b="1" dirty="0"/>
              <a:t> </a:t>
            </a:r>
            <a:r>
              <a:rPr lang="en-GB" sz="2000" dirty="0"/>
              <a:t>	</a:t>
            </a:r>
            <a:r>
              <a:rPr lang="en-GB" sz="2000" dirty="0" smtClean="0"/>
              <a:t>	</a:t>
            </a:r>
            <a:endParaRPr lang="en-GB" sz="2000" b="1" dirty="0"/>
          </a:p>
          <a:p>
            <a:pPr>
              <a:lnSpc>
                <a:spcPct val="110000"/>
              </a:lnSpc>
              <a:buClr>
                <a:schemeClr val="tx1"/>
              </a:buClr>
            </a:pPr>
            <a:r>
              <a:rPr lang="en-GB" sz="2000" b="1" dirty="0">
                <a:solidFill>
                  <a:schemeClr val="tx1"/>
                </a:solidFill>
              </a:rPr>
              <a:t>Humoral Response </a:t>
            </a:r>
            <a:endParaRPr lang="en-GB" sz="2000" b="1" dirty="0" smtClean="0">
              <a:solidFill>
                <a:schemeClr val="tx1"/>
              </a:solidFill>
            </a:endParaRPr>
          </a:p>
          <a:p>
            <a:pPr lvl="1">
              <a:lnSpc>
                <a:spcPct val="110000"/>
              </a:lnSpc>
              <a:spcBef>
                <a:spcPts val="0"/>
              </a:spcBef>
              <a:buClr>
                <a:schemeClr val="tx1"/>
              </a:buClr>
              <a:buFont typeface="Arial" panose="020B0604020202020204" pitchFamily="34" charset="0"/>
              <a:buChar char="•"/>
            </a:pPr>
            <a:r>
              <a:rPr lang="en-GB" sz="2200" dirty="0" smtClean="0">
                <a:solidFill>
                  <a:srgbClr val="FF3300"/>
                </a:solidFill>
              </a:rPr>
              <a:t>DOES</a:t>
            </a:r>
            <a:r>
              <a:rPr lang="en-GB" sz="2200" dirty="0" smtClean="0"/>
              <a:t> </a:t>
            </a:r>
            <a:r>
              <a:rPr lang="en-GB" sz="2200" dirty="0"/>
              <a:t>target a </a:t>
            </a:r>
            <a:r>
              <a:rPr lang="en-GB" sz="2200" dirty="0" smtClean="0"/>
              <a:t>particular invader or toxin that is outside cells but in body fluids (e.g. in  blood stream, lymph or tissue fluid). </a:t>
            </a:r>
          </a:p>
          <a:p>
            <a:pPr lvl="1">
              <a:lnSpc>
                <a:spcPct val="110000"/>
              </a:lnSpc>
              <a:spcBef>
                <a:spcPts val="0"/>
              </a:spcBef>
              <a:buClr>
                <a:schemeClr val="tx1"/>
              </a:buClr>
              <a:buFont typeface="Arial" panose="020B0604020202020204" pitchFamily="34" charset="0"/>
              <a:buChar char="•"/>
            </a:pPr>
            <a:r>
              <a:rPr lang="en-GB" sz="2200" dirty="0" smtClean="0"/>
              <a:t>Involves </a:t>
            </a:r>
            <a:r>
              <a:rPr lang="en-GB" sz="2200" dirty="0" smtClean="0">
                <a:solidFill>
                  <a:srgbClr val="FF0000"/>
                </a:solidFill>
              </a:rPr>
              <a:t>B-lymphocytes (B-cells)</a:t>
            </a:r>
            <a:r>
              <a:rPr lang="en-GB" sz="2200" dirty="0" smtClean="0"/>
              <a:t> which must be activated to produce clones some of which produce antibodies. </a:t>
            </a:r>
            <a:r>
              <a:rPr lang="en-GB" sz="2000" dirty="0"/>
              <a:t>	</a:t>
            </a:r>
            <a:endParaRPr lang="en-GB" sz="2000" dirty="0" smtClean="0"/>
          </a:p>
          <a:p>
            <a:pPr>
              <a:lnSpc>
                <a:spcPct val="110000"/>
              </a:lnSpc>
            </a:pPr>
            <a:endParaRPr lang="en-GB" sz="2000" dirty="0"/>
          </a:p>
        </p:txBody>
      </p:sp>
    </p:spTree>
    <p:extLst>
      <p:ext uri="{BB962C8B-B14F-4D97-AF65-F5344CB8AC3E}">
        <p14:creationId xmlns:p14="http://schemas.microsoft.com/office/powerpoint/2010/main" val="198398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09716" cy="1320800"/>
          </a:xfrm>
        </p:spPr>
        <p:txBody>
          <a:bodyPr/>
          <a:lstStyle/>
          <a:p>
            <a:r>
              <a:rPr lang="en-GB" dirty="0" smtClean="0">
                <a:solidFill>
                  <a:schemeClr val="tx1"/>
                </a:solidFill>
              </a:rPr>
              <a:t>Pathogens and the Body’s Defence Mechanisms</a:t>
            </a:r>
            <a:endParaRPr lang="en-GB" dirty="0">
              <a:solidFill>
                <a:schemeClr val="tx1"/>
              </a:solidFill>
            </a:endParaRPr>
          </a:p>
        </p:txBody>
      </p:sp>
      <p:sp>
        <p:nvSpPr>
          <p:cNvPr id="3" name="Content Placeholder 2"/>
          <p:cNvSpPr>
            <a:spLocks noGrp="1"/>
          </p:cNvSpPr>
          <p:nvPr>
            <p:ph idx="1"/>
          </p:nvPr>
        </p:nvSpPr>
        <p:spPr>
          <a:xfrm>
            <a:off x="677333" y="1565911"/>
            <a:ext cx="9775921" cy="4475452"/>
          </a:xfrm>
        </p:spPr>
        <p:txBody>
          <a:bodyPr>
            <a:normAutofit/>
          </a:bodyPr>
          <a:lstStyle/>
          <a:p>
            <a:pPr>
              <a:buClr>
                <a:schemeClr val="tx1"/>
              </a:buClr>
              <a:buFont typeface="Arial" panose="020B0604020202020204" pitchFamily="34" charset="0"/>
              <a:buChar char="•"/>
            </a:pPr>
            <a:r>
              <a:rPr lang="en-GB" sz="2400" dirty="0" smtClean="0"/>
              <a:t>All cells have specific molecules on their cell surfaces that provide self identification. The organism recognises its own surface molecules as </a:t>
            </a:r>
            <a:r>
              <a:rPr lang="en-GB" sz="2400" b="1" dirty="0" smtClean="0">
                <a:solidFill>
                  <a:srgbClr val="FF0000"/>
                </a:solidFill>
              </a:rPr>
              <a:t>self antigens</a:t>
            </a:r>
          </a:p>
          <a:p>
            <a:pPr>
              <a:buClr>
                <a:schemeClr val="tx1"/>
              </a:buClr>
              <a:buFont typeface="Arial" panose="020B0604020202020204" pitchFamily="34" charset="0"/>
              <a:buChar char="•"/>
            </a:pPr>
            <a:r>
              <a:rPr lang="en-GB" sz="2400" dirty="0"/>
              <a:t>Pathogens are organisms (usually microorganisms) that cause disease </a:t>
            </a:r>
            <a:r>
              <a:rPr lang="en-GB" sz="2400" dirty="0" smtClean="0"/>
              <a:t>e.g. </a:t>
            </a:r>
            <a:r>
              <a:rPr lang="en-GB" sz="2400" dirty="0"/>
              <a:t>viruses, bacteria and fungi</a:t>
            </a:r>
            <a:r>
              <a:rPr lang="en-GB" sz="2400" dirty="0" smtClean="0"/>
              <a:t>.</a:t>
            </a:r>
            <a:endParaRPr lang="en-GB" sz="2400" dirty="0" smtClean="0">
              <a:solidFill>
                <a:schemeClr val="tx1"/>
              </a:solidFill>
            </a:endParaRPr>
          </a:p>
          <a:p>
            <a:pPr>
              <a:buClr>
                <a:schemeClr val="tx1"/>
              </a:buClr>
              <a:buFont typeface="Arial" panose="020B0604020202020204" pitchFamily="34" charset="0"/>
              <a:buChar char="•"/>
            </a:pPr>
            <a:r>
              <a:rPr lang="en-GB" sz="2400" dirty="0" smtClean="0"/>
              <a:t>All pathogens have molecules on their surfaces that are identified as </a:t>
            </a:r>
            <a:r>
              <a:rPr lang="en-GB" sz="2400" b="1" dirty="0" smtClean="0">
                <a:solidFill>
                  <a:srgbClr val="FF0000"/>
                </a:solidFill>
              </a:rPr>
              <a:t>foreign antigens </a:t>
            </a:r>
            <a:r>
              <a:rPr lang="en-GB" sz="2400" dirty="0" smtClean="0">
                <a:solidFill>
                  <a:schemeClr val="tx1"/>
                </a:solidFill>
              </a:rPr>
              <a:t>(simply called </a:t>
            </a:r>
            <a:r>
              <a:rPr lang="en-GB" sz="2400" b="1" dirty="0" smtClean="0">
                <a:solidFill>
                  <a:srgbClr val="FF0000"/>
                </a:solidFill>
              </a:rPr>
              <a:t>antigens</a:t>
            </a:r>
            <a:r>
              <a:rPr lang="en-GB" sz="2400" dirty="0" smtClean="0">
                <a:solidFill>
                  <a:schemeClr val="tx1"/>
                </a:solidFill>
              </a:rPr>
              <a:t>)</a:t>
            </a:r>
            <a:r>
              <a:rPr lang="en-GB" sz="2400" b="1" dirty="0" smtClean="0">
                <a:solidFill>
                  <a:srgbClr val="FF0000"/>
                </a:solidFill>
              </a:rPr>
              <a:t> </a:t>
            </a:r>
            <a:r>
              <a:rPr lang="en-GB" sz="2400" dirty="0" smtClean="0"/>
              <a:t>by the invaded body’s immune system cells.</a:t>
            </a:r>
          </a:p>
          <a:p>
            <a:pPr>
              <a:buClr>
                <a:schemeClr val="tx1"/>
              </a:buClr>
              <a:buFont typeface="Arial" panose="020B0604020202020204" pitchFamily="34" charset="0"/>
              <a:buChar char="•"/>
            </a:pPr>
            <a:r>
              <a:rPr lang="en-GB" sz="2400" dirty="0" smtClean="0"/>
              <a:t>These foreign antigens elicit an immune response.</a:t>
            </a:r>
            <a:endParaRPr lang="en-GB" sz="2400" dirty="0"/>
          </a:p>
        </p:txBody>
      </p:sp>
    </p:spTree>
    <p:extLst>
      <p:ext uri="{BB962C8B-B14F-4D97-AF65-F5344CB8AC3E}">
        <p14:creationId xmlns:p14="http://schemas.microsoft.com/office/powerpoint/2010/main" val="33180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274638"/>
            <a:ext cx="8229600" cy="792162"/>
          </a:xfrm>
        </p:spPr>
        <p:txBody>
          <a:bodyPr/>
          <a:lstStyle/>
          <a:p>
            <a:r>
              <a:rPr lang="en-GB" altLang="en-US" dirty="0">
                <a:solidFill>
                  <a:schemeClr val="tx1"/>
                </a:solidFill>
              </a:rPr>
              <a:t>Self and Non-Self Antigens</a:t>
            </a:r>
          </a:p>
        </p:txBody>
      </p:sp>
      <p:sp>
        <p:nvSpPr>
          <p:cNvPr id="48164" name="Text Box 36"/>
          <p:cNvSpPr txBox="1">
            <a:spLocks noChangeArrowheads="1"/>
          </p:cNvSpPr>
          <p:nvPr/>
        </p:nvSpPr>
        <p:spPr bwMode="auto">
          <a:xfrm>
            <a:off x="2057400" y="1143001"/>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Self antigens – </a:t>
            </a:r>
            <a:r>
              <a:rPr lang="en-GB" altLang="en-US" b="1">
                <a:solidFill>
                  <a:srgbClr val="FF0000"/>
                </a:solidFill>
              </a:rPr>
              <a:t>‘own’ molecules ie part of your body</a:t>
            </a:r>
          </a:p>
        </p:txBody>
      </p:sp>
      <p:grpSp>
        <p:nvGrpSpPr>
          <p:cNvPr id="48169" name="Group 41"/>
          <p:cNvGrpSpPr>
            <a:grpSpLocks/>
          </p:cNvGrpSpPr>
          <p:nvPr/>
        </p:nvGrpSpPr>
        <p:grpSpPr bwMode="auto">
          <a:xfrm>
            <a:off x="1981200" y="1828801"/>
            <a:ext cx="9185910" cy="2195513"/>
            <a:chOff x="288" y="1152"/>
            <a:chExt cx="5280" cy="1383"/>
          </a:xfrm>
        </p:grpSpPr>
        <p:sp>
          <p:nvSpPr>
            <p:cNvPr id="48137" name="Text Box 9"/>
            <p:cNvSpPr txBox="1">
              <a:spLocks noChangeArrowheads="1"/>
            </p:cNvSpPr>
            <p:nvPr/>
          </p:nvSpPr>
          <p:spPr bwMode="auto">
            <a:xfrm>
              <a:off x="3024" y="1152"/>
              <a:ext cx="254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tLang="en-US" sz="1600" b="1" dirty="0"/>
                <a:t>Self-antigens – </a:t>
              </a:r>
              <a:r>
                <a:rPr lang="en-GB" altLang="en-US" sz="1600" dirty="0"/>
                <a:t>molecules on the surface of your own </a:t>
              </a:r>
              <a:r>
                <a:rPr lang="en-GB" altLang="en-US" sz="1600" dirty="0" smtClean="0"/>
                <a:t>cells. No immune response occurs. </a:t>
              </a:r>
            </a:p>
          </p:txBody>
        </p:sp>
        <p:grpSp>
          <p:nvGrpSpPr>
            <p:cNvPr id="48161" name="Group 33"/>
            <p:cNvGrpSpPr>
              <a:grpSpLocks/>
            </p:cNvGrpSpPr>
            <p:nvPr/>
          </p:nvGrpSpPr>
          <p:grpSpPr bwMode="auto">
            <a:xfrm>
              <a:off x="432" y="1344"/>
              <a:ext cx="870" cy="720"/>
              <a:chOff x="576" y="1536"/>
              <a:chExt cx="870" cy="720"/>
            </a:xfrm>
          </p:grpSpPr>
          <p:grpSp>
            <p:nvGrpSpPr>
              <p:cNvPr id="48140" name="Group 12"/>
              <p:cNvGrpSpPr>
                <a:grpSpLocks/>
              </p:cNvGrpSpPr>
              <p:nvPr/>
            </p:nvGrpSpPr>
            <p:grpSpPr bwMode="auto">
              <a:xfrm>
                <a:off x="576" y="1536"/>
                <a:ext cx="870" cy="720"/>
                <a:chOff x="1125" y="1440"/>
                <a:chExt cx="2175" cy="1800"/>
              </a:xfrm>
            </p:grpSpPr>
            <p:sp>
              <p:nvSpPr>
                <p:cNvPr id="48141" name="Oval 13"/>
                <p:cNvSpPr>
                  <a:spLocks noChangeArrowheads="1"/>
                </p:cNvSpPr>
                <p:nvPr/>
              </p:nvSpPr>
              <p:spPr bwMode="auto">
                <a:xfrm>
                  <a:off x="1332" y="1518"/>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42" name="Oval 14"/>
                <p:cNvSpPr>
                  <a:spLocks noChangeArrowheads="1"/>
                </p:cNvSpPr>
                <p:nvPr/>
              </p:nvSpPr>
              <p:spPr bwMode="auto">
                <a:xfrm>
                  <a:off x="2967" y="1683"/>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43" name="Oval 15"/>
                <p:cNvSpPr>
                  <a:spLocks noChangeArrowheads="1"/>
                </p:cNvSpPr>
                <p:nvPr/>
              </p:nvSpPr>
              <p:spPr bwMode="auto">
                <a:xfrm>
                  <a:off x="1332" y="2898"/>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44" name="Oval 16"/>
                <p:cNvSpPr>
                  <a:spLocks noChangeArrowheads="1"/>
                </p:cNvSpPr>
                <p:nvPr/>
              </p:nvSpPr>
              <p:spPr bwMode="auto">
                <a:xfrm>
                  <a:off x="2787" y="2883"/>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45" name="Oval 17"/>
                <p:cNvSpPr>
                  <a:spLocks noChangeArrowheads="1"/>
                </p:cNvSpPr>
                <p:nvPr/>
              </p:nvSpPr>
              <p:spPr bwMode="auto">
                <a:xfrm>
                  <a:off x="1125" y="1440"/>
                  <a:ext cx="2175" cy="1800"/>
                </a:xfrm>
                <a:prstGeom prst="ellipse">
                  <a:avLst/>
                </a:prstGeom>
                <a:solidFill>
                  <a:srgbClr val="C0C0C0"/>
                </a:solidFill>
                <a:ln w="19050">
                  <a:solidFill>
                    <a:srgbClr val="000000"/>
                  </a:solidFill>
                  <a:round/>
                  <a:headEnd/>
                  <a:tailEnd/>
                </a:ln>
              </p:spPr>
              <p:txBody>
                <a:bodyPr/>
                <a:lstStyle/>
                <a:p>
                  <a:endParaRPr lang="en-GB"/>
                </a:p>
              </p:txBody>
            </p:sp>
          </p:grpSp>
          <p:sp>
            <p:nvSpPr>
              <p:cNvPr id="48159" name="Text Box 31"/>
              <p:cNvSpPr txBox="1">
                <a:spLocks noChangeArrowheads="1"/>
              </p:cNvSpPr>
              <p:nvPr/>
            </p:nvSpPr>
            <p:spPr bwMode="auto">
              <a:xfrm>
                <a:off x="672" y="1776"/>
                <a:ext cx="67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t>Liver cell</a:t>
                </a:r>
              </a:p>
            </p:txBody>
          </p:sp>
        </p:grpSp>
        <p:grpSp>
          <p:nvGrpSpPr>
            <p:cNvPr id="48162" name="Group 34"/>
            <p:cNvGrpSpPr>
              <a:grpSpLocks/>
            </p:cNvGrpSpPr>
            <p:nvPr/>
          </p:nvGrpSpPr>
          <p:grpSpPr bwMode="auto">
            <a:xfrm rot="1457857">
              <a:off x="1440" y="1344"/>
              <a:ext cx="1314" cy="492"/>
              <a:chOff x="3504" y="1104"/>
              <a:chExt cx="1314" cy="492"/>
            </a:xfrm>
          </p:grpSpPr>
          <p:grpSp>
            <p:nvGrpSpPr>
              <p:cNvPr id="48146" name="Group 18"/>
              <p:cNvGrpSpPr>
                <a:grpSpLocks/>
              </p:cNvGrpSpPr>
              <p:nvPr/>
            </p:nvGrpSpPr>
            <p:grpSpPr bwMode="auto">
              <a:xfrm>
                <a:off x="3504" y="1104"/>
                <a:ext cx="1314" cy="492"/>
                <a:chOff x="4785" y="1218"/>
                <a:chExt cx="3285" cy="1230"/>
              </a:xfrm>
            </p:grpSpPr>
            <p:sp>
              <p:nvSpPr>
                <p:cNvPr id="48147" name="Oval 19"/>
                <p:cNvSpPr>
                  <a:spLocks noChangeArrowheads="1"/>
                </p:cNvSpPr>
                <p:nvPr/>
              </p:nvSpPr>
              <p:spPr bwMode="auto">
                <a:xfrm>
                  <a:off x="5397" y="2133"/>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48" name="Oval 20"/>
                <p:cNvSpPr>
                  <a:spLocks noChangeArrowheads="1"/>
                </p:cNvSpPr>
                <p:nvPr/>
              </p:nvSpPr>
              <p:spPr bwMode="auto">
                <a:xfrm>
                  <a:off x="5442" y="1218"/>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49" name="Oval 21"/>
                <p:cNvSpPr>
                  <a:spLocks noChangeArrowheads="1"/>
                </p:cNvSpPr>
                <p:nvPr/>
              </p:nvSpPr>
              <p:spPr bwMode="auto">
                <a:xfrm>
                  <a:off x="7407" y="2043"/>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50" name="Oval 22"/>
                <p:cNvSpPr>
                  <a:spLocks noChangeArrowheads="1"/>
                </p:cNvSpPr>
                <p:nvPr/>
              </p:nvSpPr>
              <p:spPr bwMode="auto">
                <a:xfrm>
                  <a:off x="7002" y="1233"/>
                  <a:ext cx="315" cy="315"/>
                </a:xfrm>
                <a:prstGeom prst="ellipse">
                  <a:avLst/>
                </a:prstGeom>
                <a:solidFill>
                  <a:srgbClr val="800080"/>
                </a:solidFill>
                <a:ln w="19050">
                  <a:solidFill>
                    <a:srgbClr val="000000"/>
                  </a:solidFill>
                  <a:round/>
                  <a:headEnd/>
                  <a:tailEnd/>
                </a:ln>
              </p:spPr>
              <p:txBody>
                <a:bodyPr/>
                <a:lstStyle/>
                <a:p>
                  <a:endParaRPr lang="en-GB"/>
                </a:p>
              </p:txBody>
            </p:sp>
            <p:sp>
              <p:nvSpPr>
                <p:cNvPr id="48151" name="Oval 23"/>
                <p:cNvSpPr>
                  <a:spLocks noChangeArrowheads="1"/>
                </p:cNvSpPr>
                <p:nvPr/>
              </p:nvSpPr>
              <p:spPr bwMode="auto">
                <a:xfrm>
                  <a:off x="4785" y="1290"/>
                  <a:ext cx="3285" cy="1080"/>
                </a:xfrm>
                <a:prstGeom prst="ellipse">
                  <a:avLst/>
                </a:prstGeom>
                <a:solidFill>
                  <a:srgbClr val="C0C0C0"/>
                </a:solidFill>
                <a:ln w="19050">
                  <a:solidFill>
                    <a:srgbClr val="000000"/>
                  </a:solidFill>
                  <a:round/>
                  <a:headEnd/>
                  <a:tailEnd/>
                </a:ln>
              </p:spPr>
              <p:txBody>
                <a:bodyPr/>
                <a:lstStyle/>
                <a:p>
                  <a:endParaRPr lang="en-GB"/>
                </a:p>
              </p:txBody>
            </p:sp>
          </p:grpSp>
          <p:sp>
            <p:nvSpPr>
              <p:cNvPr id="48160" name="Text Box 32"/>
              <p:cNvSpPr txBox="1">
                <a:spLocks noChangeArrowheads="1"/>
              </p:cNvSpPr>
              <p:nvPr/>
            </p:nvSpPr>
            <p:spPr bwMode="auto">
              <a:xfrm>
                <a:off x="3744" y="1248"/>
                <a:ext cx="8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t>Muscle cell</a:t>
                </a:r>
              </a:p>
            </p:txBody>
          </p:sp>
        </p:grpSp>
        <p:sp>
          <p:nvSpPr>
            <p:cNvPr id="48165" name="Text Box 37"/>
            <p:cNvSpPr txBox="1">
              <a:spLocks noChangeArrowheads="1"/>
            </p:cNvSpPr>
            <p:nvPr/>
          </p:nvSpPr>
          <p:spPr bwMode="auto">
            <a:xfrm>
              <a:off x="288" y="2304"/>
              <a:ext cx="45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Non-Self antigens – </a:t>
              </a:r>
              <a:r>
                <a:rPr lang="en-GB" altLang="en-US" b="1">
                  <a:solidFill>
                    <a:srgbClr val="FF0000"/>
                  </a:solidFill>
                </a:rPr>
                <a:t>not part of body</a:t>
              </a:r>
            </a:p>
          </p:txBody>
        </p:sp>
        <p:sp>
          <p:nvSpPr>
            <p:cNvPr id="48166" name="Line 38"/>
            <p:cNvSpPr>
              <a:spLocks noChangeShapeType="1"/>
            </p:cNvSpPr>
            <p:nvPr/>
          </p:nvSpPr>
          <p:spPr bwMode="auto">
            <a:xfrm flipH="1">
              <a:off x="2496" y="1248"/>
              <a:ext cx="48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8168" name="Group 40"/>
          <p:cNvGrpSpPr>
            <a:grpSpLocks/>
          </p:cNvGrpSpPr>
          <p:nvPr/>
        </p:nvGrpSpPr>
        <p:grpSpPr bwMode="auto">
          <a:xfrm>
            <a:off x="2667000" y="4495800"/>
            <a:ext cx="8500110" cy="933450"/>
            <a:chOff x="720" y="2832"/>
            <a:chExt cx="4752" cy="588"/>
          </a:xfrm>
        </p:grpSpPr>
        <p:sp>
          <p:nvSpPr>
            <p:cNvPr id="48138" name="Text Box 10"/>
            <p:cNvSpPr txBox="1">
              <a:spLocks noChangeArrowheads="1"/>
            </p:cNvSpPr>
            <p:nvPr/>
          </p:nvSpPr>
          <p:spPr bwMode="auto">
            <a:xfrm>
              <a:off x="3072" y="2832"/>
              <a:ext cx="2400"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tLang="en-US" sz="1600" b="1" dirty="0"/>
                <a:t>Non-self-antigen – </a:t>
              </a:r>
              <a:r>
                <a:rPr lang="en-GB" altLang="en-US" sz="1600" dirty="0" smtClean="0"/>
                <a:t>molecules </a:t>
              </a:r>
              <a:r>
                <a:rPr lang="en-GB" altLang="en-US" sz="1600" dirty="0"/>
                <a:t>on a virus or bacteria that </a:t>
              </a:r>
              <a:r>
                <a:rPr lang="en-GB" altLang="en-US" sz="1600" dirty="0" smtClean="0"/>
                <a:t>trigger an immune response from your </a:t>
              </a:r>
              <a:r>
                <a:rPr lang="en-GB" altLang="en-US" sz="1600" dirty="0"/>
                <a:t>immune </a:t>
              </a:r>
              <a:r>
                <a:rPr lang="en-GB" altLang="en-US" sz="1600" dirty="0" smtClean="0"/>
                <a:t>system</a:t>
              </a:r>
              <a:endParaRPr lang="en-GB" altLang="en-US" sz="1600" b="1" dirty="0"/>
            </a:p>
          </p:txBody>
        </p:sp>
        <p:grpSp>
          <p:nvGrpSpPr>
            <p:cNvPr id="48158" name="Group 30"/>
            <p:cNvGrpSpPr>
              <a:grpSpLocks/>
            </p:cNvGrpSpPr>
            <p:nvPr/>
          </p:nvGrpSpPr>
          <p:grpSpPr bwMode="auto">
            <a:xfrm rot="563894">
              <a:off x="720" y="2832"/>
              <a:ext cx="1398" cy="588"/>
              <a:chOff x="3504" y="2064"/>
              <a:chExt cx="1398" cy="588"/>
            </a:xfrm>
          </p:grpSpPr>
          <p:grpSp>
            <p:nvGrpSpPr>
              <p:cNvPr id="48152" name="Group 24"/>
              <p:cNvGrpSpPr>
                <a:grpSpLocks/>
              </p:cNvGrpSpPr>
              <p:nvPr/>
            </p:nvGrpSpPr>
            <p:grpSpPr bwMode="auto">
              <a:xfrm rot="652043">
                <a:off x="3504" y="2064"/>
                <a:ext cx="1398" cy="588"/>
                <a:chOff x="4485" y="3192"/>
                <a:chExt cx="3495" cy="1470"/>
              </a:xfrm>
            </p:grpSpPr>
            <p:sp>
              <p:nvSpPr>
                <p:cNvPr id="48153" name="AutoShape 25"/>
                <p:cNvSpPr>
                  <a:spLocks noChangeArrowheads="1"/>
                </p:cNvSpPr>
                <p:nvPr/>
              </p:nvSpPr>
              <p:spPr bwMode="auto">
                <a:xfrm rot="11796098">
                  <a:off x="5130" y="4002"/>
                  <a:ext cx="360" cy="660"/>
                </a:xfrm>
                <a:prstGeom prst="triangle">
                  <a:avLst>
                    <a:gd name="adj" fmla="val 50000"/>
                  </a:avLst>
                </a:prstGeom>
                <a:solidFill>
                  <a:srgbClr val="339966"/>
                </a:solidFill>
                <a:ln w="19050">
                  <a:solidFill>
                    <a:srgbClr val="000000"/>
                  </a:solidFill>
                  <a:miter lim="800000"/>
                  <a:headEnd/>
                  <a:tailEnd/>
                </a:ln>
              </p:spPr>
              <p:txBody>
                <a:bodyPr/>
                <a:lstStyle/>
                <a:p>
                  <a:endParaRPr lang="en-GB"/>
                </a:p>
              </p:txBody>
            </p:sp>
            <p:sp>
              <p:nvSpPr>
                <p:cNvPr id="48154" name="AutoShape 26"/>
                <p:cNvSpPr>
                  <a:spLocks noChangeArrowheads="1"/>
                </p:cNvSpPr>
                <p:nvPr/>
              </p:nvSpPr>
              <p:spPr bwMode="auto">
                <a:xfrm rot="10482386">
                  <a:off x="6675" y="4002"/>
                  <a:ext cx="360" cy="660"/>
                </a:xfrm>
                <a:prstGeom prst="triangle">
                  <a:avLst>
                    <a:gd name="adj" fmla="val 50000"/>
                  </a:avLst>
                </a:prstGeom>
                <a:solidFill>
                  <a:srgbClr val="339966"/>
                </a:solidFill>
                <a:ln w="19050">
                  <a:solidFill>
                    <a:srgbClr val="000000"/>
                  </a:solidFill>
                  <a:miter lim="800000"/>
                  <a:headEnd/>
                  <a:tailEnd/>
                </a:ln>
              </p:spPr>
              <p:txBody>
                <a:bodyPr/>
                <a:lstStyle/>
                <a:p>
                  <a:endParaRPr lang="en-GB"/>
                </a:p>
              </p:txBody>
            </p:sp>
            <p:sp>
              <p:nvSpPr>
                <p:cNvPr id="48155" name="AutoShape 27"/>
                <p:cNvSpPr>
                  <a:spLocks noChangeArrowheads="1"/>
                </p:cNvSpPr>
                <p:nvPr/>
              </p:nvSpPr>
              <p:spPr bwMode="auto">
                <a:xfrm rot="882498">
                  <a:off x="6930" y="3267"/>
                  <a:ext cx="360" cy="660"/>
                </a:xfrm>
                <a:prstGeom prst="triangle">
                  <a:avLst>
                    <a:gd name="adj" fmla="val 50000"/>
                  </a:avLst>
                </a:prstGeom>
                <a:solidFill>
                  <a:srgbClr val="339966"/>
                </a:solidFill>
                <a:ln w="19050">
                  <a:solidFill>
                    <a:srgbClr val="000000"/>
                  </a:solidFill>
                  <a:miter lim="800000"/>
                  <a:headEnd/>
                  <a:tailEnd/>
                </a:ln>
              </p:spPr>
              <p:txBody>
                <a:bodyPr/>
                <a:lstStyle/>
                <a:p>
                  <a:endParaRPr lang="en-GB"/>
                </a:p>
              </p:txBody>
            </p:sp>
            <p:sp>
              <p:nvSpPr>
                <p:cNvPr id="48156" name="AutoShape 28"/>
                <p:cNvSpPr>
                  <a:spLocks noChangeArrowheads="1"/>
                </p:cNvSpPr>
                <p:nvPr/>
              </p:nvSpPr>
              <p:spPr bwMode="auto">
                <a:xfrm rot="-1089649">
                  <a:off x="5250" y="3192"/>
                  <a:ext cx="360" cy="660"/>
                </a:xfrm>
                <a:prstGeom prst="triangle">
                  <a:avLst>
                    <a:gd name="adj" fmla="val 50000"/>
                  </a:avLst>
                </a:prstGeom>
                <a:solidFill>
                  <a:srgbClr val="339966"/>
                </a:solidFill>
                <a:ln w="19050">
                  <a:solidFill>
                    <a:srgbClr val="000000"/>
                  </a:solidFill>
                  <a:miter lim="800000"/>
                  <a:headEnd/>
                  <a:tailEnd/>
                </a:ln>
              </p:spPr>
              <p:txBody>
                <a:bodyPr/>
                <a:lstStyle/>
                <a:p>
                  <a:endParaRPr lang="en-GB"/>
                </a:p>
              </p:txBody>
            </p:sp>
            <p:sp>
              <p:nvSpPr>
                <p:cNvPr id="48157" name="Oval 29"/>
                <p:cNvSpPr>
                  <a:spLocks noChangeArrowheads="1"/>
                </p:cNvSpPr>
                <p:nvPr/>
              </p:nvSpPr>
              <p:spPr bwMode="auto">
                <a:xfrm>
                  <a:off x="4485" y="3570"/>
                  <a:ext cx="3495" cy="720"/>
                </a:xfrm>
                <a:prstGeom prst="ellipse">
                  <a:avLst/>
                </a:prstGeom>
                <a:solidFill>
                  <a:srgbClr val="FFFF99"/>
                </a:solidFill>
                <a:ln w="19050">
                  <a:solidFill>
                    <a:srgbClr val="000000"/>
                  </a:solidFill>
                  <a:round/>
                  <a:headEnd/>
                  <a:tailEnd/>
                </a:ln>
              </p:spPr>
              <p:txBody>
                <a:bodyPr/>
                <a:lstStyle/>
                <a:p>
                  <a:endParaRPr lang="en-GB"/>
                </a:p>
              </p:txBody>
            </p:sp>
          </p:grpSp>
          <p:sp>
            <p:nvSpPr>
              <p:cNvPr id="48135" name="Text Box 7"/>
              <p:cNvSpPr txBox="1">
                <a:spLocks noChangeArrowheads="1"/>
              </p:cNvSpPr>
              <p:nvPr/>
            </p:nvSpPr>
            <p:spPr bwMode="auto">
              <a:xfrm rot="583655">
                <a:off x="3840" y="2256"/>
                <a:ext cx="7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t>bacterium</a:t>
                </a:r>
              </a:p>
            </p:txBody>
          </p:sp>
        </p:grpSp>
        <p:sp>
          <p:nvSpPr>
            <p:cNvPr id="48167" name="Line 39"/>
            <p:cNvSpPr>
              <a:spLocks noChangeShapeType="1"/>
            </p:cNvSpPr>
            <p:nvPr/>
          </p:nvSpPr>
          <p:spPr bwMode="auto">
            <a:xfrm flipH="1">
              <a:off x="1872" y="2880"/>
              <a:ext cx="110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 name="TextBox 1"/>
          <p:cNvSpPr txBox="1"/>
          <p:nvPr/>
        </p:nvSpPr>
        <p:spPr>
          <a:xfrm>
            <a:off x="2057400" y="5760720"/>
            <a:ext cx="9132570" cy="646331"/>
          </a:xfrm>
          <a:prstGeom prst="rect">
            <a:avLst/>
          </a:prstGeom>
          <a:noFill/>
        </p:spPr>
        <p:txBody>
          <a:bodyPr wrap="square" rtlCol="0">
            <a:spAutoFit/>
          </a:bodyPr>
          <a:lstStyle/>
          <a:p>
            <a:r>
              <a:rPr lang="en-GB" b="1" dirty="0" smtClean="0"/>
              <a:t>Note:</a:t>
            </a:r>
            <a:r>
              <a:rPr lang="en-GB" dirty="0" smtClean="0"/>
              <a:t>  </a:t>
            </a:r>
            <a:r>
              <a:rPr lang="en-GB" altLang="en-US" dirty="0"/>
              <a:t>If someone else receives your cells as a transplant, </a:t>
            </a:r>
            <a:r>
              <a:rPr lang="en-GB" altLang="en-US" dirty="0" smtClean="0"/>
              <a:t>your </a:t>
            </a:r>
            <a:r>
              <a:rPr lang="en-GB" altLang="en-US" dirty="0"/>
              <a:t>self antigens </a:t>
            </a:r>
            <a:r>
              <a:rPr lang="en-GB" altLang="en-US" dirty="0" smtClean="0"/>
              <a:t>are </a:t>
            </a:r>
            <a:r>
              <a:rPr lang="en-GB" altLang="en-US" dirty="0"/>
              <a:t>foreign to the recipient so trigger an immune response in that person. </a:t>
            </a:r>
            <a:r>
              <a:rPr lang="en-GB" dirty="0" smtClean="0"/>
              <a:t> </a:t>
            </a:r>
            <a:endParaRPr lang="en-GB" dirty="0"/>
          </a:p>
        </p:txBody>
      </p:sp>
    </p:spTree>
    <p:extLst>
      <p:ext uri="{BB962C8B-B14F-4D97-AF65-F5344CB8AC3E}">
        <p14:creationId xmlns:p14="http://schemas.microsoft.com/office/powerpoint/2010/main" val="133693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Antigen Definition</a:t>
            </a:r>
            <a:endParaRPr lang="en-GB" b="1" dirty="0">
              <a:solidFill>
                <a:schemeClr val="tx1"/>
              </a:solidFill>
            </a:endParaRPr>
          </a:p>
        </p:txBody>
      </p:sp>
      <p:sp>
        <p:nvSpPr>
          <p:cNvPr id="3" name="Content Placeholder 2"/>
          <p:cNvSpPr>
            <a:spLocks noGrp="1"/>
          </p:cNvSpPr>
          <p:nvPr>
            <p:ph idx="1"/>
          </p:nvPr>
        </p:nvSpPr>
        <p:spPr>
          <a:xfrm>
            <a:off x="677334" y="1497331"/>
            <a:ext cx="10364046" cy="4544032"/>
          </a:xfrm>
        </p:spPr>
        <p:txBody>
          <a:bodyPr>
            <a:normAutofit lnSpcReduction="10000"/>
          </a:bodyPr>
          <a:lstStyle/>
          <a:p>
            <a:pPr>
              <a:spcAft>
                <a:spcPts val="1200"/>
              </a:spcAft>
            </a:pPr>
            <a:r>
              <a:rPr lang="en-GB" sz="2400" dirty="0" smtClean="0">
                <a:solidFill>
                  <a:schemeClr val="tx1"/>
                </a:solidFill>
              </a:rPr>
              <a:t>An antigen is any part of an organism or substance that is recognized as </a:t>
            </a:r>
            <a:r>
              <a:rPr lang="en-GB" sz="2400" dirty="0" smtClean="0">
                <a:solidFill>
                  <a:srgbClr val="FF0000"/>
                </a:solidFill>
              </a:rPr>
              <a:t>non-self</a:t>
            </a:r>
            <a:r>
              <a:rPr lang="en-GB" sz="2400" dirty="0" smtClean="0"/>
              <a:t> </a:t>
            </a:r>
            <a:r>
              <a:rPr lang="en-GB" sz="2400" dirty="0" smtClean="0">
                <a:solidFill>
                  <a:schemeClr val="tx1"/>
                </a:solidFill>
              </a:rPr>
              <a:t>(foreign) by the immune system and stimulates an immune response.</a:t>
            </a:r>
            <a:r>
              <a:rPr lang="en-GB" sz="2400" dirty="0" smtClean="0"/>
              <a:t> </a:t>
            </a:r>
            <a:r>
              <a:rPr lang="en-GB" sz="2400" i="1" dirty="0" smtClean="0"/>
              <a:t>(</a:t>
            </a:r>
            <a:r>
              <a:rPr lang="en-GB" sz="2400" i="1" dirty="0" smtClean="0">
                <a:solidFill>
                  <a:srgbClr val="002060"/>
                </a:solidFill>
              </a:rPr>
              <a:t>Definition Ref. p 106 new T&amp;T,  p 104 old T&amp;T) </a:t>
            </a:r>
            <a:endParaRPr lang="en-GB" sz="2400" dirty="0" smtClean="0">
              <a:solidFill>
                <a:schemeClr val="tx1"/>
              </a:solidFill>
            </a:endParaRPr>
          </a:p>
          <a:p>
            <a:r>
              <a:rPr lang="en-GB" sz="2400" dirty="0" smtClean="0">
                <a:solidFill>
                  <a:schemeClr val="tx1"/>
                </a:solidFill>
              </a:rPr>
              <a:t>Molecules that act as antigens and trigger an immune response include:</a:t>
            </a:r>
          </a:p>
          <a:p>
            <a:pPr lvl="1"/>
            <a:r>
              <a:rPr lang="en-GB" sz="2200" dirty="0">
                <a:solidFill>
                  <a:schemeClr val="tx1"/>
                </a:solidFill>
              </a:rPr>
              <a:t>P</a:t>
            </a:r>
            <a:r>
              <a:rPr lang="en-GB" sz="2200" dirty="0" smtClean="0">
                <a:solidFill>
                  <a:schemeClr val="tx1"/>
                </a:solidFill>
              </a:rPr>
              <a:t>roteins that are part of the cell surface membrane (in some cases carbohydrates on the membrane) of invading </a:t>
            </a:r>
            <a:r>
              <a:rPr lang="en-GB" sz="2200" smtClean="0">
                <a:solidFill>
                  <a:schemeClr val="tx1"/>
                </a:solidFill>
              </a:rPr>
              <a:t>cells e.g. </a:t>
            </a:r>
            <a:r>
              <a:rPr lang="en-GB" sz="2200" dirty="0" smtClean="0">
                <a:solidFill>
                  <a:schemeClr val="tx1"/>
                </a:solidFill>
              </a:rPr>
              <a:t>pathogens</a:t>
            </a:r>
          </a:p>
          <a:p>
            <a:pPr lvl="1"/>
            <a:r>
              <a:rPr lang="en-GB" sz="2200" dirty="0">
                <a:solidFill>
                  <a:schemeClr val="tx1"/>
                </a:solidFill>
              </a:rPr>
              <a:t>C</a:t>
            </a:r>
            <a:r>
              <a:rPr lang="en-GB" sz="2200" dirty="0" smtClean="0">
                <a:solidFill>
                  <a:schemeClr val="tx1"/>
                </a:solidFill>
              </a:rPr>
              <a:t>ell walls of invading cells</a:t>
            </a:r>
          </a:p>
          <a:p>
            <a:pPr lvl="1"/>
            <a:r>
              <a:rPr lang="en-GB" sz="2200" dirty="0" smtClean="0">
                <a:solidFill>
                  <a:schemeClr val="tx1"/>
                </a:solidFill>
              </a:rPr>
              <a:t>Cancerous cell antigens which are abnormal and act as foreign antigens.</a:t>
            </a:r>
          </a:p>
          <a:p>
            <a:pPr lvl="1"/>
            <a:r>
              <a:rPr lang="en-GB" sz="2200" dirty="0" smtClean="0">
                <a:solidFill>
                  <a:schemeClr val="tx1"/>
                </a:solidFill>
              </a:rPr>
              <a:t>Toxins (poisonous molecules) </a:t>
            </a:r>
            <a:r>
              <a:rPr lang="en-GB" sz="2200" dirty="0" err="1" smtClean="0">
                <a:solidFill>
                  <a:schemeClr val="tx1"/>
                </a:solidFill>
              </a:rPr>
              <a:t>eg</a:t>
            </a:r>
            <a:r>
              <a:rPr lang="en-GB" sz="2200" dirty="0" smtClean="0">
                <a:solidFill>
                  <a:schemeClr val="tx1"/>
                </a:solidFill>
              </a:rPr>
              <a:t> those produced by bacteria.</a:t>
            </a:r>
          </a:p>
          <a:p>
            <a:pPr lvl="1"/>
            <a:r>
              <a:rPr lang="en-GB" sz="2200" dirty="0" smtClean="0">
                <a:solidFill>
                  <a:schemeClr val="tx1"/>
                </a:solidFill>
              </a:rPr>
              <a:t>Cell surface membrane molecules from cells of individuals of the same species.</a:t>
            </a:r>
            <a:endParaRPr lang="en-GB" sz="2400" dirty="0">
              <a:solidFill>
                <a:srgbClr val="002060"/>
              </a:solidFill>
            </a:endParaRPr>
          </a:p>
        </p:txBody>
      </p:sp>
    </p:spTree>
    <p:extLst>
      <p:ext uri="{BB962C8B-B14F-4D97-AF65-F5344CB8AC3E}">
        <p14:creationId xmlns:p14="http://schemas.microsoft.com/office/powerpoint/2010/main" val="241392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47" y="238897"/>
            <a:ext cx="9368710" cy="1157418"/>
          </a:xfrm>
        </p:spPr>
        <p:txBody>
          <a:bodyPr>
            <a:normAutofit fontScale="90000"/>
          </a:bodyPr>
          <a:lstStyle/>
          <a:p>
            <a:r>
              <a:rPr lang="en-GB" dirty="0" smtClean="0">
                <a:solidFill>
                  <a:schemeClr val="tx1"/>
                </a:solidFill>
              </a:rPr>
              <a:t>What are the B-Cells and T-cells mentioned in the overview map on slide 12 </a:t>
            </a:r>
            <a:r>
              <a:rPr lang="en-GB" sz="2000" dirty="0" smtClean="0">
                <a:solidFill>
                  <a:schemeClr val="tx1"/>
                </a:solidFill>
              </a:rPr>
              <a:t>(this slide is not in the student booklet!)</a:t>
            </a:r>
            <a:endParaRPr lang="en-GB" sz="2000" dirty="0">
              <a:solidFill>
                <a:schemeClr val="tx1"/>
              </a:solidFill>
            </a:endParaRPr>
          </a:p>
        </p:txBody>
      </p:sp>
      <p:sp>
        <p:nvSpPr>
          <p:cNvPr id="3" name="Content Placeholder 2"/>
          <p:cNvSpPr>
            <a:spLocks noGrp="1"/>
          </p:cNvSpPr>
          <p:nvPr>
            <p:ph idx="1"/>
          </p:nvPr>
        </p:nvSpPr>
        <p:spPr>
          <a:xfrm>
            <a:off x="714404" y="1599385"/>
            <a:ext cx="8596668" cy="4367837"/>
          </a:xfrm>
        </p:spPr>
        <p:txBody>
          <a:bodyPr/>
          <a:lstStyle/>
          <a:p>
            <a:r>
              <a:rPr lang="en-GB" dirty="0" smtClean="0"/>
              <a:t>They are a </a:t>
            </a:r>
            <a:r>
              <a:rPr lang="en-GB" dirty="0" smtClean="0">
                <a:solidFill>
                  <a:srgbClr val="FF0000"/>
                </a:solidFill>
              </a:rPr>
              <a:t>lymphocytes</a:t>
            </a:r>
            <a:r>
              <a:rPr lang="en-GB" dirty="0" smtClean="0"/>
              <a:t> (a type of white blood cell) that have receptors on their membrane surfaces like antibodies.</a:t>
            </a:r>
          </a:p>
          <a:p>
            <a:r>
              <a:rPr lang="en-GB" dirty="0" smtClean="0"/>
              <a:t>They are involved in the </a:t>
            </a:r>
            <a:r>
              <a:rPr lang="en-GB" b="1" dirty="0" smtClean="0">
                <a:solidFill>
                  <a:srgbClr val="FF0000"/>
                </a:solidFill>
              </a:rPr>
              <a:t>specific</a:t>
            </a:r>
            <a:r>
              <a:rPr lang="en-GB" dirty="0" smtClean="0"/>
              <a:t> immune response.</a:t>
            </a:r>
          </a:p>
          <a:p>
            <a:r>
              <a:rPr lang="en-GB" dirty="0" smtClean="0"/>
              <a:t>Each cell’s receptors are </a:t>
            </a:r>
            <a:r>
              <a:rPr lang="en-GB" dirty="0" smtClean="0">
                <a:solidFill>
                  <a:srgbClr val="FF0000"/>
                </a:solidFill>
              </a:rPr>
              <a:t>complementary</a:t>
            </a:r>
            <a:r>
              <a:rPr lang="en-GB" dirty="0" smtClean="0"/>
              <a:t> to a SPECIFIC antigen, so each can target only one type of antigen.</a:t>
            </a:r>
          </a:p>
          <a:p>
            <a:endParaRPr lang="en-GB" dirty="0" smtClean="0"/>
          </a:p>
          <a:p>
            <a:endParaRPr lang="en-GB" dirty="0"/>
          </a:p>
        </p:txBody>
      </p:sp>
      <p:grpSp>
        <p:nvGrpSpPr>
          <p:cNvPr id="4" name="Group 3"/>
          <p:cNvGrpSpPr/>
          <p:nvPr/>
        </p:nvGrpSpPr>
        <p:grpSpPr>
          <a:xfrm>
            <a:off x="1326019" y="3669764"/>
            <a:ext cx="7706770" cy="2014537"/>
            <a:chOff x="990600" y="2667000"/>
            <a:chExt cx="7706770" cy="2014537"/>
          </a:xfrm>
        </p:grpSpPr>
        <p:grpSp>
          <p:nvGrpSpPr>
            <p:cNvPr id="5" name="Group 31"/>
            <p:cNvGrpSpPr>
              <a:grpSpLocks/>
            </p:cNvGrpSpPr>
            <p:nvPr/>
          </p:nvGrpSpPr>
          <p:grpSpPr bwMode="auto">
            <a:xfrm>
              <a:off x="990600" y="2667000"/>
              <a:ext cx="1874837" cy="2014537"/>
              <a:chOff x="1301" y="2079"/>
              <a:chExt cx="1181" cy="1269"/>
            </a:xfrm>
          </p:grpSpPr>
          <p:sp>
            <p:nvSpPr>
              <p:cNvPr id="7" name="Oval 4"/>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8" name="Group 10"/>
              <p:cNvGrpSpPr>
                <a:grpSpLocks/>
              </p:cNvGrpSpPr>
              <p:nvPr/>
            </p:nvGrpSpPr>
            <p:grpSpPr bwMode="auto">
              <a:xfrm>
                <a:off x="1883" y="2079"/>
                <a:ext cx="118" cy="225"/>
                <a:chOff x="2827" y="2891"/>
                <a:chExt cx="194" cy="333"/>
              </a:xfrm>
            </p:grpSpPr>
            <p:sp>
              <p:nvSpPr>
                <p:cNvPr id="29" name="Rectangle 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30" name="Rectangle 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31" name="Rectangle 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 name="Group 11"/>
              <p:cNvGrpSpPr>
                <a:grpSpLocks/>
              </p:cNvGrpSpPr>
              <p:nvPr/>
            </p:nvGrpSpPr>
            <p:grpSpPr bwMode="auto">
              <a:xfrm rot="-2930298">
                <a:off x="1439" y="2267"/>
                <a:ext cx="118" cy="225"/>
                <a:chOff x="2827" y="2891"/>
                <a:chExt cx="194" cy="333"/>
              </a:xfrm>
            </p:grpSpPr>
            <p:sp>
              <p:nvSpPr>
                <p:cNvPr id="26" name="Rectangle 12"/>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7" name="Rectangle 13"/>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8" name="Rectangle 14"/>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0" name="Group 15"/>
              <p:cNvGrpSpPr>
                <a:grpSpLocks/>
              </p:cNvGrpSpPr>
              <p:nvPr/>
            </p:nvGrpSpPr>
            <p:grpSpPr bwMode="auto">
              <a:xfrm rot="3256685">
                <a:off x="2311" y="2319"/>
                <a:ext cx="118" cy="225"/>
                <a:chOff x="2827" y="2891"/>
                <a:chExt cx="194" cy="333"/>
              </a:xfrm>
            </p:grpSpPr>
            <p:sp>
              <p:nvSpPr>
                <p:cNvPr id="23" name="Rectangle 16"/>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 name="Rectangle 17"/>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 name="Rectangle 18"/>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1" name="Group 19"/>
              <p:cNvGrpSpPr>
                <a:grpSpLocks/>
              </p:cNvGrpSpPr>
              <p:nvPr/>
            </p:nvGrpSpPr>
            <p:grpSpPr bwMode="auto">
              <a:xfrm rot="15038951">
                <a:off x="1355" y="2779"/>
                <a:ext cx="118" cy="225"/>
                <a:chOff x="2827" y="2891"/>
                <a:chExt cx="194" cy="333"/>
              </a:xfrm>
            </p:grpSpPr>
            <p:sp>
              <p:nvSpPr>
                <p:cNvPr id="20" name="Rectangle 20"/>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 name="Rectangle 21"/>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 name="Rectangle 22"/>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2" name="Group 23"/>
              <p:cNvGrpSpPr>
                <a:grpSpLocks/>
              </p:cNvGrpSpPr>
              <p:nvPr/>
            </p:nvGrpSpPr>
            <p:grpSpPr bwMode="auto">
              <a:xfrm rot="10800000">
                <a:off x="1823" y="3123"/>
                <a:ext cx="118" cy="225"/>
                <a:chOff x="2827" y="2891"/>
                <a:chExt cx="194" cy="333"/>
              </a:xfrm>
            </p:grpSpPr>
            <p:sp>
              <p:nvSpPr>
                <p:cNvPr id="17" name="Rectangle 24"/>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 name="Rectangle 25"/>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 name="Rectangle 26"/>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3" name="Group 27"/>
              <p:cNvGrpSpPr>
                <a:grpSpLocks/>
              </p:cNvGrpSpPr>
              <p:nvPr/>
            </p:nvGrpSpPr>
            <p:grpSpPr bwMode="auto">
              <a:xfrm rot="7226384">
                <a:off x="2307" y="2891"/>
                <a:ext cx="118" cy="225"/>
                <a:chOff x="2827" y="2891"/>
                <a:chExt cx="194" cy="333"/>
              </a:xfrm>
            </p:grpSpPr>
            <p:sp>
              <p:nvSpPr>
                <p:cNvPr id="14" name="Rectangle 28"/>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 name="Rectangle 29"/>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 name="Rectangle 30"/>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6" name="AutoShape 33"/>
            <p:cNvSpPr>
              <a:spLocks noChangeArrowheads="1"/>
            </p:cNvSpPr>
            <p:nvPr/>
          </p:nvSpPr>
          <p:spPr bwMode="auto">
            <a:xfrm>
              <a:off x="3581400" y="2895600"/>
              <a:ext cx="5115970" cy="1752600"/>
            </a:xfrm>
            <a:prstGeom prst="cloudCallout">
              <a:avLst>
                <a:gd name="adj1" fmla="val -61796"/>
                <a:gd name="adj2" fmla="val 21741"/>
              </a:avLst>
            </a:prstGeom>
            <a:solidFill>
              <a:schemeClr val="accent1"/>
            </a:solidFill>
            <a:ln w="9525">
              <a:solidFill>
                <a:schemeClr val="tx1"/>
              </a:solidFill>
              <a:round/>
              <a:headEnd/>
              <a:tailEnd/>
            </a:ln>
            <a:effectLst/>
          </p:spPr>
          <p:txBody>
            <a:bodyPr/>
            <a:lstStyle/>
            <a:p>
              <a:pPr algn="ctr"/>
              <a:r>
                <a:rPr lang="en-GB" dirty="0"/>
                <a:t>So we usually draw the </a:t>
              </a:r>
              <a:r>
                <a:rPr lang="en-GB" dirty="0" smtClean="0"/>
                <a:t>B-cells and T-cells </a:t>
              </a:r>
              <a:r>
                <a:rPr lang="en-GB" dirty="0"/>
                <a:t>like this with antibodies sticking outwards from the membrane</a:t>
              </a:r>
            </a:p>
          </p:txBody>
        </p:sp>
      </p:grpSp>
    </p:spTree>
    <p:extLst>
      <p:ext uri="{BB962C8B-B14F-4D97-AF65-F5344CB8AC3E}">
        <p14:creationId xmlns:p14="http://schemas.microsoft.com/office/powerpoint/2010/main" val="1609663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Phagocytosis </a:t>
            </a:r>
            <a:br>
              <a:rPr lang="en-GB" b="1" dirty="0" smtClean="0">
                <a:solidFill>
                  <a:schemeClr val="tx1"/>
                </a:solidFill>
              </a:rPr>
            </a:br>
            <a:r>
              <a:rPr lang="en-GB" dirty="0" smtClean="0">
                <a:solidFill>
                  <a:schemeClr val="tx1"/>
                </a:solidFill>
              </a:rPr>
              <a:t>Web Links</a:t>
            </a:r>
            <a:endParaRPr lang="en-GB" dirty="0">
              <a:solidFill>
                <a:schemeClr val="tx1"/>
              </a:solidFill>
            </a:endParaRPr>
          </a:p>
        </p:txBody>
      </p:sp>
      <p:sp>
        <p:nvSpPr>
          <p:cNvPr id="3" name="Content Placeholder 2"/>
          <p:cNvSpPr>
            <a:spLocks noGrp="1"/>
          </p:cNvSpPr>
          <p:nvPr>
            <p:ph idx="1"/>
          </p:nvPr>
        </p:nvSpPr>
        <p:spPr>
          <a:xfrm>
            <a:off x="677334" y="2160589"/>
            <a:ext cx="9670998" cy="3880773"/>
          </a:xfrm>
        </p:spPr>
        <p:txBody>
          <a:bodyPr>
            <a:normAutofit/>
          </a:bodyPr>
          <a:lstStyle/>
          <a:p>
            <a:r>
              <a:rPr lang="en-GB" altLang="en-US" dirty="0">
                <a:hlinkClick r:id="rId2"/>
              </a:rPr>
              <a:t>http://</a:t>
            </a:r>
            <a:r>
              <a:rPr lang="en-GB" altLang="en-US" dirty="0" smtClean="0">
                <a:hlinkClick r:id="rId2"/>
              </a:rPr>
              <a:t>www.microbelibrary.org/images/tterry/anim/phago053.html</a:t>
            </a:r>
            <a:r>
              <a:rPr lang="en-GB" altLang="en-US" dirty="0" smtClean="0"/>
              <a:t> interactive roll mouse over explanation of phagocytosis. </a:t>
            </a:r>
            <a:r>
              <a:rPr lang="en-GB" altLang="en-US" dirty="0" smtClean="0">
                <a:solidFill>
                  <a:srgbClr val="FF0000"/>
                </a:solidFill>
              </a:rPr>
              <a:t>(link used in old AQA spec)</a:t>
            </a:r>
            <a:endParaRPr lang="en-GB" altLang="en-US" dirty="0">
              <a:solidFill>
                <a:srgbClr val="FF0000"/>
              </a:solidFill>
            </a:endParaRPr>
          </a:p>
          <a:p>
            <a:r>
              <a:rPr lang="en-GB" altLang="en-US" dirty="0">
                <a:hlinkClick r:id="rId3"/>
              </a:rPr>
              <a:t>http://</a:t>
            </a:r>
            <a:r>
              <a:rPr lang="en-GB" altLang="en-US" dirty="0" smtClean="0">
                <a:hlinkClick r:id="rId3"/>
              </a:rPr>
              <a:t>www.edumedia-sciences.com/en/a82-phagocytosis</a:t>
            </a:r>
            <a:r>
              <a:rPr lang="en-GB" altLang="en-US" dirty="0" smtClean="0"/>
              <a:t> sample animation, very clear trial sample but have to register to get full version.</a:t>
            </a:r>
            <a:r>
              <a:rPr lang="en-GB" altLang="en-US" dirty="0">
                <a:solidFill>
                  <a:srgbClr val="FF0000"/>
                </a:solidFill>
              </a:rPr>
              <a:t> (link used in old AQA spec</a:t>
            </a:r>
            <a:r>
              <a:rPr lang="en-GB" altLang="en-US" dirty="0" smtClean="0">
                <a:solidFill>
                  <a:srgbClr val="FF0000"/>
                </a:solidFill>
              </a:rPr>
              <a:t>)</a:t>
            </a:r>
            <a:r>
              <a:rPr lang="en-GB" altLang="en-US" dirty="0" smtClean="0"/>
              <a:t> </a:t>
            </a:r>
            <a:endParaRPr lang="en-GB" altLang="en-US" dirty="0"/>
          </a:p>
          <a:p>
            <a:r>
              <a:rPr lang="en-GB" b="1" u="sng" dirty="0">
                <a:hlinkClick r:id="rId4"/>
              </a:rPr>
              <a:t>http://highered.mheducation.com/sites/0072495855/student_view0/chapter2/animation__phagocytosis.html</a:t>
            </a:r>
            <a:r>
              <a:rPr lang="en-GB" b="1" dirty="0"/>
              <a:t> </a:t>
            </a:r>
            <a:r>
              <a:rPr lang="en-GB" b="1" dirty="0" smtClean="0"/>
              <a:t>1 min detailed animation of phagocytosis including coating with complement (opsonisation) to enhance phagocytosis. </a:t>
            </a:r>
            <a:r>
              <a:rPr lang="en-GB" b="1" dirty="0" smtClean="0">
                <a:solidFill>
                  <a:srgbClr val="FF0000"/>
                </a:solidFill>
              </a:rPr>
              <a:t>(link from AQA SOW)</a:t>
            </a:r>
            <a:endParaRPr lang="en-GB" dirty="0">
              <a:solidFill>
                <a:srgbClr val="FF0000"/>
              </a:solidFill>
            </a:endParaRPr>
          </a:p>
          <a:p>
            <a:r>
              <a:rPr lang="en-GB" b="1" u="sng" dirty="0">
                <a:hlinkClick r:id="rId5"/>
              </a:rPr>
              <a:t>http://www.dnatube.com/video/116/Neutrophil-attacts-on-bacteria</a:t>
            </a:r>
            <a:r>
              <a:rPr lang="en-GB" b="1" u="sng" dirty="0"/>
              <a:t> </a:t>
            </a:r>
            <a:r>
              <a:rPr lang="en-GB" dirty="0" smtClean="0"/>
              <a:t>1 min video clip of neutrophil chasing a bacterium and then engulfing it by phagocytosis. </a:t>
            </a:r>
            <a:r>
              <a:rPr lang="en-GB" dirty="0" smtClean="0">
                <a:solidFill>
                  <a:srgbClr val="FF0000"/>
                </a:solidFill>
              </a:rPr>
              <a:t>(link from AQA SOW)</a:t>
            </a:r>
            <a:endParaRPr lang="en-GB" dirty="0">
              <a:solidFill>
                <a:srgbClr val="FF0000"/>
              </a:solidFill>
            </a:endParaRPr>
          </a:p>
          <a:p>
            <a:r>
              <a:rPr lang="en-GB" b="1" dirty="0"/>
              <a:t> </a:t>
            </a:r>
            <a:endParaRPr lang="en-GB" dirty="0"/>
          </a:p>
          <a:p>
            <a:endParaRPr lang="en-GB" dirty="0"/>
          </a:p>
        </p:txBody>
      </p:sp>
    </p:spTree>
    <p:extLst>
      <p:ext uri="{BB962C8B-B14F-4D97-AF65-F5344CB8AC3E}">
        <p14:creationId xmlns:p14="http://schemas.microsoft.com/office/powerpoint/2010/main" val="423084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0" y="365760"/>
            <a:ext cx="8596668" cy="658368"/>
          </a:xfrm>
        </p:spPr>
        <p:txBody>
          <a:bodyPr/>
          <a:lstStyle/>
          <a:p>
            <a:r>
              <a:rPr lang="en-GB" b="1" dirty="0" smtClean="0">
                <a:solidFill>
                  <a:schemeClr val="tx1"/>
                </a:solidFill>
              </a:rPr>
              <a:t>Phagocytosis</a:t>
            </a:r>
            <a:endParaRPr lang="en-GB" b="1" dirty="0">
              <a:solidFill>
                <a:schemeClr val="tx1"/>
              </a:solidFill>
            </a:endParaRPr>
          </a:p>
        </p:txBody>
      </p:sp>
      <p:grpSp>
        <p:nvGrpSpPr>
          <p:cNvPr id="10" name="Group 9"/>
          <p:cNvGrpSpPr/>
          <p:nvPr/>
        </p:nvGrpSpPr>
        <p:grpSpPr>
          <a:xfrm>
            <a:off x="687200" y="1332410"/>
            <a:ext cx="10311726" cy="5277395"/>
            <a:chOff x="661075" y="1307930"/>
            <a:chExt cx="9702125" cy="5361249"/>
          </a:xfrm>
        </p:grpSpPr>
        <p:grpSp>
          <p:nvGrpSpPr>
            <p:cNvPr id="25" name="Group 24"/>
            <p:cNvGrpSpPr/>
            <p:nvPr/>
          </p:nvGrpSpPr>
          <p:grpSpPr>
            <a:xfrm>
              <a:off x="661075" y="1307930"/>
              <a:ext cx="9702125" cy="5361249"/>
              <a:chOff x="661075" y="1307930"/>
              <a:chExt cx="9702125" cy="5361249"/>
            </a:xfrm>
          </p:grpSpPr>
          <p:grpSp>
            <p:nvGrpSpPr>
              <p:cNvPr id="23" name="Group 22"/>
              <p:cNvGrpSpPr/>
              <p:nvPr/>
            </p:nvGrpSpPr>
            <p:grpSpPr>
              <a:xfrm>
                <a:off x="3730703" y="2365248"/>
                <a:ext cx="2267761" cy="2209843"/>
                <a:chOff x="3730703" y="2365248"/>
                <a:chExt cx="2267761" cy="2209843"/>
              </a:xfrm>
            </p:grpSpPr>
            <p:sp>
              <p:nvSpPr>
                <p:cNvPr id="109" name="TextBox 108"/>
                <p:cNvSpPr txBox="1"/>
                <p:nvPr/>
              </p:nvSpPr>
              <p:spPr>
                <a:xfrm>
                  <a:off x="4108704" y="2365248"/>
                  <a:ext cx="1889760" cy="646331"/>
                </a:xfrm>
                <a:prstGeom prst="rect">
                  <a:avLst/>
                </a:prstGeom>
                <a:noFill/>
              </p:spPr>
              <p:txBody>
                <a:bodyPr wrap="square" rtlCol="0">
                  <a:spAutoFit/>
                </a:bodyPr>
                <a:lstStyle/>
                <a:p>
                  <a:r>
                    <a:rPr lang="en-GB" dirty="0" smtClean="0"/>
                    <a:t>Phagosome vacuole forming</a:t>
                  </a:r>
                  <a:endParaRPr lang="en-GB" dirty="0"/>
                </a:p>
              </p:txBody>
            </p:sp>
            <p:pic>
              <p:nvPicPr>
                <p:cNvPr id="3" name="Picture 2"/>
                <p:cNvPicPr>
                  <a:picLocks noChangeAspect="1"/>
                </p:cNvPicPr>
                <p:nvPr/>
              </p:nvPicPr>
              <p:blipFill>
                <a:blip r:embed="rId2"/>
                <a:stretch>
                  <a:fillRect/>
                </a:stretch>
              </p:blipFill>
              <p:spPr>
                <a:xfrm>
                  <a:off x="3730703" y="3060193"/>
                  <a:ext cx="1742132" cy="1514898"/>
                </a:xfrm>
                <a:prstGeom prst="rect">
                  <a:avLst/>
                </a:prstGeom>
              </p:spPr>
            </p:pic>
          </p:grpSp>
          <p:grpSp>
            <p:nvGrpSpPr>
              <p:cNvPr id="22" name="Group 21"/>
              <p:cNvGrpSpPr/>
              <p:nvPr/>
            </p:nvGrpSpPr>
            <p:grpSpPr>
              <a:xfrm>
                <a:off x="6044137" y="3267456"/>
                <a:ext cx="2746295" cy="2157983"/>
                <a:chOff x="6044137" y="3267456"/>
                <a:chExt cx="2746295" cy="2157983"/>
              </a:xfrm>
            </p:grpSpPr>
            <p:sp>
              <p:nvSpPr>
                <p:cNvPr id="110" name="TextBox 109"/>
                <p:cNvSpPr txBox="1"/>
                <p:nvPr/>
              </p:nvSpPr>
              <p:spPr>
                <a:xfrm>
                  <a:off x="6656832" y="3267456"/>
                  <a:ext cx="2133600" cy="646331"/>
                </a:xfrm>
                <a:prstGeom prst="rect">
                  <a:avLst/>
                </a:prstGeom>
                <a:noFill/>
              </p:spPr>
              <p:txBody>
                <a:bodyPr wrap="square" rtlCol="0">
                  <a:spAutoFit/>
                </a:bodyPr>
                <a:lstStyle/>
                <a:p>
                  <a:r>
                    <a:rPr lang="en-GB" dirty="0" smtClean="0"/>
                    <a:t>Lysosome fuses with phagosome</a:t>
                  </a:r>
                  <a:endParaRPr lang="en-GB" dirty="0"/>
                </a:p>
              </p:txBody>
            </p:sp>
            <p:pic>
              <p:nvPicPr>
                <p:cNvPr id="4" name="Picture 3"/>
                <p:cNvPicPr>
                  <a:picLocks noChangeAspect="1"/>
                </p:cNvPicPr>
                <p:nvPr/>
              </p:nvPicPr>
              <p:blipFill>
                <a:blip r:embed="rId3"/>
                <a:stretch>
                  <a:fillRect/>
                </a:stretch>
              </p:blipFill>
              <p:spPr>
                <a:xfrm>
                  <a:off x="6044137" y="3956706"/>
                  <a:ext cx="1679963" cy="1468733"/>
                </a:xfrm>
                <a:prstGeom prst="rect">
                  <a:avLst/>
                </a:prstGeom>
              </p:spPr>
            </p:pic>
          </p:grpSp>
          <p:grpSp>
            <p:nvGrpSpPr>
              <p:cNvPr id="19" name="Group 18"/>
              <p:cNvGrpSpPr/>
              <p:nvPr/>
            </p:nvGrpSpPr>
            <p:grpSpPr>
              <a:xfrm>
                <a:off x="7046976" y="4498848"/>
                <a:ext cx="3316224" cy="2170331"/>
                <a:chOff x="7046976" y="4498848"/>
                <a:chExt cx="3316224" cy="2170331"/>
              </a:xfrm>
            </p:grpSpPr>
            <p:sp>
              <p:nvSpPr>
                <p:cNvPr id="108" name="TextBox 107"/>
                <p:cNvSpPr txBox="1"/>
                <p:nvPr/>
              </p:nvSpPr>
              <p:spPr>
                <a:xfrm>
                  <a:off x="7046976" y="6022848"/>
                  <a:ext cx="2670048" cy="646331"/>
                </a:xfrm>
                <a:prstGeom prst="rect">
                  <a:avLst/>
                </a:prstGeom>
                <a:noFill/>
              </p:spPr>
              <p:txBody>
                <a:bodyPr wrap="square" rtlCol="0">
                  <a:spAutoFit/>
                </a:bodyPr>
                <a:lstStyle/>
                <a:p>
                  <a:r>
                    <a:rPr lang="en-GB" dirty="0" smtClean="0"/>
                    <a:t>Phagocyte </a:t>
                  </a:r>
                  <a:r>
                    <a:rPr lang="en-GB" b="1" dirty="0" smtClean="0">
                      <a:solidFill>
                        <a:srgbClr val="FF0000"/>
                      </a:solidFill>
                    </a:rPr>
                    <a:t>presents antigens </a:t>
                  </a:r>
                  <a:r>
                    <a:rPr lang="en-GB" dirty="0" smtClean="0"/>
                    <a:t>on its surface</a:t>
                  </a:r>
                  <a:endParaRPr lang="en-GB" dirty="0"/>
                </a:p>
              </p:txBody>
            </p:sp>
            <p:pic>
              <p:nvPicPr>
                <p:cNvPr id="5" name="Picture 4"/>
                <p:cNvPicPr>
                  <a:picLocks noChangeAspect="1"/>
                </p:cNvPicPr>
                <p:nvPr/>
              </p:nvPicPr>
              <p:blipFill>
                <a:blip r:embed="rId4"/>
                <a:stretch>
                  <a:fillRect/>
                </a:stretch>
              </p:blipFill>
              <p:spPr>
                <a:xfrm>
                  <a:off x="8447116" y="4498848"/>
                  <a:ext cx="1916084" cy="1657459"/>
                </a:xfrm>
                <a:prstGeom prst="rect">
                  <a:avLst/>
                </a:prstGeom>
              </p:spPr>
            </p:pic>
          </p:grpSp>
          <p:grpSp>
            <p:nvGrpSpPr>
              <p:cNvPr id="18" name="Group 17"/>
              <p:cNvGrpSpPr/>
              <p:nvPr/>
            </p:nvGrpSpPr>
            <p:grpSpPr>
              <a:xfrm>
                <a:off x="661075" y="1307930"/>
                <a:ext cx="3398861" cy="3167448"/>
                <a:chOff x="636691" y="1673690"/>
                <a:chExt cx="3398861" cy="3167448"/>
              </a:xfrm>
            </p:grpSpPr>
            <p:grpSp>
              <p:nvGrpSpPr>
                <p:cNvPr id="17" name="Group 16"/>
                <p:cNvGrpSpPr/>
                <p:nvPr/>
              </p:nvGrpSpPr>
              <p:grpSpPr>
                <a:xfrm>
                  <a:off x="636691" y="1673690"/>
                  <a:ext cx="3398861" cy="467762"/>
                  <a:chOff x="636691" y="1515194"/>
                  <a:chExt cx="3398861" cy="467762"/>
                </a:xfrm>
              </p:grpSpPr>
              <p:sp>
                <p:nvSpPr>
                  <p:cNvPr id="106" name="TextBox 105"/>
                  <p:cNvSpPr txBox="1"/>
                  <p:nvPr/>
                </p:nvSpPr>
                <p:spPr>
                  <a:xfrm>
                    <a:off x="2497326" y="1515194"/>
                    <a:ext cx="1538226" cy="461665"/>
                  </a:xfrm>
                  <a:prstGeom prst="rect">
                    <a:avLst/>
                  </a:prstGeom>
                  <a:noFill/>
                </p:spPr>
                <p:txBody>
                  <a:bodyPr wrap="square" rtlCol="0">
                    <a:spAutoFit/>
                  </a:bodyPr>
                  <a:lstStyle/>
                  <a:p>
                    <a:r>
                      <a:rPr lang="en-GB" sz="2400" dirty="0" smtClean="0"/>
                      <a:t>Pathogen</a:t>
                    </a:r>
                    <a:endParaRPr lang="en-GB" sz="2400" dirty="0"/>
                  </a:p>
                </p:txBody>
              </p:sp>
              <p:sp>
                <p:nvSpPr>
                  <p:cNvPr id="107" name="TextBox 106"/>
                  <p:cNvSpPr txBox="1"/>
                  <p:nvPr/>
                </p:nvSpPr>
                <p:spPr>
                  <a:xfrm>
                    <a:off x="636691" y="1521291"/>
                    <a:ext cx="1850475" cy="461665"/>
                  </a:xfrm>
                  <a:prstGeom prst="rect">
                    <a:avLst/>
                  </a:prstGeom>
                  <a:noFill/>
                </p:spPr>
                <p:txBody>
                  <a:bodyPr wrap="square" rtlCol="0">
                    <a:spAutoFit/>
                  </a:bodyPr>
                  <a:lstStyle/>
                  <a:p>
                    <a:r>
                      <a:rPr lang="en-GB" sz="2400" dirty="0"/>
                      <a:t>P</a:t>
                    </a:r>
                    <a:r>
                      <a:rPr lang="en-GB" sz="2400" dirty="0" smtClean="0"/>
                      <a:t>hagocyte</a:t>
                    </a:r>
                    <a:endParaRPr lang="en-GB" sz="2400" dirty="0"/>
                  </a:p>
                </p:txBody>
              </p:sp>
            </p:grpSp>
            <p:grpSp>
              <p:nvGrpSpPr>
                <p:cNvPr id="16" name="Group 15"/>
                <p:cNvGrpSpPr/>
                <p:nvPr/>
              </p:nvGrpSpPr>
              <p:grpSpPr>
                <a:xfrm>
                  <a:off x="670560" y="2156630"/>
                  <a:ext cx="2767584" cy="2684508"/>
                  <a:chOff x="146304" y="2266358"/>
                  <a:chExt cx="2767584" cy="2684508"/>
                </a:xfrm>
              </p:grpSpPr>
              <p:pic>
                <p:nvPicPr>
                  <p:cNvPr id="124" name="Picture 123"/>
                  <p:cNvPicPr>
                    <a:picLocks noChangeAspect="1"/>
                  </p:cNvPicPr>
                  <p:nvPr/>
                </p:nvPicPr>
                <p:blipFill>
                  <a:blip r:embed="rId5"/>
                  <a:stretch>
                    <a:fillRect/>
                  </a:stretch>
                </p:blipFill>
                <p:spPr>
                  <a:xfrm>
                    <a:off x="712486" y="2556935"/>
                    <a:ext cx="2201402" cy="1454234"/>
                  </a:xfrm>
                  <a:prstGeom prst="rect">
                    <a:avLst/>
                  </a:prstGeom>
                </p:spPr>
              </p:pic>
              <p:grpSp>
                <p:nvGrpSpPr>
                  <p:cNvPr id="13" name="Group 12"/>
                  <p:cNvGrpSpPr/>
                  <p:nvPr/>
                </p:nvGrpSpPr>
                <p:grpSpPr>
                  <a:xfrm>
                    <a:off x="146304" y="2266358"/>
                    <a:ext cx="1109472" cy="647530"/>
                    <a:chOff x="146304" y="2266358"/>
                    <a:chExt cx="1109472" cy="647530"/>
                  </a:xfrm>
                </p:grpSpPr>
                <p:sp>
                  <p:nvSpPr>
                    <p:cNvPr id="105" name="TextBox 104"/>
                    <p:cNvSpPr txBox="1"/>
                    <p:nvPr/>
                  </p:nvSpPr>
                  <p:spPr>
                    <a:xfrm>
                      <a:off x="146304" y="2266358"/>
                      <a:ext cx="902208" cy="338554"/>
                    </a:xfrm>
                    <a:prstGeom prst="rect">
                      <a:avLst/>
                    </a:prstGeom>
                    <a:noFill/>
                  </p:spPr>
                  <p:txBody>
                    <a:bodyPr wrap="square" rtlCol="0">
                      <a:spAutoFit/>
                    </a:bodyPr>
                    <a:lstStyle/>
                    <a:p>
                      <a:r>
                        <a:rPr lang="en-GB" sz="1600" dirty="0" smtClean="0"/>
                        <a:t>nucleus</a:t>
                      </a:r>
                      <a:endParaRPr lang="en-GB" sz="1600" dirty="0"/>
                    </a:p>
                  </p:txBody>
                </p:sp>
                <p:cxnSp>
                  <p:nvCxnSpPr>
                    <p:cNvPr id="27" name="Straight Connector 26"/>
                    <p:cNvCxnSpPr/>
                    <p:nvPr/>
                  </p:nvCxnSpPr>
                  <p:spPr>
                    <a:xfrm>
                      <a:off x="926592" y="2572512"/>
                      <a:ext cx="329184" cy="341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67301" y="3779520"/>
                    <a:ext cx="2076027" cy="1171346"/>
                    <a:chOff x="167301" y="3779520"/>
                    <a:chExt cx="2076027" cy="1171346"/>
                  </a:xfrm>
                </p:grpSpPr>
                <p:sp>
                  <p:nvSpPr>
                    <p:cNvPr id="104" name="TextBox 103"/>
                    <p:cNvSpPr txBox="1"/>
                    <p:nvPr/>
                  </p:nvSpPr>
                  <p:spPr>
                    <a:xfrm>
                      <a:off x="167301" y="4366091"/>
                      <a:ext cx="2076027" cy="584775"/>
                    </a:xfrm>
                    <a:prstGeom prst="rect">
                      <a:avLst/>
                    </a:prstGeom>
                    <a:noFill/>
                  </p:spPr>
                  <p:txBody>
                    <a:bodyPr wrap="square" rtlCol="0">
                      <a:spAutoFit/>
                    </a:bodyPr>
                    <a:lstStyle/>
                    <a:p>
                      <a:r>
                        <a:rPr lang="en-GB" sz="1600" dirty="0" smtClean="0"/>
                        <a:t>Lysosome containing </a:t>
                      </a:r>
                      <a:r>
                        <a:rPr lang="en-GB" sz="1600" b="1" dirty="0" smtClean="0">
                          <a:solidFill>
                            <a:srgbClr val="FF0000"/>
                          </a:solidFill>
                        </a:rPr>
                        <a:t>lysozyme</a:t>
                      </a:r>
                      <a:r>
                        <a:rPr lang="en-GB" sz="1600" dirty="0" smtClean="0"/>
                        <a:t> enzymes</a:t>
                      </a:r>
                      <a:endParaRPr lang="en-GB" sz="1600" dirty="0"/>
                    </a:p>
                  </p:txBody>
                </p:sp>
                <p:cxnSp>
                  <p:nvCxnSpPr>
                    <p:cNvPr id="120" name="Straight Connector 119"/>
                    <p:cNvCxnSpPr/>
                    <p:nvPr/>
                  </p:nvCxnSpPr>
                  <p:spPr>
                    <a:xfrm flipH="1">
                      <a:off x="699685" y="3779520"/>
                      <a:ext cx="580475" cy="579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4" name="Right Arrow 23"/>
              <p:cNvSpPr/>
              <p:nvPr/>
            </p:nvSpPr>
            <p:spPr>
              <a:xfrm rot="1515346">
                <a:off x="2962655" y="2950464"/>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rot="1597514">
                <a:off x="5553457" y="3907536"/>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rot="1448407">
                <a:off x="7839456" y="4803648"/>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3337560" y="1840230"/>
              <a:ext cx="3920490" cy="400050"/>
              <a:chOff x="3337560" y="1840230"/>
              <a:chExt cx="3920490" cy="400050"/>
            </a:xfrm>
          </p:grpSpPr>
          <p:sp>
            <p:nvSpPr>
              <p:cNvPr id="6" name="TextBox 5"/>
              <p:cNvSpPr txBox="1"/>
              <p:nvPr/>
            </p:nvSpPr>
            <p:spPr>
              <a:xfrm>
                <a:off x="3726180" y="1840230"/>
                <a:ext cx="3531870" cy="369332"/>
              </a:xfrm>
              <a:prstGeom prst="rect">
                <a:avLst/>
              </a:prstGeom>
              <a:noFill/>
            </p:spPr>
            <p:txBody>
              <a:bodyPr wrap="square" rtlCol="0">
                <a:spAutoFit/>
              </a:bodyPr>
              <a:lstStyle/>
              <a:p>
                <a:r>
                  <a:rPr lang="en-GB" dirty="0" smtClean="0"/>
                  <a:t>Antigens on surface of pathogen</a:t>
                </a:r>
                <a:endParaRPr lang="en-GB" dirty="0"/>
              </a:p>
            </p:txBody>
          </p:sp>
          <p:cxnSp>
            <p:nvCxnSpPr>
              <p:cNvPr id="8" name="Straight Connector 7"/>
              <p:cNvCxnSpPr>
                <a:stCxn id="6" idx="1"/>
              </p:cNvCxnSpPr>
              <p:nvPr/>
            </p:nvCxnSpPr>
            <p:spPr>
              <a:xfrm flipH="1">
                <a:off x="3337560" y="2024896"/>
                <a:ext cx="388620" cy="2153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050" name="Picture 2" descr="http://education.vetmed.vt.edu/Curriculum/VM8054/Labs/Lab5/IMAGES/Macrophage%20WITH%20LABEL%2096%20DPI.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182561" y="329616"/>
            <a:ext cx="3330407" cy="249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17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Phagocytosis continued</a:t>
            </a:r>
            <a:endParaRPr lang="en-GB" b="1" dirty="0">
              <a:solidFill>
                <a:schemeClr val="tx1"/>
              </a:solidFill>
            </a:endParaRPr>
          </a:p>
        </p:txBody>
      </p:sp>
      <p:sp>
        <p:nvSpPr>
          <p:cNvPr id="3" name="TextBox 2"/>
          <p:cNvSpPr txBox="1"/>
          <p:nvPr/>
        </p:nvSpPr>
        <p:spPr>
          <a:xfrm>
            <a:off x="640078" y="2129246"/>
            <a:ext cx="9718768" cy="298543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800" dirty="0"/>
              <a:t>T</a:t>
            </a:r>
            <a:r>
              <a:rPr lang="en-GB" sz="2800" dirty="0" smtClean="0"/>
              <a:t>he </a:t>
            </a:r>
            <a:r>
              <a:rPr lang="en-GB" sz="2800" b="1" dirty="0" smtClean="0">
                <a:solidFill>
                  <a:srgbClr val="FF0000"/>
                </a:solidFill>
              </a:rPr>
              <a:t>lysozymes</a:t>
            </a:r>
            <a:r>
              <a:rPr lang="en-GB" sz="2800" dirty="0" smtClean="0"/>
              <a:t> (lytic enzymes) breakdown the pathogen.</a:t>
            </a:r>
          </a:p>
          <a:p>
            <a:pPr marL="285750" indent="-285750">
              <a:spcAft>
                <a:spcPts val="1200"/>
              </a:spcAft>
              <a:buFont typeface="Arial" panose="020B0604020202020204" pitchFamily="34" charset="0"/>
              <a:buChar char="•"/>
            </a:pPr>
            <a:r>
              <a:rPr lang="en-GB" sz="2800" dirty="0" smtClean="0"/>
              <a:t>The pathogen’s antigen molecules are moved to the phagocyte’s cell surface and displayed.(</a:t>
            </a:r>
            <a:r>
              <a:rPr lang="en-GB" sz="2800" b="1" dirty="0" smtClean="0">
                <a:solidFill>
                  <a:srgbClr val="FF0000"/>
                </a:solidFill>
              </a:rPr>
              <a:t>antigen presentation</a:t>
            </a:r>
            <a:r>
              <a:rPr lang="en-GB" sz="2800" dirty="0" smtClean="0"/>
              <a:t>)</a:t>
            </a:r>
          </a:p>
          <a:p>
            <a:pPr marL="285750" indent="-285750">
              <a:spcAft>
                <a:spcPts val="1200"/>
              </a:spcAft>
              <a:buFont typeface="Arial" panose="020B0604020202020204" pitchFamily="34" charset="0"/>
              <a:buChar char="•"/>
            </a:pPr>
            <a:r>
              <a:rPr lang="en-GB" sz="2800" dirty="0" smtClean="0"/>
              <a:t>They act as markers to the specific immune system to activate other immune system cells.</a:t>
            </a:r>
          </a:p>
        </p:txBody>
      </p:sp>
      <p:sp>
        <p:nvSpPr>
          <p:cNvPr id="4" name="TextBox 3"/>
          <p:cNvSpPr txBox="1"/>
          <p:nvPr/>
        </p:nvSpPr>
        <p:spPr>
          <a:xfrm>
            <a:off x="809897" y="5394960"/>
            <a:ext cx="10972800" cy="830997"/>
          </a:xfrm>
          <a:prstGeom prst="rect">
            <a:avLst/>
          </a:prstGeom>
          <a:noFill/>
        </p:spPr>
        <p:txBody>
          <a:bodyPr wrap="square" rtlCol="0">
            <a:spAutoFit/>
          </a:bodyPr>
          <a:lstStyle/>
          <a:p>
            <a:r>
              <a:rPr lang="en-GB" sz="2400" b="1" dirty="0" smtClean="0"/>
              <a:t>Note:</a:t>
            </a:r>
            <a:r>
              <a:rPr lang="en-GB" sz="2400" dirty="0" smtClean="0"/>
              <a:t> The enzyme lysozyme is also found in tears! Why might this be so?</a:t>
            </a:r>
          </a:p>
          <a:p>
            <a:r>
              <a:rPr lang="en-GB" sz="2400" i="1" dirty="0" smtClean="0"/>
              <a:t>(answer is on notes pane below)</a:t>
            </a:r>
            <a:endParaRPr lang="en-GB" sz="2400" i="1" dirty="0"/>
          </a:p>
        </p:txBody>
      </p:sp>
    </p:spTree>
    <p:extLst>
      <p:ext uri="{BB962C8B-B14F-4D97-AF65-F5344CB8AC3E}">
        <p14:creationId xmlns:p14="http://schemas.microsoft.com/office/powerpoint/2010/main" val="2026722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Plenary</a:t>
            </a: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sz="3200" dirty="0" smtClean="0"/>
              <a:t>Answer the summary questions from pages 101 and 103 T&amp;T AS Old spec text or from pages 103 and 105 New spec text. </a:t>
            </a:r>
            <a:endParaRPr lang="en-GB" sz="3200" dirty="0"/>
          </a:p>
        </p:txBody>
      </p:sp>
    </p:spTree>
    <p:extLst>
      <p:ext uri="{BB962C8B-B14F-4D97-AF65-F5344CB8AC3E}">
        <p14:creationId xmlns:p14="http://schemas.microsoft.com/office/powerpoint/2010/main" val="197123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smtClean="0">
                <a:solidFill>
                  <a:schemeClr val="tx1"/>
                </a:solidFill>
              </a:rPr>
              <a:t>Specification: section 3.2.4</a:t>
            </a:r>
            <a:endParaRPr lang="en-GB" dirty="0">
              <a:solidFill>
                <a:schemeClr val="tx1"/>
              </a:solidFill>
            </a:endParaRPr>
          </a:p>
        </p:txBody>
      </p:sp>
      <p:sp>
        <p:nvSpPr>
          <p:cNvPr id="3" name="Content Placeholder 2"/>
          <p:cNvSpPr>
            <a:spLocks noGrp="1"/>
          </p:cNvSpPr>
          <p:nvPr>
            <p:ph idx="1"/>
          </p:nvPr>
        </p:nvSpPr>
        <p:spPr>
          <a:xfrm>
            <a:off x="665903" y="1024003"/>
            <a:ext cx="10226887" cy="5491097"/>
          </a:xfrm>
        </p:spPr>
        <p:txBody>
          <a:bodyPr>
            <a:noAutofit/>
          </a:bodyPr>
          <a:lstStyle/>
          <a:p>
            <a:pPr marL="0" indent="0">
              <a:buNone/>
            </a:pPr>
            <a:r>
              <a:rPr lang="en-GB" sz="2000" dirty="0" smtClean="0"/>
              <a:t>Each type of cell has specific molecules on its surface that identify it. These molecules include proteins and enable the immune system to identify:</a:t>
            </a:r>
          </a:p>
          <a:p>
            <a:r>
              <a:rPr lang="en-GB" sz="2000" dirty="0" smtClean="0"/>
              <a:t>Pathogens</a:t>
            </a:r>
          </a:p>
          <a:p>
            <a:r>
              <a:rPr lang="en-GB" sz="2000" dirty="0" smtClean="0"/>
              <a:t>Cells from other organisms of the same species</a:t>
            </a:r>
          </a:p>
          <a:p>
            <a:r>
              <a:rPr lang="en-GB" sz="2000" dirty="0" smtClean="0"/>
              <a:t>Abnormal cells</a:t>
            </a:r>
          </a:p>
          <a:p>
            <a:r>
              <a:rPr lang="en-GB" sz="2000" dirty="0" smtClean="0"/>
              <a:t>Toxins</a:t>
            </a:r>
          </a:p>
          <a:p>
            <a:pPr marL="0" indent="0">
              <a:buNone/>
            </a:pPr>
            <a:r>
              <a:rPr lang="en-GB" sz="2000" dirty="0" smtClean="0"/>
              <a:t>Definition of an </a:t>
            </a:r>
            <a:r>
              <a:rPr lang="en-GB" sz="2000" dirty="0" smtClean="0">
                <a:solidFill>
                  <a:srgbClr val="FF0000"/>
                </a:solidFill>
              </a:rPr>
              <a:t>antigen</a:t>
            </a:r>
            <a:r>
              <a:rPr lang="en-GB" sz="2000" dirty="0" smtClean="0"/>
              <a:t>. The effect of </a:t>
            </a:r>
            <a:r>
              <a:rPr lang="en-GB" sz="2000" dirty="0" smtClean="0">
                <a:solidFill>
                  <a:srgbClr val="FF0000"/>
                </a:solidFill>
              </a:rPr>
              <a:t>antigen variability </a:t>
            </a:r>
            <a:r>
              <a:rPr lang="en-GB" sz="2000" dirty="0" smtClean="0"/>
              <a:t>on disease and disease  prevention.</a:t>
            </a:r>
          </a:p>
          <a:p>
            <a:pPr marL="0" indent="0">
              <a:buNone/>
            </a:pPr>
            <a:r>
              <a:rPr lang="en-GB" sz="2000" dirty="0" smtClean="0"/>
              <a:t>Phagocytosis of pathogens. The subsequent destruction of ingested pathogens by </a:t>
            </a:r>
            <a:r>
              <a:rPr lang="en-GB" sz="2000" dirty="0" smtClean="0">
                <a:solidFill>
                  <a:srgbClr val="FF0000"/>
                </a:solidFill>
              </a:rPr>
              <a:t>lysozymes</a:t>
            </a:r>
            <a:r>
              <a:rPr lang="en-GB" sz="2000" dirty="0" smtClean="0"/>
              <a:t>.</a:t>
            </a:r>
          </a:p>
          <a:p>
            <a:pPr marL="0" indent="0">
              <a:buNone/>
            </a:pPr>
            <a:r>
              <a:rPr lang="en-GB" sz="2000" dirty="0" smtClean="0"/>
              <a:t>The response of </a:t>
            </a:r>
            <a:r>
              <a:rPr lang="en-GB" sz="2000" dirty="0" smtClean="0">
                <a:solidFill>
                  <a:srgbClr val="FF0000"/>
                </a:solidFill>
              </a:rPr>
              <a:t>T lymphocytes </a:t>
            </a:r>
            <a:r>
              <a:rPr lang="en-GB" sz="2000" dirty="0" smtClean="0"/>
              <a:t>to a foreign antigen. (the </a:t>
            </a:r>
            <a:r>
              <a:rPr lang="en-GB" sz="2000" dirty="0" smtClean="0">
                <a:solidFill>
                  <a:srgbClr val="FF0000"/>
                </a:solidFill>
              </a:rPr>
              <a:t>cellular response</a:t>
            </a:r>
            <a:r>
              <a:rPr lang="en-GB" sz="2000" dirty="0" smtClean="0"/>
              <a:t>).</a:t>
            </a:r>
          </a:p>
          <a:p>
            <a:r>
              <a:rPr lang="en-GB" sz="2000" dirty="0" smtClean="0"/>
              <a:t>The role of antigen-presenting cells in the cellular response.</a:t>
            </a:r>
          </a:p>
          <a:p>
            <a:r>
              <a:rPr lang="en-GB" sz="2000" dirty="0" smtClean="0"/>
              <a:t>The role of </a:t>
            </a:r>
            <a:r>
              <a:rPr lang="en-GB" sz="2000" dirty="0" smtClean="0">
                <a:solidFill>
                  <a:srgbClr val="FF0000"/>
                </a:solidFill>
              </a:rPr>
              <a:t>helper T cells (TH cells)</a:t>
            </a:r>
            <a:r>
              <a:rPr lang="en-GB" sz="2000" dirty="0">
                <a:solidFill>
                  <a:srgbClr val="FF0000"/>
                </a:solidFill>
              </a:rPr>
              <a:t> </a:t>
            </a:r>
            <a:r>
              <a:rPr lang="en-GB" sz="2000" dirty="0" smtClean="0">
                <a:solidFill>
                  <a:schemeClr val="tx1"/>
                </a:solidFill>
              </a:rPr>
              <a:t>in stimulating</a:t>
            </a:r>
            <a:r>
              <a:rPr lang="en-GB" sz="2000" dirty="0" smtClean="0">
                <a:solidFill>
                  <a:srgbClr val="FF0000"/>
                </a:solidFill>
              </a:rPr>
              <a:t> cytotoxic T cells (TC cells)</a:t>
            </a:r>
            <a:r>
              <a:rPr lang="en-GB" sz="2000" dirty="0" smtClean="0">
                <a:solidFill>
                  <a:schemeClr val="tx1"/>
                </a:solidFill>
              </a:rPr>
              <a:t>, </a:t>
            </a:r>
            <a:r>
              <a:rPr lang="en-GB" sz="2000" dirty="0" smtClean="0">
                <a:solidFill>
                  <a:srgbClr val="FF0000"/>
                </a:solidFill>
              </a:rPr>
              <a:t>B cells </a:t>
            </a:r>
            <a:r>
              <a:rPr lang="en-GB" sz="2000" dirty="0" smtClean="0">
                <a:solidFill>
                  <a:schemeClr val="tx1"/>
                </a:solidFill>
              </a:rPr>
              <a:t>and </a:t>
            </a:r>
            <a:r>
              <a:rPr lang="en-GB" sz="2000" dirty="0" smtClean="0">
                <a:solidFill>
                  <a:srgbClr val="FF0000"/>
                </a:solidFill>
              </a:rPr>
              <a:t>phagocytes</a:t>
            </a:r>
            <a:r>
              <a:rPr lang="en-GB" sz="2000" dirty="0" smtClean="0">
                <a:solidFill>
                  <a:schemeClr val="tx1"/>
                </a:solidFill>
              </a:rPr>
              <a:t>. The role of other T cells is not required.</a:t>
            </a:r>
            <a:endParaRPr lang="en-GB" sz="2000" dirty="0" smtClean="0">
              <a:solidFill>
                <a:srgbClr val="FF0000"/>
              </a:solidFill>
            </a:endParaRPr>
          </a:p>
        </p:txBody>
      </p:sp>
    </p:spTree>
    <p:extLst>
      <p:ext uri="{BB962C8B-B14F-4D97-AF65-F5344CB8AC3E}">
        <p14:creationId xmlns:p14="http://schemas.microsoft.com/office/powerpoint/2010/main" val="148498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24" y="346710"/>
            <a:ext cx="8596668" cy="1320800"/>
          </a:xfrm>
        </p:spPr>
        <p:txBody>
          <a:bodyPr/>
          <a:lstStyle/>
          <a:p>
            <a:r>
              <a:rPr lang="en-GB" b="1" dirty="0" smtClean="0">
                <a:solidFill>
                  <a:schemeClr val="tx1"/>
                </a:solidFill>
              </a:rPr>
              <a:t>Lessons 3 &amp; 4:</a:t>
            </a:r>
            <a:r>
              <a:rPr lang="en-GB" dirty="0" smtClean="0">
                <a:solidFill>
                  <a:schemeClr val="tx1"/>
                </a:solidFill>
              </a:rPr>
              <a:t> </a:t>
            </a:r>
            <a:r>
              <a:rPr lang="en-GB" sz="3200" dirty="0" smtClean="0">
                <a:solidFill>
                  <a:schemeClr val="tx1"/>
                </a:solidFill>
              </a:rPr>
              <a:t>The Cellular Response and the Role of T-Lymphocytes. </a:t>
            </a:r>
            <a:endParaRPr lang="en-GB" sz="3200" dirty="0">
              <a:solidFill>
                <a:schemeClr val="tx1"/>
              </a:solidFill>
            </a:endParaRPr>
          </a:p>
        </p:txBody>
      </p:sp>
      <p:sp>
        <p:nvSpPr>
          <p:cNvPr id="3" name="Content Placeholder 2"/>
          <p:cNvSpPr>
            <a:spLocks noGrp="1"/>
          </p:cNvSpPr>
          <p:nvPr>
            <p:ph idx="1"/>
          </p:nvPr>
        </p:nvSpPr>
        <p:spPr>
          <a:xfrm>
            <a:off x="677334" y="2160589"/>
            <a:ext cx="9998286" cy="3880773"/>
          </a:xfrm>
        </p:spPr>
        <p:txBody>
          <a:bodyPr/>
          <a:lstStyle/>
          <a:p>
            <a:pPr marL="0" indent="0">
              <a:buNone/>
            </a:pPr>
            <a:r>
              <a:rPr lang="en-GB" sz="2400" dirty="0" smtClean="0">
                <a:solidFill>
                  <a:schemeClr val="tx1"/>
                </a:solidFill>
              </a:rPr>
              <a:t>Lesson Outcomes: You should be able to:</a:t>
            </a:r>
          </a:p>
          <a:p>
            <a:pPr>
              <a:spcAft>
                <a:spcPts val="600"/>
              </a:spcAft>
              <a:buClr>
                <a:schemeClr val="tx1"/>
              </a:buClr>
            </a:pPr>
            <a:r>
              <a:rPr lang="en-GB" sz="2000" b="1" dirty="0" smtClean="0">
                <a:solidFill>
                  <a:srgbClr val="FF0000"/>
                </a:solidFill>
              </a:rPr>
              <a:t>Explain</a:t>
            </a:r>
            <a:r>
              <a:rPr lang="en-GB" sz="2000" dirty="0" smtClean="0">
                <a:solidFill>
                  <a:schemeClr val="tx1"/>
                </a:solidFill>
              </a:rPr>
              <a:t> what is meant by the specific immune response.</a:t>
            </a:r>
          </a:p>
          <a:p>
            <a:pPr>
              <a:spcAft>
                <a:spcPts val="600"/>
              </a:spcAft>
              <a:buClr>
                <a:schemeClr val="tx1"/>
              </a:buClr>
            </a:pPr>
            <a:r>
              <a:rPr lang="en-GB" sz="2000" b="1" dirty="0" smtClean="0">
                <a:solidFill>
                  <a:srgbClr val="FF0000"/>
                </a:solidFill>
              </a:rPr>
              <a:t>Describe and explain </a:t>
            </a:r>
            <a:r>
              <a:rPr lang="en-GB" sz="2000" dirty="0" smtClean="0">
                <a:solidFill>
                  <a:schemeClr val="tx1"/>
                </a:solidFill>
              </a:rPr>
              <a:t>the sequence of events of the cell mediated (cellular) response.</a:t>
            </a:r>
          </a:p>
          <a:p>
            <a:pPr>
              <a:spcAft>
                <a:spcPts val="600"/>
              </a:spcAft>
              <a:buClr>
                <a:schemeClr val="tx1"/>
              </a:buClr>
            </a:pPr>
            <a:r>
              <a:rPr lang="en-GB" sz="2000" b="1" dirty="0" smtClean="0">
                <a:solidFill>
                  <a:srgbClr val="FF0000"/>
                </a:solidFill>
              </a:rPr>
              <a:t>Explain</a:t>
            </a:r>
            <a:r>
              <a:rPr lang="en-GB" sz="2000" dirty="0" smtClean="0">
                <a:solidFill>
                  <a:schemeClr val="tx1"/>
                </a:solidFill>
              </a:rPr>
              <a:t> the roles played by Helper T cells.</a:t>
            </a:r>
          </a:p>
          <a:p>
            <a:pPr>
              <a:spcAft>
                <a:spcPts val="600"/>
              </a:spcAft>
              <a:buClr>
                <a:schemeClr val="tx1"/>
              </a:buClr>
            </a:pPr>
            <a:r>
              <a:rPr lang="en-GB" sz="2000" b="1" dirty="0" smtClean="0">
                <a:solidFill>
                  <a:srgbClr val="FF0000"/>
                </a:solidFill>
              </a:rPr>
              <a:t>Define</a:t>
            </a:r>
            <a:r>
              <a:rPr lang="en-GB" sz="2000" dirty="0" smtClean="0">
                <a:solidFill>
                  <a:schemeClr val="tx1"/>
                </a:solidFill>
              </a:rPr>
              <a:t> the words lymphocyte, T-lymphocyte, B-lymphocyte, cytotoxic T cell (T</a:t>
            </a:r>
            <a:r>
              <a:rPr lang="en-GB" sz="2000" baseline="-25000" dirty="0" smtClean="0">
                <a:solidFill>
                  <a:schemeClr val="tx1"/>
                </a:solidFill>
              </a:rPr>
              <a:t>C</a:t>
            </a:r>
            <a:r>
              <a:rPr lang="en-GB" sz="2000" dirty="0" smtClean="0">
                <a:solidFill>
                  <a:schemeClr val="tx1"/>
                </a:solidFill>
              </a:rPr>
              <a:t> cell), helper T cell (T</a:t>
            </a:r>
            <a:r>
              <a:rPr lang="en-GB" sz="2000" baseline="-25000" dirty="0" smtClean="0">
                <a:solidFill>
                  <a:schemeClr val="tx1"/>
                </a:solidFill>
              </a:rPr>
              <a:t>H</a:t>
            </a:r>
            <a:r>
              <a:rPr lang="en-GB" sz="2000" dirty="0" smtClean="0">
                <a:solidFill>
                  <a:schemeClr val="tx1"/>
                </a:solidFill>
              </a:rPr>
              <a:t> cell), antigen presenting cell, cytokines, perforin</a:t>
            </a:r>
          </a:p>
        </p:txBody>
      </p:sp>
    </p:spTree>
    <p:extLst>
      <p:ext uri="{BB962C8B-B14F-4D97-AF65-F5344CB8AC3E}">
        <p14:creationId xmlns:p14="http://schemas.microsoft.com/office/powerpoint/2010/main" val="110219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Starter Activity</a:t>
            </a:r>
            <a:endParaRPr lang="en-GB" dirty="0">
              <a:solidFill>
                <a:schemeClr val="tx1"/>
              </a:solidFill>
            </a:endParaRPr>
          </a:p>
        </p:txBody>
      </p:sp>
      <p:sp>
        <p:nvSpPr>
          <p:cNvPr id="3" name="Content Placeholder 2"/>
          <p:cNvSpPr>
            <a:spLocks noGrp="1"/>
          </p:cNvSpPr>
          <p:nvPr>
            <p:ph idx="1"/>
          </p:nvPr>
        </p:nvSpPr>
        <p:spPr>
          <a:xfrm>
            <a:off x="677334" y="1725931"/>
            <a:ext cx="10432626" cy="4315432"/>
          </a:xfrm>
        </p:spPr>
        <p:txBody>
          <a:bodyPr>
            <a:normAutofit lnSpcReduction="10000"/>
          </a:bodyPr>
          <a:lstStyle/>
          <a:p>
            <a:r>
              <a:rPr lang="en-GB" sz="2800" b="1" dirty="0" smtClean="0">
                <a:solidFill>
                  <a:schemeClr val="tx1"/>
                </a:solidFill>
              </a:rPr>
              <a:t>Draw and label </a:t>
            </a:r>
            <a:r>
              <a:rPr lang="en-GB" sz="2800" dirty="0" smtClean="0">
                <a:solidFill>
                  <a:schemeClr val="tx1"/>
                </a:solidFill>
              </a:rPr>
              <a:t>an </a:t>
            </a:r>
            <a:r>
              <a:rPr lang="en-GB" sz="2800" b="1" dirty="0" smtClean="0">
                <a:solidFill>
                  <a:srgbClr val="FF0000"/>
                </a:solidFill>
              </a:rPr>
              <a:t>antigen presenting cel</a:t>
            </a:r>
            <a:r>
              <a:rPr lang="en-GB" sz="2800" b="1" dirty="0">
                <a:solidFill>
                  <a:srgbClr val="FF0000"/>
                </a:solidFill>
              </a:rPr>
              <a:t>l</a:t>
            </a:r>
            <a:r>
              <a:rPr lang="en-GB" sz="2800" dirty="0" smtClean="0"/>
              <a:t> </a:t>
            </a:r>
            <a:r>
              <a:rPr lang="en-GB" sz="2800" dirty="0" smtClean="0">
                <a:solidFill>
                  <a:schemeClr val="tx1"/>
                </a:solidFill>
              </a:rPr>
              <a:t>on a white board</a:t>
            </a:r>
            <a:r>
              <a:rPr lang="en-GB" sz="2800" i="1" dirty="0" smtClean="0">
                <a:solidFill>
                  <a:schemeClr val="tx1"/>
                </a:solidFill>
              </a:rPr>
              <a:t>.(Label the presented </a:t>
            </a:r>
            <a:r>
              <a:rPr lang="en-GB" sz="2800" b="1" i="1" dirty="0" smtClean="0">
                <a:solidFill>
                  <a:schemeClr val="tx1"/>
                </a:solidFill>
              </a:rPr>
              <a:t>antigen molecules </a:t>
            </a:r>
            <a:r>
              <a:rPr lang="en-GB" sz="2800" i="1" dirty="0" smtClean="0">
                <a:solidFill>
                  <a:schemeClr val="tx1"/>
                </a:solidFill>
              </a:rPr>
              <a:t>and the </a:t>
            </a:r>
            <a:r>
              <a:rPr lang="en-GB" sz="2800" b="1" i="1" dirty="0" smtClean="0">
                <a:solidFill>
                  <a:schemeClr val="tx1"/>
                </a:solidFill>
              </a:rPr>
              <a:t>self antigens</a:t>
            </a:r>
            <a:r>
              <a:rPr lang="en-GB" sz="2800" i="1" dirty="0" smtClean="0">
                <a:solidFill>
                  <a:schemeClr val="tx1"/>
                </a:solidFill>
              </a:rPr>
              <a:t>)</a:t>
            </a:r>
          </a:p>
          <a:p>
            <a:r>
              <a:rPr lang="en-GB" sz="2800" dirty="0" smtClean="0">
                <a:solidFill>
                  <a:schemeClr val="tx1"/>
                </a:solidFill>
              </a:rPr>
              <a:t>What types of cells may display </a:t>
            </a:r>
            <a:r>
              <a:rPr lang="en-GB" sz="2800" dirty="0" smtClean="0">
                <a:solidFill>
                  <a:srgbClr val="FF0000"/>
                </a:solidFill>
              </a:rPr>
              <a:t>foreign antigens </a:t>
            </a:r>
            <a:r>
              <a:rPr lang="en-GB" sz="2800" dirty="0" smtClean="0">
                <a:solidFill>
                  <a:schemeClr val="tx1"/>
                </a:solidFill>
              </a:rPr>
              <a:t>on their surfaces?</a:t>
            </a:r>
          </a:p>
          <a:p>
            <a:r>
              <a:rPr lang="en-GB" sz="2800" dirty="0" smtClean="0">
                <a:solidFill>
                  <a:schemeClr val="tx1"/>
                </a:solidFill>
              </a:rPr>
              <a:t>What type of cells will respond to cells that display foreign antigens? </a:t>
            </a:r>
            <a:r>
              <a:rPr lang="en-GB" sz="2800" i="1" dirty="0" smtClean="0">
                <a:solidFill>
                  <a:srgbClr val="002060"/>
                </a:solidFill>
              </a:rPr>
              <a:t>(Ref T&amp;T Old spec AS p 105 / T&amp;T New spec p 107.)</a:t>
            </a:r>
          </a:p>
          <a:p>
            <a:r>
              <a:rPr lang="en-GB" sz="2800" dirty="0" smtClean="0">
                <a:solidFill>
                  <a:schemeClr val="tx1"/>
                </a:solidFill>
              </a:rPr>
              <a:t>What is meant by the specific immune response?</a:t>
            </a:r>
          </a:p>
          <a:p>
            <a:r>
              <a:rPr lang="en-GB" sz="2800" dirty="0" smtClean="0">
                <a:solidFill>
                  <a:schemeClr val="tx1"/>
                </a:solidFill>
              </a:rPr>
              <a:t>Read p 105 /107 T&amp;T.</a:t>
            </a:r>
          </a:p>
        </p:txBody>
      </p:sp>
    </p:spTree>
    <p:extLst>
      <p:ext uri="{BB962C8B-B14F-4D97-AF65-F5344CB8AC3E}">
        <p14:creationId xmlns:p14="http://schemas.microsoft.com/office/powerpoint/2010/main" val="21103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2420"/>
            <a:ext cx="8596668" cy="1320800"/>
          </a:xfrm>
        </p:spPr>
        <p:txBody>
          <a:bodyPr/>
          <a:lstStyle/>
          <a:p>
            <a:r>
              <a:rPr lang="en-GB" dirty="0" smtClean="0">
                <a:solidFill>
                  <a:srgbClr val="FF0000"/>
                </a:solidFill>
              </a:rPr>
              <a:t>Answers to starter activity</a:t>
            </a:r>
            <a:endParaRPr lang="en-GB" dirty="0">
              <a:solidFill>
                <a:srgbClr val="FF0000"/>
              </a:solidFill>
            </a:endParaRPr>
          </a:p>
        </p:txBody>
      </p:sp>
      <p:sp>
        <p:nvSpPr>
          <p:cNvPr id="3" name="Content Placeholder 2"/>
          <p:cNvSpPr>
            <a:spLocks noGrp="1"/>
          </p:cNvSpPr>
          <p:nvPr>
            <p:ph idx="1"/>
          </p:nvPr>
        </p:nvSpPr>
        <p:spPr>
          <a:xfrm>
            <a:off x="894504" y="3955099"/>
            <a:ext cx="9929706" cy="2680479"/>
          </a:xfrm>
        </p:spPr>
        <p:txBody>
          <a:bodyPr>
            <a:noAutofit/>
          </a:bodyPr>
          <a:lstStyle/>
          <a:p>
            <a:r>
              <a:rPr lang="en-GB" sz="2400" dirty="0" smtClean="0">
                <a:solidFill>
                  <a:srgbClr val="FF0000"/>
                </a:solidFill>
              </a:rPr>
              <a:t>Infected body cells and phagocytic white blood cells (macrophages).</a:t>
            </a:r>
          </a:p>
          <a:p>
            <a:r>
              <a:rPr lang="en-GB" sz="2400" dirty="0" smtClean="0">
                <a:solidFill>
                  <a:srgbClr val="FF0000"/>
                </a:solidFill>
              </a:rPr>
              <a:t>T-lymphocytes</a:t>
            </a:r>
          </a:p>
          <a:p>
            <a:r>
              <a:rPr lang="en-GB" sz="2400" b="1" dirty="0" smtClean="0">
                <a:solidFill>
                  <a:srgbClr val="FF0000"/>
                </a:solidFill>
              </a:rPr>
              <a:t>The specific immune response </a:t>
            </a:r>
            <a:r>
              <a:rPr lang="en-GB" sz="2400" dirty="0" smtClean="0">
                <a:solidFill>
                  <a:srgbClr val="FF0000"/>
                </a:solidFill>
              </a:rPr>
              <a:t>is the response of </a:t>
            </a:r>
            <a:r>
              <a:rPr lang="en-GB" sz="2400" b="1" dirty="0" smtClean="0">
                <a:solidFill>
                  <a:srgbClr val="FF0000"/>
                </a:solidFill>
              </a:rPr>
              <a:t>lymphocytes</a:t>
            </a:r>
            <a:r>
              <a:rPr lang="en-GB" sz="2400" dirty="0" smtClean="0">
                <a:solidFill>
                  <a:srgbClr val="FF0000"/>
                </a:solidFill>
              </a:rPr>
              <a:t> to </a:t>
            </a:r>
            <a:r>
              <a:rPr lang="en-GB" sz="2400" b="1" dirty="0" smtClean="0">
                <a:solidFill>
                  <a:srgbClr val="FF0000"/>
                </a:solidFill>
              </a:rPr>
              <a:t>specific pathogens</a:t>
            </a:r>
            <a:r>
              <a:rPr lang="en-GB" sz="2400" dirty="0" smtClean="0">
                <a:solidFill>
                  <a:srgbClr val="FF0000"/>
                </a:solidFill>
              </a:rPr>
              <a:t>. Each lymphocyte is specific to a particular pathogen. In contrast phagocytes attack and engulf any foreign invader. They are non specific.</a:t>
            </a:r>
          </a:p>
        </p:txBody>
      </p:sp>
      <p:grpSp>
        <p:nvGrpSpPr>
          <p:cNvPr id="35" name="Group 34"/>
          <p:cNvGrpSpPr/>
          <p:nvPr/>
        </p:nvGrpSpPr>
        <p:grpSpPr>
          <a:xfrm>
            <a:off x="2287305" y="1170661"/>
            <a:ext cx="7802880" cy="2484180"/>
            <a:chOff x="1009650" y="1333500"/>
            <a:chExt cx="7802880" cy="2484180"/>
          </a:xfrm>
        </p:grpSpPr>
        <p:grpSp>
          <p:nvGrpSpPr>
            <p:cNvPr id="24" name="Group 23"/>
            <p:cNvGrpSpPr/>
            <p:nvPr/>
          </p:nvGrpSpPr>
          <p:grpSpPr>
            <a:xfrm>
              <a:off x="1009650" y="1333500"/>
              <a:ext cx="3528060" cy="2381250"/>
              <a:chOff x="2827020" y="1767840"/>
              <a:chExt cx="3528060" cy="2381250"/>
            </a:xfrm>
          </p:grpSpPr>
          <p:grpSp>
            <p:nvGrpSpPr>
              <p:cNvPr id="20" name="Group 19"/>
              <p:cNvGrpSpPr/>
              <p:nvPr/>
            </p:nvGrpSpPr>
            <p:grpSpPr>
              <a:xfrm>
                <a:off x="2827020" y="1767840"/>
                <a:ext cx="3528060" cy="2381250"/>
                <a:chOff x="4552950" y="1493520"/>
                <a:chExt cx="1752600" cy="1191436"/>
              </a:xfrm>
            </p:grpSpPr>
            <p:grpSp>
              <p:nvGrpSpPr>
                <p:cNvPr id="12" name="Group 11"/>
                <p:cNvGrpSpPr/>
                <p:nvPr/>
              </p:nvGrpSpPr>
              <p:grpSpPr>
                <a:xfrm>
                  <a:off x="4552950" y="1493520"/>
                  <a:ext cx="1752600" cy="1191436"/>
                  <a:chOff x="4552950" y="1493520"/>
                  <a:chExt cx="1752600" cy="1191436"/>
                </a:xfrm>
              </p:grpSpPr>
              <p:sp>
                <p:nvSpPr>
                  <p:cNvPr id="7" name="Isosceles Triangle 6"/>
                  <p:cNvSpPr/>
                  <p:nvPr/>
                </p:nvSpPr>
                <p:spPr>
                  <a:xfrm flipV="1">
                    <a:off x="5356225" y="2446669"/>
                    <a:ext cx="146050" cy="2382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6200000">
                    <a:off x="4639428" y="1943188"/>
                    <a:ext cx="119144" cy="292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6099928" y="1943188"/>
                    <a:ext cx="119144" cy="292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5429250" y="1493520"/>
                    <a:ext cx="146050" cy="2382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4806315" y="1635523"/>
                  <a:ext cx="1323578" cy="893576"/>
                  <a:chOff x="7446645" y="1281193"/>
                  <a:chExt cx="1323578" cy="893576"/>
                </a:xfrm>
              </p:grpSpPr>
              <p:grpSp>
                <p:nvGrpSpPr>
                  <p:cNvPr id="18" name="Group 17"/>
                  <p:cNvGrpSpPr/>
                  <p:nvPr/>
                </p:nvGrpSpPr>
                <p:grpSpPr>
                  <a:xfrm>
                    <a:off x="7572613" y="1308485"/>
                    <a:ext cx="1161098" cy="832516"/>
                    <a:chOff x="2440543" y="4337435"/>
                    <a:chExt cx="1161098" cy="832516"/>
                  </a:xfrm>
                </p:grpSpPr>
                <p:sp>
                  <p:nvSpPr>
                    <p:cNvPr id="14" name="Oval 8"/>
                    <p:cNvSpPr>
                      <a:spLocks noChangeArrowheads="1"/>
                    </p:cNvSpPr>
                    <p:nvPr/>
                  </p:nvSpPr>
                  <p:spPr bwMode="auto">
                    <a:xfrm>
                      <a:off x="2440543" y="4337435"/>
                      <a:ext cx="191691" cy="156376"/>
                    </a:xfrm>
                    <a:prstGeom prst="ellipse">
                      <a:avLst/>
                    </a:prstGeom>
                    <a:solidFill>
                      <a:srgbClr val="800080"/>
                    </a:solidFill>
                    <a:ln w="19050">
                      <a:solidFill>
                        <a:srgbClr val="000000"/>
                      </a:solidFill>
                      <a:round/>
                      <a:headEnd/>
                      <a:tailEnd/>
                    </a:ln>
                  </p:spPr>
                  <p:txBody>
                    <a:bodyPr/>
                    <a:lstStyle/>
                    <a:p>
                      <a:endParaRPr lang="en-GB"/>
                    </a:p>
                  </p:txBody>
                </p:sp>
                <p:sp>
                  <p:nvSpPr>
                    <p:cNvPr id="15" name="Oval 8"/>
                    <p:cNvSpPr>
                      <a:spLocks noChangeArrowheads="1"/>
                    </p:cNvSpPr>
                    <p:nvPr/>
                  </p:nvSpPr>
                  <p:spPr bwMode="auto">
                    <a:xfrm>
                      <a:off x="2460625" y="5013575"/>
                      <a:ext cx="191691" cy="156376"/>
                    </a:xfrm>
                    <a:prstGeom prst="ellipse">
                      <a:avLst/>
                    </a:prstGeom>
                    <a:solidFill>
                      <a:srgbClr val="800080"/>
                    </a:solidFill>
                    <a:ln w="19050">
                      <a:solidFill>
                        <a:srgbClr val="000000"/>
                      </a:solidFill>
                      <a:round/>
                      <a:headEnd/>
                      <a:tailEnd/>
                    </a:ln>
                  </p:spPr>
                  <p:txBody>
                    <a:bodyPr/>
                    <a:lstStyle/>
                    <a:p>
                      <a:endParaRPr lang="en-GB"/>
                    </a:p>
                  </p:txBody>
                </p:sp>
                <p:sp>
                  <p:nvSpPr>
                    <p:cNvPr id="16" name="Oval 8"/>
                    <p:cNvSpPr>
                      <a:spLocks noChangeArrowheads="1"/>
                    </p:cNvSpPr>
                    <p:nvPr/>
                  </p:nvSpPr>
                  <p:spPr bwMode="auto">
                    <a:xfrm>
                      <a:off x="3409950" y="4417857"/>
                      <a:ext cx="191691" cy="156376"/>
                    </a:xfrm>
                    <a:prstGeom prst="ellipse">
                      <a:avLst/>
                    </a:prstGeom>
                    <a:solidFill>
                      <a:srgbClr val="800080"/>
                    </a:solidFill>
                    <a:ln w="19050">
                      <a:solidFill>
                        <a:srgbClr val="000000"/>
                      </a:solidFill>
                      <a:round/>
                      <a:headEnd/>
                      <a:tailEnd/>
                    </a:ln>
                  </p:spPr>
                  <p:txBody>
                    <a:bodyPr/>
                    <a:lstStyle/>
                    <a:p>
                      <a:endParaRPr lang="en-GB"/>
                    </a:p>
                  </p:txBody>
                </p:sp>
                <p:sp>
                  <p:nvSpPr>
                    <p:cNvPr id="17" name="Oval 16"/>
                    <p:cNvSpPr>
                      <a:spLocks noChangeArrowheads="1"/>
                    </p:cNvSpPr>
                    <p:nvPr/>
                  </p:nvSpPr>
                  <p:spPr bwMode="auto">
                    <a:xfrm>
                      <a:off x="3409950" y="4954003"/>
                      <a:ext cx="191691" cy="156376"/>
                    </a:xfrm>
                    <a:prstGeom prst="ellipse">
                      <a:avLst/>
                    </a:prstGeom>
                    <a:solidFill>
                      <a:srgbClr val="800080"/>
                    </a:solidFill>
                    <a:ln w="19050">
                      <a:solidFill>
                        <a:srgbClr val="000000"/>
                      </a:solidFill>
                      <a:round/>
                      <a:headEnd/>
                      <a:tailEnd/>
                    </a:ln>
                  </p:spPr>
                  <p:txBody>
                    <a:bodyPr/>
                    <a:lstStyle/>
                    <a:p>
                      <a:endParaRPr lang="en-GB"/>
                    </a:p>
                  </p:txBody>
                </p:sp>
              </p:grpSp>
              <p:sp>
                <p:nvSpPr>
                  <p:cNvPr id="6" name="Oval 12"/>
                  <p:cNvSpPr>
                    <a:spLocks noChangeArrowheads="1"/>
                  </p:cNvSpPr>
                  <p:nvPr/>
                </p:nvSpPr>
                <p:spPr bwMode="auto">
                  <a:xfrm>
                    <a:off x="7446645" y="1281193"/>
                    <a:ext cx="1323578" cy="893576"/>
                  </a:xfrm>
                  <a:prstGeom prst="ellipse">
                    <a:avLst/>
                  </a:prstGeom>
                  <a:solidFill>
                    <a:srgbClr val="C0C0C0"/>
                  </a:solidFill>
                  <a:ln w="19050">
                    <a:solidFill>
                      <a:srgbClr val="000000"/>
                    </a:solidFill>
                    <a:round/>
                    <a:headEnd/>
                    <a:tailEnd/>
                  </a:ln>
                </p:spPr>
                <p:txBody>
                  <a:bodyPr/>
                  <a:lstStyle/>
                  <a:p>
                    <a:endParaRPr lang="en-GB"/>
                  </a:p>
                </p:txBody>
              </p:sp>
            </p:grpSp>
          </p:grpSp>
          <p:sp>
            <p:nvSpPr>
              <p:cNvPr id="23" name="TextBox 22"/>
              <p:cNvSpPr txBox="1"/>
              <p:nvPr/>
            </p:nvSpPr>
            <p:spPr>
              <a:xfrm>
                <a:off x="3669030" y="2343150"/>
                <a:ext cx="2297430" cy="1015663"/>
              </a:xfrm>
              <a:prstGeom prst="rect">
                <a:avLst/>
              </a:prstGeom>
              <a:noFill/>
            </p:spPr>
            <p:txBody>
              <a:bodyPr wrap="square" rtlCol="0">
                <a:spAutoFit/>
              </a:bodyPr>
              <a:lstStyle/>
              <a:p>
                <a:r>
                  <a:rPr lang="en-GB" sz="2000" dirty="0" smtClean="0"/>
                  <a:t>Antigen presenting cell e.g. a phagocyte</a:t>
                </a:r>
                <a:endParaRPr lang="en-GB" sz="2000" dirty="0"/>
              </a:p>
            </p:txBody>
          </p:sp>
        </p:grpSp>
        <p:grpSp>
          <p:nvGrpSpPr>
            <p:cNvPr id="32" name="Group 31"/>
            <p:cNvGrpSpPr/>
            <p:nvPr/>
          </p:nvGrpSpPr>
          <p:grpSpPr>
            <a:xfrm>
              <a:off x="4054094" y="1520190"/>
              <a:ext cx="2129536" cy="400110"/>
              <a:chOff x="4054094" y="1520190"/>
              <a:chExt cx="2129536" cy="400110"/>
            </a:xfrm>
          </p:grpSpPr>
          <p:sp>
            <p:nvSpPr>
              <p:cNvPr id="22" name="TextBox 21"/>
              <p:cNvSpPr txBox="1"/>
              <p:nvPr/>
            </p:nvSpPr>
            <p:spPr>
              <a:xfrm>
                <a:off x="4560570" y="1520190"/>
                <a:ext cx="1623060" cy="400110"/>
              </a:xfrm>
              <a:prstGeom prst="rect">
                <a:avLst/>
              </a:prstGeom>
              <a:noFill/>
            </p:spPr>
            <p:txBody>
              <a:bodyPr wrap="square" rtlCol="0">
                <a:spAutoFit/>
              </a:bodyPr>
              <a:lstStyle/>
              <a:p>
                <a:r>
                  <a:rPr lang="en-GB" sz="2000" dirty="0" smtClean="0"/>
                  <a:t>Self antigen</a:t>
                </a:r>
                <a:endParaRPr lang="en-GB" sz="2000" dirty="0"/>
              </a:p>
            </p:txBody>
          </p:sp>
          <p:cxnSp>
            <p:nvCxnSpPr>
              <p:cNvPr id="27" name="Straight Connector 26"/>
              <p:cNvCxnSpPr>
                <a:stCxn id="22" idx="1"/>
                <a:endCxn id="16" idx="7"/>
              </p:cNvCxnSpPr>
              <p:nvPr/>
            </p:nvCxnSpPr>
            <p:spPr>
              <a:xfrm flipH="1">
                <a:off x="4054094" y="1720245"/>
                <a:ext cx="506476" cy="158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537710" y="2274570"/>
              <a:ext cx="4274820" cy="707886"/>
              <a:chOff x="4537710" y="2274570"/>
              <a:chExt cx="4274820" cy="707886"/>
            </a:xfrm>
          </p:grpSpPr>
          <p:sp>
            <p:nvSpPr>
              <p:cNvPr id="21" name="TextBox 20"/>
              <p:cNvSpPr txBox="1"/>
              <p:nvPr/>
            </p:nvSpPr>
            <p:spPr>
              <a:xfrm>
                <a:off x="5223510" y="2274570"/>
                <a:ext cx="3589020" cy="707886"/>
              </a:xfrm>
              <a:prstGeom prst="rect">
                <a:avLst/>
              </a:prstGeom>
              <a:noFill/>
            </p:spPr>
            <p:txBody>
              <a:bodyPr wrap="square" rtlCol="0">
                <a:spAutoFit/>
              </a:bodyPr>
              <a:lstStyle/>
              <a:p>
                <a:r>
                  <a:rPr lang="en-GB" sz="2000" dirty="0" smtClean="0"/>
                  <a:t>Foreign (non-self) antigen displayed on cell surface</a:t>
                </a:r>
                <a:endParaRPr lang="en-GB" sz="2000" dirty="0"/>
              </a:p>
            </p:txBody>
          </p:sp>
          <p:cxnSp>
            <p:nvCxnSpPr>
              <p:cNvPr id="29" name="Straight Connector 28"/>
              <p:cNvCxnSpPr>
                <a:endCxn id="9" idx="0"/>
              </p:cNvCxnSpPr>
              <p:nvPr/>
            </p:nvCxnSpPr>
            <p:spPr>
              <a:xfrm flipH="1">
                <a:off x="4537710" y="2503170"/>
                <a:ext cx="685800" cy="209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509010" y="3280410"/>
              <a:ext cx="3623310" cy="537270"/>
              <a:chOff x="3509010" y="3280410"/>
              <a:chExt cx="3623310" cy="537270"/>
            </a:xfrm>
          </p:grpSpPr>
          <p:sp>
            <p:nvSpPr>
              <p:cNvPr id="25" name="TextBox 24"/>
              <p:cNvSpPr txBox="1"/>
              <p:nvPr/>
            </p:nvSpPr>
            <p:spPr>
              <a:xfrm>
                <a:off x="4171950" y="3417570"/>
                <a:ext cx="2960370" cy="400110"/>
              </a:xfrm>
              <a:prstGeom prst="rect">
                <a:avLst/>
              </a:prstGeom>
              <a:noFill/>
            </p:spPr>
            <p:txBody>
              <a:bodyPr wrap="square" rtlCol="0">
                <a:spAutoFit/>
              </a:bodyPr>
              <a:lstStyle/>
              <a:p>
                <a:r>
                  <a:rPr lang="en-GB" sz="2000" dirty="0" smtClean="0"/>
                  <a:t>Cell surface membrane</a:t>
                </a:r>
                <a:endParaRPr lang="en-GB" sz="2000" dirty="0"/>
              </a:p>
            </p:txBody>
          </p:sp>
          <p:cxnSp>
            <p:nvCxnSpPr>
              <p:cNvPr id="31" name="Straight Connector 30"/>
              <p:cNvCxnSpPr>
                <a:stCxn id="25" idx="1"/>
              </p:cNvCxnSpPr>
              <p:nvPr/>
            </p:nvCxnSpPr>
            <p:spPr>
              <a:xfrm flipH="1" flipV="1">
                <a:off x="3509010" y="3280410"/>
                <a:ext cx="662940" cy="3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8525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Animations of the Cellular Response</a:t>
            </a:r>
            <a:endParaRPr lang="en-GB" dirty="0">
              <a:solidFill>
                <a:schemeClr val="tx1"/>
              </a:solidFill>
            </a:endParaRPr>
          </a:p>
        </p:txBody>
      </p:sp>
      <p:sp>
        <p:nvSpPr>
          <p:cNvPr id="3" name="Content Placeholder 2"/>
          <p:cNvSpPr>
            <a:spLocks noGrp="1"/>
          </p:cNvSpPr>
          <p:nvPr>
            <p:ph idx="1"/>
          </p:nvPr>
        </p:nvSpPr>
        <p:spPr>
          <a:xfrm>
            <a:off x="677333" y="1594022"/>
            <a:ext cx="8849725" cy="4670853"/>
          </a:xfrm>
        </p:spPr>
        <p:txBody>
          <a:bodyPr>
            <a:normAutofit fontScale="92500"/>
          </a:bodyPr>
          <a:lstStyle/>
          <a:p>
            <a:pPr>
              <a:spcAft>
                <a:spcPts val="1200"/>
              </a:spcAft>
              <a:buClr>
                <a:schemeClr val="tx1"/>
              </a:buClr>
            </a:pPr>
            <a:r>
              <a:rPr lang="en-GB" sz="2200" u="sng" dirty="0">
                <a:hlinkClick r:id="rId2"/>
              </a:rPr>
              <a:t>http://highered.mheducation.com/sites/0072507470/student_view0/chapter22/animation__the_immune_response.html</a:t>
            </a:r>
            <a:r>
              <a:rPr lang="en-GB" sz="2200" dirty="0"/>
              <a:t> </a:t>
            </a:r>
            <a:r>
              <a:rPr lang="en-GB" sz="2200" dirty="0" smtClean="0"/>
              <a:t> 2 min. </a:t>
            </a:r>
            <a:r>
              <a:rPr lang="en-GB" sz="1700" dirty="0" smtClean="0"/>
              <a:t>The Immune response giving overview of Antigen Presentation, Action of Cytotoxic T cells (cell mediated response) and action of B- cells (Humoral response). </a:t>
            </a:r>
            <a:r>
              <a:rPr lang="en-GB" sz="1700" dirty="0" smtClean="0">
                <a:solidFill>
                  <a:srgbClr val="FF0000"/>
                </a:solidFill>
              </a:rPr>
              <a:t>(link from AQA SOW)</a:t>
            </a:r>
            <a:endParaRPr lang="en-GB" sz="1700" dirty="0">
              <a:solidFill>
                <a:srgbClr val="FF0000"/>
              </a:solidFill>
            </a:endParaRPr>
          </a:p>
          <a:p>
            <a:pPr>
              <a:buClr>
                <a:schemeClr val="tx1"/>
              </a:buClr>
            </a:pPr>
            <a:r>
              <a:rPr lang="en-GB" sz="2200" u="sng" dirty="0">
                <a:hlinkClick r:id="rId3"/>
              </a:rPr>
              <a:t>http://www.sbs.utexas.edu/psaxena/MicrobiologyAnimations/Animations/Cell-MediatedImmunity/micro_cell-mediated.swf</a:t>
            </a:r>
            <a:r>
              <a:rPr lang="en-GB" sz="2200" dirty="0"/>
              <a:t> </a:t>
            </a:r>
            <a:r>
              <a:rPr lang="en-GB" sz="2200" dirty="0" smtClean="0"/>
              <a:t>4 min. </a:t>
            </a:r>
            <a:r>
              <a:rPr lang="en-GB" sz="1700" dirty="0" smtClean="0"/>
              <a:t>Good animation of actions of Helper T cells and Cytotoxic T cells. </a:t>
            </a:r>
            <a:r>
              <a:rPr lang="en-GB" sz="1700" dirty="0" smtClean="0">
                <a:solidFill>
                  <a:srgbClr val="FF0000"/>
                </a:solidFill>
              </a:rPr>
              <a:t>(link from AQA SOW)</a:t>
            </a:r>
          </a:p>
          <a:p>
            <a:pPr marL="457200" lvl="1" indent="0">
              <a:buClr>
                <a:schemeClr val="tx1"/>
              </a:buClr>
              <a:buNone/>
            </a:pPr>
            <a:r>
              <a:rPr lang="en-GB" sz="2200" dirty="0" smtClean="0">
                <a:solidFill>
                  <a:schemeClr val="tx1"/>
                </a:solidFill>
              </a:rPr>
              <a:t>	Screen shots of this are on next slide.</a:t>
            </a:r>
          </a:p>
          <a:p>
            <a:pPr marL="0" indent="0">
              <a:buClr>
                <a:schemeClr val="tx1"/>
              </a:buClr>
              <a:buNone/>
            </a:pPr>
            <a:endParaRPr lang="en-GB" b="1" dirty="0" smtClean="0">
              <a:solidFill>
                <a:srgbClr val="FF0000"/>
              </a:solidFill>
            </a:endParaRPr>
          </a:p>
          <a:p>
            <a:pPr marL="0" indent="0">
              <a:spcBef>
                <a:spcPts val="1800"/>
              </a:spcBef>
              <a:buClr>
                <a:schemeClr val="tx1"/>
              </a:buClr>
              <a:buNone/>
            </a:pPr>
            <a:r>
              <a:rPr lang="en-GB" sz="2000" dirty="0" smtClean="0">
                <a:solidFill>
                  <a:schemeClr val="tx1"/>
                </a:solidFill>
              </a:rPr>
              <a:t>Extension Animation</a:t>
            </a:r>
            <a:endParaRPr lang="en-GB" dirty="0" smtClean="0">
              <a:hlinkClick r:id="rId4"/>
            </a:endParaRPr>
          </a:p>
          <a:p>
            <a:pPr>
              <a:buClr>
                <a:schemeClr val="tx1"/>
              </a:buClr>
            </a:pPr>
            <a:r>
              <a:rPr lang="en-GB" sz="2000" dirty="0" smtClean="0">
                <a:hlinkClick r:id="rId4"/>
              </a:rPr>
              <a:t>http</a:t>
            </a:r>
            <a:r>
              <a:rPr lang="en-GB" sz="2000" dirty="0">
                <a:hlinkClick r:id="rId4"/>
              </a:rPr>
              <a:t>://</a:t>
            </a:r>
            <a:r>
              <a:rPr lang="en-GB" sz="2000" dirty="0" smtClean="0">
                <a:hlinkClick r:id="rId4"/>
              </a:rPr>
              <a:t>highered.mheducation.com/olc/dl/120110/micro34.swf</a:t>
            </a:r>
            <a:r>
              <a:rPr lang="en-GB" dirty="0" smtClean="0"/>
              <a:t> </a:t>
            </a:r>
            <a:r>
              <a:rPr lang="en-GB" sz="1700" dirty="0" smtClean="0"/>
              <a:t>Cytotoxic T-cell Activity against Target cells. Animation 1 min Extension. More detail than needed.</a:t>
            </a:r>
            <a:endParaRPr lang="en-GB" sz="1700" dirty="0"/>
          </a:p>
        </p:txBody>
      </p:sp>
    </p:spTree>
    <p:extLst>
      <p:ext uri="{BB962C8B-B14F-4D97-AF65-F5344CB8AC3E}">
        <p14:creationId xmlns:p14="http://schemas.microsoft.com/office/powerpoint/2010/main" val="974929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8596" y="380485"/>
            <a:ext cx="9830623" cy="6218023"/>
            <a:chOff x="269742" y="392842"/>
            <a:chExt cx="9830623" cy="6218023"/>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3988"/>
            <a:stretch/>
          </p:blipFill>
          <p:spPr>
            <a:xfrm>
              <a:off x="269742" y="1042665"/>
              <a:ext cx="4750684" cy="2231876"/>
            </a:xfrm>
            <a:prstGeom prst="rect">
              <a:avLst/>
            </a:prstGeom>
            <a:ln w="12700">
              <a:solidFill>
                <a:schemeClr val="accent1"/>
              </a:solidFill>
            </a:ln>
          </p:spPr>
        </p:pic>
        <p:pic>
          <p:nvPicPr>
            <p:cNvPr id="5" name="Picture 4"/>
            <p:cNvPicPr>
              <a:picLocks noChangeAspect="1"/>
            </p:cNvPicPr>
            <p:nvPr/>
          </p:nvPicPr>
          <p:blipFill>
            <a:blip r:embed="rId3"/>
            <a:stretch>
              <a:fillRect/>
            </a:stretch>
          </p:blipFill>
          <p:spPr>
            <a:xfrm>
              <a:off x="5376217" y="392842"/>
              <a:ext cx="4711787" cy="2906413"/>
            </a:xfrm>
            <a:prstGeom prst="rect">
              <a:avLst/>
            </a:prstGeom>
            <a:ln w="12700">
              <a:solidFill>
                <a:schemeClr val="accent1"/>
              </a:solidFill>
            </a:ln>
          </p:spPr>
        </p:pic>
        <p:pic>
          <p:nvPicPr>
            <p:cNvPr id="6" name="Picture 5"/>
            <p:cNvPicPr>
              <a:picLocks noChangeAspect="1"/>
            </p:cNvPicPr>
            <p:nvPr/>
          </p:nvPicPr>
          <p:blipFill>
            <a:blip r:embed="rId4"/>
            <a:stretch>
              <a:fillRect/>
            </a:stretch>
          </p:blipFill>
          <p:spPr>
            <a:xfrm>
              <a:off x="275065" y="3599596"/>
              <a:ext cx="4778847" cy="3011269"/>
            </a:xfrm>
            <a:prstGeom prst="rect">
              <a:avLst/>
            </a:prstGeom>
            <a:ln w="12700">
              <a:solidFill>
                <a:schemeClr val="accent1"/>
              </a:solidFill>
            </a:ln>
          </p:spPr>
        </p:pic>
        <p:pic>
          <p:nvPicPr>
            <p:cNvPr id="7" name="Picture 6"/>
            <p:cNvPicPr>
              <a:picLocks noChangeAspect="1"/>
            </p:cNvPicPr>
            <p:nvPr/>
          </p:nvPicPr>
          <p:blipFill>
            <a:blip r:embed="rId5"/>
            <a:stretch>
              <a:fillRect/>
            </a:stretch>
          </p:blipFill>
          <p:spPr>
            <a:xfrm>
              <a:off x="5380368" y="3626192"/>
              <a:ext cx="4719997" cy="2979310"/>
            </a:xfrm>
            <a:prstGeom prst="rect">
              <a:avLst/>
            </a:prstGeom>
            <a:ln w="12700">
              <a:solidFill>
                <a:schemeClr val="accent1"/>
              </a:solidFill>
            </a:ln>
          </p:spPr>
        </p:pic>
      </p:grpSp>
      <p:sp>
        <p:nvSpPr>
          <p:cNvPr id="9" name="TextBox 8"/>
          <p:cNvSpPr txBox="1"/>
          <p:nvPr/>
        </p:nvSpPr>
        <p:spPr>
          <a:xfrm>
            <a:off x="321275" y="111211"/>
            <a:ext cx="4979773" cy="707886"/>
          </a:xfrm>
          <a:prstGeom prst="rect">
            <a:avLst/>
          </a:prstGeom>
          <a:noFill/>
        </p:spPr>
        <p:txBody>
          <a:bodyPr wrap="square" rtlCol="0">
            <a:spAutoFit/>
          </a:bodyPr>
          <a:lstStyle/>
          <a:p>
            <a:r>
              <a:rPr lang="en-GB" sz="2000" b="1" dirty="0" smtClean="0"/>
              <a:t>Antigen Presenting Cell Activates T-cell Proliferation (clone production).</a:t>
            </a:r>
            <a:endParaRPr lang="en-GB" sz="2000" b="1" dirty="0"/>
          </a:p>
        </p:txBody>
      </p:sp>
    </p:spTree>
    <p:extLst>
      <p:ext uri="{BB962C8B-B14F-4D97-AF65-F5344CB8AC3E}">
        <p14:creationId xmlns:p14="http://schemas.microsoft.com/office/powerpoint/2010/main" val="381301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6801"/>
            <a:ext cx="8229600" cy="5059363"/>
          </a:xfrm>
        </p:spPr>
        <p:txBody>
          <a:bodyPr/>
          <a:lstStyle/>
          <a:p>
            <a:pPr>
              <a:buNone/>
            </a:pPr>
            <a:r>
              <a:rPr lang="en-GB" dirty="0" smtClean="0"/>
              <a:t> </a:t>
            </a:r>
            <a:endParaRPr lang="en-GB" dirty="0"/>
          </a:p>
        </p:txBody>
      </p:sp>
      <p:sp>
        <p:nvSpPr>
          <p:cNvPr id="2" name="Title 1"/>
          <p:cNvSpPr>
            <a:spLocks noGrp="1"/>
          </p:cNvSpPr>
          <p:nvPr>
            <p:ph type="title"/>
          </p:nvPr>
        </p:nvSpPr>
        <p:spPr>
          <a:xfrm>
            <a:off x="655320" y="129540"/>
            <a:ext cx="8229600" cy="685800"/>
          </a:xfrm>
        </p:spPr>
        <p:txBody>
          <a:bodyPr>
            <a:normAutofit fontScale="90000"/>
          </a:bodyPr>
          <a:lstStyle/>
          <a:p>
            <a:r>
              <a:rPr lang="en-GB" sz="3200" b="1" dirty="0">
                <a:solidFill>
                  <a:schemeClr val="tx1"/>
                </a:solidFill>
              </a:rPr>
              <a:t>The Cell Mediated Response - </a:t>
            </a:r>
            <a:r>
              <a:rPr lang="en-GB" sz="3200" b="1" dirty="0" smtClean="0">
                <a:solidFill>
                  <a:schemeClr val="tx1"/>
                </a:solidFill>
              </a:rPr>
              <a:t>Diagrammatic</a:t>
            </a:r>
            <a:endParaRPr lang="en-GB" sz="3200" b="1" dirty="0">
              <a:solidFill>
                <a:schemeClr val="tx1"/>
              </a:solidFill>
            </a:endParaRPr>
          </a:p>
        </p:txBody>
      </p:sp>
      <p:grpSp>
        <p:nvGrpSpPr>
          <p:cNvPr id="254" name="Group 253"/>
          <p:cNvGrpSpPr/>
          <p:nvPr/>
        </p:nvGrpSpPr>
        <p:grpSpPr>
          <a:xfrm>
            <a:off x="761794" y="783933"/>
            <a:ext cx="10778490" cy="5886553"/>
            <a:chOff x="662940" y="796290"/>
            <a:chExt cx="10778490" cy="5886553"/>
          </a:xfrm>
        </p:grpSpPr>
        <p:grpSp>
          <p:nvGrpSpPr>
            <p:cNvPr id="253" name="Group 252"/>
            <p:cNvGrpSpPr/>
            <p:nvPr/>
          </p:nvGrpSpPr>
          <p:grpSpPr>
            <a:xfrm>
              <a:off x="662940" y="796290"/>
              <a:ext cx="10778490" cy="5886553"/>
              <a:chOff x="662940" y="796290"/>
              <a:chExt cx="10778490" cy="5886553"/>
            </a:xfrm>
          </p:grpSpPr>
          <p:grpSp>
            <p:nvGrpSpPr>
              <p:cNvPr id="28" name="Group 27"/>
              <p:cNvGrpSpPr/>
              <p:nvPr/>
            </p:nvGrpSpPr>
            <p:grpSpPr>
              <a:xfrm>
                <a:off x="666750" y="796290"/>
                <a:ext cx="2397725" cy="2157541"/>
                <a:chOff x="666750" y="796290"/>
                <a:chExt cx="2397725" cy="2157541"/>
              </a:xfrm>
            </p:grpSpPr>
            <p:sp>
              <p:nvSpPr>
                <p:cNvPr id="244" name="Rectangle 243"/>
                <p:cNvSpPr/>
                <p:nvPr/>
              </p:nvSpPr>
              <p:spPr>
                <a:xfrm>
                  <a:off x="666750" y="796290"/>
                  <a:ext cx="2286000" cy="2157541"/>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1" name="Group 230"/>
                <p:cNvGrpSpPr/>
                <p:nvPr/>
              </p:nvGrpSpPr>
              <p:grpSpPr>
                <a:xfrm>
                  <a:off x="956311" y="1494755"/>
                  <a:ext cx="2108164" cy="1408465"/>
                  <a:chOff x="654665" y="1371599"/>
                  <a:chExt cx="2108164" cy="1472814"/>
                </a:xfrm>
              </p:grpSpPr>
              <p:grpSp>
                <p:nvGrpSpPr>
                  <p:cNvPr id="203" name="Group 202"/>
                  <p:cNvGrpSpPr/>
                  <p:nvPr/>
                </p:nvGrpSpPr>
                <p:grpSpPr>
                  <a:xfrm>
                    <a:off x="1276864" y="1371599"/>
                    <a:ext cx="1485965" cy="838200"/>
                    <a:chOff x="743464" y="1371599"/>
                    <a:chExt cx="1485965" cy="838200"/>
                  </a:xfrm>
                </p:grpSpPr>
                <p:grpSp>
                  <p:nvGrpSpPr>
                    <p:cNvPr id="10" name="Group 9"/>
                    <p:cNvGrpSpPr/>
                    <p:nvPr/>
                  </p:nvGrpSpPr>
                  <p:grpSpPr>
                    <a:xfrm>
                      <a:off x="762000" y="1371599"/>
                      <a:ext cx="1143000" cy="838200"/>
                      <a:chOff x="685800" y="2133599"/>
                      <a:chExt cx="1381125" cy="1143000"/>
                    </a:xfrm>
                  </p:grpSpPr>
                  <p:sp>
                    <p:nvSpPr>
                      <p:cNvPr id="6"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9" name="Oval 8"/>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5" name="Oval 12"/>
                      <p:cNvSpPr>
                        <a:spLocks noChangeArrowheads="1"/>
                      </p:cNvSpPr>
                      <p:nvPr/>
                    </p:nvSpPr>
                    <p:spPr bwMode="auto">
                      <a:xfrm>
                        <a:off x="685800" y="2133599"/>
                        <a:ext cx="1381125" cy="1143000"/>
                      </a:xfrm>
                      <a:prstGeom prst="ellipse">
                        <a:avLst/>
                      </a:prstGeom>
                      <a:solidFill>
                        <a:srgbClr val="C0C0C0"/>
                      </a:solidFill>
                      <a:ln w="19050">
                        <a:solidFill>
                          <a:srgbClr val="000000"/>
                        </a:solidFill>
                        <a:round/>
                        <a:headEnd/>
                        <a:tailEnd/>
                      </a:ln>
                    </p:spPr>
                    <p:txBody>
                      <a:bodyPr/>
                      <a:lstStyle/>
                      <a:p>
                        <a:endParaRPr lang="en-GB"/>
                      </a:p>
                    </p:txBody>
                  </p:sp>
                </p:grpSp>
                <p:sp>
                  <p:nvSpPr>
                    <p:cNvPr id="197" name="TextBox 196"/>
                    <p:cNvSpPr txBox="1"/>
                    <p:nvPr/>
                  </p:nvSpPr>
                  <p:spPr>
                    <a:xfrm>
                      <a:off x="743464" y="1525328"/>
                      <a:ext cx="1485965" cy="547125"/>
                    </a:xfrm>
                    <a:prstGeom prst="rect">
                      <a:avLst/>
                    </a:prstGeom>
                    <a:noFill/>
                  </p:spPr>
                  <p:txBody>
                    <a:bodyPr wrap="square" rtlCol="0">
                      <a:spAutoFit/>
                    </a:bodyPr>
                    <a:lstStyle/>
                    <a:p>
                      <a:r>
                        <a:rPr lang="en-GB" sz="1400" dirty="0"/>
                        <a:t>Body </a:t>
                      </a:r>
                      <a:r>
                        <a:rPr lang="en-GB" sz="1400" dirty="0" smtClean="0"/>
                        <a:t>Cell </a:t>
                      </a:r>
                      <a:r>
                        <a:rPr lang="en-GB" sz="1400" dirty="0" err="1" smtClean="0"/>
                        <a:t>eg</a:t>
                      </a:r>
                      <a:r>
                        <a:rPr lang="en-GB" sz="1400" dirty="0" smtClean="0"/>
                        <a:t> macrophage</a:t>
                      </a:r>
                      <a:endParaRPr lang="en-GB" sz="1400" dirty="0"/>
                    </a:p>
                  </p:txBody>
                </p:sp>
              </p:grpSp>
              <p:grpSp>
                <p:nvGrpSpPr>
                  <p:cNvPr id="229" name="Group 228"/>
                  <p:cNvGrpSpPr/>
                  <p:nvPr/>
                </p:nvGrpSpPr>
                <p:grpSpPr>
                  <a:xfrm rot="2535433">
                    <a:off x="654665" y="1853813"/>
                    <a:ext cx="457200" cy="990600"/>
                    <a:chOff x="228600" y="1828800"/>
                    <a:chExt cx="660400" cy="1193800"/>
                  </a:xfrm>
                </p:grpSpPr>
                <p:sp>
                  <p:nvSpPr>
                    <p:cNvPr id="225" name="Isosceles Triangle 224"/>
                    <p:cNvSpPr/>
                    <p:nvPr/>
                  </p:nvSpPr>
                  <p:spPr>
                    <a:xfrm rot="10800000">
                      <a:off x="533400" y="274320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Isosceles Triangle 225"/>
                    <p:cNvSpPr/>
                    <p:nvPr/>
                  </p:nvSpPr>
                  <p:spPr>
                    <a:xfrm rot="5400000" flipH="1">
                      <a:off x="692150" y="212725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Isosceles Triangle 226"/>
                    <p:cNvSpPr/>
                    <p:nvPr/>
                  </p:nvSpPr>
                  <p:spPr>
                    <a:xfrm>
                      <a:off x="533400" y="182880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Isosceles Triangle 227"/>
                    <p:cNvSpPr/>
                    <p:nvPr/>
                  </p:nvSpPr>
                  <p:spPr>
                    <a:xfrm rot="16200000">
                      <a:off x="311150" y="243205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lowchart: Terminator 223"/>
                    <p:cNvSpPr/>
                    <p:nvPr/>
                  </p:nvSpPr>
                  <p:spPr>
                    <a:xfrm rot="16200000">
                      <a:off x="190500" y="2324100"/>
                      <a:ext cx="762000" cy="228600"/>
                    </a:xfrm>
                    <a:prstGeom prst="flowChartTermina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52" name="Group 251"/>
              <p:cNvGrpSpPr/>
              <p:nvPr/>
            </p:nvGrpSpPr>
            <p:grpSpPr>
              <a:xfrm>
                <a:off x="7132320" y="845347"/>
                <a:ext cx="4297680" cy="2126453"/>
                <a:chOff x="7132320" y="845347"/>
                <a:chExt cx="4297680" cy="2126453"/>
              </a:xfrm>
            </p:grpSpPr>
            <p:sp>
              <p:nvSpPr>
                <p:cNvPr id="242" name="Rectangle 241"/>
                <p:cNvSpPr/>
                <p:nvPr/>
              </p:nvSpPr>
              <p:spPr>
                <a:xfrm>
                  <a:off x="7132320" y="845347"/>
                  <a:ext cx="4297680" cy="2126453"/>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4" name="Group 203"/>
                <p:cNvGrpSpPr/>
                <p:nvPr/>
              </p:nvGrpSpPr>
              <p:grpSpPr>
                <a:xfrm>
                  <a:off x="7952500" y="1776433"/>
                  <a:ext cx="2743200" cy="1181363"/>
                  <a:chOff x="5257800" y="1219200"/>
                  <a:chExt cx="2743200" cy="1219200"/>
                </a:xfrm>
              </p:grpSpPr>
              <p:grpSp>
                <p:nvGrpSpPr>
                  <p:cNvPr id="201" name="Group 200"/>
                  <p:cNvGrpSpPr/>
                  <p:nvPr/>
                </p:nvGrpSpPr>
                <p:grpSpPr>
                  <a:xfrm>
                    <a:off x="5257800" y="1219200"/>
                    <a:ext cx="2743200" cy="1219200"/>
                    <a:chOff x="5257800" y="1219200"/>
                    <a:chExt cx="2743200" cy="1219200"/>
                  </a:xfrm>
                </p:grpSpPr>
                <p:grpSp>
                  <p:nvGrpSpPr>
                    <p:cNvPr id="75" name="Group 74"/>
                    <p:cNvGrpSpPr/>
                    <p:nvPr/>
                  </p:nvGrpSpPr>
                  <p:grpSpPr>
                    <a:xfrm>
                      <a:off x="5257800" y="1219200"/>
                      <a:ext cx="2743200" cy="1219200"/>
                      <a:chOff x="5257800" y="1752600"/>
                      <a:chExt cx="3048000" cy="1524000"/>
                    </a:xfrm>
                  </p:grpSpPr>
                  <p:grpSp>
                    <p:nvGrpSpPr>
                      <p:cNvPr id="52" name="Group 51"/>
                      <p:cNvGrpSpPr/>
                      <p:nvPr/>
                    </p:nvGrpSpPr>
                    <p:grpSpPr>
                      <a:xfrm>
                        <a:off x="6934200" y="1828800"/>
                        <a:ext cx="1371600" cy="1371600"/>
                        <a:chOff x="5257800" y="2286000"/>
                        <a:chExt cx="1371600" cy="1371600"/>
                      </a:xfrm>
                    </p:grpSpPr>
                    <p:grpSp>
                      <p:nvGrpSpPr>
                        <p:cNvPr id="36" name="Group 35"/>
                        <p:cNvGrpSpPr/>
                        <p:nvPr/>
                      </p:nvGrpSpPr>
                      <p:grpSpPr>
                        <a:xfrm flipV="1">
                          <a:off x="5867400" y="3200400"/>
                          <a:ext cx="152400" cy="457200"/>
                          <a:chOff x="1219200" y="4114800"/>
                          <a:chExt cx="152400" cy="381000"/>
                        </a:xfrm>
                      </p:grpSpPr>
                      <p:cxnSp>
                        <p:nvCxnSpPr>
                          <p:cNvPr id="37" name="Straight Connector 3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16200000">
                          <a:off x="5410200" y="2743200"/>
                          <a:ext cx="152400" cy="457200"/>
                          <a:chOff x="1219200" y="4114800"/>
                          <a:chExt cx="152400" cy="381000"/>
                        </a:xfrm>
                      </p:grpSpPr>
                      <p:cxnSp>
                        <p:nvCxnSpPr>
                          <p:cNvPr id="41" name="Straight Connector 4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5400000">
                          <a:off x="6324600" y="2743200"/>
                          <a:ext cx="152400" cy="457200"/>
                          <a:chOff x="1219200" y="4114800"/>
                          <a:chExt cx="152400" cy="381000"/>
                        </a:xfrm>
                      </p:grpSpPr>
                      <p:cxnSp>
                        <p:nvCxnSpPr>
                          <p:cNvPr id="45" name="Straight Connector 4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67400" y="2286000"/>
                          <a:ext cx="152400" cy="457200"/>
                          <a:chOff x="1219200" y="4114800"/>
                          <a:chExt cx="152400" cy="381000"/>
                        </a:xfrm>
                      </p:grpSpPr>
                      <p:cxnSp>
                        <p:nvCxnSpPr>
                          <p:cNvPr id="49" name="Straight Connector 48"/>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p:cNvGrpSpPr/>
                      <p:nvPr/>
                    </p:nvGrpSpPr>
                    <p:grpSpPr>
                      <a:xfrm>
                        <a:off x="5257800" y="1752600"/>
                        <a:ext cx="1828800" cy="1524000"/>
                        <a:chOff x="3810000" y="1981200"/>
                        <a:chExt cx="1828800" cy="1524000"/>
                      </a:xfrm>
                    </p:grpSpPr>
                    <p:sp>
                      <p:nvSpPr>
                        <p:cNvPr id="65" name="Isosceles Triangle 64"/>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10"/>
                        <p:cNvGrpSpPr/>
                        <p:nvPr/>
                      </p:nvGrpSpPr>
                      <p:grpSpPr>
                        <a:xfrm>
                          <a:off x="4038600" y="2133599"/>
                          <a:ext cx="1381125" cy="1143000"/>
                          <a:chOff x="685800" y="2133599"/>
                          <a:chExt cx="1381125" cy="1143000"/>
                        </a:xfrm>
                      </p:grpSpPr>
                      <p:sp>
                        <p:nvSpPr>
                          <p:cNvPr id="70"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1"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2"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3" name="Oval 72"/>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4" name="Oval 12"/>
                          <p:cNvSpPr>
                            <a:spLocks noChangeArrowheads="1"/>
                          </p:cNvSpPr>
                          <p:nvPr/>
                        </p:nvSpPr>
                        <p:spPr bwMode="auto">
                          <a:xfrm>
                            <a:off x="685800" y="2133599"/>
                            <a:ext cx="1381125" cy="1143000"/>
                          </a:xfrm>
                          <a:prstGeom prst="ellipse">
                            <a:avLst/>
                          </a:prstGeom>
                          <a:solidFill>
                            <a:srgbClr val="C0C0C0"/>
                          </a:solidFill>
                          <a:ln w="19050">
                            <a:solidFill>
                              <a:srgbClr val="000000"/>
                            </a:solidFill>
                            <a:round/>
                            <a:headEnd/>
                            <a:tailEnd/>
                          </a:ln>
                        </p:spPr>
                        <p:txBody>
                          <a:bodyPr/>
                          <a:lstStyle/>
                          <a:p>
                            <a:endParaRPr lang="en-GB"/>
                          </a:p>
                        </p:txBody>
                      </p:sp>
                    </p:grpSp>
                  </p:grpSp>
                </p:grpSp>
                <p:sp>
                  <p:nvSpPr>
                    <p:cNvPr id="200" name="TextBox 199"/>
                    <p:cNvSpPr txBox="1"/>
                    <p:nvPr/>
                  </p:nvSpPr>
                  <p:spPr>
                    <a:xfrm>
                      <a:off x="5712838" y="1517861"/>
                      <a:ext cx="897101" cy="444688"/>
                    </a:xfrm>
                    <a:prstGeom prst="rect">
                      <a:avLst/>
                    </a:prstGeom>
                    <a:noFill/>
                  </p:spPr>
                  <p:txBody>
                    <a:bodyPr wrap="square" lIns="36000" tIns="0" rIns="36000" bIns="0" rtlCol="0">
                      <a:spAutoFit/>
                    </a:bodyPr>
                    <a:lstStyle/>
                    <a:p>
                      <a:r>
                        <a:rPr lang="en-GB" sz="1400" dirty="0"/>
                        <a:t>Infected Body Cell</a:t>
                      </a:r>
                    </a:p>
                  </p:txBody>
                </p:sp>
              </p:grpSp>
              <p:sp>
                <p:nvSpPr>
                  <p:cNvPr id="199" name="TextBox 198"/>
                  <p:cNvSpPr txBox="1"/>
                  <p:nvPr/>
                </p:nvSpPr>
                <p:spPr>
                  <a:xfrm>
                    <a:off x="7075170" y="1676400"/>
                    <a:ext cx="822960" cy="276999"/>
                  </a:xfrm>
                  <a:prstGeom prst="rect">
                    <a:avLst/>
                  </a:prstGeom>
                  <a:noFill/>
                </p:spPr>
                <p:txBody>
                  <a:bodyPr wrap="square" lIns="0" tIns="0" rIns="0" bIns="0" rtlCol="0">
                    <a:spAutoFit/>
                  </a:bodyPr>
                  <a:lstStyle/>
                  <a:p>
                    <a:r>
                      <a:rPr lang="en-GB" dirty="0"/>
                      <a:t>T-Cell</a:t>
                    </a:r>
                  </a:p>
                </p:txBody>
              </p:sp>
            </p:grpSp>
          </p:grpSp>
          <p:grpSp>
            <p:nvGrpSpPr>
              <p:cNvPr id="251" name="Group 250"/>
              <p:cNvGrpSpPr/>
              <p:nvPr/>
            </p:nvGrpSpPr>
            <p:grpSpPr>
              <a:xfrm>
                <a:off x="662940" y="2838553"/>
                <a:ext cx="10778490" cy="3844290"/>
                <a:chOff x="662940" y="2838553"/>
                <a:chExt cx="10778490" cy="3844290"/>
              </a:xfrm>
            </p:grpSpPr>
            <p:grpSp>
              <p:nvGrpSpPr>
                <p:cNvPr id="250" name="Group 249"/>
                <p:cNvGrpSpPr/>
                <p:nvPr/>
              </p:nvGrpSpPr>
              <p:grpSpPr>
                <a:xfrm>
                  <a:off x="662940" y="2838553"/>
                  <a:ext cx="10778490" cy="3844290"/>
                  <a:chOff x="662940" y="2887980"/>
                  <a:chExt cx="10778490" cy="3844290"/>
                </a:xfrm>
              </p:grpSpPr>
              <p:grpSp>
                <p:nvGrpSpPr>
                  <p:cNvPr id="30" name="Group 29"/>
                  <p:cNvGrpSpPr/>
                  <p:nvPr/>
                </p:nvGrpSpPr>
                <p:grpSpPr>
                  <a:xfrm>
                    <a:off x="662940" y="2887980"/>
                    <a:ext cx="10778490" cy="3844290"/>
                    <a:chOff x="662940" y="2887980"/>
                    <a:chExt cx="10778490" cy="3844290"/>
                  </a:xfrm>
                </p:grpSpPr>
                <p:sp>
                  <p:nvSpPr>
                    <p:cNvPr id="240" name="Flowchart: Manual Input 239"/>
                    <p:cNvSpPr/>
                    <p:nvPr/>
                  </p:nvSpPr>
                  <p:spPr>
                    <a:xfrm flipH="1">
                      <a:off x="662940" y="2887980"/>
                      <a:ext cx="10778490" cy="3844290"/>
                    </a:xfrm>
                    <a:prstGeom prst="flowChartManualInpu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TextBox 204"/>
                    <p:cNvSpPr txBox="1"/>
                    <p:nvPr/>
                  </p:nvSpPr>
                  <p:spPr>
                    <a:xfrm>
                      <a:off x="739243" y="3165802"/>
                      <a:ext cx="3817620" cy="1200329"/>
                    </a:xfrm>
                    <a:prstGeom prst="rect">
                      <a:avLst/>
                    </a:prstGeom>
                    <a:noFill/>
                  </p:spPr>
                  <p:txBody>
                    <a:bodyPr wrap="square" rtlCol="0">
                      <a:spAutoFit/>
                    </a:bodyPr>
                    <a:lstStyle/>
                    <a:p>
                      <a:pPr marL="185738" indent="-185738"/>
                      <a:r>
                        <a:rPr lang="en-GB" b="1" dirty="0">
                          <a:solidFill>
                            <a:srgbClr val="FF0000"/>
                          </a:solidFill>
                        </a:rPr>
                        <a:t>4</a:t>
                      </a:r>
                      <a:r>
                        <a:rPr lang="en-GB" b="1" dirty="0"/>
                        <a:t> </a:t>
                      </a:r>
                      <a:r>
                        <a:rPr lang="en-GB" dirty="0" smtClean="0"/>
                        <a:t>The Helper </a:t>
                      </a:r>
                      <a:r>
                        <a:rPr lang="en-GB" dirty="0"/>
                        <a:t>T-cell is activated to divide by mitosis and produce many clones </a:t>
                      </a:r>
                      <a:r>
                        <a:rPr lang="en-GB" dirty="0" smtClean="0"/>
                        <a:t>which </a:t>
                      </a:r>
                      <a:r>
                        <a:rPr lang="en-GB" dirty="0" smtClean="0">
                          <a:solidFill>
                            <a:srgbClr val="FF0000"/>
                          </a:solidFill>
                        </a:rPr>
                        <a:t>do several things including:</a:t>
                      </a:r>
                      <a:endParaRPr lang="en-GB" dirty="0"/>
                    </a:p>
                  </p:txBody>
                </p:sp>
              </p:grpSp>
              <p:grpSp>
                <p:nvGrpSpPr>
                  <p:cNvPr id="249" name="Group 248"/>
                  <p:cNvGrpSpPr/>
                  <p:nvPr/>
                </p:nvGrpSpPr>
                <p:grpSpPr>
                  <a:xfrm>
                    <a:off x="1608439" y="3429000"/>
                    <a:ext cx="8868032" cy="2254700"/>
                    <a:chOff x="1608439" y="3429000"/>
                    <a:chExt cx="8868032" cy="2254700"/>
                  </a:xfrm>
                </p:grpSpPr>
                <p:grpSp>
                  <p:nvGrpSpPr>
                    <p:cNvPr id="196" name="Group 195"/>
                    <p:cNvGrpSpPr/>
                    <p:nvPr/>
                  </p:nvGrpSpPr>
                  <p:grpSpPr>
                    <a:xfrm>
                      <a:off x="4594813" y="3429000"/>
                      <a:ext cx="2458265" cy="1098487"/>
                      <a:chOff x="533400" y="3124200"/>
                      <a:chExt cx="2743200" cy="1219200"/>
                    </a:xfrm>
                  </p:grpSpPr>
                  <p:grpSp>
                    <p:nvGrpSpPr>
                      <p:cNvPr id="77" name="Group 51"/>
                      <p:cNvGrpSpPr/>
                      <p:nvPr/>
                    </p:nvGrpSpPr>
                    <p:grpSpPr>
                      <a:xfrm>
                        <a:off x="2042160" y="3185160"/>
                        <a:ext cx="1234440" cy="1097280"/>
                        <a:chOff x="5257800" y="2286000"/>
                        <a:chExt cx="1371600" cy="1371600"/>
                      </a:xfrm>
                    </p:grpSpPr>
                    <p:grpSp>
                      <p:nvGrpSpPr>
                        <p:cNvPr id="89" name="Group 35"/>
                        <p:cNvGrpSpPr/>
                        <p:nvPr/>
                      </p:nvGrpSpPr>
                      <p:grpSpPr>
                        <a:xfrm flipV="1">
                          <a:off x="5867400" y="3200400"/>
                          <a:ext cx="152400" cy="457200"/>
                          <a:chOff x="1219200" y="4114800"/>
                          <a:chExt cx="152400" cy="381000"/>
                        </a:xfrm>
                      </p:grpSpPr>
                      <p:cxnSp>
                        <p:nvCxnSpPr>
                          <p:cNvPr id="103" name="Straight Connector 10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Group 39"/>
                        <p:cNvGrpSpPr/>
                        <p:nvPr/>
                      </p:nvGrpSpPr>
                      <p:grpSpPr>
                        <a:xfrm rot="16200000">
                          <a:off x="5410200" y="2743200"/>
                          <a:ext cx="152400" cy="457200"/>
                          <a:chOff x="1219200" y="4114800"/>
                          <a:chExt cx="152400" cy="381000"/>
                        </a:xfrm>
                      </p:grpSpPr>
                      <p:cxnSp>
                        <p:nvCxnSpPr>
                          <p:cNvPr id="100" name="Straight Connector 9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43"/>
                        <p:cNvGrpSpPr/>
                        <p:nvPr/>
                      </p:nvGrpSpPr>
                      <p:grpSpPr>
                        <a:xfrm rot="5400000">
                          <a:off x="6324600" y="2743200"/>
                          <a:ext cx="152400" cy="457200"/>
                          <a:chOff x="1219200" y="4114800"/>
                          <a:chExt cx="152400" cy="381000"/>
                        </a:xfrm>
                      </p:grpSpPr>
                      <p:cxnSp>
                        <p:nvCxnSpPr>
                          <p:cNvPr id="97" name="Straight Connector 9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 name="Group 47"/>
                        <p:cNvGrpSpPr/>
                        <p:nvPr/>
                      </p:nvGrpSpPr>
                      <p:grpSpPr>
                        <a:xfrm>
                          <a:off x="5867400" y="2286000"/>
                          <a:ext cx="152400" cy="457200"/>
                          <a:chOff x="1219200" y="4114800"/>
                          <a:chExt cx="152400" cy="381000"/>
                        </a:xfrm>
                      </p:grpSpPr>
                      <p:cxnSp>
                        <p:nvCxnSpPr>
                          <p:cNvPr id="94" name="Straight Connector 9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63"/>
                      <p:cNvGrpSpPr/>
                      <p:nvPr/>
                    </p:nvGrpSpPr>
                    <p:grpSpPr>
                      <a:xfrm>
                        <a:off x="533400" y="3124200"/>
                        <a:ext cx="1645920" cy="1219200"/>
                        <a:chOff x="3810000" y="1981200"/>
                        <a:chExt cx="1828800" cy="1524000"/>
                      </a:xfrm>
                    </p:grpSpPr>
                    <p:sp>
                      <p:nvSpPr>
                        <p:cNvPr id="79" name="Isosceles Triangle 78"/>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Isosceles Triangle 79"/>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Isosceles Triangle 80"/>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10"/>
                        <p:cNvGrpSpPr/>
                        <p:nvPr/>
                      </p:nvGrpSpPr>
                      <p:grpSpPr>
                        <a:xfrm>
                          <a:off x="4038600" y="2133600"/>
                          <a:ext cx="1381125" cy="1143000"/>
                          <a:chOff x="685800" y="2133600"/>
                          <a:chExt cx="1381125" cy="1143000"/>
                        </a:xfrm>
                      </p:grpSpPr>
                      <p:sp>
                        <p:nvSpPr>
                          <p:cNvPr id="84"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5"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6"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7" name="Oval 86"/>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8" name="Oval 12"/>
                          <p:cNvSpPr>
                            <a:spLocks noChangeArrowheads="1"/>
                          </p:cNvSpPr>
                          <p:nvPr/>
                        </p:nvSpPr>
                        <p:spPr bwMode="auto">
                          <a:xfrm>
                            <a:off x="685800" y="2133600"/>
                            <a:ext cx="1381125" cy="1143000"/>
                          </a:xfrm>
                          <a:prstGeom prst="ellipse">
                            <a:avLst/>
                          </a:prstGeom>
                          <a:solidFill>
                            <a:srgbClr val="C0C0C0"/>
                          </a:solidFill>
                          <a:ln w="19050">
                            <a:solidFill>
                              <a:srgbClr val="000000"/>
                            </a:solidFill>
                            <a:round/>
                            <a:headEnd/>
                            <a:tailEnd/>
                          </a:ln>
                        </p:spPr>
                        <p:txBody>
                          <a:bodyPr/>
                          <a:lstStyle/>
                          <a:p>
                            <a:endParaRPr lang="en-GB"/>
                          </a:p>
                        </p:txBody>
                      </p:sp>
                    </p:grpSp>
                  </p:grpSp>
                </p:grpSp>
                <p:grpSp>
                  <p:nvGrpSpPr>
                    <p:cNvPr id="106" name="Group 51"/>
                    <p:cNvGrpSpPr/>
                    <p:nvPr/>
                  </p:nvGrpSpPr>
                  <p:grpSpPr>
                    <a:xfrm>
                      <a:off x="1608439" y="4695059"/>
                      <a:ext cx="1106219" cy="988641"/>
                      <a:chOff x="5257800" y="2286000"/>
                      <a:chExt cx="1371600" cy="1371603"/>
                    </a:xfrm>
                  </p:grpSpPr>
                  <p:grpSp>
                    <p:nvGrpSpPr>
                      <p:cNvPr id="107" name="Group 35"/>
                      <p:cNvGrpSpPr/>
                      <p:nvPr/>
                    </p:nvGrpSpPr>
                    <p:grpSpPr>
                      <a:xfrm flipV="1">
                        <a:off x="5867400" y="3200402"/>
                        <a:ext cx="152399" cy="457201"/>
                        <a:chOff x="1219200" y="4114799"/>
                        <a:chExt cx="152399" cy="381001"/>
                      </a:xfrm>
                    </p:grpSpPr>
                    <p:cxnSp>
                      <p:nvCxnSpPr>
                        <p:cNvPr id="121" name="Straight Connector 12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1219199" y="4190999"/>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Group 39"/>
                      <p:cNvGrpSpPr/>
                      <p:nvPr/>
                    </p:nvGrpSpPr>
                    <p:grpSpPr>
                      <a:xfrm rot="16200000">
                        <a:off x="5410200" y="2743200"/>
                        <a:ext cx="152400" cy="457200"/>
                        <a:chOff x="1219200" y="4114800"/>
                        <a:chExt cx="152400" cy="381000"/>
                      </a:xfrm>
                    </p:grpSpPr>
                    <p:cxnSp>
                      <p:nvCxnSpPr>
                        <p:cNvPr id="118" name="Straight Connector 11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43"/>
                      <p:cNvGrpSpPr/>
                      <p:nvPr/>
                    </p:nvGrpSpPr>
                    <p:grpSpPr>
                      <a:xfrm rot="5400000">
                        <a:off x="6324600" y="2743200"/>
                        <a:ext cx="152400" cy="457200"/>
                        <a:chOff x="1219200" y="4114800"/>
                        <a:chExt cx="152400" cy="381000"/>
                      </a:xfrm>
                    </p:grpSpPr>
                    <p:cxnSp>
                      <p:nvCxnSpPr>
                        <p:cNvPr id="115" name="Straight Connector 11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47"/>
                      <p:cNvGrpSpPr/>
                      <p:nvPr/>
                    </p:nvGrpSpPr>
                    <p:grpSpPr>
                      <a:xfrm>
                        <a:off x="5867400" y="2286000"/>
                        <a:ext cx="152400" cy="457200"/>
                        <a:chOff x="1219200" y="4114800"/>
                        <a:chExt cx="152400" cy="381000"/>
                      </a:xfrm>
                    </p:grpSpPr>
                    <p:cxnSp>
                      <p:nvCxnSpPr>
                        <p:cNvPr id="112" name="Straight Connector 111"/>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1" name="Oval 110"/>
                      <p:cNvSpPr/>
                      <p:nvPr/>
                    </p:nvSpPr>
                    <p:spPr>
                      <a:xfrm>
                        <a:off x="5562598" y="2590798"/>
                        <a:ext cx="762000" cy="761999"/>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51"/>
                    <p:cNvGrpSpPr/>
                    <p:nvPr/>
                  </p:nvGrpSpPr>
                  <p:grpSpPr>
                    <a:xfrm>
                      <a:off x="9370252" y="4633275"/>
                      <a:ext cx="1106219" cy="988639"/>
                      <a:chOff x="5257800" y="2286000"/>
                      <a:chExt cx="1371600" cy="1371600"/>
                    </a:xfrm>
                  </p:grpSpPr>
                  <p:grpSp>
                    <p:nvGrpSpPr>
                      <p:cNvPr id="143" name="Group 35"/>
                      <p:cNvGrpSpPr/>
                      <p:nvPr/>
                    </p:nvGrpSpPr>
                    <p:grpSpPr>
                      <a:xfrm flipV="1">
                        <a:off x="5867400" y="3200400"/>
                        <a:ext cx="152400" cy="457200"/>
                        <a:chOff x="1219200" y="4114800"/>
                        <a:chExt cx="152400" cy="381000"/>
                      </a:xfrm>
                    </p:grpSpPr>
                    <p:cxnSp>
                      <p:nvCxnSpPr>
                        <p:cNvPr id="157" name="Straight Connector 15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4" name="Group 39"/>
                      <p:cNvGrpSpPr/>
                      <p:nvPr/>
                    </p:nvGrpSpPr>
                    <p:grpSpPr>
                      <a:xfrm rot="16200000">
                        <a:off x="5410200" y="2743200"/>
                        <a:ext cx="152400" cy="457200"/>
                        <a:chOff x="1219200" y="4114800"/>
                        <a:chExt cx="152400" cy="381000"/>
                      </a:xfrm>
                    </p:grpSpPr>
                    <p:cxnSp>
                      <p:nvCxnSpPr>
                        <p:cNvPr id="154" name="Straight Connector 15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5" name="Group 43"/>
                      <p:cNvGrpSpPr/>
                      <p:nvPr/>
                    </p:nvGrpSpPr>
                    <p:grpSpPr>
                      <a:xfrm rot="5400000">
                        <a:off x="6324600" y="2743200"/>
                        <a:ext cx="152400" cy="457200"/>
                        <a:chOff x="1219200" y="4114800"/>
                        <a:chExt cx="152400" cy="381000"/>
                      </a:xfrm>
                    </p:grpSpPr>
                    <p:cxnSp>
                      <p:nvCxnSpPr>
                        <p:cNvPr id="151" name="Straight Connector 15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6" name="Group 47"/>
                      <p:cNvGrpSpPr/>
                      <p:nvPr/>
                    </p:nvGrpSpPr>
                    <p:grpSpPr>
                      <a:xfrm>
                        <a:off x="5867400" y="2286000"/>
                        <a:ext cx="152400" cy="457200"/>
                        <a:chOff x="1219200" y="4114800"/>
                        <a:chExt cx="152400" cy="381000"/>
                      </a:xfrm>
                    </p:grpSpPr>
                    <p:cxnSp>
                      <p:nvCxnSpPr>
                        <p:cNvPr id="148" name="Straight Connector 14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7" name="Oval 146"/>
                      <p:cNvSpPr/>
                      <p:nvPr/>
                    </p:nvSpPr>
                    <p:spPr>
                      <a:xfrm>
                        <a:off x="5562601"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0" name="Group 51"/>
                    <p:cNvGrpSpPr/>
                    <p:nvPr/>
                  </p:nvGrpSpPr>
                  <p:grpSpPr>
                    <a:xfrm>
                      <a:off x="6593940" y="4546778"/>
                      <a:ext cx="1106219" cy="988639"/>
                      <a:chOff x="5257800" y="2286000"/>
                      <a:chExt cx="1371600" cy="1371600"/>
                    </a:xfrm>
                  </p:grpSpPr>
                  <p:grpSp>
                    <p:nvGrpSpPr>
                      <p:cNvPr id="161" name="Group 35"/>
                      <p:cNvGrpSpPr/>
                      <p:nvPr/>
                    </p:nvGrpSpPr>
                    <p:grpSpPr>
                      <a:xfrm flipV="1">
                        <a:off x="5867400" y="3200400"/>
                        <a:ext cx="152400" cy="457200"/>
                        <a:chOff x="1219200" y="4114800"/>
                        <a:chExt cx="152400" cy="381000"/>
                      </a:xfrm>
                    </p:grpSpPr>
                    <p:cxnSp>
                      <p:nvCxnSpPr>
                        <p:cNvPr id="175" name="Straight Connector 17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2" name="Group 39"/>
                      <p:cNvGrpSpPr/>
                      <p:nvPr/>
                    </p:nvGrpSpPr>
                    <p:grpSpPr>
                      <a:xfrm rot="16200000">
                        <a:off x="5410200" y="2743200"/>
                        <a:ext cx="152400" cy="457200"/>
                        <a:chOff x="1219200" y="4114800"/>
                        <a:chExt cx="152400" cy="381000"/>
                      </a:xfrm>
                    </p:grpSpPr>
                    <p:cxnSp>
                      <p:nvCxnSpPr>
                        <p:cNvPr id="172" name="Straight Connector 171"/>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3" name="Group 43"/>
                      <p:cNvGrpSpPr/>
                      <p:nvPr/>
                    </p:nvGrpSpPr>
                    <p:grpSpPr>
                      <a:xfrm rot="5400000">
                        <a:off x="6324600" y="2743200"/>
                        <a:ext cx="152400" cy="457200"/>
                        <a:chOff x="1219200" y="4114800"/>
                        <a:chExt cx="152400" cy="381000"/>
                      </a:xfrm>
                    </p:grpSpPr>
                    <p:cxnSp>
                      <p:nvCxnSpPr>
                        <p:cNvPr id="169" name="Straight Connector 168"/>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4" name="Group 47"/>
                      <p:cNvGrpSpPr/>
                      <p:nvPr/>
                    </p:nvGrpSpPr>
                    <p:grpSpPr>
                      <a:xfrm>
                        <a:off x="5867400" y="2286000"/>
                        <a:ext cx="152400" cy="457200"/>
                        <a:chOff x="1219200" y="4114800"/>
                        <a:chExt cx="152400" cy="381000"/>
                      </a:xfrm>
                    </p:grpSpPr>
                    <p:cxnSp>
                      <p:nvCxnSpPr>
                        <p:cNvPr id="166" name="Straight Connector 165"/>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5" name="Oval 164"/>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Group 51"/>
                    <p:cNvGrpSpPr/>
                    <p:nvPr/>
                  </p:nvGrpSpPr>
                  <p:grpSpPr>
                    <a:xfrm>
                      <a:off x="5095585" y="4571490"/>
                      <a:ext cx="1106219" cy="988639"/>
                      <a:chOff x="5257800" y="2286000"/>
                      <a:chExt cx="1371600" cy="1371600"/>
                    </a:xfrm>
                  </p:grpSpPr>
                  <p:grpSp>
                    <p:nvGrpSpPr>
                      <p:cNvPr id="179" name="Group 35"/>
                      <p:cNvGrpSpPr/>
                      <p:nvPr/>
                    </p:nvGrpSpPr>
                    <p:grpSpPr>
                      <a:xfrm flipV="1">
                        <a:off x="5867400" y="3200400"/>
                        <a:ext cx="152400" cy="457200"/>
                        <a:chOff x="1219200" y="4114800"/>
                        <a:chExt cx="152400" cy="381000"/>
                      </a:xfrm>
                    </p:grpSpPr>
                    <p:cxnSp>
                      <p:nvCxnSpPr>
                        <p:cNvPr id="193" name="Straight Connector 19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0" name="Group 39"/>
                      <p:cNvGrpSpPr/>
                      <p:nvPr/>
                    </p:nvGrpSpPr>
                    <p:grpSpPr>
                      <a:xfrm rot="16200000">
                        <a:off x="5410200" y="2743200"/>
                        <a:ext cx="152400" cy="457200"/>
                        <a:chOff x="1219200" y="4114800"/>
                        <a:chExt cx="152400" cy="381000"/>
                      </a:xfrm>
                    </p:grpSpPr>
                    <p:cxnSp>
                      <p:nvCxnSpPr>
                        <p:cNvPr id="190" name="Straight Connector 18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Group 43"/>
                      <p:cNvGrpSpPr/>
                      <p:nvPr/>
                    </p:nvGrpSpPr>
                    <p:grpSpPr>
                      <a:xfrm rot="5400000">
                        <a:off x="6324600" y="2743200"/>
                        <a:ext cx="152400" cy="457200"/>
                        <a:chOff x="1219200" y="4114800"/>
                        <a:chExt cx="152400" cy="381000"/>
                      </a:xfrm>
                    </p:grpSpPr>
                    <p:cxnSp>
                      <p:nvCxnSpPr>
                        <p:cNvPr id="187" name="Straight Connector 18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47"/>
                      <p:cNvGrpSpPr/>
                      <p:nvPr/>
                    </p:nvGrpSpPr>
                    <p:grpSpPr>
                      <a:xfrm>
                        <a:off x="5867400" y="2286000"/>
                        <a:ext cx="152400" cy="457200"/>
                        <a:chOff x="1219200" y="4114800"/>
                        <a:chExt cx="152400" cy="381000"/>
                      </a:xfrm>
                    </p:grpSpPr>
                    <p:cxnSp>
                      <p:nvCxnSpPr>
                        <p:cNvPr id="184" name="Straight Connector 18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p:nvGrpSpPr>
                  <p:grpSpPr>
                    <a:xfrm>
                      <a:off x="2681416" y="4215799"/>
                      <a:ext cx="6919784" cy="788688"/>
                      <a:chOff x="684222" y="3768856"/>
                      <a:chExt cx="7721850" cy="875356"/>
                    </a:xfrm>
                  </p:grpSpPr>
                  <p:cxnSp>
                    <p:nvCxnSpPr>
                      <p:cNvPr id="214" name="Straight Arrow Connector 213"/>
                      <p:cNvCxnSpPr/>
                      <p:nvPr/>
                    </p:nvCxnSpPr>
                    <p:spPr>
                      <a:xfrm>
                        <a:off x="5257800" y="3810000"/>
                        <a:ext cx="3148272" cy="6970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5105399" y="3886201"/>
                        <a:ext cx="404979" cy="483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4324523" y="3886199"/>
                        <a:ext cx="476078" cy="5385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4222" y="3768856"/>
                        <a:ext cx="3971235" cy="8753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35" name="Group 234"/>
                <p:cNvGrpSpPr/>
                <p:nvPr/>
              </p:nvGrpSpPr>
              <p:grpSpPr>
                <a:xfrm>
                  <a:off x="1062989" y="5711530"/>
                  <a:ext cx="10354654" cy="931256"/>
                  <a:chOff x="1062989" y="5711530"/>
                  <a:chExt cx="10354654" cy="931256"/>
                </a:xfrm>
              </p:grpSpPr>
              <p:sp>
                <p:nvSpPr>
                  <p:cNvPr id="206" name="TextBox 205"/>
                  <p:cNvSpPr txBox="1"/>
                  <p:nvPr/>
                </p:nvSpPr>
                <p:spPr>
                  <a:xfrm>
                    <a:off x="1062989" y="5725504"/>
                    <a:ext cx="2171700" cy="646331"/>
                  </a:xfrm>
                  <a:prstGeom prst="rect">
                    <a:avLst/>
                  </a:prstGeom>
                  <a:noFill/>
                </p:spPr>
                <p:txBody>
                  <a:bodyPr wrap="square" rtlCol="0">
                    <a:spAutoFit/>
                  </a:bodyPr>
                  <a:lstStyle/>
                  <a:p>
                    <a:r>
                      <a:rPr lang="en-GB" dirty="0" smtClean="0"/>
                      <a:t>Some develop into Memory T-cells</a:t>
                    </a:r>
                  </a:p>
                </p:txBody>
              </p:sp>
              <p:sp>
                <p:nvSpPr>
                  <p:cNvPr id="209" name="TextBox 208"/>
                  <p:cNvSpPr txBox="1"/>
                  <p:nvPr/>
                </p:nvSpPr>
                <p:spPr>
                  <a:xfrm>
                    <a:off x="8739317" y="5711530"/>
                    <a:ext cx="2678326" cy="646331"/>
                  </a:xfrm>
                  <a:prstGeom prst="rect">
                    <a:avLst/>
                  </a:prstGeom>
                  <a:noFill/>
                </p:spPr>
                <p:txBody>
                  <a:bodyPr wrap="square" rtlCol="0">
                    <a:spAutoFit/>
                  </a:bodyPr>
                  <a:lstStyle/>
                  <a:p>
                    <a:r>
                      <a:rPr lang="en-GB" dirty="0" smtClean="0">
                        <a:solidFill>
                          <a:srgbClr val="FF0000"/>
                        </a:solidFill>
                      </a:rPr>
                      <a:t>Some activate Cytotoxic T-cells (T</a:t>
                    </a:r>
                    <a:r>
                      <a:rPr lang="en-GB" baseline="-25000" dirty="0" smtClean="0">
                        <a:solidFill>
                          <a:srgbClr val="FF0000"/>
                        </a:solidFill>
                      </a:rPr>
                      <a:t>C</a:t>
                    </a:r>
                    <a:r>
                      <a:rPr lang="en-GB" dirty="0" smtClean="0">
                        <a:solidFill>
                          <a:srgbClr val="FF0000"/>
                        </a:solidFill>
                      </a:rPr>
                      <a:t> cells)</a:t>
                    </a:r>
                    <a:endParaRPr lang="en-GB" dirty="0">
                      <a:solidFill>
                        <a:srgbClr val="FF0000"/>
                      </a:solidFill>
                    </a:endParaRPr>
                  </a:p>
                </p:txBody>
              </p:sp>
              <p:sp>
                <p:nvSpPr>
                  <p:cNvPr id="208" name="TextBox 207"/>
                  <p:cNvSpPr txBox="1"/>
                  <p:nvPr/>
                </p:nvSpPr>
                <p:spPr>
                  <a:xfrm>
                    <a:off x="4139514" y="5719456"/>
                    <a:ext cx="4559644" cy="923330"/>
                  </a:xfrm>
                  <a:prstGeom prst="rect">
                    <a:avLst/>
                  </a:prstGeom>
                  <a:noFill/>
                </p:spPr>
                <p:txBody>
                  <a:bodyPr wrap="square" rtlCol="0">
                    <a:spAutoFit/>
                  </a:bodyPr>
                  <a:lstStyle/>
                  <a:p>
                    <a:r>
                      <a:rPr lang="en-GB" dirty="0" smtClean="0">
                        <a:solidFill>
                          <a:srgbClr val="FF0000"/>
                        </a:solidFill>
                      </a:rPr>
                      <a:t>Some stimulate phagocytes to engulf pathogens, others work as Helper T cells that stimulate B cells to divide</a:t>
                    </a:r>
                    <a:endParaRPr lang="en-GB" dirty="0">
                      <a:solidFill>
                        <a:srgbClr val="FF0000"/>
                      </a:solidFill>
                    </a:endParaRPr>
                  </a:p>
                </p:txBody>
              </p:sp>
            </p:grpSp>
          </p:grpSp>
          <p:grpSp>
            <p:nvGrpSpPr>
              <p:cNvPr id="29" name="Group 28"/>
              <p:cNvGrpSpPr/>
              <p:nvPr/>
            </p:nvGrpSpPr>
            <p:grpSpPr>
              <a:xfrm>
                <a:off x="3108960" y="819150"/>
                <a:ext cx="3848100" cy="2301240"/>
                <a:chOff x="3108960" y="819150"/>
                <a:chExt cx="3848100" cy="2301240"/>
              </a:xfrm>
            </p:grpSpPr>
            <p:grpSp>
              <p:nvGrpSpPr>
                <p:cNvPr id="18" name="Group 17"/>
                <p:cNvGrpSpPr/>
                <p:nvPr/>
              </p:nvGrpSpPr>
              <p:grpSpPr>
                <a:xfrm>
                  <a:off x="3108960" y="819150"/>
                  <a:ext cx="3848100" cy="2129790"/>
                  <a:chOff x="3108960" y="819150"/>
                  <a:chExt cx="3848100" cy="2209800"/>
                </a:xfrm>
              </p:grpSpPr>
              <p:sp>
                <p:nvSpPr>
                  <p:cNvPr id="241" name="Rectangle 240"/>
                  <p:cNvSpPr/>
                  <p:nvPr/>
                </p:nvSpPr>
                <p:spPr>
                  <a:xfrm>
                    <a:off x="3120390" y="834390"/>
                    <a:ext cx="3836670" cy="2194560"/>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TextBox 232"/>
                  <p:cNvSpPr txBox="1"/>
                  <p:nvPr/>
                </p:nvSpPr>
                <p:spPr>
                  <a:xfrm>
                    <a:off x="3108960" y="819150"/>
                    <a:ext cx="3787140" cy="670612"/>
                  </a:xfrm>
                  <a:prstGeom prst="rect">
                    <a:avLst/>
                  </a:prstGeom>
                  <a:noFill/>
                </p:spPr>
                <p:txBody>
                  <a:bodyPr wrap="square" rtlCol="0">
                    <a:spAutoFit/>
                  </a:bodyPr>
                  <a:lstStyle/>
                  <a:p>
                    <a:pPr marL="185738" indent="-185738"/>
                    <a:r>
                      <a:rPr lang="en-GB" b="1" dirty="0">
                        <a:solidFill>
                          <a:srgbClr val="FF0000"/>
                        </a:solidFill>
                      </a:rPr>
                      <a:t>2</a:t>
                    </a:r>
                    <a:r>
                      <a:rPr lang="en-GB" b="1" dirty="0"/>
                      <a:t> </a:t>
                    </a:r>
                    <a:r>
                      <a:rPr lang="en-GB" dirty="0"/>
                      <a:t>Infected body cell </a:t>
                    </a:r>
                    <a:r>
                      <a:rPr lang="en-GB" dirty="0">
                        <a:solidFill>
                          <a:srgbClr val="FF0000"/>
                        </a:solidFill>
                      </a:rPr>
                      <a:t>PRESENTS </a:t>
                    </a:r>
                    <a:r>
                      <a:rPr lang="en-GB" dirty="0"/>
                      <a:t>invader’s antigens on its surface</a:t>
                    </a:r>
                  </a:p>
                </p:txBody>
              </p:sp>
            </p:grpSp>
            <p:grpSp>
              <p:nvGrpSpPr>
                <p:cNvPr id="17" name="Group 16"/>
                <p:cNvGrpSpPr/>
                <p:nvPr/>
              </p:nvGrpSpPr>
              <p:grpSpPr>
                <a:xfrm>
                  <a:off x="3790950" y="1493520"/>
                  <a:ext cx="2514600" cy="1626870"/>
                  <a:chOff x="4191000" y="1676400"/>
                  <a:chExt cx="2514600" cy="1560732"/>
                </a:xfrm>
              </p:grpSpPr>
              <p:grpSp>
                <p:nvGrpSpPr>
                  <p:cNvPr id="202" name="Group 201"/>
                  <p:cNvGrpSpPr/>
                  <p:nvPr/>
                </p:nvGrpSpPr>
                <p:grpSpPr>
                  <a:xfrm>
                    <a:off x="4953000" y="1676400"/>
                    <a:ext cx="1752600" cy="1143000"/>
                    <a:chOff x="2971800" y="1295400"/>
                    <a:chExt cx="1676400" cy="1143000"/>
                  </a:xfrm>
                </p:grpSpPr>
                <p:grpSp>
                  <p:nvGrpSpPr>
                    <p:cNvPr id="23" name="Group 22"/>
                    <p:cNvGrpSpPr/>
                    <p:nvPr/>
                  </p:nvGrpSpPr>
                  <p:grpSpPr>
                    <a:xfrm>
                      <a:off x="2971800" y="1295400"/>
                      <a:ext cx="1676400" cy="1143000"/>
                      <a:chOff x="3810000" y="1981200"/>
                      <a:chExt cx="1828800" cy="1524000"/>
                    </a:xfrm>
                  </p:grpSpPr>
                  <p:sp>
                    <p:nvSpPr>
                      <p:cNvPr id="19" name="Isosceles Triangle 18"/>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038600" y="2133599"/>
                        <a:ext cx="1381125" cy="1142999"/>
                        <a:chOff x="685800" y="2133599"/>
                        <a:chExt cx="1381125" cy="1142999"/>
                      </a:xfrm>
                    </p:grpSpPr>
                    <p:sp>
                      <p:nvSpPr>
                        <p:cNvPr id="12"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3"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4"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5" name="Oval 14"/>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6" name="Oval 12"/>
                        <p:cNvSpPr>
                          <a:spLocks noChangeArrowheads="1"/>
                        </p:cNvSpPr>
                        <p:nvPr/>
                      </p:nvSpPr>
                      <p:spPr bwMode="auto">
                        <a:xfrm>
                          <a:off x="685800" y="2133599"/>
                          <a:ext cx="1381125" cy="1142999"/>
                        </a:xfrm>
                        <a:prstGeom prst="ellipse">
                          <a:avLst/>
                        </a:prstGeom>
                        <a:solidFill>
                          <a:srgbClr val="C0C0C0"/>
                        </a:solidFill>
                        <a:ln w="19050">
                          <a:solidFill>
                            <a:srgbClr val="000000"/>
                          </a:solidFill>
                          <a:round/>
                          <a:headEnd/>
                          <a:tailEnd/>
                        </a:ln>
                      </p:spPr>
                      <p:txBody>
                        <a:bodyPr/>
                        <a:lstStyle/>
                        <a:p>
                          <a:endParaRPr lang="en-GB"/>
                        </a:p>
                      </p:txBody>
                    </p:sp>
                  </p:grpSp>
                </p:grpSp>
                <p:sp>
                  <p:nvSpPr>
                    <p:cNvPr id="198" name="TextBox 197"/>
                    <p:cNvSpPr txBox="1"/>
                    <p:nvPr/>
                  </p:nvSpPr>
                  <p:spPr>
                    <a:xfrm>
                      <a:off x="3435536" y="1583272"/>
                      <a:ext cx="990600" cy="413370"/>
                    </a:xfrm>
                    <a:prstGeom prst="rect">
                      <a:avLst/>
                    </a:prstGeom>
                    <a:noFill/>
                  </p:spPr>
                  <p:txBody>
                    <a:bodyPr wrap="square" lIns="36000" tIns="0" rIns="36000" bIns="0" rtlCol="0">
                      <a:spAutoFit/>
                    </a:bodyPr>
                    <a:lstStyle/>
                    <a:p>
                      <a:r>
                        <a:rPr lang="en-GB" sz="1400" dirty="0"/>
                        <a:t>Infected Body Cell</a:t>
                      </a:r>
                    </a:p>
                  </p:txBody>
                </p:sp>
              </p:grpSp>
              <p:grpSp>
                <p:nvGrpSpPr>
                  <p:cNvPr id="211" name="Group 210"/>
                  <p:cNvGrpSpPr/>
                  <p:nvPr/>
                </p:nvGrpSpPr>
                <p:grpSpPr>
                  <a:xfrm>
                    <a:off x="4191000" y="2247901"/>
                    <a:ext cx="1192530" cy="989231"/>
                    <a:chOff x="2667000" y="2247900"/>
                    <a:chExt cx="914400" cy="989231"/>
                  </a:xfrm>
                </p:grpSpPr>
                <p:sp>
                  <p:nvSpPr>
                    <p:cNvPr id="245" name="TextBox 244"/>
                    <p:cNvSpPr txBox="1"/>
                    <p:nvPr/>
                  </p:nvSpPr>
                  <p:spPr>
                    <a:xfrm>
                      <a:off x="2667000" y="2590800"/>
                      <a:ext cx="914400" cy="646331"/>
                    </a:xfrm>
                    <a:prstGeom prst="rect">
                      <a:avLst/>
                    </a:prstGeom>
                    <a:noFill/>
                  </p:spPr>
                  <p:txBody>
                    <a:bodyPr wrap="square" rtlCol="0">
                      <a:spAutoFit/>
                    </a:bodyPr>
                    <a:lstStyle/>
                    <a:p>
                      <a:r>
                        <a:rPr lang="en-GB" dirty="0"/>
                        <a:t>Antigen</a:t>
                      </a:r>
                    </a:p>
                  </p:txBody>
                </p:sp>
                <p:cxnSp>
                  <p:nvCxnSpPr>
                    <p:cNvPr id="247" name="Straight Arrow Connector 246"/>
                    <p:cNvCxnSpPr>
                      <a:endCxn id="20" idx="0"/>
                    </p:cNvCxnSpPr>
                    <p:nvPr/>
                  </p:nvCxnSpPr>
                  <p:spPr>
                    <a:xfrm flipV="1">
                      <a:off x="2971801" y="2247900"/>
                      <a:ext cx="457199" cy="4191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232" name="TextBox 231"/>
            <p:cNvSpPr txBox="1"/>
            <p:nvPr/>
          </p:nvSpPr>
          <p:spPr>
            <a:xfrm>
              <a:off x="689610" y="829770"/>
              <a:ext cx="2213610" cy="646331"/>
            </a:xfrm>
            <a:prstGeom prst="rect">
              <a:avLst/>
            </a:prstGeom>
            <a:noFill/>
          </p:spPr>
          <p:txBody>
            <a:bodyPr wrap="square" rtlCol="0">
              <a:spAutoFit/>
            </a:bodyPr>
            <a:lstStyle/>
            <a:p>
              <a:pPr marL="185738" indent="-185738"/>
              <a:r>
                <a:rPr lang="en-GB" b="1" dirty="0" smtClean="0">
                  <a:solidFill>
                    <a:srgbClr val="FF0000"/>
                  </a:solidFill>
                </a:rPr>
                <a:t>1 </a:t>
              </a:r>
              <a:r>
                <a:rPr lang="en-GB" dirty="0"/>
                <a:t>Pathogen attacks body cell</a:t>
              </a:r>
            </a:p>
          </p:txBody>
        </p:sp>
        <p:sp>
          <p:nvSpPr>
            <p:cNvPr id="234" name="TextBox 233"/>
            <p:cNvSpPr txBox="1"/>
            <p:nvPr/>
          </p:nvSpPr>
          <p:spPr>
            <a:xfrm>
              <a:off x="7189470" y="830581"/>
              <a:ext cx="4217670" cy="903700"/>
            </a:xfrm>
            <a:prstGeom prst="rect">
              <a:avLst/>
            </a:prstGeom>
            <a:noFill/>
          </p:spPr>
          <p:txBody>
            <a:bodyPr wrap="square" lIns="36000" tIns="36000" rIns="36000" bIns="36000" rtlCol="0">
              <a:spAutoFit/>
            </a:bodyPr>
            <a:lstStyle/>
            <a:p>
              <a:pPr marL="185738" indent="-185738"/>
              <a:r>
                <a:rPr lang="en-GB" b="1" dirty="0">
                  <a:solidFill>
                    <a:srgbClr val="FF0000"/>
                  </a:solidFill>
                </a:rPr>
                <a:t>3</a:t>
              </a:r>
              <a:r>
                <a:rPr lang="en-GB" b="1" dirty="0"/>
                <a:t> </a:t>
              </a:r>
              <a:r>
                <a:rPr lang="en-GB" dirty="0"/>
                <a:t>A </a:t>
              </a:r>
              <a:r>
                <a:rPr lang="en-GB" dirty="0" smtClean="0">
                  <a:solidFill>
                    <a:srgbClr val="FF0000"/>
                  </a:solidFill>
                </a:rPr>
                <a:t>Helper T-cell </a:t>
              </a:r>
              <a:r>
                <a:rPr lang="en-GB" dirty="0" smtClean="0"/>
                <a:t>(T</a:t>
              </a:r>
              <a:r>
                <a:rPr lang="en-GB" baseline="-25000" dirty="0" smtClean="0"/>
                <a:t>H</a:t>
              </a:r>
              <a:r>
                <a:rPr lang="en-GB" dirty="0" smtClean="0"/>
                <a:t> cell) </a:t>
              </a:r>
              <a:r>
                <a:rPr lang="en-GB" dirty="0"/>
                <a:t>with complementary shaped receptors binds to the antigens</a:t>
              </a:r>
            </a:p>
          </p:txBody>
        </p:sp>
      </p:grpSp>
    </p:spTree>
    <p:extLst>
      <p:ext uri="{BB962C8B-B14F-4D97-AF65-F5344CB8AC3E}">
        <p14:creationId xmlns:p14="http://schemas.microsoft.com/office/powerpoint/2010/main" val="399805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06780" y="251778"/>
            <a:ext cx="8229600" cy="876300"/>
          </a:xfrm>
        </p:spPr>
        <p:txBody>
          <a:bodyPr/>
          <a:lstStyle/>
          <a:p>
            <a:r>
              <a:rPr lang="en-GB" sz="3200" b="1" dirty="0">
                <a:solidFill>
                  <a:schemeClr val="tx1"/>
                </a:solidFill>
              </a:rPr>
              <a:t>Cell-Mediated </a:t>
            </a:r>
            <a:r>
              <a:rPr lang="en-GB" sz="3200" b="1" dirty="0" smtClean="0">
                <a:solidFill>
                  <a:schemeClr val="tx1"/>
                </a:solidFill>
              </a:rPr>
              <a:t>Response - </a:t>
            </a:r>
            <a:r>
              <a:rPr lang="en-GB" sz="3200" dirty="0" smtClean="0">
                <a:solidFill>
                  <a:schemeClr val="tx1"/>
                </a:solidFill>
              </a:rPr>
              <a:t>continued</a:t>
            </a:r>
            <a:endParaRPr lang="en-GB" sz="3200" dirty="0">
              <a:solidFill>
                <a:schemeClr val="tx1"/>
              </a:solidFill>
            </a:endParaRPr>
          </a:p>
        </p:txBody>
      </p:sp>
      <p:sp>
        <p:nvSpPr>
          <p:cNvPr id="18435" name="Rectangle 3"/>
          <p:cNvSpPr>
            <a:spLocks noGrp="1" noChangeArrowheads="1"/>
          </p:cNvSpPr>
          <p:nvPr>
            <p:ph type="body" idx="1"/>
          </p:nvPr>
        </p:nvSpPr>
        <p:spPr>
          <a:xfrm>
            <a:off x="845820" y="1050324"/>
            <a:ext cx="9806940" cy="5511113"/>
          </a:xfrm>
        </p:spPr>
        <p:txBody>
          <a:bodyPr>
            <a:normAutofit lnSpcReduction="10000"/>
          </a:bodyPr>
          <a:lstStyle/>
          <a:p>
            <a:pPr>
              <a:buClrTx/>
              <a:buFont typeface="Arial" panose="020B0604020202020204" pitchFamily="34" charset="0"/>
              <a:buChar char="•"/>
            </a:pPr>
            <a:r>
              <a:rPr lang="en-GB" sz="2600" dirty="0"/>
              <a:t>Each T-lymphocyte </a:t>
            </a:r>
            <a:r>
              <a:rPr lang="en-GB" sz="2600" dirty="0" smtClean="0"/>
              <a:t>can </a:t>
            </a:r>
            <a:r>
              <a:rPr lang="en-GB" sz="2600" dirty="0"/>
              <a:t>only respond to one type of antigen. </a:t>
            </a:r>
            <a:r>
              <a:rPr lang="en-GB" sz="2600" dirty="0" smtClean="0"/>
              <a:t>Its surface receptors are </a:t>
            </a:r>
            <a:r>
              <a:rPr lang="en-GB" sz="2600" b="1" dirty="0" smtClean="0">
                <a:solidFill>
                  <a:srgbClr val="FF0000"/>
                </a:solidFill>
              </a:rPr>
              <a:t>complementary</a:t>
            </a:r>
            <a:r>
              <a:rPr lang="en-GB" sz="2600" dirty="0" smtClean="0"/>
              <a:t> </a:t>
            </a:r>
            <a:r>
              <a:rPr lang="en-GB" sz="2600" dirty="0"/>
              <a:t>in shape to </a:t>
            </a:r>
            <a:r>
              <a:rPr lang="en-GB" sz="2600" dirty="0" smtClean="0"/>
              <a:t>one specific </a:t>
            </a:r>
            <a:r>
              <a:rPr lang="en-GB" sz="2600" dirty="0"/>
              <a:t>antigen.</a:t>
            </a:r>
          </a:p>
          <a:p>
            <a:pPr>
              <a:buClrTx/>
              <a:buFont typeface="Arial" panose="020B0604020202020204" pitchFamily="34" charset="0"/>
              <a:buChar char="•"/>
            </a:pPr>
            <a:endParaRPr lang="en-GB" sz="2400" dirty="0"/>
          </a:p>
          <a:p>
            <a:pPr>
              <a:buClrTx/>
              <a:buFont typeface="Arial" panose="020B0604020202020204" pitchFamily="34" charset="0"/>
              <a:buChar char="•"/>
            </a:pPr>
            <a:r>
              <a:rPr lang="en-GB" sz="2400" dirty="0"/>
              <a:t>It responds to antigens that are </a:t>
            </a:r>
            <a:r>
              <a:rPr lang="en-GB" sz="2400" dirty="0">
                <a:solidFill>
                  <a:srgbClr val="FF0000"/>
                </a:solidFill>
              </a:rPr>
              <a:t>PRESENTED</a:t>
            </a:r>
            <a:r>
              <a:rPr lang="en-GB" sz="2400" dirty="0"/>
              <a:t> on the surface of </a:t>
            </a:r>
            <a:r>
              <a:rPr lang="en-GB" sz="2400" dirty="0">
                <a:solidFill>
                  <a:srgbClr val="FF0000"/>
                </a:solidFill>
              </a:rPr>
              <a:t>INFECTED BODY CELLS. </a:t>
            </a:r>
            <a:endParaRPr lang="en-GB" sz="2400" dirty="0" smtClean="0">
              <a:solidFill>
                <a:srgbClr val="FF0000"/>
              </a:solidFill>
            </a:endParaRPr>
          </a:p>
          <a:p>
            <a:pPr marL="914400" lvl="2" indent="0">
              <a:buClrTx/>
              <a:buNone/>
            </a:pPr>
            <a:r>
              <a:rPr lang="en-GB" sz="2000" dirty="0"/>
              <a:t>I</a:t>
            </a:r>
            <a:r>
              <a:rPr lang="en-GB" sz="2000" dirty="0" smtClean="0"/>
              <a:t>nfected body cells place </a:t>
            </a:r>
            <a:r>
              <a:rPr lang="en-GB" sz="2000" dirty="0"/>
              <a:t>the foreign antigens on </a:t>
            </a:r>
            <a:r>
              <a:rPr lang="en-GB" sz="2000" dirty="0" smtClean="0"/>
              <a:t>their </a:t>
            </a:r>
            <a:r>
              <a:rPr lang="en-GB" sz="2000" dirty="0"/>
              <a:t>own </a:t>
            </a:r>
            <a:r>
              <a:rPr lang="en-GB" sz="2000" dirty="0" smtClean="0"/>
              <a:t>membranes.   </a:t>
            </a:r>
          </a:p>
          <a:p>
            <a:pPr marL="914400" lvl="2" indent="0">
              <a:buClrTx/>
              <a:buNone/>
            </a:pPr>
            <a:r>
              <a:rPr lang="en-GB" sz="2000" dirty="0" smtClean="0"/>
              <a:t>This is called </a:t>
            </a:r>
            <a:r>
              <a:rPr lang="en-GB" sz="2000" dirty="0" smtClean="0">
                <a:solidFill>
                  <a:srgbClr val="FF0000"/>
                </a:solidFill>
              </a:rPr>
              <a:t>ANTIGEN </a:t>
            </a:r>
            <a:r>
              <a:rPr lang="en-GB" sz="2000" dirty="0">
                <a:solidFill>
                  <a:srgbClr val="FF0000"/>
                </a:solidFill>
              </a:rPr>
              <a:t>PRESENTATION </a:t>
            </a:r>
            <a:r>
              <a:rPr lang="en-GB" sz="2000" dirty="0" smtClean="0"/>
              <a:t>and </a:t>
            </a:r>
            <a:r>
              <a:rPr lang="en-GB" sz="2000" dirty="0"/>
              <a:t>acts as a marker to the T-cells</a:t>
            </a:r>
            <a:r>
              <a:rPr lang="en-GB" sz="2000" dirty="0" smtClean="0"/>
              <a:t>.</a:t>
            </a:r>
            <a:endParaRPr lang="en-GB" sz="2000" dirty="0"/>
          </a:p>
          <a:p>
            <a:pPr>
              <a:buClrTx/>
              <a:buFont typeface="Arial" panose="020B0604020202020204" pitchFamily="34" charset="0"/>
              <a:buChar char="•"/>
            </a:pPr>
            <a:endParaRPr lang="en-GB" sz="2400" dirty="0"/>
          </a:p>
          <a:p>
            <a:pPr>
              <a:buClrTx/>
              <a:buFont typeface="Arial" panose="020B0604020202020204" pitchFamily="34" charset="0"/>
              <a:buChar char="•"/>
            </a:pPr>
            <a:r>
              <a:rPr lang="en-GB" sz="2400" dirty="0"/>
              <a:t>The T-cell binds to these presented antigens via its </a:t>
            </a:r>
            <a:r>
              <a:rPr lang="en-GB" sz="2400" dirty="0">
                <a:solidFill>
                  <a:srgbClr val="FF0000"/>
                </a:solidFill>
              </a:rPr>
              <a:t>receptor molecules</a:t>
            </a:r>
            <a:r>
              <a:rPr lang="en-GB" sz="2400" dirty="0"/>
              <a:t> (complementary shapes again!) and gets </a:t>
            </a:r>
            <a:r>
              <a:rPr lang="en-GB" sz="2400" b="1" dirty="0">
                <a:solidFill>
                  <a:srgbClr val="FF0000"/>
                </a:solidFill>
              </a:rPr>
              <a:t>activated</a:t>
            </a:r>
            <a:r>
              <a:rPr lang="en-GB" sz="2400" dirty="0"/>
              <a:t> to divide and form clones</a:t>
            </a:r>
            <a:r>
              <a:rPr lang="en-GB" sz="2400" dirty="0" smtClean="0"/>
              <a:t>.</a:t>
            </a:r>
          </a:p>
          <a:p>
            <a:pPr>
              <a:buClrTx/>
              <a:buFont typeface="Arial" panose="020B0604020202020204" pitchFamily="34" charset="0"/>
              <a:buChar char="•"/>
            </a:pPr>
            <a:r>
              <a:rPr lang="en-GB" sz="2400" dirty="0" smtClean="0"/>
              <a:t>The clones differentiate to perform different functions.</a:t>
            </a:r>
            <a:endParaRPr lang="en-GB" sz="2400" dirty="0"/>
          </a:p>
          <a:p>
            <a:endParaRPr lang="en-GB" sz="2000" dirty="0"/>
          </a:p>
          <a:p>
            <a:pPr>
              <a:buFontTx/>
              <a:buNone/>
            </a:pPr>
            <a:endParaRPr lang="en-GB" sz="2000" dirty="0"/>
          </a:p>
        </p:txBody>
      </p:sp>
    </p:spTree>
    <p:extLst>
      <p:ext uri="{BB962C8B-B14F-4D97-AF65-F5344CB8AC3E}">
        <p14:creationId xmlns:p14="http://schemas.microsoft.com/office/powerpoint/2010/main" val="2310824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Summary of the Roles of T – cell Types</a:t>
            </a:r>
            <a:endParaRPr lang="en-GB" dirty="0">
              <a:solidFill>
                <a:schemeClr val="tx1"/>
              </a:solidFill>
            </a:endParaRPr>
          </a:p>
        </p:txBody>
      </p:sp>
      <p:sp>
        <p:nvSpPr>
          <p:cNvPr id="3" name="Content Placeholder 2"/>
          <p:cNvSpPr>
            <a:spLocks noGrp="1"/>
          </p:cNvSpPr>
          <p:nvPr>
            <p:ph idx="1"/>
          </p:nvPr>
        </p:nvSpPr>
        <p:spPr>
          <a:xfrm>
            <a:off x="677334" y="2160589"/>
            <a:ext cx="9702342" cy="3880773"/>
          </a:xfrm>
        </p:spPr>
        <p:txBody>
          <a:bodyPr>
            <a:normAutofit/>
          </a:bodyPr>
          <a:lstStyle/>
          <a:p>
            <a:pPr>
              <a:spcBef>
                <a:spcPts val="1800"/>
              </a:spcBef>
              <a:spcAft>
                <a:spcPts val="1200"/>
              </a:spcAft>
              <a:buClrTx/>
              <a:buFont typeface="Arial" panose="020B0604020202020204" pitchFamily="34" charset="0"/>
              <a:buChar char="•"/>
            </a:pPr>
            <a:r>
              <a:rPr lang="en-GB" sz="2800" b="1" dirty="0">
                <a:solidFill>
                  <a:srgbClr val="FF0000"/>
                </a:solidFill>
              </a:rPr>
              <a:t>Helper T-cells</a:t>
            </a:r>
            <a:r>
              <a:rPr lang="en-GB" sz="2800" b="1" dirty="0"/>
              <a:t> </a:t>
            </a:r>
            <a:r>
              <a:rPr lang="en-GB" sz="2800" b="1" dirty="0" smtClean="0">
                <a:solidFill>
                  <a:srgbClr val="FF0000"/>
                </a:solidFill>
              </a:rPr>
              <a:t>(T</a:t>
            </a:r>
            <a:r>
              <a:rPr lang="en-GB" sz="2800" b="1" baseline="-25000" dirty="0" smtClean="0">
                <a:solidFill>
                  <a:srgbClr val="FF0000"/>
                </a:solidFill>
              </a:rPr>
              <a:t>H</a:t>
            </a:r>
            <a:r>
              <a:rPr lang="en-GB" sz="2800" b="1" dirty="0" smtClean="0">
                <a:solidFill>
                  <a:srgbClr val="FF0000"/>
                </a:solidFill>
              </a:rPr>
              <a:t> cells) </a:t>
            </a:r>
            <a:r>
              <a:rPr lang="en-GB" sz="2800" dirty="0" smtClean="0"/>
              <a:t>help </a:t>
            </a:r>
            <a:r>
              <a:rPr lang="en-GB" sz="2800" dirty="0"/>
              <a:t>activate both B-cells and T-cells to divide and make clones </a:t>
            </a:r>
            <a:r>
              <a:rPr lang="en-GB" sz="2800" dirty="0">
                <a:solidFill>
                  <a:schemeClr val="tx1"/>
                </a:solidFill>
              </a:rPr>
              <a:t>as well as </a:t>
            </a:r>
            <a:r>
              <a:rPr lang="en-GB" sz="2800" dirty="0"/>
              <a:t>activating  phagocytes</a:t>
            </a:r>
            <a:r>
              <a:rPr lang="en-GB" sz="2800" dirty="0" smtClean="0"/>
              <a:t>. They do this by producing chemicals called </a:t>
            </a:r>
            <a:r>
              <a:rPr lang="en-GB" sz="2800" dirty="0" smtClean="0">
                <a:solidFill>
                  <a:srgbClr val="FF0000"/>
                </a:solidFill>
              </a:rPr>
              <a:t>CYTOKINES</a:t>
            </a:r>
            <a:r>
              <a:rPr lang="en-GB" sz="2800" dirty="0" smtClean="0"/>
              <a:t>. </a:t>
            </a:r>
            <a:endParaRPr lang="en-GB" sz="2800" dirty="0"/>
          </a:p>
          <a:p>
            <a:pPr>
              <a:spcBef>
                <a:spcPts val="1800"/>
              </a:spcBef>
              <a:buClrTx/>
              <a:buFont typeface="Arial" panose="020B0604020202020204" pitchFamily="34" charset="0"/>
              <a:buChar char="•"/>
            </a:pPr>
            <a:r>
              <a:rPr lang="en-GB" sz="2800" b="1" dirty="0" smtClean="0">
                <a:solidFill>
                  <a:srgbClr val="FF0000"/>
                </a:solidFill>
              </a:rPr>
              <a:t>Cytotoxic T-cells (T</a:t>
            </a:r>
            <a:r>
              <a:rPr lang="en-GB" sz="2800" b="1" baseline="-25000" dirty="0" smtClean="0">
                <a:solidFill>
                  <a:srgbClr val="FF0000"/>
                </a:solidFill>
              </a:rPr>
              <a:t>C</a:t>
            </a:r>
            <a:r>
              <a:rPr lang="en-GB" sz="2800" b="1" dirty="0" smtClean="0">
                <a:solidFill>
                  <a:srgbClr val="FF0000"/>
                </a:solidFill>
              </a:rPr>
              <a:t> cells)</a:t>
            </a:r>
            <a:r>
              <a:rPr lang="en-GB" sz="2800" b="1" dirty="0" smtClean="0"/>
              <a:t> </a:t>
            </a:r>
            <a:r>
              <a:rPr lang="en-GB" sz="2800" dirty="0" smtClean="0"/>
              <a:t>then </a:t>
            </a:r>
            <a:r>
              <a:rPr lang="en-GB" sz="2800" dirty="0"/>
              <a:t>destroy infected cells by punching holes in the cell surface </a:t>
            </a:r>
            <a:r>
              <a:rPr lang="en-GB" sz="2800" dirty="0" smtClean="0"/>
              <a:t>membrane using a protein called </a:t>
            </a:r>
            <a:r>
              <a:rPr lang="en-GB" sz="2800" dirty="0" smtClean="0">
                <a:solidFill>
                  <a:srgbClr val="FF0000"/>
                </a:solidFill>
              </a:rPr>
              <a:t>perforin</a:t>
            </a:r>
            <a:r>
              <a:rPr lang="en-GB" sz="2800" dirty="0" smtClean="0"/>
              <a:t>.</a:t>
            </a:r>
          </a:p>
        </p:txBody>
      </p:sp>
    </p:spTree>
    <p:extLst>
      <p:ext uri="{BB962C8B-B14F-4D97-AF65-F5344CB8AC3E}">
        <p14:creationId xmlns:p14="http://schemas.microsoft.com/office/powerpoint/2010/main" val="3271305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 essay practice, Planning</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8124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 Model making – plasticine plus photo video making?</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25181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smtClean="0">
                <a:solidFill>
                  <a:schemeClr val="tx1"/>
                </a:solidFill>
              </a:rPr>
              <a:t>Specification: section 3.2.4 </a:t>
            </a:r>
            <a:r>
              <a:rPr lang="en-GB" sz="2800" dirty="0" smtClean="0">
                <a:solidFill>
                  <a:schemeClr val="tx1"/>
                </a:solidFill>
              </a:rPr>
              <a:t>continued</a:t>
            </a:r>
            <a:endParaRPr lang="en-GB" sz="2800" dirty="0">
              <a:solidFill>
                <a:schemeClr val="tx1"/>
              </a:solidFill>
            </a:endParaRPr>
          </a:p>
        </p:txBody>
      </p:sp>
      <p:sp>
        <p:nvSpPr>
          <p:cNvPr id="3" name="Content Placeholder 2"/>
          <p:cNvSpPr>
            <a:spLocks noGrp="1"/>
          </p:cNvSpPr>
          <p:nvPr>
            <p:ph idx="1"/>
          </p:nvPr>
        </p:nvSpPr>
        <p:spPr>
          <a:xfrm>
            <a:off x="665903" y="1024003"/>
            <a:ext cx="10226887" cy="5491097"/>
          </a:xfrm>
        </p:spPr>
        <p:txBody>
          <a:bodyPr>
            <a:noAutofit/>
          </a:bodyPr>
          <a:lstStyle/>
          <a:p>
            <a:pPr marL="0" indent="0">
              <a:buNone/>
            </a:pPr>
            <a:r>
              <a:rPr lang="en-GB" sz="2000" dirty="0" smtClean="0">
                <a:solidFill>
                  <a:schemeClr val="tx1"/>
                </a:solidFill>
              </a:rPr>
              <a:t>The response of </a:t>
            </a:r>
            <a:r>
              <a:rPr lang="en-GB" sz="2000" dirty="0" smtClean="0">
                <a:solidFill>
                  <a:srgbClr val="FF0000"/>
                </a:solidFill>
              </a:rPr>
              <a:t>B lymphocytes </a:t>
            </a:r>
            <a:r>
              <a:rPr lang="en-GB" sz="2000" dirty="0" smtClean="0">
                <a:solidFill>
                  <a:schemeClr val="tx1"/>
                </a:solidFill>
              </a:rPr>
              <a:t>to a foreign antigen, </a:t>
            </a:r>
            <a:r>
              <a:rPr lang="en-GB" sz="2000" dirty="0" smtClean="0">
                <a:solidFill>
                  <a:srgbClr val="FF0000"/>
                </a:solidFill>
              </a:rPr>
              <a:t>clonal selection</a:t>
            </a:r>
            <a:r>
              <a:rPr lang="en-GB" sz="2000" dirty="0" smtClean="0">
                <a:solidFill>
                  <a:schemeClr val="tx1"/>
                </a:solidFill>
              </a:rPr>
              <a:t> and the release of </a:t>
            </a:r>
            <a:r>
              <a:rPr lang="en-GB" sz="2000" dirty="0" smtClean="0">
                <a:solidFill>
                  <a:srgbClr val="FF0000"/>
                </a:solidFill>
              </a:rPr>
              <a:t>monoclonal antibodies </a:t>
            </a:r>
            <a:r>
              <a:rPr lang="en-GB" sz="2000" dirty="0" smtClean="0">
                <a:solidFill>
                  <a:schemeClr val="tx1"/>
                </a:solidFill>
              </a:rPr>
              <a:t>(</a:t>
            </a:r>
            <a:r>
              <a:rPr lang="en-GB" sz="2000" dirty="0" smtClean="0">
                <a:solidFill>
                  <a:srgbClr val="FF0000"/>
                </a:solidFill>
              </a:rPr>
              <a:t>the humoral response</a:t>
            </a:r>
            <a:r>
              <a:rPr lang="en-GB" sz="2000" dirty="0" smtClean="0">
                <a:solidFill>
                  <a:schemeClr val="tx1"/>
                </a:solidFill>
              </a:rPr>
              <a:t>).</a:t>
            </a:r>
          </a:p>
          <a:p>
            <a:pPr>
              <a:buFont typeface="Wingdings 3" panose="05040102010807070707" pitchFamily="18" charset="2"/>
              <a:buChar char=""/>
            </a:pPr>
            <a:r>
              <a:rPr lang="en-GB" sz="2000" dirty="0" smtClean="0">
                <a:solidFill>
                  <a:schemeClr val="tx1"/>
                </a:solidFill>
              </a:rPr>
              <a:t>Definition of </a:t>
            </a:r>
            <a:r>
              <a:rPr lang="en-GB" sz="2000" dirty="0" smtClean="0">
                <a:solidFill>
                  <a:srgbClr val="FF0000"/>
                </a:solidFill>
              </a:rPr>
              <a:t>antibody</a:t>
            </a:r>
          </a:p>
          <a:p>
            <a:pPr>
              <a:buFont typeface="Wingdings 3" panose="05040102010807070707" pitchFamily="18" charset="2"/>
              <a:buChar char=""/>
            </a:pPr>
            <a:r>
              <a:rPr lang="en-GB" sz="2000" dirty="0" smtClean="0">
                <a:solidFill>
                  <a:schemeClr val="tx1"/>
                </a:solidFill>
              </a:rPr>
              <a:t>Antibody structure</a:t>
            </a:r>
          </a:p>
          <a:p>
            <a:pPr>
              <a:buFont typeface="Wingdings 3" panose="05040102010807070707" pitchFamily="18" charset="2"/>
              <a:buChar char=""/>
            </a:pPr>
            <a:r>
              <a:rPr lang="en-GB" sz="2000" dirty="0" smtClean="0">
                <a:solidFill>
                  <a:schemeClr val="tx1"/>
                </a:solidFill>
              </a:rPr>
              <a:t>The formation of an antigen-antibody complex, leading to the destruction of the antigen, limited to </a:t>
            </a:r>
            <a:r>
              <a:rPr lang="en-GB" sz="2000" dirty="0" smtClean="0">
                <a:solidFill>
                  <a:srgbClr val="FF0000"/>
                </a:solidFill>
              </a:rPr>
              <a:t>agglutination</a:t>
            </a:r>
            <a:r>
              <a:rPr lang="en-GB" sz="2000" dirty="0" smtClean="0">
                <a:solidFill>
                  <a:schemeClr val="tx1"/>
                </a:solidFill>
              </a:rPr>
              <a:t> and phagocytosis of bacterial cells.</a:t>
            </a:r>
          </a:p>
          <a:p>
            <a:pPr>
              <a:buFont typeface="Wingdings 3" panose="05040102010807070707" pitchFamily="18" charset="2"/>
              <a:buChar char=""/>
            </a:pPr>
            <a:r>
              <a:rPr lang="en-GB" sz="2000" dirty="0" smtClean="0">
                <a:solidFill>
                  <a:schemeClr val="tx1"/>
                </a:solidFill>
              </a:rPr>
              <a:t>The roles of </a:t>
            </a:r>
            <a:r>
              <a:rPr lang="en-GB" sz="2000" dirty="0" smtClean="0">
                <a:solidFill>
                  <a:srgbClr val="FF0000"/>
                </a:solidFill>
              </a:rPr>
              <a:t>plasma cells </a:t>
            </a:r>
            <a:r>
              <a:rPr lang="en-GB" sz="2000" dirty="0" smtClean="0">
                <a:solidFill>
                  <a:schemeClr val="tx1"/>
                </a:solidFill>
              </a:rPr>
              <a:t>and of </a:t>
            </a:r>
            <a:r>
              <a:rPr lang="en-GB" sz="2000" dirty="0" smtClean="0">
                <a:solidFill>
                  <a:srgbClr val="FF0000"/>
                </a:solidFill>
              </a:rPr>
              <a:t>memory cells</a:t>
            </a:r>
            <a:r>
              <a:rPr lang="en-GB" sz="2000" dirty="0" smtClean="0">
                <a:solidFill>
                  <a:schemeClr val="tx1"/>
                </a:solidFill>
              </a:rPr>
              <a:t> in producing primary and secondary immune responses.</a:t>
            </a:r>
          </a:p>
          <a:p>
            <a:pPr marL="0" indent="0">
              <a:buNone/>
            </a:pPr>
            <a:r>
              <a:rPr lang="en-GB" sz="2000" dirty="0" smtClean="0">
                <a:solidFill>
                  <a:schemeClr val="tx1"/>
                </a:solidFill>
              </a:rPr>
              <a:t>The use of vaccines to provide protection for individuals and populations against disease. The concept of herd immunity.</a:t>
            </a:r>
          </a:p>
          <a:p>
            <a:pPr marL="0" indent="0">
              <a:buNone/>
            </a:pPr>
            <a:r>
              <a:rPr lang="en-GB" sz="2000" dirty="0" smtClean="0">
                <a:solidFill>
                  <a:schemeClr val="tx1"/>
                </a:solidFill>
              </a:rPr>
              <a:t>The difference between </a:t>
            </a:r>
            <a:r>
              <a:rPr lang="en-GB" sz="2000" dirty="0" smtClean="0">
                <a:solidFill>
                  <a:srgbClr val="FF0000"/>
                </a:solidFill>
              </a:rPr>
              <a:t>active</a:t>
            </a:r>
            <a:r>
              <a:rPr lang="en-GB" sz="2000" dirty="0" smtClean="0">
                <a:solidFill>
                  <a:schemeClr val="tx1"/>
                </a:solidFill>
              </a:rPr>
              <a:t> and </a:t>
            </a:r>
            <a:r>
              <a:rPr lang="en-GB" sz="2000" dirty="0" smtClean="0">
                <a:solidFill>
                  <a:srgbClr val="FF0000"/>
                </a:solidFill>
              </a:rPr>
              <a:t>passive immunity</a:t>
            </a:r>
            <a:r>
              <a:rPr lang="en-GB" sz="2000" dirty="0" smtClean="0">
                <a:solidFill>
                  <a:schemeClr val="tx1"/>
                </a:solidFill>
              </a:rPr>
              <a:t>.</a:t>
            </a:r>
          </a:p>
          <a:p>
            <a:pPr marL="0" indent="0">
              <a:buNone/>
            </a:pPr>
            <a:r>
              <a:rPr lang="en-GB" sz="2000" dirty="0" smtClean="0">
                <a:solidFill>
                  <a:schemeClr val="tx1"/>
                </a:solidFill>
              </a:rPr>
              <a:t>Structure of the human immunodeficiency virus (HIV) and its replication in helper T cells.</a:t>
            </a:r>
          </a:p>
          <a:p>
            <a:pPr marL="0" indent="0">
              <a:buNone/>
            </a:pPr>
            <a:r>
              <a:rPr lang="en-GB" sz="2000" dirty="0" smtClean="0">
                <a:solidFill>
                  <a:schemeClr val="tx1"/>
                </a:solidFill>
              </a:rPr>
              <a:t>How HIV causes the symptoms of AIDS. Why antibiotics are ineffective against viruses.</a:t>
            </a: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smtClean="0">
              <a:solidFill>
                <a:schemeClr val="tx1"/>
              </a:solidFill>
            </a:endParaRPr>
          </a:p>
          <a:p>
            <a:pPr>
              <a:buFont typeface="Wingdings 3" panose="05040102010807070707" pitchFamily="18" charset="2"/>
              <a:buChar char=""/>
            </a:pPr>
            <a:endParaRPr lang="en-GB" sz="2000" dirty="0" smtClean="0">
              <a:solidFill>
                <a:schemeClr val="tx1"/>
              </a:solidFill>
            </a:endParaRPr>
          </a:p>
          <a:p>
            <a:pPr marL="0" indent="0">
              <a:buNone/>
            </a:pPr>
            <a:endParaRPr lang="en-GB" sz="2000" dirty="0" smtClean="0">
              <a:solidFill>
                <a:srgbClr val="FF0000"/>
              </a:solidFill>
            </a:endParaRPr>
          </a:p>
        </p:txBody>
      </p:sp>
    </p:spTree>
    <p:extLst>
      <p:ext uri="{BB962C8B-B14F-4D97-AF65-F5344CB8AC3E}">
        <p14:creationId xmlns:p14="http://schemas.microsoft.com/office/powerpoint/2010/main" val="1636472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83090" cy="824753"/>
          </a:xfrm>
        </p:spPr>
        <p:txBody>
          <a:bodyPr/>
          <a:lstStyle/>
          <a:p>
            <a:r>
              <a:rPr lang="en-GB" b="1" dirty="0">
                <a:solidFill>
                  <a:schemeClr val="tx1"/>
                </a:solidFill>
              </a:rPr>
              <a:t>Plenary:</a:t>
            </a:r>
            <a:r>
              <a:rPr lang="en-GB" dirty="0">
                <a:solidFill>
                  <a:schemeClr val="tx1"/>
                </a:solidFill>
              </a:rPr>
              <a:t> </a:t>
            </a:r>
            <a:r>
              <a:rPr lang="en-GB" dirty="0" smtClean="0">
                <a:solidFill>
                  <a:schemeClr val="tx1"/>
                </a:solidFill>
              </a:rPr>
              <a:t>Put </a:t>
            </a:r>
            <a:r>
              <a:rPr lang="en-GB" altLang="en-US" dirty="0" smtClean="0">
                <a:solidFill>
                  <a:schemeClr val="tx1"/>
                </a:solidFill>
              </a:rPr>
              <a:t>statements </a:t>
            </a:r>
            <a:r>
              <a:rPr lang="en-GB" altLang="en-US" dirty="0">
                <a:solidFill>
                  <a:schemeClr val="tx1"/>
                </a:solidFill>
              </a:rPr>
              <a:t>in the correct order</a:t>
            </a:r>
            <a:endParaRPr lang="en-GB" dirty="0">
              <a:solidFill>
                <a:schemeClr val="tx1"/>
              </a:solidFill>
            </a:endParaRPr>
          </a:p>
        </p:txBody>
      </p:sp>
      <p:sp>
        <p:nvSpPr>
          <p:cNvPr id="3" name="Content Placeholder 2"/>
          <p:cNvSpPr>
            <a:spLocks noGrp="1"/>
          </p:cNvSpPr>
          <p:nvPr>
            <p:ph idx="1"/>
          </p:nvPr>
        </p:nvSpPr>
        <p:spPr>
          <a:xfrm>
            <a:off x="677333" y="1577788"/>
            <a:ext cx="10080313" cy="5020235"/>
          </a:xfrm>
        </p:spPr>
        <p:txBody>
          <a:bodyPr>
            <a:normAutofit lnSpcReduction="10000"/>
          </a:bodyPr>
          <a:lstStyle/>
          <a:p>
            <a:pPr lvl="0">
              <a:buClrTx/>
              <a:buFont typeface="+mj-lt"/>
              <a:buAutoNum type="arabicPeriod"/>
            </a:pPr>
            <a:r>
              <a:rPr lang="en-GB" sz="2400" dirty="0"/>
              <a:t>Receptors on certain T helper cells fit exactly onto these antigens.</a:t>
            </a:r>
          </a:p>
          <a:p>
            <a:pPr lvl="0">
              <a:buClrTx/>
              <a:buFont typeface="+mj-lt"/>
              <a:buAutoNum type="arabicPeriod"/>
            </a:pPr>
            <a:r>
              <a:rPr lang="en-GB" sz="2400" dirty="0"/>
              <a:t>The cloned cells:</a:t>
            </a:r>
          </a:p>
          <a:p>
            <a:pPr lvl="1">
              <a:buClrTx/>
              <a:buFont typeface="Arial" panose="020B0604020202020204" pitchFamily="34" charset="0"/>
              <a:buChar char="•"/>
            </a:pPr>
            <a:r>
              <a:rPr lang="en-GB" sz="2400" dirty="0"/>
              <a:t>Stimulate phagocytes to engulf pathogens by phagocytosis</a:t>
            </a:r>
            <a:r>
              <a:rPr lang="en-GB" sz="2400" dirty="0" smtClean="0"/>
              <a:t>.</a:t>
            </a:r>
          </a:p>
          <a:p>
            <a:pPr lvl="1">
              <a:buClrTx/>
              <a:buFont typeface="Arial" panose="020B0604020202020204" pitchFamily="34" charset="0"/>
              <a:buChar char="•"/>
            </a:pPr>
            <a:r>
              <a:rPr lang="en-GB" sz="2400" dirty="0"/>
              <a:t>Kill infected cells.</a:t>
            </a:r>
          </a:p>
          <a:p>
            <a:pPr lvl="1">
              <a:buClrTx/>
              <a:buFont typeface="Arial" panose="020B0604020202020204" pitchFamily="34" charset="0"/>
              <a:buChar char="•"/>
            </a:pPr>
            <a:r>
              <a:rPr lang="en-GB" sz="2400" dirty="0"/>
              <a:t>Stimulate B cells to divide</a:t>
            </a:r>
            <a:r>
              <a:rPr lang="en-GB" sz="2400" dirty="0" smtClean="0"/>
              <a:t>.(for the humoral response)</a:t>
            </a:r>
            <a:endParaRPr lang="en-GB" sz="2400" dirty="0"/>
          </a:p>
          <a:p>
            <a:pPr lvl="1">
              <a:buClrTx/>
              <a:buFont typeface="Arial" panose="020B0604020202020204" pitchFamily="34" charset="0"/>
              <a:buChar char="•"/>
            </a:pPr>
            <a:r>
              <a:rPr lang="en-GB" sz="2400" dirty="0" smtClean="0"/>
              <a:t>Develop </a:t>
            </a:r>
            <a:r>
              <a:rPr lang="en-GB" sz="2400" dirty="0"/>
              <a:t>into memory cells that enable a rapid response to future infections by the same pathogen</a:t>
            </a:r>
            <a:r>
              <a:rPr lang="en-GB" sz="2400" dirty="0" smtClean="0"/>
              <a:t>.</a:t>
            </a:r>
            <a:endParaRPr lang="en-GB" sz="2400" dirty="0"/>
          </a:p>
          <a:p>
            <a:pPr lvl="0">
              <a:buClrTx/>
              <a:buFont typeface="+mj-lt"/>
              <a:buAutoNum type="arabicPeriod"/>
            </a:pPr>
            <a:r>
              <a:rPr lang="en-GB" sz="2400" dirty="0" smtClean="0"/>
              <a:t>The </a:t>
            </a:r>
            <a:r>
              <a:rPr lang="en-GB" sz="2400" dirty="0"/>
              <a:t>phagocyte places antigens on its cell-surface membrane.</a:t>
            </a:r>
          </a:p>
          <a:p>
            <a:pPr lvl="0">
              <a:buClrTx/>
              <a:buFont typeface="+mj-lt"/>
              <a:buAutoNum type="arabicPeriod"/>
            </a:pPr>
            <a:r>
              <a:rPr lang="en-GB" sz="2400" dirty="0"/>
              <a:t>This activates other T cells to divide rapidly by mitosis and form a clone.</a:t>
            </a:r>
          </a:p>
          <a:p>
            <a:pPr lvl="0">
              <a:buClrTx/>
              <a:buFont typeface="+mj-lt"/>
              <a:buAutoNum type="arabicPeriod"/>
            </a:pPr>
            <a:r>
              <a:rPr lang="en-GB" sz="2400" dirty="0"/>
              <a:t>Pathogens invade body cells or are taken in by phagocytes.</a:t>
            </a:r>
          </a:p>
          <a:p>
            <a:pPr>
              <a:buFont typeface="+mj-lt"/>
              <a:buAutoNum type="arabicPeriod"/>
            </a:pPr>
            <a:endParaRPr lang="en-GB" dirty="0"/>
          </a:p>
        </p:txBody>
      </p:sp>
    </p:spTree>
    <p:extLst>
      <p:ext uri="{BB962C8B-B14F-4D97-AF65-F5344CB8AC3E}">
        <p14:creationId xmlns:p14="http://schemas.microsoft.com/office/powerpoint/2010/main" val="2596372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6870"/>
            <a:ext cx="9775514" cy="1320800"/>
          </a:xfrm>
        </p:spPr>
        <p:txBody>
          <a:bodyPr/>
          <a:lstStyle/>
          <a:p>
            <a:r>
              <a:rPr lang="en-GB" b="1" dirty="0" smtClean="0">
                <a:solidFill>
                  <a:schemeClr val="tx1"/>
                </a:solidFill>
              </a:rPr>
              <a:t>Plenary:</a:t>
            </a:r>
            <a:r>
              <a:rPr lang="en-GB" dirty="0">
                <a:solidFill>
                  <a:schemeClr val="tx1"/>
                </a:solidFill>
              </a:rPr>
              <a:t> </a:t>
            </a:r>
            <a:r>
              <a:rPr lang="en-GB" dirty="0" smtClean="0">
                <a:solidFill>
                  <a:schemeClr val="tx1"/>
                </a:solidFill>
              </a:rPr>
              <a:t>Put </a:t>
            </a:r>
            <a:r>
              <a:rPr lang="en-GB" altLang="en-US" dirty="0" smtClean="0">
                <a:solidFill>
                  <a:schemeClr val="tx1"/>
                </a:solidFill>
              </a:rPr>
              <a:t>statements </a:t>
            </a:r>
            <a:r>
              <a:rPr lang="en-GB" altLang="en-US" dirty="0">
                <a:solidFill>
                  <a:schemeClr val="tx1"/>
                </a:solidFill>
              </a:rPr>
              <a:t>in the correct </a:t>
            </a:r>
            <a:r>
              <a:rPr lang="en-GB" altLang="en-US" dirty="0" smtClean="0">
                <a:solidFill>
                  <a:schemeClr val="tx1"/>
                </a:solidFill>
              </a:rPr>
              <a:t>order </a:t>
            </a:r>
            <a:r>
              <a:rPr lang="en-GB" altLang="en-US" dirty="0" smtClean="0">
                <a:solidFill>
                  <a:srgbClr val="FF0000"/>
                </a:solidFill>
              </a:rPr>
              <a:t>ANSWERS</a:t>
            </a:r>
            <a:endParaRPr lang="en-GB" dirty="0">
              <a:solidFill>
                <a:srgbClr val="FF0000"/>
              </a:solidFill>
            </a:endParaRPr>
          </a:p>
        </p:txBody>
      </p:sp>
      <p:sp>
        <p:nvSpPr>
          <p:cNvPr id="3" name="Content Placeholder 2"/>
          <p:cNvSpPr>
            <a:spLocks noGrp="1"/>
          </p:cNvSpPr>
          <p:nvPr>
            <p:ph idx="1"/>
          </p:nvPr>
        </p:nvSpPr>
        <p:spPr>
          <a:xfrm>
            <a:off x="677333" y="1595719"/>
            <a:ext cx="10743701" cy="5262282"/>
          </a:xfrm>
        </p:spPr>
        <p:txBody>
          <a:bodyPr>
            <a:normAutofit fontScale="92500"/>
          </a:bodyPr>
          <a:lstStyle/>
          <a:p>
            <a:pPr marL="514350" indent="-514350">
              <a:buClrTx/>
              <a:buSzPct val="90000"/>
              <a:buFont typeface="+mj-lt"/>
              <a:buAutoNum type="arabicPeriod"/>
            </a:pPr>
            <a:r>
              <a:rPr lang="en-GB" altLang="en-US" sz="2600" dirty="0" smtClean="0"/>
              <a:t>Pathogens invade body cells or are taken in by phagocytes.</a:t>
            </a:r>
          </a:p>
          <a:p>
            <a:pPr marL="514350" indent="-514350">
              <a:buClrTx/>
              <a:buSzPct val="90000"/>
              <a:buFont typeface="+mj-lt"/>
              <a:buAutoNum type="arabicPeriod"/>
            </a:pPr>
            <a:r>
              <a:rPr lang="en-GB" altLang="en-US" sz="2600" dirty="0" smtClean="0"/>
              <a:t>The </a:t>
            </a:r>
            <a:r>
              <a:rPr lang="en-GB" altLang="en-US" sz="2600" dirty="0"/>
              <a:t>phagocyte places antigens on its cell-surface membrane (antigen presentation).</a:t>
            </a:r>
          </a:p>
          <a:p>
            <a:pPr marL="514350" indent="-514350">
              <a:buClrTx/>
              <a:buSzPct val="90000"/>
              <a:buFont typeface="+mj-lt"/>
              <a:buAutoNum type="arabicPeriod"/>
            </a:pPr>
            <a:r>
              <a:rPr lang="en-GB" altLang="en-US" sz="2600" dirty="0"/>
              <a:t>Receptors on certain T helper cells fit exactly onto these antigens.</a:t>
            </a:r>
          </a:p>
          <a:p>
            <a:pPr marL="514350" indent="-514350">
              <a:buClrTx/>
              <a:buSzPct val="90000"/>
              <a:buFont typeface="+mj-lt"/>
              <a:buAutoNum type="arabicPeriod"/>
            </a:pPr>
            <a:r>
              <a:rPr lang="en-GB" altLang="en-US" sz="2600" dirty="0"/>
              <a:t>This activates other T cells to divide rapidly by mitosis and form a clone.</a:t>
            </a:r>
          </a:p>
          <a:p>
            <a:pPr marL="514350" indent="-514350">
              <a:buClrTx/>
              <a:buSzPct val="90000"/>
              <a:buFont typeface="+mj-lt"/>
              <a:buAutoNum type="arabicPeriod"/>
            </a:pPr>
            <a:r>
              <a:rPr lang="en-GB" altLang="en-US" sz="2600" dirty="0"/>
              <a:t>The cloned cells:</a:t>
            </a:r>
          </a:p>
          <a:p>
            <a:pPr lvl="1">
              <a:buClrTx/>
              <a:buFont typeface="Arial" panose="020B0604020202020204" pitchFamily="34" charset="0"/>
              <a:buChar char="•"/>
            </a:pPr>
            <a:r>
              <a:rPr lang="en-GB" altLang="en-US" sz="2600" dirty="0" smtClean="0"/>
              <a:t>Stimulate phagocytes to engulf pathogens by phagocytosis.</a:t>
            </a:r>
          </a:p>
          <a:p>
            <a:pPr lvl="1">
              <a:buClrTx/>
              <a:buFont typeface="Arial" panose="020B0604020202020204" pitchFamily="34" charset="0"/>
              <a:buChar char="•"/>
            </a:pPr>
            <a:r>
              <a:rPr lang="en-GB" sz="2800" dirty="0"/>
              <a:t>Kill infected cells.</a:t>
            </a:r>
          </a:p>
          <a:p>
            <a:pPr lvl="1">
              <a:buClrTx/>
              <a:buFont typeface="Arial" panose="020B0604020202020204" pitchFamily="34" charset="0"/>
              <a:buChar char="•"/>
            </a:pPr>
            <a:r>
              <a:rPr lang="en-GB" sz="2800" dirty="0"/>
              <a:t>Stimulate B cells to divide.(for the humoral response)</a:t>
            </a:r>
          </a:p>
          <a:p>
            <a:pPr lvl="1">
              <a:buClrTx/>
              <a:buFont typeface="Arial" panose="020B0604020202020204" pitchFamily="34" charset="0"/>
              <a:buChar char="•"/>
            </a:pPr>
            <a:r>
              <a:rPr lang="en-GB" altLang="en-US" sz="2600" dirty="0" smtClean="0"/>
              <a:t>Develop </a:t>
            </a:r>
            <a:r>
              <a:rPr lang="en-GB" altLang="en-US" sz="2600" dirty="0"/>
              <a:t>into memory cells that enable a rapid response to future infections by the same pathogen (a secondary response).</a:t>
            </a:r>
          </a:p>
          <a:p>
            <a:endParaRPr lang="en-GB" altLang="en-US" dirty="0"/>
          </a:p>
          <a:p>
            <a:endParaRPr lang="en-GB" altLang="en-US" dirty="0"/>
          </a:p>
          <a:p>
            <a:endParaRPr lang="en-GB" dirty="0"/>
          </a:p>
        </p:txBody>
      </p:sp>
    </p:spTree>
    <p:extLst>
      <p:ext uri="{BB962C8B-B14F-4D97-AF65-F5344CB8AC3E}">
        <p14:creationId xmlns:p14="http://schemas.microsoft.com/office/powerpoint/2010/main" val="81770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49254" cy="1320800"/>
          </a:xfrm>
        </p:spPr>
        <p:txBody>
          <a:bodyPr/>
          <a:lstStyle/>
          <a:p>
            <a:r>
              <a:rPr lang="en-GB" b="1" dirty="0" smtClean="0">
                <a:solidFill>
                  <a:schemeClr val="tx1"/>
                </a:solidFill>
              </a:rPr>
              <a:t>Lessons 5&amp;6</a:t>
            </a:r>
            <a:r>
              <a:rPr lang="en-GB" dirty="0" smtClean="0">
                <a:solidFill>
                  <a:schemeClr val="tx1"/>
                </a:solidFill>
              </a:rPr>
              <a:t>: </a:t>
            </a:r>
            <a:r>
              <a:rPr lang="en-GB" sz="3200" dirty="0" smtClean="0">
                <a:solidFill>
                  <a:schemeClr val="tx1"/>
                </a:solidFill>
              </a:rPr>
              <a:t>Antibodies and The Humoral Response</a:t>
            </a:r>
            <a:endParaRPr lang="en-GB" sz="3200" dirty="0">
              <a:solidFill>
                <a:schemeClr val="tx1"/>
              </a:solidFill>
            </a:endParaRPr>
          </a:p>
        </p:txBody>
      </p:sp>
      <p:sp>
        <p:nvSpPr>
          <p:cNvPr id="3" name="Content Placeholder 2"/>
          <p:cNvSpPr>
            <a:spLocks noGrp="1"/>
          </p:cNvSpPr>
          <p:nvPr>
            <p:ph idx="1"/>
          </p:nvPr>
        </p:nvSpPr>
        <p:spPr>
          <a:xfrm>
            <a:off x="768774" y="2126299"/>
            <a:ext cx="9309348" cy="3880773"/>
          </a:xfrm>
        </p:spPr>
        <p:txBody>
          <a:bodyPr>
            <a:normAutofit fontScale="92500" lnSpcReduction="10000"/>
          </a:bodyPr>
          <a:lstStyle/>
          <a:p>
            <a:pPr marL="0" indent="0">
              <a:buNone/>
            </a:pPr>
            <a:r>
              <a:rPr lang="en-GB" sz="2400" b="1" dirty="0" smtClean="0">
                <a:solidFill>
                  <a:schemeClr val="tx1"/>
                </a:solidFill>
              </a:rPr>
              <a:t>Lesson Outcomes: </a:t>
            </a:r>
            <a:r>
              <a:rPr lang="en-GB" sz="2400" dirty="0" smtClean="0">
                <a:solidFill>
                  <a:schemeClr val="tx1"/>
                </a:solidFill>
              </a:rPr>
              <a:t>You should be able to:</a:t>
            </a:r>
          </a:p>
          <a:p>
            <a:pPr>
              <a:buClr>
                <a:schemeClr val="tx1"/>
              </a:buClr>
            </a:pPr>
            <a:r>
              <a:rPr lang="en-GB" sz="2000" b="1" dirty="0" smtClean="0">
                <a:solidFill>
                  <a:srgbClr val="FF0000"/>
                </a:solidFill>
              </a:rPr>
              <a:t>Draw and label </a:t>
            </a:r>
            <a:r>
              <a:rPr lang="en-GB" sz="2000" dirty="0" smtClean="0">
                <a:solidFill>
                  <a:schemeClr val="tx1"/>
                </a:solidFill>
              </a:rPr>
              <a:t>the structure of an antibody.</a:t>
            </a:r>
          </a:p>
          <a:p>
            <a:pPr>
              <a:buClr>
                <a:schemeClr val="tx1"/>
              </a:buClr>
            </a:pPr>
            <a:r>
              <a:rPr lang="en-GB" sz="2000" b="1" dirty="0" smtClean="0">
                <a:solidFill>
                  <a:srgbClr val="FF0000"/>
                </a:solidFill>
              </a:rPr>
              <a:t>Explain</a:t>
            </a:r>
            <a:r>
              <a:rPr lang="en-GB" sz="2000" dirty="0" smtClean="0">
                <a:solidFill>
                  <a:schemeClr val="tx1"/>
                </a:solidFill>
              </a:rPr>
              <a:t> the specificity of an antibody to a particular antigen.</a:t>
            </a:r>
          </a:p>
          <a:p>
            <a:pPr>
              <a:buClr>
                <a:schemeClr val="tx1"/>
              </a:buClr>
            </a:pPr>
            <a:r>
              <a:rPr lang="en-GB" sz="2000" b="1" dirty="0" smtClean="0">
                <a:solidFill>
                  <a:srgbClr val="FF0000"/>
                </a:solidFill>
              </a:rPr>
              <a:t>Explain</a:t>
            </a:r>
            <a:r>
              <a:rPr lang="en-GB" sz="2000" dirty="0" smtClean="0">
                <a:solidFill>
                  <a:schemeClr val="tx1"/>
                </a:solidFill>
              </a:rPr>
              <a:t> </a:t>
            </a:r>
            <a:r>
              <a:rPr lang="en-GB" sz="2000" b="1" dirty="0" smtClean="0">
                <a:solidFill>
                  <a:srgbClr val="FF0000"/>
                </a:solidFill>
              </a:rPr>
              <a:t>how</a:t>
            </a:r>
            <a:r>
              <a:rPr lang="en-GB" sz="2000" dirty="0" smtClean="0">
                <a:solidFill>
                  <a:schemeClr val="tx1"/>
                </a:solidFill>
              </a:rPr>
              <a:t> antibodies lead to the destruction of pathogens</a:t>
            </a:r>
          </a:p>
          <a:p>
            <a:pPr>
              <a:buClr>
                <a:schemeClr val="tx1"/>
              </a:buClr>
            </a:pPr>
            <a:r>
              <a:rPr lang="en-GB" sz="2000" b="1" dirty="0" smtClean="0">
                <a:solidFill>
                  <a:srgbClr val="FF0000"/>
                </a:solidFill>
              </a:rPr>
              <a:t>Describe and explain </a:t>
            </a:r>
            <a:r>
              <a:rPr lang="en-GB" sz="2000" dirty="0" smtClean="0">
                <a:solidFill>
                  <a:schemeClr val="tx1"/>
                </a:solidFill>
              </a:rPr>
              <a:t>the sequence of events in the humoral response.</a:t>
            </a:r>
          </a:p>
          <a:p>
            <a:pPr>
              <a:buClr>
                <a:schemeClr val="tx1"/>
              </a:buClr>
            </a:pPr>
            <a:r>
              <a:rPr lang="en-GB" sz="2000" b="1" dirty="0" smtClean="0">
                <a:solidFill>
                  <a:srgbClr val="FF0000"/>
                </a:solidFill>
              </a:rPr>
              <a:t>Explain</a:t>
            </a:r>
            <a:r>
              <a:rPr lang="en-GB" sz="2000" dirty="0" smtClean="0">
                <a:solidFill>
                  <a:schemeClr val="tx1"/>
                </a:solidFill>
              </a:rPr>
              <a:t> what is meant by a monoclonal antibody</a:t>
            </a:r>
          </a:p>
          <a:p>
            <a:pPr>
              <a:buClr>
                <a:schemeClr val="tx1"/>
              </a:buClr>
            </a:pPr>
            <a:r>
              <a:rPr lang="en-GB" sz="2000" b="1" dirty="0" smtClean="0">
                <a:solidFill>
                  <a:srgbClr val="FF0000"/>
                </a:solidFill>
              </a:rPr>
              <a:t>Explain the roles </a:t>
            </a:r>
            <a:r>
              <a:rPr lang="en-GB" sz="2000" dirty="0" smtClean="0">
                <a:solidFill>
                  <a:schemeClr val="tx1"/>
                </a:solidFill>
              </a:rPr>
              <a:t>of plasma cells in producing a primary response and memory cells in producing a secondary response.</a:t>
            </a:r>
          </a:p>
          <a:p>
            <a:pPr>
              <a:buClr>
                <a:schemeClr val="tx1"/>
              </a:buClr>
            </a:pPr>
            <a:r>
              <a:rPr lang="en-GB" sz="2000" b="1" dirty="0" smtClean="0">
                <a:solidFill>
                  <a:srgbClr val="FF0000"/>
                </a:solidFill>
              </a:rPr>
              <a:t>Define</a:t>
            </a:r>
            <a:r>
              <a:rPr lang="en-GB" sz="2000" dirty="0" smtClean="0">
                <a:solidFill>
                  <a:schemeClr val="tx1"/>
                </a:solidFill>
              </a:rPr>
              <a:t> the terms immunoglobulin, agglutination, plasma cell, memory cell,  clonal selection, primary response, secondary response</a:t>
            </a:r>
            <a:endParaRPr lang="en-GB" sz="2000" dirty="0">
              <a:solidFill>
                <a:schemeClr val="tx1"/>
              </a:solidFill>
            </a:endParaRPr>
          </a:p>
        </p:txBody>
      </p:sp>
    </p:spTree>
    <p:extLst>
      <p:ext uri="{BB962C8B-B14F-4D97-AF65-F5344CB8AC3E}">
        <p14:creationId xmlns:p14="http://schemas.microsoft.com/office/powerpoint/2010/main" val="258636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Starter Activity: Glossary Term Matching</a:t>
            </a: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sz="2400" b="1" dirty="0" smtClean="0"/>
              <a:t>Glossary work </a:t>
            </a:r>
            <a:r>
              <a:rPr lang="en-GB" sz="2400" dirty="0" smtClean="0"/>
              <a:t>– Match the terms of the first page of your glossary to the statements provided. Write them into your glossary.</a:t>
            </a:r>
          </a:p>
          <a:p>
            <a:endParaRPr lang="en-GB" sz="2400" dirty="0"/>
          </a:p>
          <a:p>
            <a:endParaRPr lang="en-GB" sz="2400" dirty="0"/>
          </a:p>
        </p:txBody>
      </p:sp>
    </p:spTree>
    <p:extLst>
      <p:ext uri="{BB962C8B-B14F-4D97-AF65-F5344CB8AC3E}">
        <p14:creationId xmlns:p14="http://schemas.microsoft.com/office/powerpoint/2010/main" val="3940583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1">
                <a:lumMod val="5000"/>
                <a:lumOff val="95000"/>
              </a:schemeClr>
            </a:gs>
            <a:gs pos="100000">
              <a:schemeClr val="accent3">
                <a:lumMod val="20000"/>
                <a:lumOff val="80000"/>
              </a:schemeClr>
            </a:gs>
            <a:gs pos="100000">
              <a:schemeClr val="accent3">
                <a:lumMod val="40000"/>
                <a:lumOff val="60000"/>
              </a:schemeClr>
            </a:gs>
            <a:gs pos="100000">
              <a:schemeClr val="accent3">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15153"/>
            <a:ext cx="9309348" cy="1320800"/>
          </a:xfrm>
        </p:spPr>
        <p:txBody>
          <a:bodyPr/>
          <a:lstStyle/>
          <a:p>
            <a:r>
              <a:rPr lang="en-GB" dirty="0" smtClean="0">
                <a:solidFill>
                  <a:schemeClr val="tx1"/>
                </a:solidFill>
              </a:rPr>
              <a:t>Antibodies and their Structure</a:t>
            </a:r>
            <a:endParaRPr lang="en-GB" dirty="0">
              <a:solidFill>
                <a:schemeClr val="tx1"/>
              </a:solidFill>
            </a:endParaRPr>
          </a:p>
        </p:txBody>
      </p:sp>
      <p:sp>
        <p:nvSpPr>
          <p:cNvPr id="3" name="Content Placeholder 2"/>
          <p:cNvSpPr>
            <a:spLocks noGrp="1"/>
          </p:cNvSpPr>
          <p:nvPr>
            <p:ph idx="1"/>
          </p:nvPr>
        </p:nvSpPr>
        <p:spPr>
          <a:xfrm>
            <a:off x="677333" y="977030"/>
            <a:ext cx="9781899" cy="5746499"/>
          </a:xfrm>
        </p:spPr>
        <p:txBody>
          <a:bodyPr/>
          <a:lstStyle/>
          <a:p>
            <a:pPr>
              <a:buClr>
                <a:schemeClr val="tx1"/>
              </a:buClr>
            </a:pPr>
            <a:r>
              <a:rPr lang="en-GB" sz="2000" b="1" dirty="0" smtClean="0">
                <a:solidFill>
                  <a:srgbClr val="FF0000"/>
                </a:solidFill>
              </a:rPr>
              <a:t>Antibodies</a:t>
            </a:r>
            <a:r>
              <a:rPr lang="en-GB" sz="2000" dirty="0" smtClean="0">
                <a:solidFill>
                  <a:schemeClr val="tx1">
                    <a:lumMod val="95000"/>
                    <a:lumOff val="5000"/>
                  </a:schemeClr>
                </a:solidFill>
              </a:rPr>
              <a:t> </a:t>
            </a:r>
            <a:r>
              <a:rPr lang="en-GB" sz="2000" dirty="0">
                <a:solidFill>
                  <a:schemeClr val="tx1">
                    <a:lumMod val="95000"/>
                    <a:lumOff val="5000"/>
                  </a:schemeClr>
                </a:solidFill>
              </a:rPr>
              <a:t>are </a:t>
            </a:r>
            <a:r>
              <a:rPr lang="en-GB" sz="2000" b="1" dirty="0">
                <a:solidFill>
                  <a:schemeClr val="tx1">
                    <a:lumMod val="95000"/>
                    <a:lumOff val="5000"/>
                  </a:schemeClr>
                </a:solidFill>
              </a:rPr>
              <a:t>specific</a:t>
            </a:r>
            <a:r>
              <a:rPr lang="en-GB" sz="2000" dirty="0">
                <a:solidFill>
                  <a:schemeClr val="tx1">
                    <a:lumMod val="95000"/>
                    <a:lumOff val="5000"/>
                  </a:schemeClr>
                </a:solidFill>
              </a:rPr>
              <a:t> GLOBULAR PROTEINS </a:t>
            </a:r>
            <a:r>
              <a:rPr lang="en-GB" sz="2000" dirty="0">
                <a:solidFill>
                  <a:srgbClr val="FF0000"/>
                </a:solidFill>
              </a:rPr>
              <a:t>(IMMUNOGLOBULINS</a:t>
            </a:r>
            <a:r>
              <a:rPr lang="en-GB" sz="2000" dirty="0" smtClean="0">
                <a:solidFill>
                  <a:srgbClr val="FF0000"/>
                </a:solidFill>
              </a:rPr>
              <a:t>)</a:t>
            </a:r>
          </a:p>
          <a:p>
            <a:pPr>
              <a:buClr>
                <a:schemeClr val="tx1"/>
              </a:buClr>
            </a:pPr>
            <a:r>
              <a:rPr lang="en-GB" sz="2000" b="1" dirty="0">
                <a:solidFill>
                  <a:schemeClr val="tx1"/>
                </a:solidFill>
              </a:rPr>
              <a:t>M</a:t>
            </a:r>
            <a:r>
              <a:rPr lang="en-GB" sz="2000" dirty="0" smtClean="0">
                <a:solidFill>
                  <a:schemeClr val="tx1"/>
                </a:solidFill>
              </a:rPr>
              <a:t>ade of 4 polypeptide chains</a:t>
            </a:r>
            <a:r>
              <a:rPr lang="en-GB" sz="2000" dirty="0" smtClean="0">
                <a:solidFill>
                  <a:srgbClr val="FF0000"/>
                </a:solidFill>
              </a:rPr>
              <a:t> </a:t>
            </a:r>
            <a:r>
              <a:rPr lang="en-GB" sz="2000" dirty="0">
                <a:solidFill>
                  <a:schemeClr val="tx1">
                    <a:lumMod val="95000"/>
                    <a:lumOff val="5000"/>
                  </a:schemeClr>
                </a:solidFill>
              </a:rPr>
              <a:t>secreted by B-lymphocytes (B-cells) in response to stimulation by an appropriate antigen. </a:t>
            </a:r>
            <a:endParaRPr lang="en-GB" sz="2000" dirty="0" smtClean="0">
              <a:solidFill>
                <a:schemeClr val="tx1">
                  <a:lumMod val="95000"/>
                  <a:lumOff val="5000"/>
                </a:schemeClr>
              </a:solidFill>
            </a:endParaRPr>
          </a:p>
          <a:p>
            <a:pPr>
              <a:buClr>
                <a:schemeClr val="tx1"/>
              </a:buClr>
            </a:pPr>
            <a:r>
              <a:rPr lang="en-GB" sz="2000" dirty="0" smtClean="0">
                <a:solidFill>
                  <a:schemeClr val="tx1">
                    <a:lumMod val="95000"/>
                    <a:lumOff val="5000"/>
                  </a:schemeClr>
                </a:solidFill>
              </a:rPr>
              <a:t>Antibodies bind to </a:t>
            </a:r>
            <a:r>
              <a:rPr lang="en-GB" sz="2000" dirty="0">
                <a:solidFill>
                  <a:schemeClr val="tx1">
                    <a:lumMod val="95000"/>
                    <a:lumOff val="5000"/>
                  </a:schemeClr>
                </a:solidFill>
              </a:rPr>
              <a:t>the antigen to neutralise a pathogen.</a:t>
            </a:r>
          </a:p>
          <a:p>
            <a:endParaRPr lang="en-GB" dirty="0"/>
          </a:p>
        </p:txBody>
      </p:sp>
      <p:grpSp>
        <p:nvGrpSpPr>
          <p:cNvPr id="1038" name="Group 1037"/>
          <p:cNvGrpSpPr/>
          <p:nvPr/>
        </p:nvGrpSpPr>
        <p:grpSpPr>
          <a:xfrm>
            <a:off x="1249471" y="3027404"/>
            <a:ext cx="9698614" cy="3757302"/>
            <a:chOff x="1249471" y="2582918"/>
            <a:chExt cx="10458895" cy="4206504"/>
          </a:xfrm>
        </p:grpSpPr>
        <p:grpSp>
          <p:nvGrpSpPr>
            <p:cNvPr id="29" name="Group 28"/>
            <p:cNvGrpSpPr/>
            <p:nvPr/>
          </p:nvGrpSpPr>
          <p:grpSpPr>
            <a:xfrm>
              <a:off x="1249471" y="2582918"/>
              <a:ext cx="10458895" cy="4206504"/>
              <a:chOff x="1249471" y="2582918"/>
              <a:chExt cx="10458895" cy="4206504"/>
            </a:xfrm>
          </p:grpSpPr>
          <p:grpSp>
            <p:nvGrpSpPr>
              <p:cNvPr id="26" name="Group 25"/>
              <p:cNvGrpSpPr/>
              <p:nvPr/>
            </p:nvGrpSpPr>
            <p:grpSpPr>
              <a:xfrm>
                <a:off x="1249471" y="2582918"/>
                <a:ext cx="10152412" cy="3648509"/>
                <a:chOff x="698326" y="2983751"/>
                <a:chExt cx="10152412" cy="3648509"/>
              </a:xfrm>
            </p:grpSpPr>
            <p:grpSp>
              <p:nvGrpSpPr>
                <p:cNvPr id="25" name="Group 24"/>
                <p:cNvGrpSpPr/>
                <p:nvPr/>
              </p:nvGrpSpPr>
              <p:grpSpPr>
                <a:xfrm>
                  <a:off x="698326" y="2983751"/>
                  <a:ext cx="5844018" cy="3648509"/>
                  <a:chOff x="698326" y="2983751"/>
                  <a:chExt cx="5844018" cy="3648509"/>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893512" y="3115019"/>
                    <a:ext cx="3648832" cy="3517241"/>
                  </a:xfrm>
                  <a:prstGeom prst="rect">
                    <a:avLst/>
                  </a:prstGeom>
                  <a:ln>
                    <a:noFill/>
                  </a:ln>
                </p:spPr>
              </p:pic>
              <p:grpSp>
                <p:nvGrpSpPr>
                  <p:cNvPr id="18" name="Group 17"/>
                  <p:cNvGrpSpPr/>
                  <p:nvPr/>
                </p:nvGrpSpPr>
                <p:grpSpPr>
                  <a:xfrm>
                    <a:off x="709756" y="3721170"/>
                    <a:ext cx="2484382" cy="424945"/>
                    <a:chOff x="709756" y="3721170"/>
                    <a:chExt cx="2484382" cy="424945"/>
                  </a:xfrm>
                </p:grpSpPr>
                <p:sp>
                  <p:nvSpPr>
                    <p:cNvPr id="7" name="TextBox 6"/>
                    <p:cNvSpPr txBox="1"/>
                    <p:nvPr/>
                  </p:nvSpPr>
                  <p:spPr>
                    <a:xfrm>
                      <a:off x="709756" y="3721170"/>
                      <a:ext cx="1920240" cy="369332"/>
                    </a:xfrm>
                    <a:prstGeom prst="rect">
                      <a:avLst/>
                    </a:prstGeom>
                    <a:noFill/>
                  </p:spPr>
                  <p:txBody>
                    <a:bodyPr wrap="square" rtlCol="0">
                      <a:spAutoFit/>
                    </a:bodyPr>
                    <a:lstStyle/>
                    <a:p>
                      <a:r>
                        <a:rPr lang="en-GB" dirty="0" smtClean="0"/>
                        <a:t>Variable region</a:t>
                      </a:r>
                      <a:endParaRPr lang="en-GB" dirty="0"/>
                    </a:p>
                  </p:txBody>
                </p:sp>
                <p:sp>
                  <p:nvSpPr>
                    <p:cNvPr id="16" name="Left Brace 15"/>
                    <p:cNvSpPr/>
                    <p:nvPr/>
                  </p:nvSpPr>
                  <p:spPr>
                    <a:xfrm>
                      <a:off x="2580362" y="3732756"/>
                      <a:ext cx="613776" cy="4133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p:cNvGrpSpPr/>
                  <p:nvPr/>
                </p:nvGrpSpPr>
                <p:grpSpPr>
                  <a:xfrm>
                    <a:off x="698326" y="4196219"/>
                    <a:ext cx="2508337" cy="2279737"/>
                    <a:chOff x="698326" y="4196219"/>
                    <a:chExt cx="2508337" cy="2279737"/>
                  </a:xfrm>
                </p:grpSpPr>
                <p:sp>
                  <p:nvSpPr>
                    <p:cNvPr id="9" name="TextBox 8"/>
                    <p:cNvSpPr txBox="1"/>
                    <p:nvPr/>
                  </p:nvSpPr>
                  <p:spPr>
                    <a:xfrm>
                      <a:off x="698326" y="5103730"/>
                      <a:ext cx="2240280" cy="369332"/>
                    </a:xfrm>
                    <a:prstGeom prst="rect">
                      <a:avLst/>
                    </a:prstGeom>
                    <a:noFill/>
                  </p:spPr>
                  <p:txBody>
                    <a:bodyPr wrap="square" rtlCol="0">
                      <a:spAutoFit/>
                    </a:bodyPr>
                    <a:lstStyle/>
                    <a:p>
                      <a:r>
                        <a:rPr lang="en-GB" dirty="0" smtClean="0"/>
                        <a:t>Constant region</a:t>
                      </a:r>
                      <a:endParaRPr lang="en-GB" dirty="0"/>
                    </a:p>
                  </p:txBody>
                </p:sp>
                <p:sp>
                  <p:nvSpPr>
                    <p:cNvPr id="17" name="Left Brace 16"/>
                    <p:cNvSpPr/>
                    <p:nvPr/>
                  </p:nvSpPr>
                  <p:spPr>
                    <a:xfrm>
                      <a:off x="2530258" y="4196219"/>
                      <a:ext cx="676405" cy="22797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3" name="Group 22"/>
                  <p:cNvGrpSpPr/>
                  <p:nvPr/>
                </p:nvGrpSpPr>
                <p:grpSpPr>
                  <a:xfrm>
                    <a:off x="811582" y="2983751"/>
                    <a:ext cx="2582306" cy="639571"/>
                    <a:chOff x="811582" y="2983751"/>
                    <a:chExt cx="2582306" cy="639571"/>
                  </a:xfrm>
                </p:grpSpPr>
                <p:sp>
                  <p:nvSpPr>
                    <p:cNvPr id="8" name="TextBox 7"/>
                    <p:cNvSpPr txBox="1"/>
                    <p:nvPr/>
                  </p:nvSpPr>
                  <p:spPr>
                    <a:xfrm>
                      <a:off x="811582" y="2983751"/>
                      <a:ext cx="2480310" cy="369332"/>
                    </a:xfrm>
                    <a:prstGeom prst="rect">
                      <a:avLst/>
                    </a:prstGeom>
                    <a:noFill/>
                  </p:spPr>
                  <p:txBody>
                    <a:bodyPr wrap="square" rtlCol="0">
                      <a:spAutoFit/>
                    </a:bodyPr>
                    <a:lstStyle/>
                    <a:p>
                      <a:r>
                        <a:rPr lang="en-GB" dirty="0" smtClean="0"/>
                        <a:t>Antigen binding site</a:t>
                      </a:r>
                      <a:endParaRPr lang="en-GB" dirty="0"/>
                    </a:p>
                  </p:txBody>
                </p:sp>
                <p:sp>
                  <p:nvSpPr>
                    <p:cNvPr id="22" name="Right Brace 21"/>
                    <p:cNvSpPr/>
                    <p:nvPr/>
                  </p:nvSpPr>
                  <p:spPr>
                    <a:xfrm rot="13389200">
                      <a:off x="3068211" y="3146182"/>
                      <a:ext cx="325677" cy="4771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21" name="Group 20"/>
                <p:cNvGrpSpPr/>
                <p:nvPr/>
              </p:nvGrpSpPr>
              <p:grpSpPr>
                <a:xfrm>
                  <a:off x="5846326" y="3020651"/>
                  <a:ext cx="2867092" cy="562430"/>
                  <a:chOff x="5846326" y="3020651"/>
                  <a:chExt cx="2867092" cy="562430"/>
                </a:xfrm>
              </p:grpSpPr>
              <p:sp>
                <p:nvSpPr>
                  <p:cNvPr id="6" name="TextBox 5"/>
                  <p:cNvSpPr txBox="1"/>
                  <p:nvPr/>
                </p:nvSpPr>
                <p:spPr>
                  <a:xfrm>
                    <a:off x="6233108" y="3020651"/>
                    <a:ext cx="2480310" cy="369332"/>
                  </a:xfrm>
                  <a:prstGeom prst="rect">
                    <a:avLst/>
                  </a:prstGeom>
                  <a:noFill/>
                </p:spPr>
                <p:txBody>
                  <a:bodyPr wrap="square" rtlCol="0">
                    <a:spAutoFit/>
                  </a:bodyPr>
                  <a:lstStyle/>
                  <a:p>
                    <a:r>
                      <a:rPr lang="en-GB" dirty="0" smtClean="0"/>
                      <a:t>Antigen binding site</a:t>
                    </a:r>
                    <a:endParaRPr lang="en-GB" dirty="0"/>
                  </a:p>
                </p:txBody>
              </p:sp>
              <p:sp>
                <p:nvSpPr>
                  <p:cNvPr id="20" name="Right Brace 19"/>
                  <p:cNvSpPr/>
                  <p:nvPr/>
                </p:nvSpPr>
                <p:spPr>
                  <a:xfrm rot="18677083">
                    <a:off x="5922057" y="3181673"/>
                    <a:ext cx="325677" cy="4771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 name="Group 14"/>
                <p:cNvGrpSpPr/>
                <p:nvPr/>
              </p:nvGrpSpPr>
              <p:grpSpPr>
                <a:xfrm>
                  <a:off x="4618816" y="4726070"/>
                  <a:ext cx="6231922" cy="413487"/>
                  <a:chOff x="4606290" y="4663440"/>
                  <a:chExt cx="6231922" cy="413487"/>
                </a:xfrm>
              </p:grpSpPr>
              <p:sp>
                <p:nvSpPr>
                  <p:cNvPr id="5" name="TextBox 4"/>
                  <p:cNvSpPr txBox="1"/>
                  <p:nvPr/>
                </p:nvSpPr>
                <p:spPr>
                  <a:xfrm>
                    <a:off x="5223510" y="4663440"/>
                    <a:ext cx="5614702" cy="413487"/>
                  </a:xfrm>
                  <a:prstGeom prst="rect">
                    <a:avLst/>
                  </a:prstGeom>
                  <a:noFill/>
                </p:spPr>
                <p:txBody>
                  <a:bodyPr wrap="square" rtlCol="0">
                    <a:spAutoFit/>
                  </a:bodyPr>
                  <a:lstStyle/>
                  <a:p>
                    <a:r>
                      <a:rPr lang="en-GB" dirty="0" smtClean="0"/>
                      <a:t>Disulphide bonds holding polypeptides together</a:t>
                    </a:r>
                    <a:endParaRPr lang="en-GB" dirty="0"/>
                  </a:p>
                </p:txBody>
              </p:sp>
              <p:cxnSp>
                <p:nvCxnSpPr>
                  <p:cNvPr id="14" name="Straight Connector 13"/>
                  <p:cNvCxnSpPr>
                    <a:endCxn id="5" idx="1"/>
                  </p:cNvCxnSpPr>
                  <p:nvPr/>
                </p:nvCxnSpPr>
                <p:spPr>
                  <a:xfrm>
                    <a:off x="4606290" y="4834890"/>
                    <a:ext cx="617220" cy="35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p:nvGrpSpPr>
            <p:grpSpPr>
              <a:xfrm>
                <a:off x="4944652" y="6115833"/>
                <a:ext cx="6763714" cy="673589"/>
                <a:chOff x="4944652" y="6115833"/>
                <a:chExt cx="6763714" cy="673589"/>
              </a:xfrm>
            </p:grpSpPr>
            <p:sp>
              <p:nvSpPr>
                <p:cNvPr id="11" name="TextBox 10"/>
                <p:cNvSpPr txBox="1"/>
                <p:nvPr/>
              </p:nvSpPr>
              <p:spPr>
                <a:xfrm>
                  <a:off x="5065525" y="6375934"/>
                  <a:ext cx="6642841" cy="413488"/>
                </a:xfrm>
                <a:prstGeom prst="rect">
                  <a:avLst/>
                </a:prstGeom>
                <a:noFill/>
              </p:spPr>
              <p:txBody>
                <a:bodyPr wrap="square" rtlCol="0">
                  <a:spAutoFit/>
                </a:bodyPr>
                <a:lstStyle/>
                <a:p>
                  <a:r>
                    <a:rPr lang="en-GB" dirty="0" smtClean="0"/>
                    <a:t>Receptor binding site – such as to a receptor on a B cell.</a:t>
                  </a:r>
                  <a:endParaRPr lang="en-GB" dirty="0"/>
                </a:p>
              </p:txBody>
            </p:sp>
            <p:sp>
              <p:nvSpPr>
                <p:cNvPr id="24" name="Left Brace 23"/>
                <p:cNvSpPr/>
                <p:nvPr/>
              </p:nvSpPr>
              <p:spPr>
                <a:xfrm rot="16200000">
                  <a:off x="5063650" y="5996835"/>
                  <a:ext cx="303755" cy="54175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027" name="Group 1026"/>
            <p:cNvGrpSpPr/>
            <p:nvPr/>
          </p:nvGrpSpPr>
          <p:grpSpPr>
            <a:xfrm>
              <a:off x="6150279" y="3577486"/>
              <a:ext cx="2621906" cy="646331"/>
              <a:chOff x="6150279" y="3577486"/>
              <a:chExt cx="2621906" cy="646331"/>
            </a:xfrm>
          </p:grpSpPr>
          <p:sp>
            <p:nvSpPr>
              <p:cNvPr id="12" name="TextBox 11"/>
              <p:cNvSpPr txBox="1"/>
              <p:nvPr/>
            </p:nvSpPr>
            <p:spPr>
              <a:xfrm>
                <a:off x="7126265" y="3577486"/>
                <a:ext cx="1645920" cy="646331"/>
              </a:xfrm>
              <a:prstGeom prst="rect">
                <a:avLst/>
              </a:prstGeom>
              <a:noFill/>
            </p:spPr>
            <p:txBody>
              <a:bodyPr wrap="square" rtlCol="0">
                <a:spAutoFit/>
              </a:bodyPr>
              <a:lstStyle/>
              <a:p>
                <a:r>
                  <a:rPr lang="en-GB" dirty="0" smtClean="0"/>
                  <a:t>Light chain (short chain)</a:t>
                </a:r>
                <a:endParaRPr lang="en-GB" dirty="0"/>
              </a:p>
            </p:txBody>
          </p:sp>
          <p:cxnSp>
            <p:nvCxnSpPr>
              <p:cNvPr id="1025" name="Straight Connector 1024"/>
              <p:cNvCxnSpPr/>
              <p:nvPr/>
            </p:nvCxnSpPr>
            <p:spPr>
              <a:xfrm>
                <a:off x="6150279" y="3845490"/>
                <a:ext cx="939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7" name="Group 1036"/>
            <p:cNvGrpSpPr/>
            <p:nvPr/>
          </p:nvGrpSpPr>
          <p:grpSpPr>
            <a:xfrm>
              <a:off x="5398718" y="5317612"/>
              <a:ext cx="2128641" cy="646331"/>
              <a:chOff x="5398718" y="5317612"/>
              <a:chExt cx="2128641" cy="646331"/>
            </a:xfrm>
          </p:grpSpPr>
          <p:sp>
            <p:nvSpPr>
              <p:cNvPr id="10" name="TextBox 9"/>
              <p:cNvSpPr txBox="1"/>
              <p:nvPr/>
            </p:nvSpPr>
            <p:spPr>
              <a:xfrm>
                <a:off x="5881439" y="5317612"/>
                <a:ext cx="1645920" cy="646331"/>
              </a:xfrm>
              <a:prstGeom prst="rect">
                <a:avLst/>
              </a:prstGeom>
              <a:noFill/>
            </p:spPr>
            <p:txBody>
              <a:bodyPr wrap="square" rtlCol="0">
                <a:spAutoFit/>
              </a:bodyPr>
              <a:lstStyle/>
              <a:p>
                <a:r>
                  <a:rPr lang="en-GB" dirty="0" smtClean="0"/>
                  <a:t>Heavy chain (long chain)</a:t>
                </a:r>
                <a:endParaRPr lang="en-GB" dirty="0"/>
              </a:p>
            </p:txBody>
          </p:sp>
          <p:cxnSp>
            <p:nvCxnSpPr>
              <p:cNvPr id="1036" name="Straight Connector 1035"/>
              <p:cNvCxnSpPr/>
              <p:nvPr/>
            </p:nvCxnSpPr>
            <p:spPr>
              <a:xfrm>
                <a:off x="5398718" y="5549030"/>
                <a:ext cx="526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0349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6778"/>
          </a:xfrm>
        </p:spPr>
        <p:txBody>
          <a:bodyPr>
            <a:normAutofit/>
          </a:bodyPr>
          <a:lstStyle/>
          <a:p>
            <a:r>
              <a:rPr lang="en-GB" sz="4400" dirty="0" smtClean="0">
                <a:solidFill>
                  <a:schemeClr val="tx1"/>
                </a:solidFill>
              </a:rPr>
              <a:t>Antibody Definition</a:t>
            </a:r>
            <a:endParaRPr lang="en-GB" sz="4400" dirty="0">
              <a:solidFill>
                <a:schemeClr val="tx1"/>
              </a:solidFill>
            </a:endParaRPr>
          </a:p>
        </p:txBody>
      </p:sp>
      <p:sp>
        <p:nvSpPr>
          <p:cNvPr id="3" name="Content Placeholder 2"/>
          <p:cNvSpPr>
            <a:spLocks noGrp="1"/>
          </p:cNvSpPr>
          <p:nvPr>
            <p:ph idx="1"/>
          </p:nvPr>
        </p:nvSpPr>
        <p:spPr>
          <a:xfrm>
            <a:off x="663390" y="1569077"/>
            <a:ext cx="8596668" cy="1779605"/>
          </a:xfrm>
        </p:spPr>
        <p:txBody>
          <a:bodyPr>
            <a:normAutofit/>
          </a:bodyPr>
          <a:lstStyle/>
          <a:p>
            <a:pPr marL="0" indent="0">
              <a:buNone/>
            </a:pPr>
            <a:r>
              <a:rPr lang="en-GB" sz="3200" dirty="0" smtClean="0">
                <a:latin typeface="Arial" panose="020B0604020202020204" pitchFamily="34" charset="0"/>
                <a:cs typeface="Arial" panose="020B0604020202020204" pitchFamily="34" charset="0"/>
              </a:rPr>
              <a:t>An antibody is a protein produced by the immune system in response to the presence of an antigen.</a:t>
            </a:r>
            <a:endParaRPr lang="en-GB" sz="3200" dirty="0">
              <a:latin typeface="Arial" panose="020B0604020202020204" pitchFamily="34" charset="0"/>
              <a:cs typeface="Arial" panose="020B0604020202020204" pitchFamily="34" charset="0"/>
            </a:endParaRPr>
          </a:p>
        </p:txBody>
      </p:sp>
      <p:pic>
        <p:nvPicPr>
          <p:cNvPr id="1026" name="Picture 2" descr="http://poisonevercure.150m.com/antibody2.jpg"/>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930" t="5152" r="50641" b="13015"/>
          <a:stretch/>
        </p:blipFill>
        <p:spPr bwMode="auto">
          <a:xfrm>
            <a:off x="4250724" y="2891481"/>
            <a:ext cx="2434281" cy="32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98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The Humoral Response </a:t>
            </a:r>
            <a:r>
              <a:rPr lang="en-GB" dirty="0" smtClean="0">
                <a:solidFill>
                  <a:schemeClr val="tx1"/>
                </a:solidFill>
              </a:rPr>
              <a:t/>
            </a:r>
            <a:br>
              <a:rPr lang="en-GB" dirty="0" smtClean="0">
                <a:solidFill>
                  <a:schemeClr val="tx1"/>
                </a:solidFill>
              </a:rPr>
            </a:br>
            <a:r>
              <a:rPr lang="en-GB" dirty="0" smtClean="0">
                <a:solidFill>
                  <a:schemeClr val="tx1"/>
                </a:solidFill>
              </a:rPr>
              <a:t>Web Links</a:t>
            </a:r>
            <a:endParaRPr lang="en-GB" dirty="0">
              <a:solidFill>
                <a:schemeClr val="tx1"/>
              </a:solidFill>
            </a:endParaRPr>
          </a:p>
        </p:txBody>
      </p:sp>
      <p:sp>
        <p:nvSpPr>
          <p:cNvPr id="3" name="Content Placeholder 2"/>
          <p:cNvSpPr>
            <a:spLocks noGrp="1"/>
          </p:cNvSpPr>
          <p:nvPr>
            <p:ph idx="1"/>
          </p:nvPr>
        </p:nvSpPr>
        <p:spPr>
          <a:xfrm>
            <a:off x="689691" y="2531293"/>
            <a:ext cx="8596668" cy="3634729"/>
          </a:xfrm>
        </p:spPr>
        <p:txBody>
          <a:bodyPr>
            <a:normAutofit/>
          </a:bodyPr>
          <a:lstStyle/>
          <a:p>
            <a:pPr marL="457200" indent="-457200">
              <a:buClr>
                <a:schemeClr val="tx1"/>
              </a:buClr>
              <a:buSzPct val="100000"/>
              <a:buFont typeface="+mj-lt"/>
              <a:buAutoNum type="arabicPeriod"/>
            </a:pPr>
            <a:r>
              <a:rPr lang="en-GB" sz="2000" u="sng" dirty="0">
                <a:hlinkClick r:id="rId2"/>
              </a:rPr>
              <a:t>http://highered.mheducation.com/sites/0072507470/student_view0/chapter22/animation__the_immune_response.html</a:t>
            </a:r>
            <a:r>
              <a:rPr lang="en-GB" sz="2000" dirty="0"/>
              <a:t> 2 min. </a:t>
            </a:r>
            <a:r>
              <a:rPr lang="en-GB" sz="2000" dirty="0" smtClean="0"/>
              <a:t>              </a:t>
            </a:r>
            <a:r>
              <a:rPr lang="en-GB" sz="1600" dirty="0" smtClean="0"/>
              <a:t>Shows Antigen </a:t>
            </a:r>
            <a:r>
              <a:rPr lang="en-GB" sz="1600" dirty="0"/>
              <a:t>Presentation, </a:t>
            </a:r>
            <a:r>
              <a:rPr lang="en-GB" sz="1600" dirty="0" smtClean="0"/>
              <a:t>Action </a:t>
            </a:r>
            <a:r>
              <a:rPr lang="en-GB" sz="1600" dirty="0"/>
              <a:t>of Cytotoxic T cells (cell mediated response) and action of B- cells (Humoral response</a:t>
            </a:r>
            <a:r>
              <a:rPr lang="en-GB" sz="1600" dirty="0" smtClean="0"/>
              <a:t>). </a:t>
            </a:r>
            <a:r>
              <a:rPr lang="en-GB" sz="1600" dirty="0" smtClean="0">
                <a:solidFill>
                  <a:srgbClr val="FF0000"/>
                </a:solidFill>
              </a:rPr>
              <a:t>(same AQA SOW link as shown in the cell mediated response)</a:t>
            </a:r>
          </a:p>
          <a:p>
            <a:pPr marL="0" indent="0">
              <a:buNone/>
            </a:pPr>
            <a:endParaRPr lang="en-GB" dirty="0"/>
          </a:p>
          <a:p>
            <a:pPr marL="457200" indent="-457200">
              <a:buClr>
                <a:schemeClr val="tx1"/>
              </a:buClr>
              <a:buSzPct val="100000"/>
              <a:buFont typeface="+mj-lt"/>
              <a:buAutoNum type="arabicPeriod" startAt="2"/>
            </a:pPr>
            <a:r>
              <a:rPr lang="en-GB" sz="2000" b="1" u="sng" dirty="0">
                <a:hlinkClick r:id="rId3"/>
              </a:rPr>
              <a:t>http://www.sbs.utexas.edu/psaxena/MicrobiologyAnimations/Animations/HumoralImmunity/micro_humoral.swf</a:t>
            </a:r>
            <a:r>
              <a:rPr lang="en-GB" sz="2000" dirty="0"/>
              <a:t> </a:t>
            </a:r>
            <a:r>
              <a:rPr lang="en-GB" sz="1600" dirty="0" smtClean="0">
                <a:solidFill>
                  <a:srgbClr val="FF0000"/>
                </a:solidFill>
              </a:rPr>
              <a:t>(Link from AQA SOW) </a:t>
            </a:r>
            <a:r>
              <a:rPr lang="en-GB" sz="1600" dirty="0">
                <a:solidFill>
                  <a:schemeClr val="tx1"/>
                </a:solidFill>
              </a:rPr>
              <a:t>G</a:t>
            </a:r>
            <a:r>
              <a:rPr lang="en-GB" sz="1600" dirty="0" smtClean="0">
                <a:solidFill>
                  <a:schemeClr val="tx1"/>
                </a:solidFill>
              </a:rPr>
              <a:t>ood clear animation. Can give overview or go into more detail using the 3 tabs on the screen. Detail given is a good level.</a:t>
            </a:r>
          </a:p>
          <a:p>
            <a:pPr marL="457200" lvl="1" indent="0">
              <a:buNone/>
            </a:pPr>
            <a:r>
              <a:rPr lang="en-GB" sz="2000" dirty="0" smtClean="0"/>
              <a:t>	Screen </a:t>
            </a:r>
            <a:r>
              <a:rPr lang="en-GB" sz="2000" dirty="0"/>
              <a:t>shots of this animation on next </a:t>
            </a:r>
            <a:r>
              <a:rPr lang="en-GB" sz="2000" dirty="0" smtClean="0"/>
              <a:t>2 </a:t>
            </a:r>
            <a:r>
              <a:rPr lang="en-GB" sz="2000" dirty="0"/>
              <a:t>slides</a:t>
            </a:r>
          </a:p>
          <a:p>
            <a:pPr lvl="1"/>
            <a:endParaRPr lang="en-GB" dirty="0">
              <a:solidFill>
                <a:schemeClr val="tx1"/>
              </a:solidFill>
            </a:endParaRPr>
          </a:p>
        </p:txBody>
      </p:sp>
    </p:spTree>
    <p:extLst>
      <p:ext uri="{BB962C8B-B14F-4D97-AF65-F5344CB8AC3E}">
        <p14:creationId xmlns:p14="http://schemas.microsoft.com/office/powerpoint/2010/main" val="694667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106"/>
          <a:stretch/>
        </p:blipFill>
        <p:spPr>
          <a:xfrm>
            <a:off x="333632" y="98854"/>
            <a:ext cx="4964101" cy="302740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896"/>
          <a:stretch/>
        </p:blipFill>
        <p:spPr>
          <a:xfrm>
            <a:off x="5397471" y="99337"/>
            <a:ext cx="4968807" cy="302692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18" y="3318653"/>
            <a:ext cx="5009914" cy="321807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973" y="3336324"/>
            <a:ext cx="5041556" cy="3249827"/>
          </a:xfrm>
          <a:prstGeom prst="rect">
            <a:avLst/>
          </a:prstGeom>
        </p:spPr>
      </p:pic>
      <p:sp>
        <p:nvSpPr>
          <p:cNvPr id="2" name="TextBox 1"/>
          <p:cNvSpPr txBox="1"/>
          <p:nvPr/>
        </p:nvSpPr>
        <p:spPr>
          <a:xfrm>
            <a:off x="3793524" y="1371600"/>
            <a:ext cx="1940011" cy="646331"/>
          </a:xfrm>
          <a:prstGeom prst="rect">
            <a:avLst/>
          </a:prstGeom>
          <a:solidFill>
            <a:schemeClr val="accent1"/>
          </a:solidFill>
        </p:spPr>
        <p:txBody>
          <a:bodyPr wrap="square" rtlCol="0">
            <a:spAutoFit/>
          </a:bodyPr>
          <a:lstStyle/>
          <a:p>
            <a:r>
              <a:rPr lang="en-GB" dirty="0" smtClean="0"/>
              <a:t>See animation 2 and booklet p 8</a:t>
            </a:r>
            <a:endParaRPr lang="en-GB" dirty="0"/>
          </a:p>
        </p:txBody>
      </p:sp>
    </p:spTree>
    <p:extLst>
      <p:ext uri="{BB962C8B-B14F-4D97-AF65-F5344CB8AC3E}">
        <p14:creationId xmlns:p14="http://schemas.microsoft.com/office/powerpoint/2010/main" val="2441812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577" y="344557"/>
            <a:ext cx="8596668" cy="753374"/>
          </a:xfrm>
        </p:spPr>
        <p:txBody>
          <a:bodyPr>
            <a:normAutofit/>
          </a:bodyPr>
          <a:lstStyle/>
          <a:p>
            <a:r>
              <a:rPr lang="en-GB" b="1" dirty="0" smtClean="0">
                <a:solidFill>
                  <a:schemeClr val="tx1"/>
                </a:solidFill>
              </a:rPr>
              <a:t>Antibody Actions </a:t>
            </a:r>
            <a:r>
              <a:rPr lang="en-GB" sz="2400" dirty="0" smtClean="0">
                <a:solidFill>
                  <a:schemeClr val="tx1"/>
                </a:solidFill>
              </a:rPr>
              <a:t>snips from animation 2</a:t>
            </a:r>
            <a:endParaRPr lang="en-GB" sz="2400" dirty="0">
              <a:solidFill>
                <a:schemeClr val="tx1"/>
              </a:solidFill>
            </a:endParaRPr>
          </a:p>
        </p:txBody>
      </p:sp>
      <p:grpSp>
        <p:nvGrpSpPr>
          <p:cNvPr id="7" name="Group 6"/>
          <p:cNvGrpSpPr/>
          <p:nvPr/>
        </p:nvGrpSpPr>
        <p:grpSpPr>
          <a:xfrm>
            <a:off x="590811" y="1104827"/>
            <a:ext cx="5319659" cy="5529762"/>
            <a:chOff x="617315" y="1316862"/>
            <a:chExt cx="5319659" cy="552976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75"/>
            <a:stretch/>
          </p:blipFill>
          <p:spPr>
            <a:xfrm>
              <a:off x="617315" y="1316862"/>
              <a:ext cx="5298348" cy="4117358"/>
            </a:xfrm>
            <a:prstGeom prst="rect">
              <a:avLst/>
            </a:prstGeom>
            <a:ln w="12700">
              <a:solidFill>
                <a:schemeClr val="accent1"/>
              </a:solidFill>
            </a:ln>
          </p:spPr>
        </p:pic>
        <p:sp>
          <p:nvSpPr>
            <p:cNvPr id="5" name="TextBox 4"/>
            <p:cNvSpPr txBox="1"/>
            <p:nvPr/>
          </p:nvSpPr>
          <p:spPr>
            <a:xfrm>
              <a:off x="618187" y="5030742"/>
              <a:ext cx="5318787" cy="1815882"/>
            </a:xfrm>
            <a:prstGeom prst="rect">
              <a:avLst/>
            </a:prstGeom>
            <a:solidFill>
              <a:schemeClr val="accent1"/>
            </a:solidFill>
          </p:spPr>
          <p:txBody>
            <a:bodyPr wrap="square" rtlCol="0">
              <a:spAutoFit/>
            </a:bodyPr>
            <a:lstStyle/>
            <a:p>
              <a:r>
                <a:rPr lang="en-GB" sz="2400" b="1" dirty="0" smtClean="0"/>
                <a:t>Neutralisation</a:t>
              </a:r>
              <a:r>
                <a:rPr lang="en-GB" sz="2400" dirty="0" smtClean="0"/>
                <a:t> - Bind to critical portions of toxins/bacteria/viruses or block proteins necessary for attachment to cells. </a:t>
              </a:r>
              <a:r>
                <a:rPr lang="en-GB" sz="1600" i="1" dirty="0" smtClean="0">
                  <a:solidFill>
                    <a:srgbClr val="002060"/>
                  </a:solidFill>
                </a:rPr>
                <a:t>(</a:t>
              </a:r>
              <a:r>
                <a:rPr lang="en-GB" sz="1600" b="1" i="1" dirty="0" smtClean="0">
                  <a:solidFill>
                    <a:srgbClr val="002060"/>
                  </a:solidFill>
                </a:rPr>
                <a:t>note</a:t>
              </a:r>
              <a:r>
                <a:rPr lang="en-GB" sz="1600" i="1" dirty="0" smtClean="0">
                  <a:solidFill>
                    <a:srgbClr val="002060"/>
                  </a:solidFill>
                </a:rPr>
                <a:t> this is not described in text only in animation)</a:t>
              </a:r>
              <a:endParaRPr lang="en-GB" sz="1600" i="1" dirty="0">
                <a:solidFill>
                  <a:srgbClr val="002060"/>
                </a:solidFill>
              </a:endParaRPr>
            </a:p>
          </p:txBody>
        </p:sp>
      </p:grpSp>
      <p:grpSp>
        <p:nvGrpSpPr>
          <p:cNvPr id="8" name="Group 7"/>
          <p:cNvGrpSpPr/>
          <p:nvPr/>
        </p:nvGrpSpPr>
        <p:grpSpPr>
          <a:xfrm>
            <a:off x="6665843" y="1069920"/>
            <a:ext cx="3935896" cy="5321962"/>
            <a:chOff x="6652591" y="1255451"/>
            <a:chExt cx="3935896" cy="5321962"/>
          </a:xfrm>
        </p:grpSpPr>
        <p:pic>
          <p:nvPicPr>
            <p:cNvPr id="2" name="Picture 1"/>
            <p:cNvPicPr>
              <a:picLocks noChangeAspect="1"/>
            </p:cNvPicPr>
            <p:nvPr/>
          </p:nvPicPr>
          <p:blipFill>
            <a:blip r:embed="rId3"/>
            <a:stretch>
              <a:fillRect/>
            </a:stretch>
          </p:blipFill>
          <p:spPr>
            <a:xfrm>
              <a:off x="7878397" y="1255451"/>
              <a:ext cx="2546707" cy="3899645"/>
            </a:xfrm>
            <a:prstGeom prst="rect">
              <a:avLst/>
            </a:prstGeom>
            <a:ln w="12700">
              <a:solidFill>
                <a:schemeClr val="accent1"/>
              </a:solidFill>
            </a:ln>
          </p:spPr>
        </p:pic>
        <p:sp>
          <p:nvSpPr>
            <p:cNvPr id="6" name="TextBox 5"/>
            <p:cNvSpPr txBox="1"/>
            <p:nvPr/>
          </p:nvSpPr>
          <p:spPr>
            <a:xfrm>
              <a:off x="6652591" y="5007753"/>
              <a:ext cx="3935896" cy="1569660"/>
            </a:xfrm>
            <a:prstGeom prst="rect">
              <a:avLst/>
            </a:prstGeom>
            <a:solidFill>
              <a:schemeClr val="accent1"/>
            </a:solidFill>
          </p:spPr>
          <p:txBody>
            <a:bodyPr wrap="square" rtlCol="0">
              <a:spAutoFit/>
            </a:bodyPr>
            <a:lstStyle/>
            <a:p>
              <a:r>
                <a:rPr lang="en-GB" sz="2400" b="1" dirty="0" smtClean="0"/>
                <a:t>Agglutination </a:t>
              </a:r>
              <a:r>
                <a:rPr lang="en-GB" sz="2400" dirty="0" smtClean="0"/>
                <a:t>- Bind to more than one microbial cell causing clumping – known as </a:t>
              </a:r>
              <a:r>
                <a:rPr lang="en-GB" sz="2400" b="1" dirty="0" smtClean="0">
                  <a:solidFill>
                    <a:srgbClr val="FF0000"/>
                  </a:solidFill>
                </a:rPr>
                <a:t>agglutination</a:t>
              </a:r>
              <a:endParaRPr lang="en-GB" sz="2400" b="1" dirty="0">
                <a:solidFill>
                  <a:srgbClr val="FF0000"/>
                </a:solidFill>
              </a:endParaRPr>
            </a:p>
          </p:txBody>
        </p:sp>
      </p:grpSp>
    </p:spTree>
    <p:extLst>
      <p:ext uri="{BB962C8B-B14F-4D97-AF65-F5344CB8AC3E}">
        <p14:creationId xmlns:p14="http://schemas.microsoft.com/office/powerpoint/2010/main" val="1629658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Action of Antibodies. </a:t>
            </a:r>
            <a:r>
              <a:rPr lang="en-GB" sz="2400" b="1" i="1" dirty="0" smtClean="0">
                <a:solidFill>
                  <a:schemeClr val="tx1"/>
                </a:solidFill>
              </a:rPr>
              <a:t>(</a:t>
            </a:r>
            <a:r>
              <a:rPr lang="en-GB" sz="2400" i="1" dirty="0" smtClean="0">
                <a:solidFill>
                  <a:schemeClr val="tx1"/>
                </a:solidFill>
              </a:rPr>
              <a:t>Booklet p 7)</a:t>
            </a:r>
            <a:endParaRPr lang="en-GB" sz="2400" i="1" dirty="0">
              <a:solidFill>
                <a:schemeClr val="tx1"/>
              </a:solidFill>
            </a:endParaRPr>
          </a:p>
        </p:txBody>
      </p:sp>
      <p:sp>
        <p:nvSpPr>
          <p:cNvPr id="3" name="Content Placeholder 2"/>
          <p:cNvSpPr>
            <a:spLocks noGrp="1"/>
          </p:cNvSpPr>
          <p:nvPr>
            <p:ph idx="1"/>
          </p:nvPr>
        </p:nvSpPr>
        <p:spPr>
          <a:xfrm>
            <a:off x="690585" y="1305729"/>
            <a:ext cx="10583565" cy="4858871"/>
          </a:xfrm>
        </p:spPr>
        <p:txBody>
          <a:bodyPr>
            <a:noAutofit/>
          </a:bodyPr>
          <a:lstStyle/>
          <a:p>
            <a:pPr marL="0" indent="0">
              <a:buNone/>
            </a:pPr>
            <a:r>
              <a:rPr lang="en-GB" sz="2400" dirty="0" smtClean="0"/>
              <a:t>Antibodies are produced through the </a:t>
            </a:r>
            <a:r>
              <a:rPr lang="en-GB" sz="2400" b="1" dirty="0" smtClean="0">
                <a:solidFill>
                  <a:schemeClr val="tx1"/>
                </a:solidFill>
              </a:rPr>
              <a:t>Humoral Response </a:t>
            </a:r>
            <a:r>
              <a:rPr lang="en-GB" sz="2400" dirty="0" smtClean="0"/>
              <a:t>by B lymphocytes.</a:t>
            </a:r>
          </a:p>
          <a:p>
            <a:pPr>
              <a:buClr>
                <a:schemeClr val="tx1"/>
              </a:buClr>
            </a:pPr>
            <a:r>
              <a:rPr lang="en-GB" sz="2400" dirty="0" smtClean="0"/>
              <a:t>They prepare the antigen for destruction </a:t>
            </a:r>
            <a:r>
              <a:rPr lang="en-GB" sz="2400" dirty="0" smtClean="0">
                <a:solidFill>
                  <a:srgbClr val="FF0000"/>
                </a:solidFill>
              </a:rPr>
              <a:t>so assist in its destruction!</a:t>
            </a:r>
          </a:p>
          <a:p>
            <a:pPr>
              <a:buClr>
                <a:schemeClr val="tx1"/>
              </a:buClr>
            </a:pPr>
            <a:r>
              <a:rPr lang="en-GB" sz="2400" dirty="0" smtClean="0">
                <a:solidFill>
                  <a:schemeClr val="tx1">
                    <a:lumMod val="95000"/>
                    <a:lumOff val="5000"/>
                  </a:schemeClr>
                </a:solidFill>
              </a:rPr>
              <a:t>They attach to antigens forming </a:t>
            </a:r>
            <a:r>
              <a:rPr lang="en-GB" sz="2400" dirty="0" smtClean="0">
                <a:solidFill>
                  <a:srgbClr val="FF0000"/>
                </a:solidFill>
              </a:rPr>
              <a:t>antigen-antibody complexes</a:t>
            </a:r>
          </a:p>
          <a:p>
            <a:pPr>
              <a:buClr>
                <a:schemeClr val="tx1"/>
              </a:buClr>
            </a:pPr>
            <a:r>
              <a:rPr lang="en-GB" sz="2400" dirty="0" smtClean="0"/>
              <a:t>ways they prepare the antigen for destruction include:-</a:t>
            </a:r>
          </a:p>
          <a:p>
            <a:pPr marL="914400" lvl="1" indent="-457200">
              <a:spcAft>
                <a:spcPts val="5400"/>
              </a:spcAft>
              <a:buClr>
                <a:schemeClr val="tx1"/>
              </a:buClr>
              <a:buFont typeface="+mj-lt"/>
              <a:buAutoNum type="arabicPeriod"/>
            </a:pPr>
            <a:r>
              <a:rPr lang="en-GB" sz="2400" b="1" dirty="0" smtClean="0">
                <a:solidFill>
                  <a:srgbClr val="FF0000"/>
                </a:solidFill>
              </a:rPr>
              <a:t>Agglutination</a:t>
            </a:r>
            <a:r>
              <a:rPr lang="en-GB" sz="2400" dirty="0" smtClean="0"/>
              <a:t> – clumping together of bacterial cells so phagocytes can easily engulf them in a group.</a:t>
            </a:r>
          </a:p>
          <a:p>
            <a:pPr marL="914400" lvl="1" indent="-457200">
              <a:spcBef>
                <a:spcPts val="1800"/>
              </a:spcBef>
              <a:buClr>
                <a:schemeClr val="tx1"/>
              </a:buClr>
              <a:buFont typeface="+mj-lt"/>
              <a:buAutoNum type="arabicPeriod" startAt="2"/>
            </a:pPr>
            <a:r>
              <a:rPr lang="en-GB" sz="2400" b="1" dirty="0" smtClean="0">
                <a:solidFill>
                  <a:srgbClr val="FF0000"/>
                </a:solidFill>
              </a:rPr>
              <a:t>Attach to bacterial cells </a:t>
            </a:r>
            <a:r>
              <a:rPr lang="en-GB" sz="2400" dirty="0" smtClean="0"/>
              <a:t>and act as markers for the phagocytes to engulf the cells.</a:t>
            </a:r>
          </a:p>
          <a:p>
            <a:pPr marL="914400" lvl="1" indent="-457200">
              <a:spcBef>
                <a:spcPts val="1800"/>
              </a:spcBef>
              <a:buClr>
                <a:schemeClr val="tx1"/>
              </a:buClr>
              <a:buFont typeface="+mj-lt"/>
              <a:buAutoNum type="arabicPeriod" startAt="2"/>
            </a:pPr>
            <a:r>
              <a:rPr lang="en-GB" sz="2400" b="1" dirty="0" smtClean="0">
                <a:solidFill>
                  <a:srgbClr val="FF0000"/>
                </a:solidFill>
              </a:rPr>
              <a:t>Neutralisation</a:t>
            </a:r>
            <a:r>
              <a:rPr lang="en-GB" sz="2400" dirty="0" smtClean="0"/>
              <a:t> – binding to critical parts of the pathogen preventing functioning. </a:t>
            </a:r>
            <a:r>
              <a:rPr lang="en-GB" sz="2000" i="1" dirty="0" smtClean="0">
                <a:solidFill>
                  <a:srgbClr val="002060"/>
                </a:solidFill>
              </a:rPr>
              <a:t>(EXTENSION -not mentioned in spec or text but on animation)</a:t>
            </a:r>
            <a:endParaRPr lang="en-GB" sz="2000" i="1" dirty="0">
              <a:solidFill>
                <a:srgbClr val="002060"/>
              </a:solidFill>
            </a:endParaRPr>
          </a:p>
        </p:txBody>
      </p:sp>
      <p:grpSp>
        <p:nvGrpSpPr>
          <p:cNvPr id="4" name="Group 4"/>
          <p:cNvGrpSpPr>
            <a:grpSpLocks/>
          </p:cNvGrpSpPr>
          <p:nvPr/>
        </p:nvGrpSpPr>
        <p:grpSpPr bwMode="auto">
          <a:xfrm>
            <a:off x="7331236" y="3872983"/>
            <a:ext cx="1658937" cy="1087437"/>
            <a:chOff x="4311" y="11410"/>
            <a:chExt cx="1411" cy="821"/>
          </a:xfrm>
        </p:grpSpPr>
        <p:sp>
          <p:nvSpPr>
            <p:cNvPr id="5" name="Oval 5"/>
            <p:cNvSpPr>
              <a:spLocks noChangeArrowheads="1"/>
            </p:cNvSpPr>
            <p:nvPr/>
          </p:nvSpPr>
          <p:spPr bwMode="auto">
            <a:xfrm rot="4293903">
              <a:off x="5384" y="11776"/>
              <a:ext cx="508" cy="169"/>
            </a:xfrm>
            <a:prstGeom prst="ellipse">
              <a:avLst/>
            </a:prstGeom>
            <a:solidFill>
              <a:srgbClr val="FFFFFF"/>
            </a:solidFill>
            <a:ln w="9525">
              <a:solidFill>
                <a:srgbClr val="000000"/>
              </a:solidFill>
              <a:round/>
              <a:headEnd/>
              <a:tailEnd/>
            </a:ln>
          </p:spPr>
          <p:txBody>
            <a:bodyPr/>
            <a:lstStyle/>
            <a:p>
              <a:endParaRPr lang="en-GB"/>
            </a:p>
          </p:txBody>
        </p:sp>
        <p:grpSp>
          <p:nvGrpSpPr>
            <p:cNvPr id="6" name="Group 6"/>
            <p:cNvGrpSpPr>
              <a:grpSpLocks/>
            </p:cNvGrpSpPr>
            <p:nvPr/>
          </p:nvGrpSpPr>
          <p:grpSpPr bwMode="auto">
            <a:xfrm rot="-2342672">
              <a:off x="4515" y="11660"/>
              <a:ext cx="297" cy="571"/>
              <a:chOff x="3283" y="11684"/>
              <a:chExt cx="373" cy="1131"/>
            </a:xfrm>
          </p:grpSpPr>
          <p:sp>
            <p:nvSpPr>
              <p:cNvPr id="18" name="Rectangle 7"/>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9" name="Rectangle 8"/>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20" name="Rectangle 9"/>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grpSp>
          <p:nvGrpSpPr>
            <p:cNvPr id="7" name="Group 10"/>
            <p:cNvGrpSpPr>
              <a:grpSpLocks/>
            </p:cNvGrpSpPr>
            <p:nvPr/>
          </p:nvGrpSpPr>
          <p:grpSpPr bwMode="auto">
            <a:xfrm rot="2378765">
              <a:off x="5100" y="11607"/>
              <a:ext cx="297" cy="571"/>
              <a:chOff x="3283" y="11684"/>
              <a:chExt cx="373" cy="1131"/>
            </a:xfrm>
          </p:grpSpPr>
          <p:sp>
            <p:nvSpPr>
              <p:cNvPr id="15" name="Rectangle 11"/>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6" name="Rectangle 12"/>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17" name="Rectangle 13"/>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grpSp>
          <p:nvGrpSpPr>
            <p:cNvPr id="8" name="Group 14"/>
            <p:cNvGrpSpPr>
              <a:grpSpLocks/>
            </p:cNvGrpSpPr>
            <p:nvPr/>
          </p:nvGrpSpPr>
          <p:grpSpPr bwMode="auto">
            <a:xfrm>
              <a:off x="4790" y="11515"/>
              <a:ext cx="299" cy="572"/>
              <a:chOff x="3283" y="11684"/>
              <a:chExt cx="373" cy="1131"/>
            </a:xfrm>
          </p:grpSpPr>
          <p:sp>
            <p:nvSpPr>
              <p:cNvPr id="12" name="Rectangle 15"/>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3" name="Rectangle 16"/>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14" name="Rectangle 17"/>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sp>
          <p:nvSpPr>
            <p:cNvPr id="9" name="Oval 18"/>
            <p:cNvSpPr>
              <a:spLocks noChangeArrowheads="1"/>
            </p:cNvSpPr>
            <p:nvPr/>
          </p:nvSpPr>
          <p:spPr bwMode="auto">
            <a:xfrm rot="1106097">
              <a:off x="4988" y="11450"/>
              <a:ext cx="509" cy="169"/>
            </a:xfrm>
            <a:prstGeom prst="ellipse">
              <a:avLst/>
            </a:prstGeom>
            <a:solidFill>
              <a:srgbClr val="FFFFFF"/>
            </a:solidFill>
            <a:ln w="9525">
              <a:solidFill>
                <a:srgbClr val="000000"/>
              </a:solidFill>
              <a:round/>
              <a:headEnd/>
              <a:tailEnd/>
            </a:ln>
          </p:spPr>
          <p:txBody>
            <a:bodyPr/>
            <a:lstStyle/>
            <a:p>
              <a:endParaRPr lang="en-GB"/>
            </a:p>
          </p:txBody>
        </p:sp>
        <p:sp>
          <p:nvSpPr>
            <p:cNvPr id="10" name="Oval 19"/>
            <p:cNvSpPr>
              <a:spLocks noChangeArrowheads="1"/>
            </p:cNvSpPr>
            <p:nvPr/>
          </p:nvSpPr>
          <p:spPr bwMode="auto">
            <a:xfrm rot="-4117763">
              <a:off x="4142" y="11596"/>
              <a:ext cx="508" cy="169"/>
            </a:xfrm>
            <a:prstGeom prst="ellipse">
              <a:avLst/>
            </a:prstGeom>
            <a:solidFill>
              <a:srgbClr val="FFFFFF"/>
            </a:solidFill>
            <a:ln w="9525">
              <a:solidFill>
                <a:srgbClr val="000000"/>
              </a:solidFill>
              <a:round/>
              <a:headEnd/>
              <a:tailEnd/>
            </a:ln>
          </p:spPr>
          <p:txBody>
            <a:bodyPr/>
            <a:lstStyle/>
            <a:p>
              <a:endParaRPr lang="en-GB"/>
            </a:p>
          </p:txBody>
        </p:sp>
        <p:sp>
          <p:nvSpPr>
            <p:cNvPr id="11" name="Oval 20"/>
            <p:cNvSpPr>
              <a:spLocks noChangeArrowheads="1"/>
            </p:cNvSpPr>
            <p:nvPr/>
          </p:nvSpPr>
          <p:spPr bwMode="auto">
            <a:xfrm rot="-1827933">
              <a:off x="4480" y="11410"/>
              <a:ext cx="508" cy="169"/>
            </a:xfrm>
            <a:prstGeom prst="ellipse">
              <a:avLst/>
            </a:prstGeom>
            <a:solidFill>
              <a:srgbClr val="FFFFFF"/>
            </a:solidFill>
            <a:ln w="9525">
              <a:solidFill>
                <a:srgbClr val="000000"/>
              </a:solidFill>
              <a:round/>
              <a:headEnd/>
              <a:tailEnd/>
            </a:ln>
          </p:spPr>
          <p:txBody>
            <a:bodyPr/>
            <a:lstStyle/>
            <a:p>
              <a:endParaRPr lang="en-GB"/>
            </a:p>
          </p:txBody>
        </p:sp>
      </p:grpSp>
    </p:spTree>
    <p:extLst>
      <p:ext uri="{BB962C8B-B14F-4D97-AF65-F5344CB8AC3E}">
        <p14:creationId xmlns:p14="http://schemas.microsoft.com/office/powerpoint/2010/main" val="297655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smtClean="0">
                <a:solidFill>
                  <a:schemeClr val="tx1"/>
                </a:solidFill>
              </a:rPr>
              <a:t>Specification: section 3.2.4 </a:t>
            </a:r>
            <a:r>
              <a:rPr lang="en-GB" sz="2800" dirty="0" smtClean="0">
                <a:solidFill>
                  <a:schemeClr val="tx1"/>
                </a:solidFill>
              </a:rPr>
              <a:t>continued</a:t>
            </a:r>
            <a:endParaRPr lang="en-GB" sz="2800" dirty="0">
              <a:solidFill>
                <a:schemeClr val="tx1"/>
              </a:solidFill>
            </a:endParaRPr>
          </a:p>
        </p:txBody>
      </p:sp>
      <p:sp>
        <p:nvSpPr>
          <p:cNvPr id="3" name="Content Placeholder 2"/>
          <p:cNvSpPr>
            <a:spLocks noGrp="1"/>
          </p:cNvSpPr>
          <p:nvPr>
            <p:ph idx="1"/>
          </p:nvPr>
        </p:nvSpPr>
        <p:spPr>
          <a:xfrm>
            <a:off x="665903" y="1024003"/>
            <a:ext cx="10306897" cy="5491097"/>
          </a:xfrm>
        </p:spPr>
        <p:txBody>
          <a:bodyPr>
            <a:noAutofit/>
          </a:bodyPr>
          <a:lstStyle/>
          <a:p>
            <a:pPr marL="0" indent="0">
              <a:buNone/>
            </a:pPr>
            <a:r>
              <a:rPr lang="en-GB" sz="2000" dirty="0" smtClean="0">
                <a:solidFill>
                  <a:schemeClr val="tx1"/>
                </a:solidFill>
              </a:rPr>
              <a:t>The use of monoclonal antibodies in:</a:t>
            </a:r>
          </a:p>
          <a:p>
            <a:pPr>
              <a:buFont typeface="Wingdings 3" panose="05040102010807070707" pitchFamily="18" charset="2"/>
              <a:buChar char=""/>
            </a:pPr>
            <a:r>
              <a:rPr lang="en-GB" sz="2000" dirty="0" smtClean="0">
                <a:solidFill>
                  <a:schemeClr val="tx1"/>
                </a:solidFill>
              </a:rPr>
              <a:t>Targeting medication to specific cell types by attaching a therapeutic drug to an antibody.</a:t>
            </a:r>
            <a:endParaRPr lang="en-GB" sz="2000" dirty="0" smtClean="0">
              <a:solidFill>
                <a:srgbClr val="FF0000"/>
              </a:solidFill>
            </a:endParaRPr>
          </a:p>
          <a:p>
            <a:pPr>
              <a:buFont typeface="Wingdings 3" panose="05040102010807070707" pitchFamily="18" charset="2"/>
              <a:buChar char=""/>
            </a:pPr>
            <a:r>
              <a:rPr lang="en-GB" sz="2000" dirty="0" smtClean="0">
                <a:solidFill>
                  <a:schemeClr val="tx1"/>
                </a:solidFill>
              </a:rPr>
              <a:t>Medical diagnosis.</a:t>
            </a:r>
          </a:p>
          <a:p>
            <a:pPr marL="0" indent="0">
              <a:buNone/>
            </a:pPr>
            <a:r>
              <a:rPr lang="en-GB" sz="2000" dirty="0" smtClean="0">
                <a:solidFill>
                  <a:schemeClr val="tx1"/>
                </a:solidFill>
              </a:rPr>
              <a:t>Details of the production of monoclonal antibodies is </a:t>
            </a:r>
            <a:r>
              <a:rPr lang="en-GB" sz="2000" b="1" dirty="0" smtClean="0">
                <a:solidFill>
                  <a:schemeClr val="tx1"/>
                </a:solidFill>
              </a:rPr>
              <a:t>not</a:t>
            </a:r>
            <a:r>
              <a:rPr lang="en-GB" sz="2000" dirty="0" smtClean="0">
                <a:solidFill>
                  <a:schemeClr val="tx1"/>
                </a:solidFill>
              </a:rPr>
              <a:t> required.</a:t>
            </a:r>
          </a:p>
          <a:p>
            <a:pPr marL="0" indent="0">
              <a:buNone/>
            </a:pPr>
            <a:r>
              <a:rPr lang="en-GB" sz="2000" dirty="0" smtClean="0">
                <a:solidFill>
                  <a:schemeClr val="tx1"/>
                </a:solidFill>
              </a:rPr>
              <a:t>Ethical issues associated with the use of </a:t>
            </a:r>
            <a:r>
              <a:rPr lang="en-GB" sz="2000" dirty="0" smtClean="0">
                <a:solidFill>
                  <a:srgbClr val="FF0000"/>
                </a:solidFill>
              </a:rPr>
              <a:t>vaccines</a:t>
            </a:r>
            <a:r>
              <a:rPr lang="en-GB" sz="2000" dirty="0" smtClean="0">
                <a:solidFill>
                  <a:schemeClr val="tx1"/>
                </a:solidFill>
              </a:rPr>
              <a:t> and monoclonal antibodies.</a:t>
            </a:r>
          </a:p>
          <a:p>
            <a:pPr marL="0" indent="0">
              <a:buNone/>
            </a:pPr>
            <a:r>
              <a:rPr lang="en-GB" sz="2000" dirty="0" smtClean="0">
                <a:solidFill>
                  <a:schemeClr val="tx1"/>
                </a:solidFill>
              </a:rPr>
              <a:t>The use of antibodies in the </a:t>
            </a:r>
            <a:r>
              <a:rPr lang="en-GB" sz="2000" dirty="0" smtClean="0">
                <a:solidFill>
                  <a:srgbClr val="FF0000"/>
                </a:solidFill>
              </a:rPr>
              <a:t>ELISA</a:t>
            </a:r>
            <a:r>
              <a:rPr lang="en-GB" sz="2000" dirty="0" smtClean="0">
                <a:solidFill>
                  <a:schemeClr val="tx1"/>
                </a:solidFill>
              </a:rPr>
              <a:t> test.</a:t>
            </a:r>
          </a:p>
          <a:p>
            <a:pPr marL="0" indent="0">
              <a:buNone/>
            </a:pPr>
            <a:r>
              <a:rPr lang="en-GB" sz="2000" b="1" dirty="0" smtClean="0">
                <a:solidFill>
                  <a:schemeClr val="tx1"/>
                </a:solidFill>
              </a:rPr>
              <a:t>Students should be able to:</a:t>
            </a:r>
          </a:p>
          <a:p>
            <a:pPr>
              <a:buFont typeface="Wingdings 3" panose="05040102010807070707" pitchFamily="18" charset="2"/>
              <a:buChar char="u"/>
            </a:pPr>
            <a:r>
              <a:rPr lang="en-GB" sz="2000" dirty="0" smtClean="0">
                <a:solidFill>
                  <a:schemeClr val="tx1"/>
                </a:solidFill>
              </a:rPr>
              <a:t>Discuss ethical issues associated with the use of vaccines and monoclonal antibodies.</a:t>
            </a:r>
          </a:p>
          <a:p>
            <a:pPr>
              <a:buFont typeface="Wingdings 3" panose="05040102010807070707" pitchFamily="18" charset="2"/>
              <a:buChar char="u"/>
            </a:pPr>
            <a:r>
              <a:rPr lang="en-GB" sz="2000" dirty="0" smtClean="0">
                <a:solidFill>
                  <a:schemeClr val="tx1"/>
                </a:solidFill>
              </a:rPr>
              <a:t>Evaluate methodology, evidence and data relating to the use of vaccines and monoclonal antibodies.</a:t>
            </a:r>
            <a:endParaRPr lang="en-GB" sz="2000" dirty="0">
              <a:solidFill>
                <a:schemeClr val="tx1"/>
              </a:solidFill>
            </a:endParaRPr>
          </a:p>
          <a:p>
            <a:pPr>
              <a:buFont typeface="Wingdings 3" panose="05040102010807070707" pitchFamily="18" charset="2"/>
              <a:buChar char=""/>
            </a:pPr>
            <a:endParaRPr lang="en-GB" sz="2000" dirty="0" smtClean="0">
              <a:solidFill>
                <a:schemeClr val="tx1"/>
              </a:solidFill>
            </a:endParaRPr>
          </a:p>
          <a:p>
            <a:pPr>
              <a:buFont typeface="Wingdings 3" panose="05040102010807070707" pitchFamily="18" charset="2"/>
              <a:buChar char=""/>
            </a:pPr>
            <a:endParaRPr lang="en-GB" sz="2000" dirty="0" smtClean="0">
              <a:solidFill>
                <a:schemeClr val="tx1"/>
              </a:solidFill>
            </a:endParaRPr>
          </a:p>
          <a:p>
            <a:pPr marL="0" indent="0">
              <a:buNone/>
            </a:pPr>
            <a:endParaRPr lang="en-GB" sz="2000" dirty="0" smtClean="0">
              <a:solidFill>
                <a:srgbClr val="FF0000"/>
              </a:solidFill>
            </a:endParaRPr>
          </a:p>
        </p:txBody>
      </p:sp>
    </p:spTree>
    <p:extLst>
      <p:ext uri="{BB962C8B-B14F-4D97-AF65-F5344CB8AC3E}">
        <p14:creationId xmlns:p14="http://schemas.microsoft.com/office/powerpoint/2010/main" val="2198349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80" y="279748"/>
            <a:ext cx="9528161" cy="838200"/>
          </a:xfrm>
        </p:spPr>
        <p:txBody>
          <a:bodyPr>
            <a:normAutofit fontScale="90000"/>
          </a:bodyPr>
          <a:lstStyle/>
          <a:p>
            <a:r>
              <a:rPr lang="en-GB" sz="3200" b="1" dirty="0">
                <a:solidFill>
                  <a:schemeClr val="tx1"/>
                </a:solidFill>
              </a:rPr>
              <a:t>The Humoral Response </a:t>
            </a:r>
            <a:r>
              <a:rPr lang="en-GB" sz="3200" b="1" dirty="0" smtClean="0">
                <a:solidFill>
                  <a:schemeClr val="tx1"/>
                </a:solidFill>
              </a:rPr>
              <a:t>Diagrammatically</a:t>
            </a:r>
            <a:r>
              <a:rPr lang="en-GB" sz="2700" i="1" dirty="0" smtClean="0">
                <a:solidFill>
                  <a:schemeClr val="tx1"/>
                </a:solidFill>
              </a:rPr>
              <a:t> Booklet p 8</a:t>
            </a:r>
            <a:endParaRPr lang="en-GB" sz="2700" i="1" dirty="0">
              <a:solidFill>
                <a:schemeClr val="tx1"/>
              </a:solidFill>
            </a:endParaRPr>
          </a:p>
        </p:txBody>
      </p:sp>
      <p:sp>
        <p:nvSpPr>
          <p:cNvPr id="3" name="Content Placeholder 2"/>
          <p:cNvSpPr>
            <a:spLocks noGrp="1"/>
          </p:cNvSpPr>
          <p:nvPr>
            <p:ph idx="1"/>
          </p:nvPr>
        </p:nvSpPr>
        <p:spPr/>
        <p:txBody>
          <a:bodyPr/>
          <a:lstStyle/>
          <a:p>
            <a:pPr>
              <a:buNone/>
            </a:pPr>
            <a:r>
              <a:rPr lang="en-GB" dirty="0" smtClean="0"/>
              <a:t> </a:t>
            </a:r>
            <a:endParaRPr lang="en-GB" dirty="0"/>
          </a:p>
        </p:txBody>
      </p:sp>
      <p:grpSp>
        <p:nvGrpSpPr>
          <p:cNvPr id="8" name="Group 7"/>
          <p:cNvGrpSpPr/>
          <p:nvPr/>
        </p:nvGrpSpPr>
        <p:grpSpPr>
          <a:xfrm>
            <a:off x="588723" y="1032110"/>
            <a:ext cx="10559441" cy="5540187"/>
            <a:chOff x="588723" y="1111624"/>
            <a:chExt cx="10559441" cy="5540187"/>
          </a:xfrm>
        </p:grpSpPr>
        <p:grpSp>
          <p:nvGrpSpPr>
            <p:cNvPr id="11" name="Group 10"/>
            <p:cNvGrpSpPr/>
            <p:nvPr/>
          </p:nvGrpSpPr>
          <p:grpSpPr>
            <a:xfrm>
              <a:off x="588723" y="1111624"/>
              <a:ext cx="10559441" cy="5540187"/>
              <a:chOff x="588723" y="1111624"/>
              <a:chExt cx="10559441" cy="5540187"/>
            </a:xfrm>
          </p:grpSpPr>
          <p:grpSp>
            <p:nvGrpSpPr>
              <p:cNvPr id="5" name="Group 4"/>
              <p:cNvGrpSpPr/>
              <p:nvPr/>
            </p:nvGrpSpPr>
            <p:grpSpPr>
              <a:xfrm>
                <a:off x="2262648" y="1111624"/>
                <a:ext cx="7149310" cy="5540187"/>
                <a:chOff x="2262648" y="1111624"/>
                <a:chExt cx="7149310" cy="5540187"/>
              </a:xfrm>
            </p:grpSpPr>
            <p:grpSp>
              <p:nvGrpSpPr>
                <p:cNvPr id="231" name="Group 230"/>
                <p:cNvGrpSpPr/>
                <p:nvPr/>
              </p:nvGrpSpPr>
              <p:grpSpPr>
                <a:xfrm>
                  <a:off x="2366682" y="1111624"/>
                  <a:ext cx="7045276" cy="5540187"/>
                  <a:chOff x="996447" y="1295402"/>
                  <a:chExt cx="6670501" cy="5001123"/>
                </a:xfrm>
              </p:grpSpPr>
              <p:grpSp>
                <p:nvGrpSpPr>
                  <p:cNvPr id="79" name="Group 78"/>
                  <p:cNvGrpSpPr/>
                  <p:nvPr/>
                </p:nvGrpSpPr>
                <p:grpSpPr>
                  <a:xfrm>
                    <a:off x="996447" y="1295402"/>
                    <a:ext cx="1761144" cy="1481138"/>
                    <a:chOff x="1606047" y="2057402"/>
                    <a:chExt cx="1761144" cy="1481138"/>
                  </a:xfrm>
                </p:grpSpPr>
                <p:grpSp>
                  <p:nvGrpSpPr>
                    <p:cNvPr id="80" name="Group 42"/>
                    <p:cNvGrpSpPr/>
                    <p:nvPr/>
                  </p:nvGrpSpPr>
                  <p:grpSpPr>
                    <a:xfrm>
                      <a:off x="1606047" y="2057402"/>
                      <a:ext cx="1761144" cy="1481138"/>
                      <a:chOff x="1377447" y="1905002"/>
                      <a:chExt cx="1761144" cy="1481138"/>
                    </a:xfrm>
                  </p:grpSpPr>
                  <p:grpSp>
                    <p:nvGrpSpPr>
                      <p:cNvPr id="82" name="Group 81"/>
                      <p:cNvGrpSpPr>
                        <a:grpSpLocks/>
                      </p:cNvGrpSpPr>
                      <p:nvPr/>
                    </p:nvGrpSpPr>
                    <p:grpSpPr bwMode="auto">
                      <a:xfrm>
                        <a:off x="1377447" y="1905002"/>
                        <a:ext cx="1378759" cy="1481138"/>
                        <a:chOff x="1306" y="2079"/>
                        <a:chExt cx="1179" cy="1269"/>
                      </a:xfrm>
                    </p:grpSpPr>
                    <p:sp>
                      <p:nvSpPr>
                        <p:cNvPr id="114"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90" name="Group 8"/>
                        <p:cNvGrpSpPr>
                          <a:grpSpLocks/>
                        </p:cNvGrpSpPr>
                        <p:nvPr/>
                      </p:nvGrpSpPr>
                      <p:grpSpPr bwMode="auto">
                        <a:xfrm>
                          <a:off x="1868" y="2079"/>
                          <a:ext cx="117" cy="225"/>
                          <a:chOff x="2827" y="2891"/>
                          <a:chExt cx="194" cy="333"/>
                        </a:xfrm>
                      </p:grpSpPr>
                      <p:sp>
                        <p:nvSpPr>
                          <p:cNvPr id="111"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12"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13"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1" name="Group 12"/>
                        <p:cNvGrpSpPr>
                          <a:grpSpLocks/>
                        </p:cNvGrpSpPr>
                        <p:nvPr/>
                      </p:nvGrpSpPr>
                      <p:grpSpPr bwMode="auto">
                        <a:xfrm rot="-2930298">
                          <a:off x="1430" y="2278"/>
                          <a:ext cx="117" cy="225"/>
                          <a:chOff x="2827" y="2891"/>
                          <a:chExt cx="194" cy="333"/>
                        </a:xfrm>
                      </p:grpSpPr>
                      <p:sp>
                        <p:nvSpPr>
                          <p:cNvPr id="108"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9"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10"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2" name="Group 16"/>
                        <p:cNvGrpSpPr>
                          <a:grpSpLocks/>
                        </p:cNvGrpSpPr>
                        <p:nvPr/>
                      </p:nvGrpSpPr>
                      <p:grpSpPr bwMode="auto">
                        <a:xfrm rot="3256685">
                          <a:off x="2303" y="2306"/>
                          <a:ext cx="117" cy="225"/>
                          <a:chOff x="2827" y="2891"/>
                          <a:chExt cx="194" cy="333"/>
                        </a:xfrm>
                      </p:grpSpPr>
                      <p:sp>
                        <p:nvSpPr>
                          <p:cNvPr id="105"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6"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7"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3" name="Group 20"/>
                        <p:cNvGrpSpPr>
                          <a:grpSpLocks/>
                        </p:cNvGrpSpPr>
                        <p:nvPr/>
                      </p:nvGrpSpPr>
                      <p:grpSpPr bwMode="auto">
                        <a:xfrm rot="15038951">
                          <a:off x="1360" y="2795"/>
                          <a:ext cx="117" cy="225"/>
                          <a:chOff x="2827" y="2891"/>
                          <a:chExt cx="194" cy="333"/>
                        </a:xfrm>
                      </p:grpSpPr>
                      <p:sp>
                        <p:nvSpPr>
                          <p:cNvPr id="102"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3"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4"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4" name="Group 24"/>
                        <p:cNvGrpSpPr>
                          <a:grpSpLocks/>
                        </p:cNvGrpSpPr>
                        <p:nvPr/>
                      </p:nvGrpSpPr>
                      <p:grpSpPr bwMode="auto">
                        <a:xfrm rot="10800000">
                          <a:off x="1839" y="3123"/>
                          <a:ext cx="117" cy="225"/>
                          <a:chOff x="2827" y="2891"/>
                          <a:chExt cx="194" cy="333"/>
                        </a:xfrm>
                      </p:grpSpPr>
                      <p:sp>
                        <p:nvSpPr>
                          <p:cNvPr id="9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5" name="Group 28"/>
                        <p:cNvGrpSpPr>
                          <a:grpSpLocks/>
                        </p:cNvGrpSpPr>
                        <p:nvPr/>
                      </p:nvGrpSpPr>
                      <p:grpSpPr bwMode="auto">
                        <a:xfrm rot="7226384">
                          <a:off x="2314" y="2880"/>
                          <a:ext cx="117" cy="225"/>
                          <a:chOff x="2827" y="2891"/>
                          <a:chExt cx="194" cy="333"/>
                        </a:xfrm>
                      </p:grpSpPr>
                      <p:sp>
                        <p:nvSpPr>
                          <p:cNvPr id="96"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97"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98"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83" name="Group 41"/>
                      <p:cNvGrpSpPr/>
                      <p:nvPr/>
                    </p:nvGrpSpPr>
                    <p:grpSpPr>
                      <a:xfrm rot="11924101">
                        <a:off x="2710691" y="2485468"/>
                        <a:ext cx="427900" cy="817172"/>
                        <a:chOff x="3469276" y="2448914"/>
                        <a:chExt cx="614162" cy="817172"/>
                      </a:xfrm>
                    </p:grpSpPr>
                    <p:grpSp>
                      <p:nvGrpSpPr>
                        <p:cNvPr id="84" name="Group 40"/>
                        <p:cNvGrpSpPr/>
                        <p:nvPr/>
                      </p:nvGrpSpPr>
                      <p:grpSpPr>
                        <a:xfrm>
                          <a:off x="3469276" y="2601042"/>
                          <a:ext cx="614162" cy="610544"/>
                          <a:chOff x="3469276" y="2601042"/>
                          <a:chExt cx="614162" cy="610544"/>
                        </a:xfrm>
                      </p:grpSpPr>
                      <p:sp>
                        <p:nvSpPr>
                          <p:cNvPr id="86" name="AutoShape 38"/>
                          <p:cNvSpPr>
                            <a:spLocks noChangeArrowheads="1"/>
                          </p:cNvSpPr>
                          <p:nvPr/>
                        </p:nvSpPr>
                        <p:spPr bwMode="auto">
                          <a:xfrm rot="17217865">
                            <a:off x="3495536" y="2597955"/>
                            <a:ext cx="207467" cy="259987"/>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87" name="AutoShape 39"/>
                          <p:cNvSpPr>
                            <a:spLocks noChangeArrowheads="1"/>
                          </p:cNvSpPr>
                          <p:nvPr/>
                        </p:nvSpPr>
                        <p:spPr bwMode="auto">
                          <a:xfrm rot="5790398">
                            <a:off x="3913491" y="2581673"/>
                            <a:ext cx="150577" cy="189316"/>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88" name="AutoShape 40"/>
                          <p:cNvSpPr>
                            <a:spLocks noChangeArrowheads="1"/>
                          </p:cNvSpPr>
                          <p:nvPr/>
                        </p:nvSpPr>
                        <p:spPr bwMode="auto">
                          <a:xfrm rot="6922539">
                            <a:off x="3720622" y="2984265"/>
                            <a:ext cx="193043" cy="26159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sp>
                      <p:nvSpPr>
                        <p:cNvPr id="85" name="Freeform 34"/>
                        <p:cNvSpPr>
                          <a:spLocks/>
                        </p:cNvSpPr>
                        <p:nvPr/>
                      </p:nvSpPr>
                      <p:spPr bwMode="auto">
                        <a:xfrm rot="1142127">
                          <a:off x="3632953" y="2448914"/>
                          <a:ext cx="201479" cy="817172"/>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rgbClr val="0070C0"/>
                        </a:solidFill>
                        <a:ln w="9525">
                          <a:solidFill>
                            <a:schemeClr val="tx1"/>
                          </a:solidFill>
                          <a:round/>
                          <a:headEnd/>
                          <a:tailEnd/>
                        </a:ln>
                        <a:effectLst/>
                      </p:spPr>
                      <p:txBody>
                        <a:bodyPr/>
                        <a:lstStyle/>
                        <a:p>
                          <a:endParaRPr lang="en-GB"/>
                        </a:p>
                      </p:txBody>
                    </p:sp>
                  </p:grpSp>
                </p:grpSp>
                <p:sp>
                  <p:nvSpPr>
                    <p:cNvPr id="81" name="TextBox 80"/>
                    <p:cNvSpPr txBox="1"/>
                    <p:nvPr/>
                  </p:nvSpPr>
                  <p:spPr>
                    <a:xfrm>
                      <a:off x="1903239" y="2599157"/>
                      <a:ext cx="905147" cy="361179"/>
                    </a:xfrm>
                    <a:prstGeom prst="rect">
                      <a:avLst/>
                    </a:prstGeom>
                    <a:noFill/>
                  </p:spPr>
                  <p:txBody>
                    <a:bodyPr wrap="square" rtlCol="0">
                      <a:spAutoFit/>
                    </a:bodyPr>
                    <a:lstStyle/>
                    <a:p>
                      <a:r>
                        <a:rPr lang="en-GB" sz="2000" b="1" dirty="0"/>
                        <a:t>B-cell</a:t>
                      </a:r>
                    </a:p>
                  </p:txBody>
                </p:sp>
              </p:grpSp>
              <p:grpSp>
                <p:nvGrpSpPr>
                  <p:cNvPr id="271" name="Group 270"/>
                  <p:cNvGrpSpPr/>
                  <p:nvPr/>
                </p:nvGrpSpPr>
                <p:grpSpPr>
                  <a:xfrm>
                    <a:off x="3200400" y="1371604"/>
                    <a:ext cx="4466548" cy="4924921"/>
                    <a:chOff x="3200400" y="1371604"/>
                    <a:chExt cx="4466548" cy="4924921"/>
                  </a:xfrm>
                </p:grpSpPr>
                <p:grpSp>
                  <p:nvGrpSpPr>
                    <p:cNvPr id="270" name="Group 269"/>
                    <p:cNvGrpSpPr/>
                    <p:nvPr/>
                  </p:nvGrpSpPr>
                  <p:grpSpPr>
                    <a:xfrm>
                      <a:off x="3200400" y="1371604"/>
                      <a:ext cx="4466548" cy="4924921"/>
                      <a:chOff x="3200400" y="1371604"/>
                      <a:chExt cx="4466548" cy="4924921"/>
                    </a:xfrm>
                  </p:grpSpPr>
                  <p:grpSp>
                    <p:nvGrpSpPr>
                      <p:cNvPr id="269" name="Group 268"/>
                      <p:cNvGrpSpPr/>
                      <p:nvPr/>
                    </p:nvGrpSpPr>
                    <p:grpSpPr>
                      <a:xfrm>
                        <a:off x="6400800" y="5602336"/>
                        <a:ext cx="1266148" cy="694189"/>
                        <a:chOff x="6400800" y="5602336"/>
                        <a:chExt cx="1266148" cy="694189"/>
                      </a:xfrm>
                    </p:grpSpPr>
                    <p:grpSp>
                      <p:nvGrpSpPr>
                        <p:cNvPr id="233" name="Group 8"/>
                        <p:cNvGrpSpPr>
                          <a:grpSpLocks/>
                        </p:cNvGrpSpPr>
                        <p:nvPr/>
                      </p:nvGrpSpPr>
                      <p:grpSpPr bwMode="auto">
                        <a:xfrm>
                          <a:off x="6400800" y="5943600"/>
                          <a:ext cx="136823" cy="262613"/>
                          <a:chOff x="2827" y="2891"/>
                          <a:chExt cx="194" cy="333"/>
                        </a:xfrm>
                      </p:grpSpPr>
                      <p:sp>
                        <p:nvSpPr>
                          <p:cNvPr id="254"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55"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6"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4" name="Group 12"/>
                        <p:cNvGrpSpPr>
                          <a:grpSpLocks/>
                        </p:cNvGrpSpPr>
                        <p:nvPr/>
                      </p:nvGrpSpPr>
                      <p:grpSpPr bwMode="auto">
                        <a:xfrm rot="18669702">
                          <a:off x="7467107" y="5569036"/>
                          <a:ext cx="136559" cy="263122"/>
                          <a:chOff x="2827" y="2891"/>
                          <a:chExt cx="194" cy="333"/>
                        </a:xfrm>
                      </p:grpSpPr>
                      <p:sp>
                        <p:nvSpPr>
                          <p:cNvPr id="251"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52"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3"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5" name="Group 16"/>
                        <p:cNvGrpSpPr>
                          <a:grpSpLocks/>
                        </p:cNvGrpSpPr>
                        <p:nvPr/>
                      </p:nvGrpSpPr>
                      <p:grpSpPr bwMode="auto">
                        <a:xfrm rot="3256685">
                          <a:off x="7317394" y="6096685"/>
                          <a:ext cx="136559" cy="263122"/>
                          <a:chOff x="2827" y="2891"/>
                          <a:chExt cx="194" cy="333"/>
                        </a:xfrm>
                      </p:grpSpPr>
                      <p:sp>
                        <p:nvSpPr>
                          <p:cNvPr id="248"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9"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0"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6" name="Group 20"/>
                        <p:cNvGrpSpPr>
                          <a:grpSpLocks/>
                        </p:cNvGrpSpPr>
                        <p:nvPr/>
                      </p:nvGrpSpPr>
                      <p:grpSpPr bwMode="auto">
                        <a:xfrm rot="15038951">
                          <a:off x="6707874" y="5539055"/>
                          <a:ext cx="136559" cy="263122"/>
                          <a:chOff x="2827" y="2891"/>
                          <a:chExt cx="194" cy="333"/>
                        </a:xfrm>
                      </p:grpSpPr>
                      <p:sp>
                        <p:nvSpPr>
                          <p:cNvPr id="24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7" name="Group 24"/>
                        <p:cNvGrpSpPr>
                          <a:grpSpLocks/>
                        </p:cNvGrpSpPr>
                        <p:nvPr/>
                      </p:nvGrpSpPr>
                      <p:grpSpPr bwMode="auto">
                        <a:xfrm rot="10800000">
                          <a:off x="7162800" y="5791200"/>
                          <a:ext cx="136823" cy="262613"/>
                          <a:chOff x="2827" y="2891"/>
                          <a:chExt cx="194" cy="333"/>
                        </a:xfrm>
                      </p:grpSpPr>
                      <p:sp>
                        <p:nvSpPr>
                          <p:cNvPr id="242"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3"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4"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8" name="Group 28"/>
                        <p:cNvGrpSpPr>
                          <a:grpSpLocks/>
                        </p:cNvGrpSpPr>
                        <p:nvPr/>
                      </p:nvGrpSpPr>
                      <p:grpSpPr bwMode="auto">
                        <a:xfrm rot="7226384">
                          <a:off x="6709140" y="6013761"/>
                          <a:ext cx="136559" cy="263122"/>
                          <a:chOff x="2827" y="2891"/>
                          <a:chExt cx="194" cy="333"/>
                        </a:xfrm>
                      </p:grpSpPr>
                      <p:sp>
                        <p:nvSpPr>
                          <p:cNvPr id="239"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0"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1"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268" name="Group 267"/>
                      <p:cNvGrpSpPr/>
                      <p:nvPr/>
                    </p:nvGrpSpPr>
                    <p:grpSpPr>
                      <a:xfrm>
                        <a:off x="3200400" y="1371604"/>
                        <a:ext cx="3949811" cy="4190996"/>
                        <a:chOff x="3200400" y="1371604"/>
                        <a:chExt cx="3949811" cy="4190996"/>
                      </a:xfrm>
                    </p:grpSpPr>
                    <p:grpSp>
                      <p:nvGrpSpPr>
                        <p:cNvPr id="116" name="Group 115"/>
                        <p:cNvGrpSpPr/>
                        <p:nvPr/>
                      </p:nvGrpSpPr>
                      <p:grpSpPr>
                        <a:xfrm>
                          <a:off x="4267199" y="1371604"/>
                          <a:ext cx="2883012" cy="1598593"/>
                          <a:chOff x="3962399" y="2110156"/>
                          <a:chExt cx="2883012" cy="1598593"/>
                        </a:xfrm>
                      </p:grpSpPr>
                      <p:grpSp>
                        <p:nvGrpSpPr>
                          <p:cNvPr id="117" name="Group 78"/>
                          <p:cNvGrpSpPr/>
                          <p:nvPr/>
                        </p:nvGrpSpPr>
                        <p:grpSpPr>
                          <a:xfrm>
                            <a:off x="3962399" y="2133603"/>
                            <a:ext cx="1366394" cy="1404940"/>
                            <a:chOff x="4648199" y="2286003"/>
                            <a:chExt cx="1366394" cy="1404940"/>
                          </a:xfrm>
                        </p:grpSpPr>
                        <p:grpSp>
                          <p:nvGrpSpPr>
                            <p:cNvPr id="137" name="Group 4"/>
                            <p:cNvGrpSpPr>
                              <a:grpSpLocks/>
                            </p:cNvGrpSpPr>
                            <p:nvPr/>
                          </p:nvGrpSpPr>
                          <p:grpSpPr bwMode="auto">
                            <a:xfrm>
                              <a:off x="4648199" y="2286003"/>
                              <a:ext cx="1293202" cy="1404940"/>
                              <a:chOff x="1306" y="2079"/>
                              <a:chExt cx="1177" cy="1269"/>
                            </a:xfrm>
                          </p:grpSpPr>
                          <p:sp>
                            <p:nvSpPr>
                              <p:cNvPr id="164"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140" name="Group 8"/>
                              <p:cNvGrpSpPr>
                                <a:grpSpLocks/>
                              </p:cNvGrpSpPr>
                              <p:nvPr/>
                            </p:nvGrpSpPr>
                            <p:grpSpPr bwMode="auto">
                              <a:xfrm>
                                <a:off x="1868" y="2079"/>
                                <a:ext cx="117" cy="225"/>
                                <a:chOff x="2827" y="2891"/>
                                <a:chExt cx="194" cy="333"/>
                              </a:xfrm>
                            </p:grpSpPr>
                            <p:sp>
                              <p:nvSpPr>
                                <p:cNvPr id="161"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2"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1" name="Group 12"/>
                              <p:cNvGrpSpPr>
                                <a:grpSpLocks/>
                              </p:cNvGrpSpPr>
                              <p:nvPr/>
                            </p:nvGrpSpPr>
                            <p:grpSpPr bwMode="auto">
                              <a:xfrm rot="-2930298">
                                <a:off x="1430" y="2278"/>
                                <a:ext cx="117" cy="225"/>
                                <a:chOff x="2827" y="2891"/>
                                <a:chExt cx="194" cy="333"/>
                              </a:xfrm>
                            </p:grpSpPr>
                            <p:sp>
                              <p:nvSpPr>
                                <p:cNvPr id="158"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9"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0"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2" name="Group 16"/>
                              <p:cNvGrpSpPr>
                                <a:grpSpLocks/>
                              </p:cNvGrpSpPr>
                              <p:nvPr/>
                            </p:nvGrpSpPr>
                            <p:grpSpPr bwMode="auto">
                              <a:xfrm rot="3256685">
                                <a:off x="2303" y="2306"/>
                                <a:ext cx="117" cy="225"/>
                                <a:chOff x="2827" y="2891"/>
                                <a:chExt cx="194" cy="333"/>
                              </a:xfrm>
                            </p:grpSpPr>
                            <p:sp>
                              <p:nvSpPr>
                                <p:cNvPr id="155"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6"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7"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3" name="Group 20"/>
                              <p:cNvGrpSpPr>
                                <a:grpSpLocks/>
                              </p:cNvGrpSpPr>
                              <p:nvPr/>
                            </p:nvGrpSpPr>
                            <p:grpSpPr bwMode="auto">
                              <a:xfrm rot="15038951">
                                <a:off x="1360" y="2797"/>
                                <a:ext cx="117" cy="225"/>
                                <a:chOff x="2827" y="2891"/>
                                <a:chExt cx="194" cy="333"/>
                              </a:xfrm>
                            </p:grpSpPr>
                            <p:sp>
                              <p:nvSpPr>
                                <p:cNvPr id="152"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3"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4"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4" name="Group 24"/>
                              <p:cNvGrpSpPr>
                                <a:grpSpLocks/>
                              </p:cNvGrpSpPr>
                              <p:nvPr/>
                            </p:nvGrpSpPr>
                            <p:grpSpPr bwMode="auto">
                              <a:xfrm rot="10800000">
                                <a:off x="1839" y="3123"/>
                                <a:ext cx="117" cy="225"/>
                                <a:chOff x="2827" y="2891"/>
                                <a:chExt cx="194" cy="333"/>
                              </a:xfrm>
                            </p:grpSpPr>
                            <p:sp>
                              <p:nvSpPr>
                                <p:cNvPr id="14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5" name="Group 28"/>
                              <p:cNvGrpSpPr>
                                <a:grpSpLocks/>
                              </p:cNvGrpSpPr>
                              <p:nvPr/>
                            </p:nvGrpSpPr>
                            <p:grpSpPr bwMode="auto">
                              <a:xfrm rot="7226384">
                                <a:off x="2312" y="2882"/>
                                <a:ext cx="117" cy="225"/>
                                <a:chOff x="2827" y="2891"/>
                                <a:chExt cx="194" cy="333"/>
                              </a:xfrm>
                            </p:grpSpPr>
                            <p:sp>
                              <p:nvSpPr>
                                <p:cNvPr id="146"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47"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48"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138" name="AutoShape 40"/>
                            <p:cNvSpPr>
                              <a:spLocks noChangeArrowheads="1"/>
                            </p:cNvSpPr>
                            <p:nvPr/>
                          </p:nvSpPr>
                          <p:spPr bwMode="auto">
                            <a:xfrm rot="18172031">
                              <a:off x="5803464" y="3268919"/>
                              <a:ext cx="254493" cy="16776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118" name="Group 80"/>
                          <p:cNvGrpSpPr/>
                          <p:nvPr/>
                        </p:nvGrpSpPr>
                        <p:grpSpPr>
                          <a:xfrm rot="20303977">
                            <a:off x="5189087" y="2110156"/>
                            <a:ext cx="1656324" cy="1598593"/>
                            <a:chOff x="5257800" y="2286000"/>
                            <a:chExt cx="1371600" cy="1371600"/>
                          </a:xfrm>
                        </p:grpSpPr>
                        <p:grpSp>
                          <p:nvGrpSpPr>
                            <p:cNvPr id="120" name="Group 81"/>
                            <p:cNvGrpSpPr/>
                            <p:nvPr/>
                          </p:nvGrpSpPr>
                          <p:grpSpPr>
                            <a:xfrm flipV="1">
                              <a:off x="5867400" y="3200400"/>
                              <a:ext cx="152400" cy="457200"/>
                              <a:chOff x="1219200" y="4114800"/>
                              <a:chExt cx="152400" cy="381000"/>
                            </a:xfrm>
                          </p:grpSpPr>
                          <p:cxnSp>
                            <p:nvCxnSpPr>
                              <p:cNvPr id="134" name="Straight Connector 13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1" name="Group 82"/>
                            <p:cNvGrpSpPr/>
                            <p:nvPr/>
                          </p:nvGrpSpPr>
                          <p:grpSpPr>
                            <a:xfrm rot="16200000">
                              <a:off x="5410200" y="2743200"/>
                              <a:ext cx="152400" cy="457200"/>
                              <a:chOff x="1219200" y="4114800"/>
                              <a:chExt cx="152400" cy="381000"/>
                            </a:xfrm>
                          </p:grpSpPr>
                          <p:cxnSp>
                            <p:nvCxnSpPr>
                              <p:cNvPr id="131" name="Straight Connector 13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83"/>
                            <p:cNvGrpSpPr/>
                            <p:nvPr/>
                          </p:nvGrpSpPr>
                          <p:grpSpPr>
                            <a:xfrm rot="5400000">
                              <a:off x="6324600" y="2743200"/>
                              <a:ext cx="152400" cy="457200"/>
                              <a:chOff x="1219200" y="4114800"/>
                              <a:chExt cx="152400" cy="381000"/>
                            </a:xfrm>
                          </p:grpSpPr>
                          <p:cxnSp>
                            <p:nvCxnSpPr>
                              <p:cNvPr id="128" name="Straight Connector 12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3" name="Group 84"/>
                            <p:cNvGrpSpPr/>
                            <p:nvPr/>
                          </p:nvGrpSpPr>
                          <p:grpSpPr>
                            <a:xfrm>
                              <a:off x="5867400" y="2286000"/>
                              <a:ext cx="152400" cy="457200"/>
                              <a:chOff x="1219200" y="4114800"/>
                              <a:chExt cx="152400" cy="381000"/>
                            </a:xfrm>
                          </p:grpSpPr>
                          <p:cxnSp>
                            <p:nvCxnSpPr>
                              <p:cNvPr id="125" name="Straight Connector 12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4" name="Oval 123"/>
                            <p:cNvSpPr/>
                            <p:nvPr/>
                          </p:nvSpPr>
                          <p:spPr>
                            <a:xfrm>
                              <a:off x="5562600" y="2590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19" name="TextBox 118"/>
                          <p:cNvSpPr txBox="1"/>
                          <p:nvPr/>
                        </p:nvSpPr>
                        <p:spPr>
                          <a:xfrm>
                            <a:off x="5508343" y="2667000"/>
                            <a:ext cx="1066799" cy="500094"/>
                          </a:xfrm>
                          <a:prstGeom prst="rect">
                            <a:avLst/>
                          </a:prstGeom>
                          <a:noFill/>
                        </p:spPr>
                        <p:txBody>
                          <a:bodyPr wrap="square" lIns="0" tIns="0" rIns="0" bIns="0" rtlCol="0">
                            <a:spAutoFit/>
                          </a:bodyPr>
                          <a:lstStyle/>
                          <a:p>
                            <a:pPr algn="ctr"/>
                            <a:r>
                              <a:rPr lang="en-GB" dirty="0"/>
                              <a:t>T-Helper cell</a:t>
                            </a:r>
                          </a:p>
                        </p:txBody>
                      </p:sp>
                    </p:grpSp>
                    <p:grpSp>
                      <p:nvGrpSpPr>
                        <p:cNvPr id="169" name="Group 81"/>
                        <p:cNvGrpSpPr>
                          <a:grpSpLocks/>
                        </p:cNvGrpSpPr>
                        <p:nvPr/>
                      </p:nvGrpSpPr>
                      <p:grpSpPr bwMode="auto">
                        <a:xfrm>
                          <a:off x="3200400" y="3505200"/>
                          <a:ext cx="1376421" cy="1481138"/>
                          <a:chOff x="1306" y="2079"/>
                          <a:chExt cx="1177" cy="1269"/>
                        </a:xfrm>
                      </p:grpSpPr>
                      <p:sp>
                        <p:nvSpPr>
                          <p:cNvPr id="201"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177" name="Group 8"/>
                          <p:cNvGrpSpPr>
                            <a:grpSpLocks/>
                          </p:cNvGrpSpPr>
                          <p:nvPr/>
                        </p:nvGrpSpPr>
                        <p:grpSpPr bwMode="auto">
                          <a:xfrm>
                            <a:off x="1868" y="2079"/>
                            <a:ext cx="117" cy="225"/>
                            <a:chOff x="2827" y="2891"/>
                            <a:chExt cx="194" cy="333"/>
                          </a:xfrm>
                        </p:grpSpPr>
                        <p:sp>
                          <p:nvSpPr>
                            <p:cNvPr id="198"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9"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00"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78" name="Group 12"/>
                          <p:cNvGrpSpPr>
                            <a:grpSpLocks/>
                          </p:cNvGrpSpPr>
                          <p:nvPr/>
                        </p:nvGrpSpPr>
                        <p:grpSpPr bwMode="auto">
                          <a:xfrm rot="-2930298">
                            <a:off x="1430" y="2278"/>
                            <a:ext cx="117" cy="225"/>
                            <a:chOff x="2827" y="2891"/>
                            <a:chExt cx="194" cy="333"/>
                          </a:xfrm>
                        </p:grpSpPr>
                        <p:sp>
                          <p:nvSpPr>
                            <p:cNvPr id="195"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6"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7"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79" name="Group 16"/>
                          <p:cNvGrpSpPr>
                            <a:grpSpLocks/>
                          </p:cNvGrpSpPr>
                          <p:nvPr/>
                        </p:nvGrpSpPr>
                        <p:grpSpPr bwMode="auto">
                          <a:xfrm rot="3256685">
                            <a:off x="2303" y="2306"/>
                            <a:ext cx="117" cy="225"/>
                            <a:chOff x="2827" y="2891"/>
                            <a:chExt cx="194" cy="333"/>
                          </a:xfrm>
                        </p:grpSpPr>
                        <p:sp>
                          <p:nvSpPr>
                            <p:cNvPr id="192"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3"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4"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0" name="Group 20"/>
                          <p:cNvGrpSpPr>
                            <a:grpSpLocks/>
                          </p:cNvGrpSpPr>
                          <p:nvPr/>
                        </p:nvGrpSpPr>
                        <p:grpSpPr bwMode="auto">
                          <a:xfrm rot="15038951">
                            <a:off x="1360" y="2797"/>
                            <a:ext cx="117" cy="225"/>
                            <a:chOff x="2827" y="2891"/>
                            <a:chExt cx="194" cy="333"/>
                          </a:xfrm>
                        </p:grpSpPr>
                        <p:sp>
                          <p:nvSpPr>
                            <p:cNvPr id="189"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0"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1"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1" name="Group 24"/>
                          <p:cNvGrpSpPr>
                            <a:grpSpLocks/>
                          </p:cNvGrpSpPr>
                          <p:nvPr/>
                        </p:nvGrpSpPr>
                        <p:grpSpPr bwMode="auto">
                          <a:xfrm rot="10800000">
                            <a:off x="1839" y="3123"/>
                            <a:ext cx="117" cy="225"/>
                            <a:chOff x="2827" y="2891"/>
                            <a:chExt cx="194" cy="333"/>
                          </a:xfrm>
                        </p:grpSpPr>
                        <p:sp>
                          <p:nvSpPr>
                            <p:cNvPr id="186"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7"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88"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2" name="Group 28"/>
                          <p:cNvGrpSpPr>
                            <a:grpSpLocks/>
                          </p:cNvGrpSpPr>
                          <p:nvPr/>
                        </p:nvGrpSpPr>
                        <p:grpSpPr bwMode="auto">
                          <a:xfrm rot="7226384">
                            <a:off x="2312" y="2882"/>
                            <a:ext cx="117" cy="225"/>
                            <a:chOff x="2827" y="2891"/>
                            <a:chExt cx="194" cy="333"/>
                          </a:xfrm>
                        </p:grpSpPr>
                        <p:sp>
                          <p:nvSpPr>
                            <p:cNvPr id="183"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4"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85"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203" name="Group 81"/>
                        <p:cNvGrpSpPr>
                          <a:grpSpLocks/>
                        </p:cNvGrpSpPr>
                        <p:nvPr/>
                      </p:nvGrpSpPr>
                      <p:grpSpPr bwMode="auto">
                        <a:xfrm>
                          <a:off x="5334000" y="3581400"/>
                          <a:ext cx="1374082" cy="1481138"/>
                          <a:chOff x="1306" y="2079"/>
                          <a:chExt cx="1175" cy="1269"/>
                        </a:xfrm>
                      </p:grpSpPr>
                      <p:sp>
                        <p:nvSpPr>
                          <p:cNvPr id="229"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205" name="Group 8"/>
                          <p:cNvGrpSpPr>
                            <a:grpSpLocks/>
                          </p:cNvGrpSpPr>
                          <p:nvPr/>
                        </p:nvGrpSpPr>
                        <p:grpSpPr bwMode="auto">
                          <a:xfrm>
                            <a:off x="1868" y="2079"/>
                            <a:ext cx="117" cy="225"/>
                            <a:chOff x="2827" y="2891"/>
                            <a:chExt cx="194" cy="333"/>
                          </a:xfrm>
                        </p:grpSpPr>
                        <p:sp>
                          <p:nvSpPr>
                            <p:cNvPr id="226"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7"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8"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6" name="Group 12"/>
                          <p:cNvGrpSpPr>
                            <a:grpSpLocks/>
                          </p:cNvGrpSpPr>
                          <p:nvPr/>
                        </p:nvGrpSpPr>
                        <p:grpSpPr bwMode="auto">
                          <a:xfrm rot="-2930298">
                            <a:off x="1430" y="2278"/>
                            <a:ext cx="117" cy="225"/>
                            <a:chOff x="2827" y="2891"/>
                            <a:chExt cx="194" cy="333"/>
                          </a:xfrm>
                        </p:grpSpPr>
                        <p:sp>
                          <p:nvSpPr>
                            <p:cNvPr id="223"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4"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5"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7" name="Group 16"/>
                          <p:cNvGrpSpPr>
                            <a:grpSpLocks/>
                          </p:cNvGrpSpPr>
                          <p:nvPr/>
                        </p:nvGrpSpPr>
                        <p:grpSpPr bwMode="auto">
                          <a:xfrm rot="3256685">
                            <a:off x="2303" y="2306"/>
                            <a:ext cx="117" cy="225"/>
                            <a:chOff x="2827" y="2891"/>
                            <a:chExt cx="194" cy="333"/>
                          </a:xfrm>
                        </p:grpSpPr>
                        <p:sp>
                          <p:nvSpPr>
                            <p:cNvPr id="220"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1"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2"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8" name="Group 20"/>
                          <p:cNvGrpSpPr>
                            <a:grpSpLocks/>
                          </p:cNvGrpSpPr>
                          <p:nvPr/>
                        </p:nvGrpSpPr>
                        <p:grpSpPr bwMode="auto">
                          <a:xfrm rot="15038951">
                            <a:off x="1360" y="2799"/>
                            <a:ext cx="117" cy="225"/>
                            <a:chOff x="2827" y="2891"/>
                            <a:chExt cx="194" cy="333"/>
                          </a:xfrm>
                        </p:grpSpPr>
                        <p:sp>
                          <p:nvSpPr>
                            <p:cNvPr id="217"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8"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9"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9" name="Group 24"/>
                          <p:cNvGrpSpPr>
                            <a:grpSpLocks/>
                          </p:cNvGrpSpPr>
                          <p:nvPr/>
                        </p:nvGrpSpPr>
                        <p:grpSpPr bwMode="auto">
                          <a:xfrm rot="10800000">
                            <a:off x="1839" y="3123"/>
                            <a:ext cx="117" cy="225"/>
                            <a:chOff x="2827" y="2891"/>
                            <a:chExt cx="194" cy="333"/>
                          </a:xfrm>
                        </p:grpSpPr>
                        <p:sp>
                          <p:nvSpPr>
                            <p:cNvPr id="214"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5"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6"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10" name="Group 28"/>
                          <p:cNvGrpSpPr>
                            <a:grpSpLocks/>
                          </p:cNvGrpSpPr>
                          <p:nvPr/>
                        </p:nvGrpSpPr>
                        <p:grpSpPr bwMode="auto">
                          <a:xfrm rot="7226384">
                            <a:off x="2310" y="2884"/>
                            <a:ext cx="117" cy="225"/>
                            <a:chOff x="2827" y="2891"/>
                            <a:chExt cx="194" cy="333"/>
                          </a:xfrm>
                        </p:grpSpPr>
                        <p:sp>
                          <p:nvSpPr>
                            <p:cNvPr id="211"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2"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3"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cxnSp>
                      <p:nvCxnSpPr>
                        <p:cNvPr id="260" name="Straight Arrow Connector 259"/>
                        <p:cNvCxnSpPr/>
                        <p:nvPr/>
                      </p:nvCxnSpPr>
                      <p:spPr>
                        <a:xfrm rot="5400000">
                          <a:off x="3886200" y="2895600"/>
                          <a:ext cx="1143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4838700" y="2857500"/>
                          <a:ext cx="12192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16200000" flipH="1">
                          <a:off x="6134100" y="50673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64" name="TextBox 263"/>
                    <p:cNvSpPr txBox="1"/>
                    <p:nvPr/>
                  </p:nvSpPr>
                  <p:spPr>
                    <a:xfrm>
                      <a:off x="3380946" y="3942241"/>
                      <a:ext cx="1114811" cy="639008"/>
                    </a:xfrm>
                    <a:prstGeom prst="rect">
                      <a:avLst/>
                    </a:prstGeom>
                    <a:noFill/>
                  </p:spPr>
                  <p:txBody>
                    <a:bodyPr wrap="square" rtlCol="0">
                      <a:spAutoFit/>
                    </a:bodyPr>
                    <a:lstStyle/>
                    <a:p>
                      <a:pPr algn="ctr"/>
                      <a:r>
                        <a:rPr lang="en-GB" sz="2000" b="1" dirty="0"/>
                        <a:t>Memory cell</a:t>
                      </a:r>
                    </a:p>
                  </p:txBody>
                </p:sp>
                <p:sp>
                  <p:nvSpPr>
                    <p:cNvPr id="265" name="TextBox 264"/>
                    <p:cNvSpPr txBox="1"/>
                    <p:nvPr/>
                  </p:nvSpPr>
                  <p:spPr>
                    <a:xfrm>
                      <a:off x="5583969" y="3982063"/>
                      <a:ext cx="963518" cy="639008"/>
                    </a:xfrm>
                    <a:prstGeom prst="rect">
                      <a:avLst/>
                    </a:prstGeom>
                    <a:noFill/>
                  </p:spPr>
                  <p:txBody>
                    <a:bodyPr wrap="square" rtlCol="0">
                      <a:spAutoFit/>
                    </a:bodyPr>
                    <a:lstStyle/>
                    <a:p>
                      <a:pPr algn="ctr"/>
                      <a:r>
                        <a:rPr lang="en-GB" sz="2000" b="1" dirty="0"/>
                        <a:t>Plasma </a:t>
                      </a:r>
                      <a:r>
                        <a:rPr lang="en-GB" sz="2000" b="1" dirty="0" smtClean="0"/>
                        <a:t>cell</a:t>
                      </a:r>
                      <a:endParaRPr lang="en-GB" dirty="0"/>
                    </a:p>
                  </p:txBody>
                </p:sp>
              </p:grpSp>
            </p:grpSp>
            <p:sp>
              <p:nvSpPr>
                <p:cNvPr id="257" name="AutoShape 38"/>
                <p:cNvSpPr>
                  <a:spLocks noChangeArrowheads="1"/>
                </p:cNvSpPr>
                <p:nvPr/>
              </p:nvSpPr>
              <p:spPr bwMode="auto">
                <a:xfrm rot="14002208">
                  <a:off x="3636774" y="1341554"/>
                  <a:ext cx="295333" cy="21352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258" name="AutoShape 38"/>
                <p:cNvSpPr>
                  <a:spLocks noChangeArrowheads="1"/>
                </p:cNvSpPr>
                <p:nvPr/>
              </p:nvSpPr>
              <p:spPr bwMode="auto">
                <a:xfrm rot="3860794">
                  <a:off x="2215180" y="2162680"/>
                  <a:ext cx="319350" cy="22441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10" name="Group 9"/>
              <p:cNvGrpSpPr/>
              <p:nvPr/>
            </p:nvGrpSpPr>
            <p:grpSpPr>
              <a:xfrm>
                <a:off x="588723" y="1177447"/>
                <a:ext cx="10559441" cy="4568404"/>
                <a:chOff x="588723" y="1177447"/>
                <a:chExt cx="10559441" cy="4568404"/>
              </a:xfrm>
            </p:grpSpPr>
            <p:sp>
              <p:nvSpPr>
                <p:cNvPr id="4" name="TextBox 3"/>
                <p:cNvSpPr txBox="1"/>
                <p:nvPr/>
              </p:nvSpPr>
              <p:spPr>
                <a:xfrm>
                  <a:off x="651510" y="1245870"/>
                  <a:ext cx="1657350" cy="1200329"/>
                </a:xfrm>
                <a:prstGeom prst="rect">
                  <a:avLst/>
                </a:prstGeom>
                <a:noFill/>
              </p:spPr>
              <p:txBody>
                <a:bodyPr wrap="square" lIns="36000" rtlCol="0">
                  <a:spAutoFit/>
                </a:bodyPr>
                <a:lstStyle/>
                <a:p>
                  <a:r>
                    <a:rPr lang="en-GB" b="1" dirty="0" smtClean="0">
                      <a:solidFill>
                        <a:srgbClr val="FF0000"/>
                      </a:solidFill>
                    </a:rPr>
                    <a:t>1</a:t>
                  </a:r>
                  <a:r>
                    <a:rPr lang="en-GB" dirty="0" smtClean="0">
                      <a:solidFill>
                        <a:srgbClr val="FF0000"/>
                      </a:solidFill>
                    </a:rPr>
                    <a:t> </a:t>
                  </a:r>
                  <a:r>
                    <a:rPr lang="en-GB" dirty="0" smtClean="0"/>
                    <a:t>B-cell receptor take up antigens of pathogen</a:t>
                  </a:r>
                  <a:endParaRPr lang="en-GB" dirty="0"/>
                </a:p>
              </p:txBody>
            </p:sp>
            <p:sp>
              <p:nvSpPr>
                <p:cNvPr id="6" name="TextBox 5"/>
                <p:cNvSpPr txBox="1"/>
                <p:nvPr/>
              </p:nvSpPr>
              <p:spPr>
                <a:xfrm>
                  <a:off x="8906006" y="1177447"/>
                  <a:ext cx="2242158" cy="1477328"/>
                </a:xfrm>
                <a:prstGeom prst="rect">
                  <a:avLst/>
                </a:prstGeom>
                <a:noFill/>
              </p:spPr>
              <p:txBody>
                <a:bodyPr wrap="square" rtlCol="0">
                  <a:spAutoFit/>
                </a:bodyPr>
                <a:lstStyle/>
                <a:p>
                  <a:r>
                    <a:rPr lang="en-GB" b="1" dirty="0" smtClean="0">
                      <a:solidFill>
                        <a:srgbClr val="FF0000"/>
                      </a:solidFill>
                    </a:rPr>
                    <a:t>2</a:t>
                  </a:r>
                  <a:r>
                    <a:rPr lang="en-GB" dirty="0" smtClean="0"/>
                    <a:t> A Helper T-cell attaches  to the presented antigens on the B-cell and activates the B-cell</a:t>
                  </a:r>
                  <a:endParaRPr lang="en-GB" dirty="0"/>
                </a:p>
              </p:txBody>
            </p:sp>
            <p:sp>
              <p:nvSpPr>
                <p:cNvPr id="7" name="TextBox 6"/>
                <p:cNvSpPr txBox="1"/>
                <p:nvPr/>
              </p:nvSpPr>
              <p:spPr>
                <a:xfrm>
                  <a:off x="588723" y="3845491"/>
                  <a:ext cx="3569918" cy="1200329"/>
                </a:xfrm>
                <a:prstGeom prst="rect">
                  <a:avLst/>
                </a:prstGeom>
                <a:noFill/>
              </p:spPr>
              <p:txBody>
                <a:bodyPr wrap="square" rtlCol="0">
                  <a:spAutoFit/>
                </a:bodyPr>
                <a:lstStyle/>
                <a:p>
                  <a:r>
                    <a:rPr lang="en-GB" b="1" dirty="0" smtClean="0">
                      <a:solidFill>
                        <a:srgbClr val="FF0000"/>
                      </a:solidFill>
                    </a:rPr>
                    <a:t>3</a:t>
                  </a:r>
                  <a:r>
                    <a:rPr lang="en-GB" dirty="0" smtClean="0"/>
                    <a:t> The B cell divides by </a:t>
                  </a:r>
                  <a:r>
                    <a:rPr lang="en-GB" dirty="0" smtClean="0">
                      <a:solidFill>
                        <a:srgbClr val="FF0000"/>
                      </a:solidFill>
                    </a:rPr>
                    <a:t>mitosis</a:t>
                  </a:r>
                  <a:r>
                    <a:rPr lang="en-GB" dirty="0" smtClean="0"/>
                    <a:t> to produce a clone of B- cells which differentiate into </a:t>
                  </a:r>
                  <a:r>
                    <a:rPr lang="en-GB" dirty="0" smtClean="0">
                      <a:solidFill>
                        <a:srgbClr val="FF0000"/>
                      </a:solidFill>
                    </a:rPr>
                    <a:t>memory cells </a:t>
                  </a:r>
                  <a:r>
                    <a:rPr lang="en-GB" dirty="0" smtClean="0"/>
                    <a:t>and</a:t>
                  </a:r>
                  <a:r>
                    <a:rPr lang="en-GB" dirty="0" smtClean="0">
                      <a:solidFill>
                        <a:srgbClr val="FF0000"/>
                      </a:solidFill>
                    </a:rPr>
                    <a:t> Plasma cells.</a:t>
                  </a:r>
                  <a:endParaRPr lang="en-GB" dirty="0">
                    <a:solidFill>
                      <a:srgbClr val="FF0000"/>
                    </a:solidFill>
                  </a:endParaRPr>
                </a:p>
              </p:txBody>
            </p:sp>
            <p:sp>
              <p:nvSpPr>
                <p:cNvPr id="9" name="TextBox 8"/>
                <p:cNvSpPr txBox="1"/>
                <p:nvPr/>
              </p:nvSpPr>
              <p:spPr>
                <a:xfrm>
                  <a:off x="8768219" y="4822521"/>
                  <a:ext cx="2204581" cy="923330"/>
                </a:xfrm>
                <a:prstGeom prst="rect">
                  <a:avLst/>
                </a:prstGeom>
                <a:noFill/>
              </p:spPr>
              <p:txBody>
                <a:bodyPr wrap="square" rtlCol="0">
                  <a:spAutoFit/>
                </a:bodyPr>
                <a:lstStyle/>
                <a:p>
                  <a:r>
                    <a:rPr lang="en-GB" b="1" dirty="0" smtClean="0">
                      <a:solidFill>
                        <a:srgbClr val="FF0000"/>
                      </a:solidFill>
                    </a:rPr>
                    <a:t>4 </a:t>
                  </a:r>
                  <a:r>
                    <a:rPr lang="en-GB" dirty="0" smtClean="0"/>
                    <a:t>The plasma cells secrete antibodies into the blood.</a:t>
                  </a:r>
                  <a:endParaRPr lang="en-GB" dirty="0"/>
                </a:p>
              </p:txBody>
            </p:sp>
          </p:grpSp>
        </p:grpSp>
        <p:sp>
          <p:nvSpPr>
            <p:cNvPr id="202" name="TextBox 201"/>
            <p:cNvSpPr txBox="1"/>
            <p:nvPr/>
          </p:nvSpPr>
          <p:spPr>
            <a:xfrm>
              <a:off x="6053249" y="1764782"/>
              <a:ext cx="956002" cy="400110"/>
            </a:xfrm>
            <a:prstGeom prst="rect">
              <a:avLst/>
            </a:prstGeom>
            <a:noFill/>
          </p:spPr>
          <p:txBody>
            <a:bodyPr wrap="square" rtlCol="0">
              <a:spAutoFit/>
            </a:bodyPr>
            <a:lstStyle/>
            <a:p>
              <a:r>
                <a:rPr lang="en-GB" sz="2000" b="1" dirty="0"/>
                <a:t>B-cell</a:t>
              </a:r>
            </a:p>
          </p:txBody>
        </p:sp>
      </p:grpSp>
    </p:spTree>
    <p:extLst>
      <p:ext uri="{BB962C8B-B14F-4D97-AF65-F5344CB8AC3E}">
        <p14:creationId xmlns:p14="http://schemas.microsoft.com/office/powerpoint/2010/main" val="2098866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5319" y="228918"/>
            <a:ext cx="8957031" cy="908506"/>
          </a:xfrm>
        </p:spPr>
        <p:txBody>
          <a:bodyPr>
            <a:normAutofit fontScale="90000"/>
          </a:bodyPr>
          <a:lstStyle/>
          <a:p>
            <a:r>
              <a:rPr lang="en-GB" b="1" dirty="0">
                <a:solidFill>
                  <a:schemeClr val="tx1"/>
                </a:solidFill>
              </a:rPr>
              <a:t>Humoral Response in more </a:t>
            </a:r>
            <a:r>
              <a:rPr lang="en-GB" b="1" dirty="0" smtClean="0">
                <a:solidFill>
                  <a:schemeClr val="tx1"/>
                </a:solidFill>
              </a:rPr>
              <a:t>Detail </a:t>
            </a:r>
            <a:r>
              <a:rPr lang="en-GB" sz="2200" i="1" dirty="0" smtClean="0">
                <a:solidFill>
                  <a:schemeClr val="tx1"/>
                </a:solidFill>
              </a:rPr>
              <a:t>could add to notes to accompany page 8 booklet.  </a:t>
            </a:r>
            <a:endParaRPr lang="en-GB" sz="2200" i="1" dirty="0">
              <a:solidFill>
                <a:schemeClr val="tx1"/>
              </a:solidFill>
            </a:endParaRPr>
          </a:p>
        </p:txBody>
      </p:sp>
      <p:sp>
        <p:nvSpPr>
          <p:cNvPr id="16387" name="Rectangle 3"/>
          <p:cNvSpPr>
            <a:spLocks noGrp="1" noChangeArrowheads="1"/>
          </p:cNvSpPr>
          <p:nvPr>
            <p:ph type="body" idx="1"/>
          </p:nvPr>
        </p:nvSpPr>
        <p:spPr>
          <a:xfrm>
            <a:off x="665077" y="1265237"/>
            <a:ext cx="9540240" cy="5358587"/>
          </a:xfrm>
        </p:spPr>
        <p:txBody>
          <a:bodyPr>
            <a:normAutofit lnSpcReduction="10000"/>
          </a:bodyPr>
          <a:lstStyle/>
          <a:p>
            <a:pPr>
              <a:lnSpc>
                <a:spcPct val="90000"/>
              </a:lnSpc>
              <a:spcAft>
                <a:spcPts val="1200"/>
              </a:spcAft>
            </a:pPr>
            <a:r>
              <a:rPr lang="en-GB" sz="2000" dirty="0" smtClean="0"/>
              <a:t>B-cell </a:t>
            </a:r>
            <a:r>
              <a:rPr lang="en-GB" sz="2000" dirty="0" smtClean="0"/>
              <a:t>encounters an invader </a:t>
            </a:r>
            <a:r>
              <a:rPr lang="en-GB" sz="2000" dirty="0"/>
              <a:t>with antigens </a:t>
            </a:r>
            <a:r>
              <a:rPr lang="en-GB" sz="2000" dirty="0">
                <a:solidFill>
                  <a:srgbClr val="FF0000"/>
                </a:solidFill>
              </a:rPr>
              <a:t>complementary</a:t>
            </a:r>
            <a:r>
              <a:rPr lang="en-GB" sz="2000" dirty="0"/>
              <a:t> to its </a:t>
            </a:r>
            <a:r>
              <a:rPr lang="en-GB" sz="2000" dirty="0" smtClean="0"/>
              <a:t>receptors.</a:t>
            </a:r>
          </a:p>
          <a:p>
            <a:pPr>
              <a:lnSpc>
                <a:spcPct val="90000"/>
              </a:lnSpc>
              <a:spcAft>
                <a:spcPts val="1200"/>
              </a:spcAft>
            </a:pPr>
            <a:r>
              <a:rPr lang="en-GB" sz="2000" dirty="0"/>
              <a:t>I</a:t>
            </a:r>
            <a:r>
              <a:rPr lang="en-GB" sz="2000" dirty="0" smtClean="0"/>
              <a:t>t </a:t>
            </a:r>
            <a:r>
              <a:rPr lang="en-GB" sz="2000" dirty="0"/>
              <a:t>attaches to the antigen, </a:t>
            </a:r>
            <a:r>
              <a:rPr lang="en-GB" sz="2000" dirty="0" smtClean="0"/>
              <a:t>ingests, processes and presents</a:t>
            </a:r>
            <a:r>
              <a:rPr lang="en-GB" sz="2000" dirty="0" smtClean="0"/>
              <a:t> the antigens, then </a:t>
            </a:r>
            <a:r>
              <a:rPr lang="en-GB" sz="2000" dirty="0"/>
              <a:t>gets </a:t>
            </a:r>
            <a:r>
              <a:rPr lang="en-GB" sz="2000" dirty="0">
                <a:solidFill>
                  <a:srgbClr val="FF3300"/>
                </a:solidFill>
              </a:rPr>
              <a:t>activated</a:t>
            </a:r>
            <a:r>
              <a:rPr lang="en-GB" sz="2000" dirty="0"/>
              <a:t> to divide and make </a:t>
            </a:r>
            <a:r>
              <a:rPr lang="en-GB" sz="2000" dirty="0">
                <a:solidFill>
                  <a:srgbClr val="FF3300"/>
                </a:solidFill>
              </a:rPr>
              <a:t>clones </a:t>
            </a:r>
            <a:r>
              <a:rPr lang="en-GB" sz="2000" dirty="0"/>
              <a:t>(by </a:t>
            </a:r>
            <a:r>
              <a:rPr lang="en-GB" sz="2000" dirty="0">
                <a:solidFill>
                  <a:srgbClr val="FF3300"/>
                </a:solidFill>
              </a:rPr>
              <a:t>MITOSIS</a:t>
            </a:r>
            <a:r>
              <a:rPr lang="en-GB" sz="2000" dirty="0"/>
              <a:t>)</a:t>
            </a:r>
          </a:p>
          <a:p>
            <a:pPr>
              <a:lnSpc>
                <a:spcPct val="90000"/>
              </a:lnSpc>
              <a:spcAft>
                <a:spcPts val="1200"/>
              </a:spcAft>
            </a:pPr>
            <a:r>
              <a:rPr lang="en-GB" sz="2000" dirty="0" smtClean="0"/>
              <a:t>The invader could be </a:t>
            </a:r>
            <a:r>
              <a:rPr lang="en-GB" sz="2000" dirty="0"/>
              <a:t>a </a:t>
            </a:r>
            <a:r>
              <a:rPr lang="en-GB" sz="2000" dirty="0" smtClean="0"/>
              <a:t>pathogen, foreign cell, damaged or abnormal cell, </a:t>
            </a:r>
            <a:r>
              <a:rPr lang="en-GB" sz="2000" dirty="0" smtClean="0"/>
              <a:t>or toxin </a:t>
            </a:r>
            <a:r>
              <a:rPr lang="en-GB" sz="2000" dirty="0" smtClean="0"/>
              <a:t>produced by the invader. </a:t>
            </a:r>
            <a:endParaRPr lang="en-GB" sz="2000" dirty="0"/>
          </a:p>
          <a:p>
            <a:pPr>
              <a:lnSpc>
                <a:spcPct val="90000"/>
              </a:lnSpc>
            </a:pPr>
            <a:endParaRPr lang="en-GB" sz="2000" dirty="0"/>
          </a:p>
          <a:p>
            <a:pPr>
              <a:lnSpc>
                <a:spcPct val="90000"/>
              </a:lnSpc>
            </a:pPr>
            <a:endParaRPr lang="en-GB" sz="2000" dirty="0"/>
          </a:p>
          <a:p>
            <a:pPr>
              <a:lnSpc>
                <a:spcPct val="90000"/>
              </a:lnSpc>
            </a:pPr>
            <a:endParaRPr lang="en-GB" sz="2000" dirty="0"/>
          </a:p>
          <a:p>
            <a:pPr>
              <a:lnSpc>
                <a:spcPct val="90000"/>
              </a:lnSpc>
            </a:pPr>
            <a:endParaRPr lang="en-GB" sz="2000" dirty="0"/>
          </a:p>
          <a:p>
            <a:pPr>
              <a:lnSpc>
                <a:spcPct val="90000"/>
              </a:lnSpc>
              <a:spcAft>
                <a:spcPts val="1200"/>
              </a:spcAft>
            </a:pPr>
            <a:r>
              <a:rPr lang="en-GB" sz="2000" dirty="0" smtClean="0"/>
              <a:t>A </a:t>
            </a:r>
            <a:r>
              <a:rPr lang="en-GB" sz="2000" dirty="0" smtClean="0">
                <a:solidFill>
                  <a:srgbClr val="FF3300"/>
                </a:solidFill>
              </a:rPr>
              <a:t>T-helper cell</a:t>
            </a:r>
            <a:r>
              <a:rPr lang="en-GB" sz="2000" dirty="0" smtClean="0"/>
              <a:t> </a:t>
            </a:r>
            <a:r>
              <a:rPr lang="en-GB" sz="2000" dirty="0"/>
              <a:t>with the appropriate surface </a:t>
            </a:r>
            <a:r>
              <a:rPr lang="en-GB" sz="2000" dirty="0" smtClean="0"/>
              <a:t>receptors </a:t>
            </a:r>
            <a:r>
              <a:rPr lang="en-GB" sz="2000" dirty="0"/>
              <a:t>also </a:t>
            </a:r>
            <a:r>
              <a:rPr lang="en-GB" sz="2000" dirty="0" smtClean="0"/>
              <a:t>attaches </a:t>
            </a:r>
            <a:r>
              <a:rPr lang="en-GB" sz="2000" dirty="0"/>
              <a:t>and </a:t>
            </a:r>
            <a:r>
              <a:rPr lang="en-GB" sz="2000" dirty="0" smtClean="0"/>
              <a:t>aids </a:t>
            </a:r>
            <a:r>
              <a:rPr lang="en-GB" sz="2000" dirty="0"/>
              <a:t>the </a:t>
            </a:r>
            <a:r>
              <a:rPr lang="en-GB" sz="2000" dirty="0">
                <a:solidFill>
                  <a:srgbClr val="FF3300"/>
                </a:solidFill>
              </a:rPr>
              <a:t>ACTIVATION </a:t>
            </a:r>
            <a:r>
              <a:rPr lang="en-GB" sz="2000" dirty="0"/>
              <a:t>of the B-cell to make clones</a:t>
            </a:r>
            <a:r>
              <a:rPr lang="en-GB" sz="2000" dirty="0" smtClean="0"/>
              <a:t>.</a:t>
            </a:r>
            <a:endParaRPr lang="en-GB" sz="2000" dirty="0"/>
          </a:p>
          <a:p>
            <a:pPr>
              <a:lnSpc>
                <a:spcPct val="90000"/>
              </a:lnSpc>
            </a:pPr>
            <a:r>
              <a:rPr lang="en-GB" sz="2000" dirty="0"/>
              <a:t>The clones differentiate into </a:t>
            </a:r>
            <a:r>
              <a:rPr lang="en-GB" sz="2000" dirty="0">
                <a:solidFill>
                  <a:srgbClr val="FF3300"/>
                </a:solidFill>
              </a:rPr>
              <a:t>PLASMA cells</a:t>
            </a:r>
            <a:r>
              <a:rPr lang="en-GB" sz="2000" dirty="0"/>
              <a:t> and </a:t>
            </a:r>
            <a:r>
              <a:rPr lang="en-GB" sz="2000" dirty="0">
                <a:solidFill>
                  <a:srgbClr val="FF3300"/>
                </a:solidFill>
              </a:rPr>
              <a:t>MEMORY cells</a:t>
            </a:r>
            <a:r>
              <a:rPr lang="en-GB" sz="2000" dirty="0"/>
              <a:t>. Plasma cells are larger and have much RER and ribosomes necessary for making antibodies. The antibodies made are </a:t>
            </a:r>
            <a:r>
              <a:rPr lang="en-GB" sz="2000" dirty="0" smtClean="0"/>
              <a:t>then </a:t>
            </a:r>
            <a:r>
              <a:rPr lang="en-GB" sz="2000" dirty="0"/>
              <a:t>secreted to attack many more invading cells.</a:t>
            </a:r>
          </a:p>
        </p:txBody>
      </p:sp>
      <p:grpSp>
        <p:nvGrpSpPr>
          <p:cNvPr id="105" name="Group 104"/>
          <p:cNvGrpSpPr/>
          <p:nvPr/>
        </p:nvGrpSpPr>
        <p:grpSpPr>
          <a:xfrm>
            <a:off x="5803006" y="3000628"/>
            <a:ext cx="2883012" cy="1598591"/>
            <a:chOff x="3962400" y="2110152"/>
            <a:chExt cx="2883012" cy="1598591"/>
          </a:xfrm>
        </p:grpSpPr>
        <p:grpSp>
          <p:nvGrpSpPr>
            <p:cNvPr id="79" name="Group 78"/>
            <p:cNvGrpSpPr/>
            <p:nvPr/>
          </p:nvGrpSpPr>
          <p:grpSpPr>
            <a:xfrm>
              <a:off x="3962400" y="2133600"/>
              <a:ext cx="1366393" cy="1404938"/>
              <a:chOff x="4648200" y="2286000"/>
              <a:chExt cx="1366393" cy="1404938"/>
            </a:xfrm>
          </p:grpSpPr>
          <p:grpSp>
            <p:nvGrpSpPr>
              <p:cNvPr id="45" name="Group 4"/>
              <p:cNvGrpSpPr>
                <a:grpSpLocks/>
              </p:cNvGrpSpPr>
              <p:nvPr/>
            </p:nvGrpSpPr>
            <p:grpSpPr bwMode="auto">
              <a:xfrm>
                <a:off x="4648200" y="2286000"/>
                <a:ext cx="1295400" cy="1404938"/>
                <a:chOff x="1306" y="2079"/>
                <a:chExt cx="1179" cy="1269"/>
              </a:xfrm>
            </p:grpSpPr>
            <p:sp>
              <p:nvSpPr>
                <p:cNvPr id="77"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53" name="Group 8"/>
                <p:cNvGrpSpPr>
                  <a:grpSpLocks/>
                </p:cNvGrpSpPr>
                <p:nvPr/>
              </p:nvGrpSpPr>
              <p:grpSpPr bwMode="auto">
                <a:xfrm>
                  <a:off x="1868" y="2079"/>
                  <a:ext cx="117" cy="225"/>
                  <a:chOff x="2827" y="2891"/>
                  <a:chExt cx="194" cy="333"/>
                </a:xfrm>
              </p:grpSpPr>
              <p:sp>
                <p:nvSpPr>
                  <p:cNvPr id="74"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75"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6"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4" name="Group 12"/>
                <p:cNvGrpSpPr>
                  <a:grpSpLocks/>
                </p:cNvGrpSpPr>
                <p:nvPr/>
              </p:nvGrpSpPr>
              <p:grpSpPr bwMode="auto">
                <a:xfrm rot="-2930298">
                  <a:off x="1430" y="2278"/>
                  <a:ext cx="117" cy="225"/>
                  <a:chOff x="2827" y="2891"/>
                  <a:chExt cx="194" cy="333"/>
                </a:xfrm>
              </p:grpSpPr>
              <p:sp>
                <p:nvSpPr>
                  <p:cNvPr id="71"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72"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3"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5" name="Group 16"/>
                <p:cNvGrpSpPr>
                  <a:grpSpLocks/>
                </p:cNvGrpSpPr>
                <p:nvPr/>
              </p:nvGrpSpPr>
              <p:grpSpPr bwMode="auto">
                <a:xfrm rot="3256685">
                  <a:off x="2303" y="2306"/>
                  <a:ext cx="117" cy="225"/>
                  <a:chOff x="2827" y="2891"/>
                  <a:chExt cx="194" cy="333"/>
                </a:xfrm>
              </p:grpSpPr>
              <p:sp>
                <p:nvSpPr>
                  <p:cNvPr id="68"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9"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0"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6" name="Group 20"/>
                <p:cNvGrpSpPr>
                  <a:grpSpLocks/>
                </p:cNvGrpSpPr>
                <p:nvPr/>
              </p:nvGrpSpPr>
              <p:grpSpPr bwMode="auto">
                <a:xfrm rot="15038951">
                  <a:off x="1360" y="2795"/>
                  <a:ext cx="117" cy="225"/>
                  <a:chOff x="2827" y="2891"/>
                  <a:chExt cx="194" cy="333"/>
                </a:xfrm>
              </p:grpSpPr>
              <p:sp>
                <p:nvSpPr>
                  <p:cNvPr id="6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7" name="Group 24"/>
                <p:cNvGrpSpPr>
                  <a:grpSpLocks/>
                </p:cNvGrpSpPr>
                <p:nvPr/>
              </p:nvGrpSpPr>
              <p:grpSpPr bwMode="auto">
                <a:xfrm rot="10800000">
                  <a:off x="1839" y="3123"/>
                  <a:ext cx="117" cy="225"/>
                  <a:chOff x="2827" y="2891"/>
                  <a:chExt cx="194" cy="333"/>
                </a:xfrm>
              </p:grpSpPr>
              <p:sp>
                <p:nvSpPr>
                  <p:cNvPr id="62"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3"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4"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8" name="Group 28"/>
                <p:cNvGrpSpPr>
                  <a:grpSpLocks/>
                </p:cNvGrpSpPr>
                <p:nvPr/>
              </p:nvGrpSpPr>
              <p:grpSpPr bwMode="auto">
                <a:xfrm rot="7226384">
                  <a:off x="2314" y="2880"/>
                  <a:ext cx="117" cy="225"/>
                  <a:chOff x="2827" y="2891"/>
                  <a:chExt cx="194" cy="333"/>
                </a:xfrm>
              </p:grpSpPr>
              <p:sp>
                <p:nvSpPr>
                  <p:cNvPr id="59"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0"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1"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51" name="AutoShape 40"/>
              <p:cNvSpPr>
                <a:spLocks noChangeArrowheads="1"/>
              </p:cNvSpPr>
              <p:nvPr/>
            </p:nvSpPr>
            <p:spPr bwMode="auto">
              <a:xfrm rot="18172031">
                <a:off x="5803464" y="3268919"/>
                <a:ext cx="254493" cy="16776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81" name="Group 80"/>
            <p:cNvGrpSpPr/>
            <p:nvPr/>
          </p:nvGrpSpPr>
          <p:grpSpPr>
            <a:xfrm rot="20303977">
              <a:off x="5189087" y="2110152"/>
              <a:ext cx="1656325" cy="1598591"/>
              <a:chOff x="5257800" y="2286000"/>
              <a:chExt cx="1371600" cy="1371600"/>
            </a:xfrm>
          </p:grpSpPr>
          <p:grpSp>
            <p:nvGrpSpPr>
              <p:cNvPr id="82" name="Group 81"/>
              <p:cNvGrpSpPr/>
              <p:nvPr/>
            </p:nvGrpSpPr>
            <p:grpSpPr>
              <a:xfrm flipV="1">
                <a:off x="5867400" y="3200400"/>
                <a:ext cx="152400" cy="457200"/>
                <a:chOff x="1219200" y="4114800"/>
                <a:chExt cx="152400" cy="381000"/>
              </a:xfrm>
            </p:grpSpPr>
            <p:cxnSp>
              <p:nvCxnSpPr>
                <p:cNvPr id="96" name="Straight Connector 95"/>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rot="16200000">
                <a:off x="5410200" y="2743200"/>
                <a:ext cx="152400" cy="457200"/>
                <a:chOff x="1219200" y="4114800"/>
                <a:chExt cx="152400" cy="381000"/>
              </a:xfrm>
            </p:grpSpPr>
            <p:cxnSp>
              <p:nvCxnSpPr>
                <p:cNvPr id="93" name="Straight Connector 9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5400000">
                <a:off x="6324600" y="2743200"/>
                <a:ext cx="152400" cy="457200"/>
                <a:chOff x="1219200" y="4114800"/>
                <a:chExt cx="152400" cy="381000"/>
              </a:xfrm>
            </p:grpSpPr>
            <p:cxnSp>
              <p:nvCxnSpPr>
                <p:cNvPr id="90" name="Straight Connector 8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867400" y="2286000"/>
                <a:ext cx="152400" cy="457200"/>
                <a:chOff x="1219200" y="4114800"/>
                <a:chExt cx="152400" cy="381000"/>
              </a:xfrm>
            </p:grpSpPr>
            <p:cxnSp>
              <p:nvCxnSpPr>
                <p:cNvPr id="87" name="Straight Connector 8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5562600" y="2590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99" name="TextBox 98"/>
            <p:cNvSpPr txBox="1"/>
            <p:nvPr/>
          </p:nvSpPr>
          <p:spPr>
            <a:xfrm>
              <a:off x="5497830" y="2724150"/>
              <a:ext cx="1047750" cy="553998"/>
            </a:xfrm>
            <a:prstGeom prst="rect">
              <a:avLst/>
            </a:prstGeom>
            <a:noFill/>
          </p:spPr>
          <p:txBody>
            <a:bodyPr wrap="square" lIns="0" tIns="0" rIns="0" bIns="0" rtlCol="0">
              <a:spAutoFit/>
            </a:bodyPr>
            <a:lstStyle/>
            <a:p>
              <a:pPr algn="ctr"/>
              <a:r>
                <a:rPr lang="en-GB" dirty="0"/>
                <a:t>T-Helper cell</a:t>
              </a:r>
            </a:p>
          </p:txBody>
        </p:sp>
      </p:grpSp>
      <p:grpSp>
        <p:nvGrpSpPr>
          <p:cNvPr id="104" name="Group 103"/>
          <p:cNvGrpSpPr/>
          <p:nvPr/>
        </p:nvGrpSpPr>
        <p:grpSpPr>
          <a:xfrm>
            <a:off x="1906564" y="3063898"/>
            <a:ext cx="1766997" cy="1481137"/>
            <a:chOff x="1600200" y="2057400"/>
            <a:chExt cx="1766997" cy="1481137"/>
          </a:xfrm>
        </p:grpSpPr>
        <p:grpSp>
          <p:nvGrpSpPr>
            <p:cNvPr id="43" name="Group 42"/>
            <p:cNvGrpSpPr/>
            <p:nvPr/>
          </p:nvGrpSpPr>
          <p:grpSpPr>
            <a:xfrm>
              <a:off x="1600200" y="2057400"/>
              <a:ext cx="1766997" cy="1481137"/>
              <a:chOff x="1371600" y="1905000"/>
              <a:chExt cx="1766997" cy="1481137"/>
            </a:xfrm>
          </p:grpSpPr>
          <p:grpSp>
            <p:nvGrpSpPr>
              <p:cNvPr id="3" name="Group 4"/>
              <p:cNvGrpSpPr>
                <a:grpSpLocks/>
              </p:cNvGrpSpPr>
              <p:nvPr/>
            </p:nvGrpSpPr>
            <p:grpSpPr bwMode="auto">
              <a:xfrm>
                <a:off x="1371600" y="1905000"/>
                <a:ext cx="1381098" cy="1481137"/>
                <a:chOff x="1301" y="2079"/>
                <a:chExt cx="1181" cy="1269"/>
              </a:xfrm>
            </p:grpSpPr>
            <p:sp>
              <p:nvSpPr>
                <p:cNvPr id="16390"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5" name="Group 8"/>
                <p:cNvGrpSpPr>
                  <a:grpSpLocks/>
                </p:cNvGrpSpPr>
                <p:nvPr/>
              </p:nvGrpSpPr>
              <p:grpSpPr bwMode="auto">
                <a:xfrm>
                  <a:off x="1883" y="2079"/>
                  <a:ext cx="118" cy="225"/>
                  <a:chOff x="2827" y="2891"/>
                  <a:chExt cx="194" cy="333"/>
                </a:xfrm>
              </p:grpSpPr>
              <p:sp>
                <p:nvSpPr>
                  <p:cNvPr id="16393"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394"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95"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6" name="Group 12"/>
                <p:cNvGrpSpPr>
                  <a:grpSpLocks/>
                </p:cNvGrpSpPr>
                <p:nvPr/>
              </p:nvGrpSpPr>
              <p:grpSpPr bwMode="auto">
                <a:xfrm rot="-2930298">
                  <a:off x="1439" y="2267"/>
                  <a:ext cx="118" cy="225"/>
                  <a:chOff x="2827" y="2891"/>
                  <a:chExt cx="194" cy="333"/>
                </a:xfrm>
              </p:grpSpPr>
              <p:sp>
                <p:nvSpPr>
                  <p:cNvPr id="16397"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398"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99"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7" name="Group 16"/>
                <p:cNvGrpSpPr>
                  <a:grpSpLocks/>
                </p:cNvGrpSpPr>
                <p:nvPr/>
              </p:nvGrpSpPr>
              <p:grpSpPr bwMode="auto">
                <a:xfrm rot="3256685">
                  <a:off x="2311" y="2319"/>
                  <a:ext cx="118" cy="225"/>
                  <a:chOff x="2827" y="2891"/>
                  <a:chExt cx="194" cy="333"/>
                </a:xfrm>
              </p:grpSpPr>
              <p:sp>
                <p:nvSpPr>
                  <p:cNvPr id="16401"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02"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03"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8" name="Group 20"/>
                <p:cNvGrpSpPr>
                  <a:grpSpLocks/>
                </p:cNvGrpSpPr>
                <p:nvPr/>
              </p:nvGrpSpPr>
              <p:grpSpPr bwMode="auto">
                <a:xfrm rot="15038951">
                  <a:off x="1355" y="2779"/>
                  <a:ext cx="118" cy="225"/>
                  <a:chOff x="2827" y="2891"/>
                  <a:chExt cx="194" cy="333"/>
                </a:xfrm>
              </p:grpSpPr>
              <p:sp>
                <p:nvSpPr>
                  <p:cNvPr id="1640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0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0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 name="Group 24"/>
                <p:cNvGrpSpPr>
                  <a:grpSpLocks/>
                </p:cNvGrpSpPr>
                <p:nvPr/>
              </p:nvGrpSpPr>
              <p:grpSpPr bwMode="auto">
                <a:xfrm rot="10800000">
                  <a:off x="1823" y="3123"/>
                  <a:ext cx="118" cy="225"/>
                  <a:chOff x="2827" y="2891"/>
                  <a:chExt cx="194" cy="333"/>
                </a:xfrm>
              </p:grpSpPr>
              <p:sp>
                <p:nvSpPr>
                  <p:cNvPr id="1640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1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1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0" name="Group 28"/>
                <p:cNvGrpSpPr>
                  <a:grpSpLocks/>
                </p:cNvGrpSpPr>
                <p:nvPr/>
              </p:nvGrpSpPr>
              <p:grpSpPr bwMode="auto">
                <a:xfrm rot="7226384">
                  <a:off x="2307" y="2891"/>
                  <a:ext cx="118" cy="225"/>
                  <a:chOff x="2827" y="2891"/>
                  <a:chExt cx="194" cy="333"/>
                </a:xfrm>
              </p:grpSpPr>
              <p:sp>
                <p:nvSpPr>
                  <p:cNvPr id="16413"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14"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15"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42" name="Group 41"/>
              <p:cNvGrpSpPr/>
              <p:nvPr/>
            </p:nvGrpSpPr>
            <p:grpSpPr>
              <a:xfrm rot="11924101">
                <a:off x="2710698" y="2485470"/>
                <a:ext cx="427899" cy="817172"/>
                <a:chOff x="3469276" y="2448914"/>
                <a:chExt cx="614162" cy="817172"/>
              </a:xfrm>
            </p:grpSpPr>
            <p:grpSp>
              <p:nvGrpSpPr>
                <p:cNvPr id="41" name="Group 40"/>
                <p:cNvGrpSpPr/>
                <p:nvPr/>
              </p:nvGrpSpPr>
              <p:grpSpPr>
                <a:xfrm>
                  <a:off x="3469276" y="2601042"/>
                  <a:ext cx="614162" cy="610544"/>
                  <a:chOff x="3469276" y="2601042"/>
                  <a:chExt cx="614162" cy="610544"/>
                </a:xfrm>
              </p:grpSpPr>
              <p:sp>
                <p:nvSpPr>
                  <p:cNvPr id="16422" name="AutoShape 38"/>
                  <p:cNvSpPr>
                    <a:spLocks noChangeArrowheads="1"/>
                  </p:cNvSpPr>
                  <p:nvPr/>
                </p:nvSpPr>
                <p:spPr bwMode="auto">
                  <a:xfrm rot="17217865">
                    <a:off x="3495536" y="2597955"/>
                    <a:ext cx="207467" cy="259987"/>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16423" name="AutoShape 39"/>
                  <p:cNvSpPr>
                    <a:spLocks noChangeArrowheads="1"/>
                  </p:cNvSpPr>
                  <p:nvPr/>
                </p:nvSpPr>
                <p:spPr bwMode="auto">
                  <a:xfrm rot="5790398">
                    <a:off x="3913491" y="2581673"/>
                    <a:ext cx="150577" cy="189316"/>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16424" name="AutoShape 40"/>
                  <p:cNvSpPr>
                    <a:spLocks noChangeArrowheads="1"/>
                  </p:cNvSpPr>
                  <p:nvPr/>
                </p:nvSpPr>
                <p:spPr bwMode="auto">
                  <a:xfrm rot="6922539">
                    <a:off x="3720622" y="2984265"/>
                    <a:ext cx="193043" cy="26159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sp>
              <p:nvSpPr>
                <p:cNvPr id="16418" name="Freeform 34"/>
                <p:cNvSpPr>
                  <a:spLocks/>
                </p:cNvSpPr>
                <p:nvPr/>
              </p:nvSpPr>
              <p:spPr bwMode="auto">
                <a:xfrm rot="1142127">
                  <a:off x="3632953" y="2448914"/>
                  <a:ext cx="201479" cy="817172"/>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chemeClr val="accent1"/>
                </a:solidFill>
                <a:ln w="9525">
                  <a:solidFill>
                    <a:schemeClr val="tx1"/>
                  </a:solidFill>
                  <a:round/>
                  <a:headEnd/>
                  <a:tailEnd/>
                </a:ln>
                <a:effectLst/>
              </p:spPr>
              <p:txBody>
                <a:bodyPr/>
                <a:lstStyle/>
                <a:p>
                  <a:endParaRPr lang="en-GB"/>
                </a:p>
              </p:txBody>
            </p:sp>
          </p:grpSp>
        </p:grpSp>
        <p:sp>
          <p:nvSpPr>
            <p:cNvPr id="100" name="TextBox 99"/>
            <p:cNvSpPr txBox="1"/>
            <p:nvPr/>
          </p:nvSpPr>
          <p:spPr>
            <a:xfrm>
              <a:off x="1981200" y="2667000"/>
              <a:ext cx="774571" cy="369332"/>
            </a:xfrm>
            <a:prstGeom prst="rect">
              <a:avLst/>
            </a:prstGeom>
            <a:noFill/>
          </p:spPr>
          <p:txBody>
            <a:bodyPr wrap="none" rtlCol="0">
              <a:spAutoFit/>
            </a:bodyPr>
            <a:lstStyle/>
            <a:p>
              <a:r>
                <a:rPr lang="en-GB" dirty="0"/>
                <a:t>B-cell</a:t>
              </a:r>
            </a:p>
          </p:txBody>
        </p:sp>
      </p:grpSp>
    </p:spTree>
    <p:extLst>
      <p:ext uri="{BB962C8B-B14F-4D97-AF65-F5344CB8AC3E}">
        <p14:creationId xmlns:p14="http://schemas.microsoft.com/office/powerpoint/2010/main" val="1688552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58206" cy="1320800"/>
          </a:xfrm>
        </p:spPr>
        <p:txBody>
          <a:bodyPr/>
          <a:lstStyle/>
          <a:p>
            <a:r>
              <a:rPr lang="en-GB" b="1" dirty="0" smtClean="0">
                <a:solidFill>
                  <a:schemeClr val="tx1"/>
                </a:solidFill>
              </a:rPr>
              <a:t>What is Clonal Selection</a:t>
            </a:r>
            <a:r>
              <a:rPr lang="en-GB" b="1" dirty="0" smtClean="0">
                <a:solidFill>
                  <a:schemeClr val="tx1"/>
                </a:solidFill>
              </a:rPr>
              <a:t>? </a:t>
            </a:r>
            <a:r>
              <a:rPr lang="en-GB" sz="2400" dirty="0" smtClean="0">
                <a:solidFill>
                  <a:schemeClr val="tx1"/>
                </a:solidFill>
              </a:rPr>
              <a:t>Booklet p 8</a:t>
            </a:r>
            <a:r>
              <a:rPr lang="en-GB" b="1" dirty="0" smtClean="0">
                <a:solidFill>
                  <a:schemeClr val="tx1"/>
                </a:solidFill>
              </a:rPr>
              <a:t> </a:t>
            </a:r>
            <a:r>
              <a:rPr lang="en-GB" sz="2400" i="1" dirty="0" smtClean="0">
                <a:solidFill>
                  <a:srgbClr val="002060"/>
                </a:solidFill>
              </a:rPr>
              <a:t>(ref p109 new spec text – not in old text)</a:t>
            </a:r>
            <a:endParaRPr lang="en-GB" sz="2400" i="1" dirty="0">
              <a:solidFill>
                <a:srgbClr val="002060"/>
              </a:solidFill>
            </a:endParaRPr>
          </a:p>
        </p:txBody>
      </p:sp>
      <p:sp>
        <p:nvSpPr>
          <p:cNvPr id="3" name="Content Placeholder 2"/>
          <p:cNvSpPr>
            <a:spLocks noGrp="1"/>
          </p:cNvSpPr>
          <p:nvPr>
            <p:ph idx="1"/>
          </p:nvPr>
        </p:nvSpPr>
        <p:spPr>
          <a:xfrm>
            <a:off x="631614" y="1394779"/>
            <a:ext cx="9278196" cy="3880773"/>
          </a:xfrm>
        </p:spPr>
        <p:txBody>
          <a:bodyPr>
            <a:normAutofit/>
          </a:bodyPr>
          <a:lstStyle/>
          <a:p>
            <a:pPr marL="0" indent="0">
              <a:buNone/>
            </a:pPr>
            <a:endParaRPr lang="en-GB" dirty="0" smtClean="0">
              <a:hlinkClick r:id="rId2"/>
            </a:endParaRPr>
          </a:p>
          <a:p>
            <a:r>
              <a:rPr lang="en-GB" sz="2400" dirty="0" smtClean="0"/>
              <a:t>Clonal selection refers to the way that specific antigens </a:t>
            </a:r>
            <a:r>
              <a:rPr lang="en-GB" sz="2400" dirty="0" smtClean="0">
                <a:solidFill>
                  <a:srgbClr val="FF0000"/>
                </a:solidFill>
              </a:rPr>
              <a:t>‘select’ </a:t>
            </a:r>
            <a:r>
              <a:rPr lang="en-GB" sz="2400" dirty="0" smtClean="0"/>
              <a:t>specific B cells with complementary antibodies on their surfaces, thus stimulating them to divide and form clones (with the help of helper T-cells)</a:t>
            </a:r>
          </a:p>
          <a:p>
            <a:r>
              <a:rPr lang="en-GB" sz="2400" dirty="0">
                <a:hlinkClick r:id="rId2"/>
              </a:rPr>
              <a:t>http://highered.mheducation.com/olcweb/cgi/pluginpop.cgi?it=swf::600::480::/sites/dl/free/0073532215/788107/Clonal_Selection.swf::</a:t>
            </a:r>
            <a:r>
              <a:rPr lang="en-GB" sz="2400" dirty="0" smtClean="0">
                <a:hlinkClick r:id="rId2"/>
              </a:rPr>
              <a:t>Clonal%20Selection</a:t>
            </a:r>
            <a:r>
              <a:rPr lang="en-GB" sz="2400" dirty="0" smtClean="0"/>
              <a:t> </a:t>
            </a:r>
            <a:r>
              <a:rPr lang="en-GB" dirty="0" smtClean="0"/>
              <a:t>Clear animation of B cell being stimulated by an antigen and being activated to divide (clonal selection). </a:t>
            </a:r>
            <a:endParaRPr lang="en-GB" dirty="0"/>
          </a:p>
          <a:p>
            <a:endParaRPr lang="en-GB" sz="2400" dirty="0"/>
          </a:p>
        </p:txBody>
      </p:sp>
    </p:spTree>
    <p:extLst>
      <p:ext uri="{BB962C8B-B14F-4D97-AF65-F5344CB8AC3E}">
        <p14:creationId xmlns:p14="http://schemas.microsoft.com/office/powerpoint/2010/main" val="1819929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04332" y="251012"/>
            <a:ext cx="9042326" cy="886412"/>
          </a:xfrm>
        </p:spPr>
        <p:txBody>
          <a:bodyPr>
            <a:normAutofit fontScale="90000"/>
          </a:bodyPr>
          <a:lstStyle/>
          <a:p>
            <a:r>
              <a:rPr lang="en-GB" b="1" dirty="0" smtClean="0">
                <a:solidFill>
                  <a:schemeClr val="tx1"/>
                </a:solidFill>
              </a:rPr>
              <a:t>What are Primary and Secondary Responses</a:t>
            </a:r>
            <a:r>
              <a:rPr lang="en-GB" b="1" dirty="0" smtClean="0">
                <a:solidFill>
                  <a:schemeClr val="tx1"/>
                </a:solidFill>
              </a:rPr>
              <a:t>? </a:t>
            </a:r>
            <a:r>
              <a:rPr lang="en-GB" sz="2400" dirty="0" smtClean="0">
                <a:solidFill>
                  <a:schemeClr val="tx1"/>
                </a:solidFill>
              </a:rPr>
              <a:t>Booklet p9</a:t>
            </a:r>
            <a:endParaRPr lang="en-GB" dirty="0">
              <a:solidFill>
                <a:schemeClr val="tx1"/>
              </a:solidFill>
            </a:endParaRPr>
          </a:p>
        </p:txBody>
      </p:sp>
      <p:sp>
        <p:nvSpPr>
          <p:cNvPr id="10243" name="Rectangle 3"/>
          <p:cNvSpPr>
            <a:spLocks noGrp="1" noChangeArrowheads="1"/>
          </p:cNvSpPr>
          <p:nvPr>
            <p:ph type="body" idx="1"/>
          </p:nvPr>
        </p:nvSpPr>
        <p:spPr>
          <a:xfrm>
            <a:off x="1277362" y="1263150"/>
            <a:ext cx="9646022" cy="5059363"/>
          </a:xfrm>
        </p:spPr>
        <p:txBody>
          <a:bodyPr>
            <a:noAutofit/>
          </a:bodyPr>
          <a:lstStyle/>
          <a:p>
            <a:r>
              <a:rPr lang="en-GB" sz="2400" b="1" u="sng" dirty="0">
                <a:solidFill>
                  <a:srgbClr val="FF0000"/>
                </a:solidFill>
              </a:rPr>
              <a:t>Primary Response</a:t>
            </a:r>
            <a:r>
              <a:rPr lang="en-GB" sz="2400" u="sng" dirty="0"/>
              <a:t> </a:t>
            </a:r>
            <a:r>
              <a:rPr lang="en-GB" sz="2400" dirty="0">
                <a:solidFill>
                  <a:srgbClr val="FF0000"/>
                </a:solidFill>
              </a:rPr>
              <a:t>- Is the immune response triggered by the body’s FIRST contact with a particular antigen. </a:t>
            </a:r>
            <a:endParaRPr lang="en-GB" sz="2400" dirty="0" smtClean="0">
              <a:solidFill>
                <a:srgbClr val="FF0000"/>
              </a:solidFill>
            </a:endParaRPr>
          </a:p>
          <a:p>
            <a:pPr marL="0" indent="0">
              <a:buNone/>
            </a:pPr>
            <a:r>
              <a:rPr lang="en-GB" sz="2400" dirty="0" smtClean="0">
                <a:solidFill>
                  <a:schemeClr val="tx1"/>
                </a:solidFill>
              </a:rPr>
              <a:t>Production </a:t>
            </a:r>
            <a:r>
              <a:rPr lang="en-GB" sz="2400" dirty="0">
                <a:solidFill>
                  <a:schemeClr val="tx1"/>
                </a:solidFill>
              </a:rPr>
              <a:t>of antibodies is relatively slow during </a:t>
            </a:r>
            <a:r>
              <a:rPr lang="en-GB" sz="2400" dirty="0" smtClean="0">
                <a:solidFill>
                  <a:schemeClr val="tx1"/>
                </a:solidFill>
              </a:rPr>
              <a:t>so disease </a:t>
            </a:r>
            <a:r>
              <a:rPr lang="en-GB" sz="2400" dirty="0">
                <a:solidFill>
                  <a:schemeClr val="tx1"/>
                </a:solidFill>
              </a:rPr>
              <a:t>may initially occur before antibodies get it under control </a:t>
            </a:r>
          </a:p>
          <a:p>
            <a:pPr>
              <a:lnSpc>
                <a:spcPct val="80000"/>
              </a:lnSpc>
            </a:pPr>
            <a:endParaRPr lang="en-GB" sz="2400" dirty="0"/>
          </a:p>
          <a:p>
            <a:pPr>
              <a:lnSpc>
                <a:spcPct val="110000"/>
              </a:lnSpc>
            </a:pPr>
            <a:r>
              <a:rPr lang="en-GB" sz="2400" b="1" u="sng" dirty="0">
                <a:solidFill>
                  <a:srgbClr val="FF0000"/>
                </a:solidFill>
              </a:rPr>
              <a:t>Secondary Response</a:t>
            </a:r>
            <a:r>
              <a:rPr lang="en-GB" sz="2400" u="sng" dirty="0"/>
              <a:t> </a:t>
            </a:r>
            <a:r>
              <a:rPr lang="en-GB" sz="2400" b="1" dirty="0">
                <a:solidFill>
                  <a:srgbClr val="FF0000"/>
                </a:solidFill>
              </a:rPr>
              <a:t>– </a:t>
            </a:r>
            <a:r>
              <a:rPr lang="en-GB" sz="2400" dirty="0">
                <a:solidFill>
                  <a:srgbClr val="FF0000"/>
                </a:solidFill>
              </a:rPr>
              <a:t>Is the immune response triggered by the SECOND or SUBSEQUENT contact with an antigen that has previously triggered a primary response. </a:t>
            </a:r>
            <a:endParaRPr lang="en-GB" sz="2400" dirty="0" smtClean="0">
              <a:solidFill>
                <a:srgbClr val="FF0000"/>
              </a:solidFill>
            </a:endParaRPr>
          </a:p>
          <a:p>
            <a:pPr marL="0" indent="0">
              <a:lnSpc>
                <a:spcPct val="110000"/>
              </a:lnSpc>
              <a:buNone/>
            </a:pPr>
            <a:r>
              <a:rPr lang="en-GB" sz="2400" dirty="0" smtClean="0">
                <a:solidFill>
                  <a:schemeClr val="tx1"/>
                </a:solidFill>
              </a:rPr>
              <a:t>B-memory </a:t>
            </a:r>
            <a:r>
              <a:rPr lang="en-GB" sz="2400" dirty="0">
                <a:solidFill>
                  <a:schemeClr val="tx1"/>
                </a:solidFill>
              </a:rPr>
              <a:t>cells specific to the antigen are present and are activated to produce antibodies more quickly and for a longer period than the original response. So disease is usually avoided.</a:t>
            </a:r>
          </a:p>
        </p:txBody>
      </p:sp>
    </p:spTree>
    <p:extLst>
      <p:ext uri="{BB962C8B-B14F-4D97-AF65-F5344CB8AC3E}">
        <p14:creationId xmlns:p14="http://schemas.microsoft.com/office/powerpoint/2010/main" val="3799920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25295" y="186559"/>
            <a:ext cx="9758295" cy="868362"/>
          </a:xfrm>
        </p:spPr>
        <p:txBody>
          <a:bodyPr>
            <a:normAutofit fontScale="90000"/>
          </a:bodyPr>
          <a:lstStyle/>
          <a:p>
            <a:r>
              <a:rPr lang="en-GB" sz="3200" b="1" dirty="0" smtClean="0">
                <a:solidFill>
                  <a:schemeClr val="tx1"/>
                </a:solidFill>
              </a:rPr>
              <a:t>Primary </a:t>
            </a:r>
            <a:r>
              <a:rPr lang="en-GB" sz="3200" b="1" dirty="0">
                <a:solidFill>
                  <a:schemeClr val="tx1"/>
                </a:solidFill>
              </a:rPr>
              <a:t>and Secondary </a:t>
            </a:r>
            <a:r>
              <a:rPr lang="en-GB" sz="3200" b="1" dirty="0" smtClean="0">
                <a:solidFill>
                  <a:schemeClr val="tx1"/>
                </a:solidFill>
              </a:rPr>
              <a:t>Responses </a:t>
            </a:r>
            <a:r>
              <a:rPr lang="en-GB" sz="3200" b="1" dirty="0" smtClean="0">
                <a:solidFill>
                  <a:schemeClr val="tx1"/>
                </a:solidFill>
              </a:rPr>
              <a:t>Graphically </a:t>
            </a:r>
            <a:r>
              <a:rPr lang="en-GB" sz="2400" dirty="0" smtClean="0">
                <a:solidFill>
                  <a:schemeClr val="tx1"/>
                </a:solidFill>
              </a:rPr>
              <a:t>booklet p 9</a:t>
            </a:r>
            <a:endParaRPr lang="en-GB" sz="3200" b="1" dirty="0">
              <a:solidFill>
                <a:schemeClr val="tx1"/>
              </a:solidFill>
            </a:endParaRPr>
          </a:p>
        </p:txBody>
      </p:sp>
      <p:sp>
        <p:nvSpPr>
          <p:cNvPr id="9219" name="Rectangle 3"/>
          <p:cNvSpPr>
            <a:spLocks noGrp="1" noChangeArrowheads="1"/>
          </p:cNvSpPr>
          <p:nvPr>
            <p:ph type="body" idx="1"/>
          </p:nvPr>
        </p:nvSpPr>
        <p:spPr/>
        <p:txBody>
          <a:bodyPr/>
          <a:lstStyle/>
          <a:p>
            <a:pPr>
              <a:buFontTx/>
              <a:buNone/>
            </a:pPr>
            <a:r>
              <a:rPr lang="en-GB"/>
              <a:t>  </a:t>
            </a:r>
          </a:p>
        </p:txBody>
      </p:sp>
      <p:pic>
        <p:nvPicPr>
          <p:cNvPr id="9220" name="Picture 4" descr="Copy of Humoral Immunity p2 IRB"/>
          <p:cNvPicPr>
            <a:picLocks noChangeAspect="1" noChangeArrowheads="1"/>
          </p:cNvPicPr>
          <p:nvPr/>
        </p:nvPicPr>
        <p:blipFill>
          <a:blip r:embed="rId2" cstate="print"/>
          <a:srcRect/>
          <a:stretch>
            <a:fillRect/>
          </a:stretch>
        </p:blipFill>
        <p:spPr bwMode="auto">
          <a:xfrm>
            <a:off x="836046" y="1179443"/>
            <a:ext cx="5905275" cy="4503904"/>
          </a:xfrm>
          <a:prstGeom prst="rect">
            <a:avLst/>
          </a:prstGeom>
          <a:noFill/>
        </p:spPr>
      </p:pic>
      <p:sp>
        <p:nvSpPr>
          <p:cNvPr id="9221" name="Text Box 5"/>
          <p:cNvSpPr txBox="1">
            <a:spLocks noChangeArrowheads="1"/>
          </p:cNvSpPr>
          <p:nvPr/>
        </p:nvSpPr>
        <p:spPr bwMode="auto">
          <a:xfrm>
            <a:off x="6758610" y="1417983"/>
            <a:ext cx="3386924" cy="3477875"/>
          </a:xfrm>
          <a:prstGeom prst="rect">
            <a:avLst/>
          </a:prstGeom>
          <a:noFill/>
          <a:ln w="9525">
            <a:noFill/>
            <a:miter lim="800000"/>
            <a:headEnd/>
            <a:tailEnd/>
          </a:ln>
          <a:effectLst/>
        </p:spPr>
        <p:txBody>
          <a:bodyPr wrap="square" lIns="0" rIns="0">
            <a:spAutoFit/>
          </a:bodyPr>
          <a:lstStyle/>
          <a:p>
            <a:pPr marL="285750" indent="-285750">
              <a:spcBef>
                <a:spcPct val="50000"/>
              </a:spcBef>
              <a:buFont typeface="Arial" panose="020B0604020202020204" pitchFamily="34" charset="0"/>
              <a:buChar char="•"/>
            </a:pPr>
            <a:r>
              <a:rPr lang="en-GB" sz="2000" dirty="0"/>
              <a:t>The secondary response </a:t>
            </a:r>
            <a:r>
              <a:rPr lang="en-GB" sz="2000" dirty="0" smtClean="0"/>
              <a:t>is </a:t>
            </a:r>
            <a:r>
              <a:rPr lang="en-GB" sz="2000" dirty="0">
                <a:solidFill>
                  <a:srgbClr val="FF0000"/>
                </a:solidFill>
              </a:rPr>
              <a:t>more </a:t>
            </a:r>
            <a:r>
              <a:rPr lang="en-GB" sz="2000" dirty="0" smtClean="0">
                <a:solidFill>
                  <a:srgbClr val="FF0000"/>
                </a:solidFill>
              </a:rPr>
              <a:t>rapid </a:t>
            </a:r>
            <a:r>
              <a:rPr lang="en-GB" sz="2000" dirty="0" smtClean="0"/>
              <a:t>and </a:t>
            </a:r>
            <a:r>
              <a:rPr lang="en-GB" sz="2000" dirty="0">
                <a:solidFill>
                  <a:srgbClr val="FF0000"/>
                </a:solidFill>
              </a:rPr>
              <a:t>more antibodies </a:t>
            </a:r>
            <a:r>
              <a:rPr lang="en-GB" sz="2000" dirty="0"/>
              <a:t>are produced. </a:t>
            </a:r>
            <a:endParaRPr lang="en-GB" sz="2000" dirty="0" smtClean="0"/>
          </a:p>
          <a:p>
            <a:pPr marL="285750" indent="-285750">
              <a:spcBef>
                <a:spcPct val="50000"/>
              </a:spcBef>
              <a:buFont typeface="Arial" panose="020B0604020202020204" pitchFamily="34" charset="0"/>
              <a:buChar char="•"/>
            </a:pPr>
            <a:r>
              <a:rPr lang="en-GB" sz="2000" dirty="0" smtClean="0"/>
              <a:t>This results from the </a:t>
            </a:r>
            <a:r>
              <a:rPr lang="en-GB" sz="2000" dirty="0"/>
              <a:t>presence of </a:t>
            </a:r>
            <a:r>
              <a:rPr lang="en-GB" sz="2000" dirty="0" smtClean="0"/>
              <a:t>Memory-B </a:t>
            </a:r>
            <a:r>
              <a:rPr lang="en-GB" sz="2000" dirty="0"/>
              <a:t>cells </a:t>
            </a:r>
            <a:r>
              <a:rPr lang="en-GB" sz="2000" dirty="0" smtClean="0"/>
              <a:t>which divide </a:t>
            </a:r>
            <a:r>
              <a:rPr lang="en-GB" sz="2000" dirty="0"/>
              <a:t>very rapidly. </a:t>
            </a:r>
            <a:endParaRPr lang="en-GB" sz="2000" dirty="0" smtClean="0"/>
          </a:p>
          <a:p>
            <a:pPr marL="285750" indent="-285750">
              <a:spcBef>
                <a:spcPct val="50000"/>
              </a:spcBef>
              <a:buFont typeface="Arial" panose="020B0604020202020204" pitchFamily="34" charset="0"/>
              <a:buChar char="•"/>
            </a:pPr>
            <a:r>
              <a:rPr lang="en-GB" sz="2000" dirty="0"/>
              <a:t>T</a:t>
            </a:r>
            <a:r>
              <a:rPr lang="en-GB" sz="2000" dirty="0" smtClean="0"/>
              <a:t>he </a:t>
            </a:r>
            <a:r>
              <a:rPr lang="en-GB" sz="2000" dirty="0"/>
              <a:t>infection </a:t>
            </a:r>
            <a:r>
              <a:rPr lang="en-GB" sz="2000" dirty="0" smtClean="0"/>
              <a:t>is fought very </a:t>
            </a:r>
            <a:r>
              <a:rPr lang="en-GB" sz="2000" dirty="0"/>
              <a:t>quickly the second time around.</a:t>
            </a:r>
          </a:p>
        </p:txBody>
      </p:sp>
    </p:spTree>
    <p:extLst>
      <p:ext uri="{BB962C8B-B14F-4D97-AF65-F5344CB8AC3E}">
        <p14:creationId xmlns:p14="http://schemas.microsoft.com/office/powerpoint/2010/main" val="2785877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775513" cy="1320800"/>
          </a:xfrm>
        </p:spPr>
        <p:txBody>
          <a:bodyPr/>
          <a:lstStyle/>
          <a:p>
            <a:r>
              <a:rPr lang="en-GB" b="1" dirty="0" smtClean="0">
                <a:solidFill>
                  <a:schemeClr val="accent1">
                    <a:lumMod val="75000"/>
                  </a:schemeClr>
                </a:solidFill>
              </a:rPr>
              <a:t>Group work Activity:</a:t>
            </a:r>
            <a:r>
              <a:rPr lang="en-GB" dirty="0" smtClean="0">
                <a:solidFill>
                  <a:schemeClr val="accent1">
                    <a:lumMod val="75000"/>
                  </a:schemeClr>
                </a:solidFill>
              </a:rPr>
              <a:t> Each Group to Consider One Question and present to the Class.</a:t>
            </a:r>
            <a:endParaRPr lang="en-GB" dirty="0">
              <a:solidFill>
                <a:schemeClr val="accent1">
                  <a:lumMod val="75000"/>
                </a:schemeClr>
              </a:solidFill>
            </a:endParaRPr>
          </a:p>
        </p:txBody>
      </p:sp>
      <p:sp>
        <p:nvSpPr>
          <p:cNvPr id="3" name="Content Placeholder 2"/>
          <p:cNvSpPr>
            <a:spLocks noGrp="1"/>
          </p:cNvSpPr>
          <p:nvPr>
            <p:ph idx="1"/>
          </p:nvPr>
        </p:nvSpPr>
        <p:spPr>
          <a:xfrm>
            <a:off x="623545" y="1990166"/>
            <a:ext cx="9847231" cy="4517362"/>
          </a:xfrm>
        </p:spPr>
        <p:txBody>
          <a:bodyPr/>
          <a:lstStyle/>
          <a:p>
            <a:r>
              <a:rPr lang="en-GB" sz="2400" dirty="0">
                <a:solidFill>
                  <a:schemeClr val="tx1"/>
                </a:solidFill>
              </a:rPr>
              <a:t>Why is </a:t>
            </a:r>
            <a:r>
              <a:rPr lang="en-GB" sz="2400" dirty="0">
                <a:solidFill>
                  <a:schemeClr val="accent5"/>
                </a:solidFill>
              </a:rPr>
              <a:t>the cell mediated response </a:t>
            </a:r>
            <a:r>
              <a:rPr lang="en-GB" sz="2400" dirty="0">
                <a:solidFill>
                  <a:schemeClr val="tx1"/>
                </a:solidFill>
              </a:rPr>
              <a:t>able to destroy body cells which have turned cancerous?</a:t>
            </a:r>
          </a:p>
          <a:p>
            <a:r>
              <a:rPr lang="en-GB" sz="2400" dirty="0" smtClean="0">
                <a:solidFill>
                  <a:schemeClr val="tx1"/>
                </a:solidFill>
              </a:rPr>
              <a:t>Would</a:t>
            </a:r>
            <a:r>
              <a:rPr lang="en-GB" sz="2400" dirty="0" smtClean="0"/>
              <a:t> </a:t>
            </a:r>
            <a:r>
              <a:rPr lang="en-GB" sz="2400" dirty="0">
                <a:solidFill>
                  <a:schemeClr val="accent5"/>
                </a:solidFill>
              </a:rPr>
              <a:t>the humoral response </a:t>
            </a:r>
            <a:r>
              <a:rPr lang="en-GB" sz="2400" dirty="0">
                <a:solidFill>
                  <a:schemeClr val="tx1"/>
                </a:solidFill>
              </a:rPr>
              <a:t>be used during a viral infection? Explain your answer.</a:t>
            </a:r>
          </a:p>
          <a:p>
            <a:r>
              <a:rPr lang="en-GB" sz="2400" dirty="0" smtClean="0">
                <a:solidFill>
                  <a:schemeClr val="tx1"/>
                </a:solidFill>
              </a:rPr>
              <a:t>Why </a:t>
            </a:r>
            <a:r>
              <a:rPr lang="en-GB" sz="2400" dirty="0">
                <a:solidFill>
                  <a:schemeClr val="tx1"/>
                </a:solidFill>
              </a:rPr>
              <a:t>does the</a:t>
            </a:r>
            <a:r>
              <a:rPr lang="en-GB" sz="2400" dirty="0"/>
              <a:t> </a:t>
            </a:r>
            <a:r>
              <a:rPr lang="en-GB" sz="2400" dirty="0">
                <a:solidFill>
                  <a:schemeClr val="accent5"/>
                </a:solidFill>
              </a:rPr>
              <a:t>secondary immune response </a:t>
            </a:r>
            <a:r>
              <a:rPr lang="en-GB" sz="2400" dirty="0">
                <a:solidFill>
                  <a:schemeClr val="tx1"/>
                </a:solidFill>
              </a:rPr>
              <a:t>mean that pathogens are destroyed before they are able to make you ill?</a:t>
            </a:r>
          </a:p>
          <a:p>
            <a:r>
              <a:rPr lang="en-GB" sz="2400" dirty="0">
                <a:solidFill>
                  <a:schemeClr val="tx1"/>
                </a:solidFill>
              </a:rPr>
              <a:t>Define what an </a:t>
            </a:r>
            <a:r>
              <a:rPr lang="en-GB" sz="2400" dirty="0">
                <a:solidFill>
                  <a:srgbClr val="FF0000"/>
                </a:solidFill>
              </a:rPr>
              <a:t>antibody</a:t>
            </a:r>
            <a:r>
              <a:rPr lang="en-GB" sz="2400" dirty="0">
                <a:solidFill>
                  <a:schemeClr val="tx1"/>
                </a:solidFill>
              </a:rPr>
              <a:t> is.</a:t>
            </a:r>
          </a:p>
          <a:p>
            <a:r>
              <a:rPr lang="en-GB" sz="2400" dirty="0" smtClean="0">
                <a:solidFill>
                  <a:schemeClr val="tx1"/>
                </a:solidFill>
              </a:rPr>
              <a:t>Explain </a:t>
            </a:r>
            <a:r>
              <a:rPr lang="en-GB" sz="2400" dirty="0">
                <a:solidFill>
                  <a:schemeClr val="tx1"/>
                </a:solidFill>
              </a:rPr>
              <a:t>the importance of the </a:t>
            </a:r>
            <a:r>
              <a:rPr lang="en-GB" sz="2400" dirty="0">
                <a:solidFill>
                  <a:srgbClr val="FF0000"/>
                </a:solidFill>
              </a:rPr>
              <a:t>variable region of antibodies</a:t>
            </a:r>
            <a:r>
              <a:rPr lang="en-GB" sz="2400" dirty="0">
                <a:solidFill>
                  <a:schemeClr val="tx1"/>
                </a:solidFill>
              </a:rPr>
              <a:t>.</a:t>
            </a:r>
          </a:p>
          <a:p>
            <a:r>
              <a:rPr lang="en-GB" sz="2400" dirty="0" smtClean="0">
                <a:solidFill>
                  <a:schemeClr val="tx1"/>
                </a:solidFill>
              </a:rPr>
              <a:t>Explain </a:t>
            </a:r>
            <a:r>
              <a:rPr lang="en-GB" sz="2400" dirty="0">
                <a:solidFill>
                  <a:schemeClr val="tx1"/>
                </a:solidFill>
              </a:rPr>
              <a:t>the </a:t>
            </a:r>
            <a:r>
              <a:rPr lang="en-GB" sz="2400" dirty="0">
                <a:solidFill>
                  <a:srgbClr val="FF0000"/>
                </a:solidFill>
              </a:rPr>
              <a:t>structure of antibodies </a:t>
            </a:r>
            <a:r>
              <a:rPr lang="en-GB" sz="2400" dirty="0">
                <a:solidFill>
                  <a:schemeClr val="tx1"/>
                </a:solidFill>
              </a:rPr>
              <a:t>in terms of the </a:t>
            </a:r>
            <a:r>
              <a:rPr lang="en-GB" sz="2400" dirty="0">
                <a:solidFill>
                  <a:srgbClr val="FF0000"/>
                </a:solidFill>
              </a:rPr>
              <a:t>hierarchy of protein </a:t>
            </a:r>
            <a:r>
              <a:rPr lang="en-GB" sz="2400" dirty="0" smtClean="0">
                <a:solidFill>
                  <a:srgbClr val="FF0000"/>
                </a:solidFill>
              </a:rPr>
              <a:t>structure level.</a:t>
            </a:r>
            <a:endParaRPr lang="en-GB" sz="2400" dirty="0">
              <a:solidFill>
                <a:srgbClr val="FF0000"/>
              </a:solidFill>
            </a:endParaRPr>
          </a:p>
          <a:p>
            <a:endParaRPr lang="en-GB" dirty="0"/>
          </a:p>
        </p:txBody>
      </p:sp>
    </p:spTree>
    <p:extLst>
      <p:ext uri="{BB962C8B-B14F-4D97-AF65-F5344CB8AC3E}">
        <p14:creationId xmlns:p14="http://schemas.microsoft.com/office/powerpoint/2010/main" val="1199331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Individual Activity</a:t>
            </a: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sz="2400" dirty="0" smtClean="0"/>
              <a:t>Answer summary questions on page 110 T&amp;T new spec text / p 108 T&amp;T old spec text.</a:t>
            </a:r>
            <a:endParaRPr lang="en-GB" sz="2400" dirty="0"/>
          </a:p>
        </p:txBody>
      </p:sp>
    </p:spTree>
    <p:extLst>
      <p:ext uri="{BB962C8B-B14F-4D97-AF65-F5344CB8AC3E}">
        <p14:creationId xmlns:p14="http://schemas.microsoft.com/office/powerpoint/2010/main" val="2204850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92496" cy="1320800"/>
          </a:xfrm>
        </p:spPr>
        <p:txBody>
          <a:bodyPr>
            <a:normAutofit fontScale="90000"/>
          </a:bodyPr>
          <a:lstStyle/>
          <a:p>
            <a:r>
              <a:rPr lang="en-GB" sz="4000" b="1" dirty="0" smtClean="0">
                <a:solidFill>
                  <a:schemeClr val="tx1"/>
                </a:solidFill>
              </a:rPr>
              <a:t>Lesson 7&amp;8: </a:t>
            </a:r>
            <a:r>
              <a:rPr lang="en-GB" dirty="0" smtClean="0">
                <a:solidFill>
                  <a:schemeClr val="tx1"/>
                </a:solidFill>
              </a:rPr>
              <a:t>Antigen Variability, Active And Passive Immunity, Herd Immunity and Vaccines</a:t>
            </a:r>
            <a:endParaRPr lang="en-GB" dirty="0">
              <a:solidFill>
                <a:schemeClr val="tx1"/>
              </a:solidFill>
            </a:endParaRPr>
          </a:p>
        </p:txBody>
      </p:sp>
      <p:sp>
        <p:nvSpPr>
          <p:cNvPr id="3" name="Content Placeholder 2"/>
          <p:cNvSpPr>
            <a:spLocks noGrp="1"/>
          </p:cNvSpPr>
          <p:nvPr>
            <p:ph idx="1"/>
          </p:nvPr>
        </p:nvSpPr>
        <p:spPr/>
        <p:txBody>
          <a:bodyPr/>
          <a:lstStyle/>
          <a:p>
            <a:pPr marL="0" indent="0">
              <a:buNone/>
            </a:pPr>
            <a:r>
              <a:rPr lang="en-GB" sz="2400" b="1" dirty="0" smtClean="0"/>
              <a:t>Lesson outcomes: </a:t>
            </a:r>
            <a:r>
              <a:rPr lang="en-GB" sz="2400" dirty="0" smtClean="0"/>
              <a:t>You should be able to:</a:t>
            </a:r>
          </a:p>
          <a:p>
            <a:pPr>
              <a:buClr>
                <a:schemeClr val="tx1"/>
              </a:buClr>
            </a:pPr>
            <a:r>
              <a:rPr lang="en-GB" sz="2000" dirty="0" smtClean="0">
                <a:solidFill>
                  <a:srgbClr val="FF0000"/>
                </a:solidFill>
              </a:rPr>
              <a:t>Define</a:t>
            </a:r>
            <a:r>
              <a:rPr lang="en-GB" sz="2000" dirty="0" smtClean="0"/>
              <a:t> the words antigenic variation, active immunity, passive immunity, herd immunity, vaccine, </a:t>
            </a:r>
          </a:p>
          <a:p>
            <a:pPr>
              <a:buClr>
                <a:schemeClr val="tx1"/>
              </a:buClr>
            </a:pPr>
            <a:r>
              <a:rPr lang="en-GB" sz="2000" dirty="0" smtClean="0">
                <a:solidFill>
                  <a:srgbClr val="FF0000"/>
                </a:solidFill>
              </a:rPr>
              <a:t>Explain</a:t>
            </a:r>
            <a:r>
              <a:rPr lang="en-GB" sz="2000" dirty="0" smtClean="0"/>
              <a:t> why some diseases can be caught more than once</a:t>
            </a:r>
          </a:p>
          <a:p>
            <a:pPr>
              <a:buClr>
                <a:schemeClr val="tx1"/>
              </a:buClr>
            </a:pPr>
            <a:r>
              <a:rPr lang="en-GB" sz="2000" dirty="0" smtClean="0">
                <a:solidFill>
                  <a:srgbClr val="FF0000"/>
                </a:solidFill>
              </a:rPr>
              <a:t>Explain</a:t>
            </a:r>
            <a:r>
              <a:rPr lang="en-GB" sz="2000" dirty="0" smtClean="0"/>
              <a:t> how mutations can cause antigen variability and how this can cause new strains of pathogen</a:t>
            </a:r>
            <a:endParaRPr lang="en-GB" sz="2000" dirty="0"/>
          </a:p>
        </p:txBody>
      </p:sp>
    </p:spTree>
    <p:extLst>
      <p:ext uri="{BB962C8B-B14F-4D97-AF65-F5344CB8AC3E}">
        <p14:creationId xmlns:p14="http://schemas.microsoft.com/office/powerpoint/2010/main" val="3046728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rPr>
              <a:t>Starter Activity: </a:t>
            </a:r>
            <a:r>
              <a:rPr lang="en-GB" dirty="0" smtClean="0">
                <a:solidFill>
                  <a:schemeClr val="tx1"/>
                </a:solidFill>
              </a:rPr>
              <a:t>Card Sort of Immune Response Type to Consolidate Previous lessons</a:t>
            </a:r>
            <a:endParaRPr lang="en-GB" dirty="0">
              <a:solidFill>
                <a:schemeClr val="tx1"/>
              </a:solidFill>
            </a:endParaRPr>
          </a:p>
        </p:txBody>
      </p:sp>
      <p:sp>
        <p:nvSpPr>
          <p:cNvPr id="3" name="Content Placeholder 2"/>
          <p:cNvSpPr>
            <a:spLocks noGrp="1"/>
          </p:cNvSpPr>
          <p:nvPr>
            <p:ph idx="1"/>
          </p:nvPr>
        </p:nvSpPr>
        <p:spPr>
          <a:xfrm>
            <a:off x="677333" y="2160589"/>
            <a:ext cx="8837369" cy="3880773"/>
          </a:xfrm>
        </p:spPr>
        <p:txBody>
          <a:bodyPr/>
          <a:lstStyle/>
          <a:p>
            <a:pPr>
              <a:spcAft>
                <a:spcPts val="1200"/>
              </a:spcAft>
              <a:buClr>
                <a:schemeClr val="tx1"/>
              </a:buClr>
            </a:pPr>
            <a:r>
              <a:rPr lang="en-GB" sz="2800" dirty="0" smtClean="0"/>
              <a:t>Sort card statements </a:t>
            </a:r>
            <a:r>
              <a:rPr lang="en-GB" sz="2800" dirty="0"/>
              <a:t>as </a:t>
            </a:r>
            <a:r>
              <a:rPr lang="en-GB" sz="2800" dirty="0" smtClean="0"/>
              <a:t>humoral or cell mediated </a:t>
            </a:r>
          </a:p>
          <a:p>
            <a:pPr>
              <a:spcAft>
                <a:spcPts val="1200"/>
              </a:spcAft>
              <a:buClr>
                <a:schemeClr val="tx1"/>
              </a:buClr>
            </a:pPr>
            <a:r>
              <a:rPr lang="en-GB" sz="2800" dirty="0" smtClean="0"/>
              <a:t>Put statements into comparison table of humoral and cell mediated responses</a:t>
            </a:r>
            <a:r>
              <a:rPr lang="en-GB" sz="2800" dirty="0" smtClean="0"/>
              <a:t>. </a:t>
            </a:r>
            <a:r>
              <a:rPr lang="en-GB" sz="2800" dirty="0" smtClean="0">
                <a:solidFill>
                  <a:srgbClr val="FF0000"/>
                </a:solidFill>
              </a:rPr>
              <a:t>Forgot to put this in booklet so you would have to make a blank table! K</a:t>
            </a:r>
            <a:endParaRPr lang="en-GB" sz="2800" dirty="0" smtClean="0">
              <a:solidFill>
                <a:srgbClr val="FF0000"/>
              </a:solidFill>
            </a:endParaRPr>
          </a:p>
        </p:txBody>
      </p:sp>
      <p:sp>
        <p:nvSpPr>
          <p:cNvPr id="4" name="TextBox 3"/>
          <p:cNvSpPr txBox="1"/>
          <p:nvPr/>
        </p:nvSpPr>
        <p:spPr>
          <a:xfrm>
            <a:off x="543339" y="4465983"/>
            <a:ext cx="9501808" cy="1815882"/>
          </a:xfrm>
          <a:prstGeom prst="rect">
            <a:avLst/>
          </a:prstGeom>
          <a:solidFill>
            <a:schemeClr val="accent1"/>
          </a:solidFill>
        </p:spPr>
        <p:txBody>
          <a:bodyPr wrap="square" rtlCol="0">
            <a:spAutoFit/>
          </a:bodyPr>
          <a:lstStyle/>
          <a:p>
            <a:r>
              <a:rPr lang="en-GB" sz="2800" dirty="0" smtClean="0"/>
              <a:t>There are 10 sets already prepared if you want to do this activity. I’ve put a plastic wallet of them in the card magazine boxes where I put all the class copies of articles I made. (between my old desk and Jackie’s, on the shelf!)</a:t>
            </a:r>
            <a:endParaRPr lang="en-GB" sz="2800" dirty="0"/>
          </a:p>
        </p:txBody>
      </p:sp>
    </p:spTree>
    <p:extLst>
      <p:ext uri="{BB962C8B-B14F-4D97-AF65-F5344CB8AC3E}">
        <p14:creationId xmlns:p14="http://schemas.microsoft.com/office/powerpoint/2010/main" val="1225953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57" y="102973"/>
            <a:ext cx="11222223" cy="1320800"/>
          </a:xfrm>
        </p:spPr>
        <p:txBody>
          <a:bodyPr>
            <a:normAutofit fontScale="90000"/>
          </a:bodyPr>
          <a:lstStyle/>
          <a:p>
            <a:r>
              <a:rPr lang="en-GB" b="1" dirty="0" smtClean="0">
                <a:solidFill>
                  <a:schemeClr val="tx1"/>
                </a:solidFill>
              </a:rPr>
              <a:t>Starter Activity: </a:t>
            </a:r>
            <a:r>
              <a:rPr lang="en-GB" sz="2800" dirty="0" smtClean="0">
                <a:solidFill>
                  <a:schemeClr val="tx1"/>
                </a:solidFill>
              </a:rPr>
              <a:t>Card Sort of Immune Response </a:t>
            </a:r>
            <a:r>
              <a:rPr lang="en-GB" sz="2800" dirty="0" smtClean="0">
                <a:solidFill>
                  <a:srgbClr val="FF0000"/>
                </a:solidFill>
              </a:rPr>
              <a:t>Answers</a:t>
            </a:r>
            <a:r>
              <a:rPr lang="en-GB" sz="2800" dirty="0">
                <a:solidFill>
                  <a:srgbClr val="002060"/>
                </a:solidFill>
              </a:rPr>
              <a:t/>
            </a:r>
            <a:br>
              <a:rPr lang="en-GB" sz="2800" dirty="0">
                <a:solidFill>
                  <a:srgbClr val="002060"/>
                </a:solidFill>
              </a:rPr>
            </a:br>
            <a:r>
              <a:rPr lang="en-GB" sz="2800" dirty="0">
                <a:solidFill>
                  <a:srgbClr val="002060"/>
                </a:solidFill>
              </a:rPr>
              <a:t/>
            </a:r>
            <a:br>
              <a:rPr lang="en-GB" sz="2800" dirty="0">
                <a:solidFill>
                  <a:srgbClr val="002060"/>
                </a:solidFill>
              </a:rPr>
            </a:br>
            <a:endParaRPr lang="en-GB" sz="2800" dirty="0">
              <a:solidFill>
                <a:srgbClr val="FF0000"/>
              </a:solidFill>
            </a:endParaRPr>
          </a:p>
        </p:txBody>
      </p:sp>
      <p:sp>
        <p:nvSpPr>
          <p:cNvPr id="3" name="Content Placeholder 2"/>
          <p:cNvSpPr>
            <a:spLocks noGrp="1"/>
          </p:cNvSpPr>
          <p:nvPr>
            <p:ph idx="1"/>
          </p:nvPr>
        </p:nvSpPr>
        <p:spPr>
          <a:xfrm>
            <a:off x="677333" y="2160589"/>
            <a:ext cx="8837369" cy="3880773"/>
          </a:xfrm>
        </p:spPr>
        <p:txBody>
          <a:bodyPr/>
          <a:lstStyle/>
          <a:p>
            <a:pPr marL="0" indent="0">
              <a:buNone/>
            </a:pPr>
            <a:endParaRPr lang="en-GB" dirty="0" smtClean="0"/>
          </a:p>
          <a:p>
            <a:endParaRPr lang="en-GB" dirty="0" smtClean="0">
              <a:solidFill>
                <a:srgbClr val="002060"/>
              </a:solidFill>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28537119"/>
              </p:ext>
            </p:extLst>
          </p:nvPr>
        </p:nvGraphicFramePr>
        <p:xfrm>
          <a:off x="481910" y="778476"/>
          <a:ext cx="9230500" cy="5943600"/>
        </p:xfrm>
        <a:graphic>
          <a:graphicData uri="http://schemas.openxmlformats.org/drawingml/2006/table">
            <a:tbl>
              <a:tblPr firstRow="1" bandRow="1">
                <a:tableStyleId>{69CF1AB2-1976-4502-BF36-3FF5EA218861}</a:tableStyleId>
              </a:tblPr>
              <a:tblGrid>
                <a:gridCol w="4615250"/>
                <a:gridCol w="4615250"/>
              </a:tblGrid>
              <a:tr h="444843">
                <a:tc>
                  <a:txBody>
                    <a:bodyPr/>
                    <a:lstStyle/>
                    <a:p>
                      <a:r>
                        <a:rPr lang="en-GB" sz="2400" dirty="0" smtClean="0"/>
                        <a:t>Cell Mediated Response</a:t>
                      </a:r>
                      <a:endParaRPr lang="en-GB" sz="2400" dirty="0"/>
                    </a:p>
                  </a:txBody>
                  <a:tcPr/>
                </a:tc>
                <a:tc>
                  <a:txBody>
                    <a:bodyPr/>
                    <a:lstStyle/>
                    <a:p>
                      <a:r>
                        <a:rPr lang="en-GB" sz="2400" dirty="0" smtClean="0"/>
                        <a:t>Humoral Response</a:t>
                      </a:r>
                      <a:endParaRPr lang="en-GB" sz="2400" dirty="0"/>
                    </a:p>
                  </a:txBody>
                  <a:tcPr/>
                </a:tc>
              </a:tr>
              <a:tr h="711396">
                <a:tc>
                  <a:txBody>
                    <a:bodyPr/>
                    <a:lstStyle/>
                    <a:p>
                      <a:r>
                        <a:rPr lang="en-GB" dirty="0" smtClean="0">
                          <a:solidFill>
                            <a:srgbClr val="FF0000"/>
                          </a:solidFill>
                        </a:rPr>
                        <a:t>A T</a:t>
                      </a:r>
                      <a:r>
                        <a:rPr lang="en-GB" baseline="-25000" dirty="0" smtClean="0">
                          <a:solidFill>
                            <a:srgbClr val="FF0000"/>
                          </a:solidFill>
                        </a:rPr>
                        <a:t>H</a:t>
                      </a:r>
                      <a:r>
                        <a:rPr lang="en-GB" dirty="0" smtClean="0">
                          <a:solidFill>
                            <a:srgbClr val="FF0000"/>
                          </a:solidFill>
                        </a:rPr>
                        <a:t> cell meets an antigen presenting cell with</a:t>
                      </a:r>
                      <a:r>
                        <a:rPr lang="en-GB" baseline="0" dirty="0" smtClean="0">
                          <a:solidFill>
                            <a:srgbClr val="FF0000"/>
                          </a:solidFill>
                        </a:rPr>
                        <a:t> complementary antigens and binds to the presented antigens.</a:t>
                      </a:r>
                      <a:endParaRPr lang="en-GB" dirty="0">
                        <a:solidFill>
                          <a:srgbClr val="FF0000"/>
                        </a:solidFill>
                      </a:endParaRPr>
                    </a:p>
                  </a:txBody>
                  <a:tcPr/>
                </a:tc>
                <a:tc>
                  <a:txBody>
                    <a:bodyPr/>
                    <a:lstStyle/>
                    <a:p>
                      <a:r>
                        <a:rPr lang="en-GB" sz="1800" dirty="0" smtClean="0">
                          <a:solidFill>
                            <a:srgbClr val="FF0000"/>
                          </a:solidFill>
                        </a:rPr>
                        <a:t>The surface antigens of an invading pathogen are taken up by a B-cell.</a:t>
                      </a:r>
                      <a:endParaRPr lang="en-GB" dirty="0">
                        <a:solidFill>
                          <a:srgbClr val="FF0000"/>
                        </a:solidFill>
                      </a:endParaRPr>
                    </a:p>
                  </a:txBody>
                  <a:tcPr/>
                </a:tc>
              </a:tr>
              <a:tr h="711396">
                <a:tc>
                  <a:txBody>
                    <a:bodyPr/>
                    <a:lstStyle/>
                    <a:p>
                      <a:r>
                        <a:rPr lang="en-GB" dirty="0" smtClean="0">
                          <a:solidFill>
                            <a:srgbClr val="FF0000"/>
                          </a:solidFill>
                        </a:rPr>
                        <a:t>The attachment activates the T</a:t>
                      </a:r>
                      <a:r>
                        <a:rPr lang="en-GB" baseline="-25000" dirty="0" smtClean="0">
                          <a:solidFill>
                            <a:srgbClr val="FF0000"/>
                          </a:solidFill>
                        </a:rPr>
                        <a:t>H</a:t>
                      </a:r>
                      <a:r>
                        <a:rPr lang="en-GB" dirty="0" smtClean="0">
                          <a:solidFill>
                            <a:srgbClr val="FF0000"/>
                          </a:solidFill>
                        </a:rPr>
                        <a:t> cell to divide by mitosis and produce</a:t>
                      </a:r>
                      <a:r>
                        <a:rPr lang="en-GB" baseline="0" dirty="0" smtClean="0">
                          <a:solidFill>
                            <a:srgbClr val="FF0000"/>
                          </a:solidFill>
                        </a:rPr>
                        <a:t> clones</a:t>
                      </a:r>
                    </a:p>
                    <a:p>
                      <a:endParaRPr lang="en-GB" dirty="0">
                        <a:solidFill>
                          <a:srgbClr val="FF0000"/>
                        </a:solidFill>
                      </a:endParaRPr>
                    </a:p>
                  </a:txBody>
                  <a:tcPr/>
                </a:tc>
                <a:tc>
                  <a:txBody>
                    <a:bodyPr/>
                    <a:lstStyle/>
                    <a:p>
                      <a:r>
                        <a:rPr lang="en-GB" dirty="0" smtClean="0">
                          <a:solidFill>
                            <a:srgbClr val="FF0000"/>
                          </a:solidFill>
                        </a:rPr>
                        <a:t>The</a:t>
                      </a:r>
                      <a:r>
                        <a:rPr lang="en-GB" baseline="0" dirty="0" smtClean="0">
                          <a:solidFill>
                            <a:srgbClr val="FF0000"/>
                          </a:solidFill>
                        </a:rPr>
                        <a:t> B cell processes the antigens and presents them on its surface</a:t>
                      </a:r>
                      <a:endParaRPr lang="en-GB" dirty="0">
                        <a:solidFill>
                          <a:srgbClr val="FF0000"/>
                        </a:solidFill>
                      </a:endParaRPr>
                    </a:p>
                  </a:txBody>
                  <a:tcPr/>
                </a:tc>
              </a:tr>
              <a:tr h="711396">
                <a:tc>
                  <a:txBody>
                    <a:bodyPr/>
                    <a:lstStyle/>
                    <a:p>
                      <a:r>
                        <a:rPr lang="en-GB" dirty="0" smtClean="0">
                          <a:solidFill>
                            <a:srgbClr val="FF0000"/>
                          </a:solidFill>
                        </a:rPr>
                        <a:t>Some clones differentiate into memory T cells.</a:t>
                      </a:r>
                    </a:p>
                    <a:p>
                      <a:endParaRPr lang="en-GB" dirty="0">
                        <a:solidFill>
                          <a:srgbClr val="FF0000"/>
                        </a:solidFill>
                      </a:endParaRPr>
                    </a:p>
                  </a:txBody>
                  <a:tcPr/>
                </a:tc>
                <a:tc>
                  <a:txBody>
                    <a:bodyPr/>
                    <a:lstStyle/>
                    <a:p>
                      <a:r>
                        <a:rPr lang="en-GB" dirty="0" smtClean="0">
                          <a:solidFill>
                            <a:srgbClr val="FF0000"/>
                          </a:solidFill>
                        </a:rPr>
                        <a:t>Helper T cells attach to the processed antigens on the B cell, activating it.</a:t>
                      </a:r>
                    </a:p>
                  </a:txBody>
                  <a:tcPr/>
                </a:tc>
              </a:tr>
              <a:tr h="711396">
                <a:tc>
                  <a:txBody>
                    <a:bodyPr/>
                    <a:lstStyle/>
                    <a:p>
                      <a:r>
                        <a:rPr lang="en-GB" dirty="0" smtClean="0">
                          <a:solidFill>
                            <a:srgbClr val="FF0000"/>
                          </a:solidFill>
                        </a:rPr>
                        <a:t>Some clones stimulate phagocytes to engulf pathogens</a:t>
                      </a:r>
                    </a:p>
                    <a:p>
                      <a:endParaRPr lang="en-GB" dirty="0">
                        <a:solidFill>
                          <a:srgbClr val="FF0000"/>
                        </a:solidFill>
                      </a:endParaRPr>
                    </a:p>
                  </a:txBody>
                  <a:tcPr/>
                </a:tc>
                <a:tc>
                  <a:txBody>
                    <a:bodyPr/>
                    <a:lstStyle/>
                    <a:p>
                      <a:r>
                        <a:rPr lang="en-GB" dirty="0" smtClean="0">
                          <a:solidFill>
                            <a:srgbClr val="FF0000"/>
                          </a:solidFill>
                        </a:rPr>
                        <a:t>The B cell divides by mitosis and proliferates into clones.</a:t>
                      </a:r>
                      <a:endParaRPr lang="en-GB" dirty="0">
                        <a:solidFill>
                          <a:srgbClr val="FF0000"/>
                        </a:solidFill>
                      </a:endParaRPr>
                    </a:p>
                  </a:txBody>
                  <a:tcPr/>
                </a:tc>
              </a:tr>
              <a:tr h="711396">
                <a:tc>
                  <a:txBody>
                    <a:bodyPr/>
                    <a:lstStyle/>
                    <a:p>
                      <a:r>
                        <a:rPr lang="en-GB" dirty="0" smtClean="0">
                          <a:solidFill>
                            <a:srgbClr val="FF0000"/>
                          </a:solidFill>
                        </a:rPr>
                        <a:t>Some clones stimulate B cells to divide in the Humoral response and secrete antibodies</a:t>
                      </a:r>
                      <a:endParaRPr lang="en-GB" dirty="0">
                        <a:solidFill>
                          <a:srgbClr val="FF0000"/>
                        </a:solidFill>
                      </a:endParaRPr>
                    </a:p>
                  </a:txBody>
                  <a:tcPr/>
                </a:tc>
                <a:tc>
                  <a:txBody>
                    <a:bodyPr/>
                    <a:lstStyle/>
                    <a:p>
                      <a:r>
                        <a:rPr lang="en-GB" dirty="0" smtClean="0">
                          <a:solidFill>
                            <a:srgbClr val="FF0000"/>
                          </a:solidFill>
                        </a:rPr>
                        <a:t>Some of the clones</a:t>
                      </a:r>
                      <a:r>
                        <a:rPr lang="en-GB" baseline="0" dirty="0" smtClean="0">
                          <a:solidFill>
                            <a:srgbClr val="FF0000"/>
                          </a:solidFill>
                        </a:rPr>
                        <a:t> become Plasma B cells and some become memory B cells</a:t>
                      </a:r>
                      <a:endParaRPr lang="en-GB" dirty="0">
                        <a:solidFill>
                          <a:srgbClr val="FF0000"/>
                        </a:solidFill>
                      </a:endParaRPr>
                    </a:p>
                  </a:txBody>
                  <a:tcPr/>
                </a:tc>
              </a:tr>
              <a:tr h="711396">
                <a:tc>
                  <a:txBody>
                    <a:bodyPr/>
                    <a:lstStyle/>
                    <a:p>
                      <a:r>
                        <a:rPr lang="en-GB" dirty="0" smtClean="0">
                          <a:solidFill>
                            <a:srgbClr val="FF0000"/>
                          </a:solidFill>
                        </a:rPr>
                        <a:t>Some clones activate cytotoxic T cells.</a:t>
                      </a:r>
                      <a:endParaRPr lang="en-GB" dirty="0">
                        <a:solidFill>
                          <a:srgbClr val="FF0000"/>
                        </a:solidFill>
                      </a:endParaRPr>
                    </a:p>
                  </a:txBody>
                  <a:tcPr/>
                </a:tc>
                <a:tc>
                  <a:txBody>
                    <a:bodyPr/>
                    <a:lstStyle/>
                    <a:p>
                      <a:r>
                        <a:rPr lang="en-GB" dirty="0" smtClean="0">
                          <a:solidFill>
                            <a:srgbClr val="FF0000"/>
                          </a:solidFill>
                        </a:rPr>
                        <a:t>The Plasma B cells produce and</a:t>
                      </a:r>
                      <a:r>
                        <a:rPr lang="en-GB" baseline="0" dirty="0" smtClean="0">
                          <a:solidFill>
                            <a:srgbClr val="FF0000"/>
                          </a:solidFill>
                        </a:rPr>
                        <a:t> secrete antibodies complementary to the antigens that originally triggered the process.</a:t>
                      </a:r>
                      <a:endParaRPr lang="en-GB" dirty="0">
                        <a:solidFill>
                          <a:srgbClr val="FF0000"/>
                        </a:solidFill>
                      </a:endParaRPr>
                    </a:p>
                  </a:txBody>
                  <a:tcPr/>
                </a:tc>
              </a:tr>
            </a:tbl>
          </a:graphicData>
        </a:graphic>
      </p:graphicFrame>
    </p:spTree>
    <p:extLst>
      <p:ext uri="{BB962C8B-B14F-4D97-AF65-F5344CB8AC3E}">
        <p14:creationId xmlns:p14="http://schemas.microsoft.com/office/powerpoint/2010/main" val="240765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84504" cy="1320800"/>
          </a:xfrm>
        </p:spPr>
        <p:txBody>
          <a:bodyPr/>
          <a:lstStyle/>
          <a:p>
            <a:r>
              <a:rPr lang="en-GB" dirty="0" smtClean="0">
                <a:solidFill>
                  <a:schemeClr val="tx1"/>
                </a:solidFill>
              </a:rPr>
              <a:t>Introductory Video Overview / Preliminary Work. </a:t>
            </a: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sz="2400" dirty="0" smtClean="0"/>
              <a:t>Watch the video </a:t>
            </a:r>
            <a:r>
              <a:rPr lang="en-GB" sz="2400" b="1" dirty="0" smtClean="0"/>
              <a:t>Virtual Body – The Immune System </a:t>
            </a:r>
            <a:r>
              <a:rPr lang="en-GB" sz="2400" dirty="0" smtClean="0"/>
              <a:t>on estream. (20 </a:t>
            </a:r>
            <a:r>
              <a:rPr lang="en-GB" sz="2400" dirty="0" err="1" smtClean="0"/>
              <a:t>mins</a:t>
            </a:r>
            <a:r>
              <a:rPr lang="en-GB" sz="2400" dirty="0" smtClean="0"/>
              <a:t>)</a:t>
            </a:r>
          </a:p>
          <a:p>
            <a:r>
              <a:rPr lang="en-GB" sz="2400" dirty="0">
                <a:hlinkClick r:id="rId2"/>
              </a:rPr>
              <a:t>http://</a:t>
            </a:r>
            <a:r>
              <a:rPr lang="en-GB" sz="2400" dirty="0" smtClean="0">
                <a:hlinkClick r:id="rId2"/>
              </a:rPr>
              <a:t>estream.godalming.ac.uk/View.aspx?id=1298~4u~vx7bUQN6&amp;chapID=1582</a:t>
            </a:r>
            <a:r>
              <a:rPr lang="en-GB" sz="2400" dirty="0" smtClean="0"/>
              <a:t> </a:t>
            </a:r>
          </a:p>
          <a:p>
            <a:r>
              <a:rPr lang="en-GB" sz="2400" dirty="0" smtClean="0"/>
              <a:t>Answer the questions about the video.</a:t>
            </a:r>
            <a:endParaRPr lang="en-GB" sz="2400" dirty="0"/>
          </a:p>
        </p:txBody>
      </p:sp>
    </p:spTree>
    <p:extLst>
      <p:ext uri="{BB962C8B-B14F-4D97-AF65-F5344CB8AC3E}">
        <p14:creationId xmlns:p14="http://schemas.microsoft.com/office/powerpoint/2010/main" val="742069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26786" cy="956310"/>
          </a:xfrm>
        </p:spPr>
        <p:txBody>
          <a:bodyPr/>
          <a:lstStyle/>
          <a:p>
            <a:r>
              <a:rPr lang="en-GB" b="1" dirty="0" smtClean="0">
                <a:solidFill>
                  <a:schemeClr val="tx1"/>
                </a:solidFill>
              </a:rPr>
              <a:t>Antigen Variability Overview Explanation</a:t>
            </a:r>
            <a:endParaRPr lang="en-GB" b="1" dirty="0">
              <a:solidFill>
                <a:schemeClr val="tx1"/>
              </a:solidFill>
            </a:endParaRPr>
          </a:p>
        </p:txBody>
      </p:sp>
      <p:sp>
        <p:nvSpPr>
          <p:cNvPr id="3" name="Content Placeholder 2"/>
          <p:cNvSpPr>
            <a:spLocks noGrp="1"/>
          </p:cNvSpPr>
          <p:nvPr>
            <p:ph idx="1"/>
          </p:nvPr>
        </p:nvSpPr>
        <p:spPr>
          <a:xfrm>
            <a:off x="803753" y="1412016"/>
            <a:ext cx="9452355" cy="4828146"/>
          </a:xfrm>
        </p:spPr>
        <p:txBody>
          <a:bodyPr>
            <a:noAutofit/>
          </a:bodyPr>
          <a:lstStyle/>
          <a:p>
            <a:pPr>
              <a:spcAft>
                <a:spcPts val="600"/>
              </a:spcAft>
            </a:pPr>
            <a:r>
              <a:rPr lang="en-GB" sz="2400" dirty="0" smtClean="0"/>
              <a:t>Some pathogens </a:t>
            </a:r>
            <a:r>
              <a:rPr lang="en-GB" sz="2400" dirty="0" smtClean="0">
                <a:solidFill>
                  <a:srgbClr val="FF0000"/>
                </a:solidFill>
              </a:rPr>
              <a:t>mutate</a:t>
            </a:r>
            <a:r>
              <a:rPr lang="en-GB" sz="2400" dirty="0" smtClean="0"/>
              <a:t> often, so their antigens change </a:t>
            </a:r>
            <a:r>
              <a:rPr lang="en-GB" sz="2400" b="1" dirty="0" smtClean="0"/>
              <a:t>regularly</a:t>
            </a:r>
            <a:r>
              <a:rPr lang="en-GB" sz="2400" dirty="0" smtClean="0"/>
              <a:t> and </a:t>
            </a:r>
            <a:r>
              <a:rPr lang="en-GB" sz="2400" b="1" dirty="0" smtClean="0"/>
              <a:t>suddenly</a:t>
            </a:r>
            <a:r>
              <a:rPr lang="en-GB" sz="2400" dirty="0" smtClean="0"/>
              <a:t>. They exhibit </a:t>
            </a:r>
            <a:r>
              <a:rPr lang="en-GB" sz="2400" dirty="0" smtClean="0">
                <a:solidFill>
                  <a:srgbClr val="FF0000"/>
                </a:solidFill>
              </a:rPr>
              <a:t>Antigenic variability</a:t>
            </a:r>
            <a:r>
              <a:rPr lang="en-GB" sz="2400" dirty="0" smtClean="0"/>
              <a:t>.</a:t>
            </a:r>
          </a:p>
          <a:p>
            <a:pPr>
              <a:spcAft>
                <a:spcPts val="600"/>
              </a:spcAft>
            </a:pPr>
            <a:r>
              <a:rPr lang="en-GB" sz="2400" dirty="0" smtClean="0"/>
              <a:t>So </a:t>
            </a:r>
            <a:r>
              <a:rPr lang="en-GB" sz="2400" dirty="0"/>
              <a:t>the memory </a:t>
            </a:r>
            <a:r>
              <a:rPr lang="en-GB" sz="2400" dirty="0" smtClean="0"/>
              <a:t>cells </a:t>
            </a:r>
            <a:r>
              <a:rPr lang="en-GB" sz="2400" dirty="0"/>
              <a:t>from the </a:t>
            </a:r>
            <a:r>
              <a:rPr lang="en-GB" sz="2400" dirty="0" smtClean="0"/>
              <a:t>first </a:t>
            </a:r>
            <a:r>
              <a:rPr lang="en-GB" sz="2400" dirty="0"/>
              <a:t>infection will not recognise the </a:t>
            </a:r>
            <a:r>
              <a:rPr lang="en-GB" sz="2400" dirty="0" smtClean="0"/>
              <a:t>variant antigens of the second.</a:t>
            </a:r>
            <a:endParaRPr lang="en-GB" sz="2400" dirty="0"/>
          </a:p>
          <a:p>
            <a:pPr>
              <a:spcAft>
                <a:spcPts val="600"/>
              </a:spcAft>
            </a:pPr>
            <a:r>
              <a:rPr lang="en-GB" sz="2400" dirty="0"/>
              <a:t>T</a:t>
            </a:r>
            <a:r>
              <a:rPr lang="en-GB" sz="2400" dirty="0" smtClean="0"/>
              <a:t>he </a:t>
            </a:r>
            <a:r>
              <a:rPr lang="en-GB" sz="2400" dirty="0"/>
              <a:t>immune system </a:t>
            </a:r>
            <a:r>
              <a:rPr lang="en-GB" sz="2400" dirty="0" smtClean="0"/>
              <a:t>must </a:t>
            </a:r>
            <a:r>
              <a:rPr lang="en-GB" sz="2400" dirty="0"/>
              <a:t>start from </a:t>
            </a:r>
            <a:r>
              <a:rPr lang="en-GB" sz="2400" dirty="0" smtClean="0"/>
              <a:t>scratch with </a:t>
            </a:r>
            <a:r>
              <a:rPr lang="en-GB" sz="2400" dirty="0"/>
              <a:t>a </a:t>
            </a:r>
            <a:r>
              <a:rPr lang="en-GB" sz="2400" dirty="0" smtClean="0"/>
              <a:t>new primary response.</a:t>
            </a:r>
          </a:p>
          <a:p>
            <a:pPr>
              <a:spcAft>
                <a:spcPts val="600"/>
              </a:spcAft>
            </a:pPr>
            <a:r>
              <a:rPr lang="en-GB" sz="2400" dirty="0"/>
              <a:t>P</a:t>
            </a:r>
            <a:r>
              <a:rPr lang="en-GB" sz="2400" dirty="0" smtClean="0"/>
              <a:t>rimary responses are slower than secondary responses, so </a:t>
            </a:r>
            <a:r>
              <a:rPr lang="en-GB" sz="2400" smtClean="0"/>
              <a:t>you will show </a:t>
            </a:r>
            <a:r>
              <a:rPr lang="en-GB" sz="2400" dirty="0"/>
              <a:t>symptoms of the </a:t>
            </a:r>
            <a:r>
              <a:rPr lang="en-GB" sz="2400" dirty="0" smtClean="0"/>
              <a:t>disease.</a:t>
            </a:r>
          </a:p>
          <a:p>
            <a:pPr>
              <a:spcAft>
                <a:spcPts val="600"/>
              </a:spcAft>
            </a:pPr>
            <a:r>
              <a:rPr lang="en-GB" sz="2400" dirty="0" smtClean="0"/>
              <a:t>An example of a pathogen that regularly changes its antigens (has antigen variability)</a:t>
            </a:r>
            <a:r>
              <a:rPr lang="en-GB" sz="2400" dirty="0"/>
              <a:t> </a:t>
            </a:r>
            <a:r>
              <a:rPr lang="en-GB" sz="2400" dirty="0" smtClean="0"/>
              <a:t>is the </a:t>
            </a:r>
            <a:r>
              <a:rPr lang="en-GB" sz="2400" dirty="0" smtClean="0">
                <a:solidFill>
                  <a:srgbClr val="FF0000"/>
                </a:solidFill>
              </a:rPr>
              <a:t>influenza virus</a:t>
            </a:r>
            <a:r>
              <a:rPr lang="en-GB" sz="2400" dirty="0" smtClean="0"/>
              <a:t>. </a:t>
            </a:r>
          </a:p>
        </p:txBody>
      </p:sp>
    </p:spTree>
    <p:extLst>
      <p:ext uri="{BB962C8B-B14F-4D97-AF65-F5344CB8AC3E}">
        <p14:creationId xmlns:p14="http://schemas.microsoft.com/office/powerpoint/2010/main" val="1954969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85000"/>
                    <a:lumOff val="15000"/>
                  </a:schemeClr>
                </a:solidFill>
              </a:rPr>
              <a:t>What are Active and Passive </a:t>
            </a:r>
            <a:r>
              <a:rPr lang="en-GB" dirty="0" smtClean="0">
                <a:solidFill>
                  <a:schemeClr val="tx1">
                    <a:lumMod val="85000"/>
                    <a:lumOff val="15000"/>
                  </a:schemeClr>
                </a:solidFill>
              </a:rPr>
              <a:t>Immunity?</a:t>
            </a:r>
            <a:br>
              <a:rPr lang="en-GB" dirty="0" smtClean="0">
                <a:solidFill>
                  <a:schemeClr val="tx1">
                    <a:lumMod val="85000"/>
                    <a:lumOff val="15000"/>
                  </a:schemeClr>
                </a:solidFill>
              </a:rPr>
            </a:br>
            <a:r>
              <a:rPr lang="en-GB" sz="2400" dirty="0">
                <a:solidFill>
                  <a:schemeClr val="tx1">
                    <a:lumMod val="85000"/>
                    <a:lumOff val="15000"/>
                  </a:schemeClr>
                </a:solidFill>
              </a:rPr>
              <a:t>B</a:t>
            </a:r>
            <a:r>
              <a:rPr lang="en-GB" sz="2400" dirty="0" smtClean="0">
                <a:solidFill>
                  <a:schemeClr val="tx1">
                    <a:lumMod val="85000"/>
                    <a:lumOff val="15000"/>
                  </a:schemeClr>
                </a:solidFill>
              </a:rPr>
              <a:t>ooklet p 10, Old T&amp;T p 112, New T&amp;T p 115 </a:t>
            </a:r>
            <a:endParaRPr lang="en-GB" dirty="0">
              <a:solidFill>
                <a:schemeClr val="tx1">
                  <a:lumMod val="85000"/>
                  <a:lumOff val="15000"/>
                </a:schemeClr>
              </a:solidFill>
            </a:endParaRPr>
          </a:p>
        </p:txBody>
      </p:sp>
      <p:sp>
        <p:nvSpPr>
          <p:cNvPr id="3" name="Content Placeholder 2"/>
          <p:cNvSpPr>
            <a:spLocks noGrp="1"/>
          </p:cNvSpPr>
          <p:nvPr>
            <p:ph idx="1"/>
          </p:nvPr>
        </p:nvSpPr>
        <p:spPr>
          <a:xfrm>
            <a:off x="677334" y="2160589"/>
            <a:ext cx="9084504" cy="3880773"/>
          </a:xfrm>
        </p:spPr>
        <p:txBody>
          <a:bodyPr>
            <a:normAutofit fontScale="92500"/>
          </a:bodyPr>
          <a:lstStyle/>
          <a:p>
            <a:pPr>
              <a:spcAft>
                <a:spcPts val="1200"/>
              </a:spcAft>
            </a:pPr>
            <a:r>
              <a:rPr lang="en-GB" sz="2800" b="1" dirty="0"/>
              <a:t>Active </a:t>
            </a:r>
            <a:r>
              <a:rPr lang="en-GB" sz="2800" b="1" dirty="0" smtClean="0"/>
              <a:t>Immunity </a:t>
            </a:r>
            <a:r>
              <a:rPr lang="en-GB" sz="2800" dirty="0" smtClean="0"/>
              <a:t>- Results </a:t>
            </a:r>
            <a:r>
              <a:rPr lang="en-GB" sz="2800" dirty="0"/>
              <a:t>from your immune system producing memory cells following exposure to an </a:t>
            </a:r>
            <a:r>
              <a:rPr lang="en-GB" sz="2800" dirty="0" smtClean="0"/>
              <a:t>antigen</a:t>
            </a:r>
          </a:p>
          <a:p>
            <a:pPr lvl="0">
              <a:spcAft>
                <a:spcPts val="1200"/>
              </a:spcAft>
            </a:pPr>
            <a:r>
              <a:rPr lang="en-GB" sz="2800" b="1" dirty="0"/>
              <a:t>Passive </a:t>
            </a:r>
            <a:r>
              <a:rPr lang="en-GB" sz="2800" b="1" dirty="0" smtClean="0"/>
              <a:t>Immunity </a:t>
            </a:r>
            <a:r>
              <a:rPr lang="en-GB" sz="2800" dirty="0" smtClean="0"/>
              <a:t>- Results </a:t>
            </a:r>
            <a:r>
              <a:rPr lang="en-GB" sz="2800" dirty="0"/>
              <a:t>from being given antibodies from a different organism (mother to baby via placenta or via blood injection </a:t>
            </a:r>
            <a:r>
              <a:rPr lang="en-GB" sz="2800" dirty="0" err="1"/>
              <a:t>eg</a:t>
            </a:r>
            <a:r>
              <a:rPr lang="en-GB" sz="2800" dirty="0"/>
              <a:t> to combat a tetanus infection</a:t>
            </a:r>
            <a:r>
              <a:rPr lang="en-GB" sz="2800" dirty="0" smtClean="0"/>
              <a:t>)</a:t>
            </a:r>
            <a:endParaRPr lang="en-GB" sz="2800" dirty="0"/>
          </a:p>
          <a:p>
            <a:pPr lvl="0">
              <a:spcAft>
                <a:spcPts val="1200"/>
              </a:spcAft>
            </a:pPr>
            <a:r>
              <a:rPr lang="en-GB" sz="2800" b="1" dirty="0"/>
              <a:t>Herd </a:t>
            </a:r>
            <a:r>
              <a:rPr lang="en-GB" sz="2800" b="1" dirty="0" smtClean="0"/>
              <a:t>Immunity </a:t>
            </a:r>
            <a:r>
              <a:rPr lang="en-GB" sz="2800" dirty="0" smtClean="0"/>
              <a:t>- Where </a:t>
            </a:r>
            <a:r>
              <a:rPr lang="en-GB" sz="2800" dirty="0"/>
              <a:t>unvaccinated people are protected because occurrence of a disease is reduced by the number of people who are vaccinated</a:t>
            </a:r>
            <a:r>
              <a:rPr lang="en-GB" sz="2800" dirty="0" smtClean="0"/>
              <a:t>.</a:t>
            </a:r>
            <a:endParaRPr lang="en-GB" sz="2800" dirty="0"/>
          </a:p>
        </p:txBody>
      </p:sp>
    </p:spTree>
    <p:extLst>
      <p:ext uri="{BB962C8B-B14F-4D97-AF65-F5344CB8AC3E}">
        <p14:creationId xmlns:p14="http://schemas.microsoft.com/office/powerpoint/2010/main" val="3746949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85" y="285009"/>
            <a:ext cx="9546288" cy="1292000"/>
          </a:xfrm>
        </p:spPr>
        <p:txBody>
          <a:bodyPr>
            <a:noAutofit/>
          </a:bodyPr>
          <a:lstStyle/>
          <a:p>
            <a:r>
              <a:rPr lang="en-GB" sz="2800" b="1" dirty="0" smtClean="0">
                <a:solidFill>
                  <a:schemeClr val="tx1"/>
                </a:solidFill>
                <a:latin typeface="Arial" panose="020B0604020202020204" pitchFamily="34" charset="0"/>
                <a:cs typeface="Arial" panose="020B0604020202020204" pitchFamily="34" charset="0"/>
              </a:rPr>
              <a:t>Herd Immunity</a:t>
            </a:r>
            <a:r>
              <a:rPr lang="en-GB" sz="2800" dirty="0" smtClean="0">
                <a:solidFill>
                  <a:schemeClr val="tx1"/>
                </a:solidFill>
                <a:latin typeface="Arial" panose="020B0604020202020204" pitchFamily="34" charset="0"/>
                <a:cs typeface="Arial" panose="020B0604020202020204" pitchFamily="34" charset="0"/>
              </a:rPr>
              <a:t>: Why Does Vaccination of </a:t>
            </a:r>
            <a:r>
              <a:rPr lang="en-GB" sz="2800" dirty="0">
                <a:solidFill>
                  <a:schemeClr val="tx1"/>
                </a:solidFill>
                <a:latin typeface="Arial" panose="020B0604020202020204" pitchFamily="34" charset="0"/>
                <a:cs typeface="Arial" panose="020B0604020202020204" pitchFamily="34" charset="0"/>
              </a:rPr>
              <a:t>m</a:t>
            </a:r>
            <a:r>
              <a:rPr lang="en-GB" sz="2800" dirty="0" smtClean="0">
                <a:solidFill>
                  <a:schemeClr val="tx1"/>
                </a:solidFill>
                <a:latin typeface="Arial" panose="020B0604020202020204" pitchFamily="34" charset="0"/>
                <a:cs typeface="Arial" panose="020B0604020202020204" pitchFamily="34" charset="0"/>
              </a:rPr>
              <a:t>any people </a:t>
            </a:r>
            <a:r>
              <a:rPr lang="en-GB" sz="2800" dirty="0">
                <a:solidFill>
                  <a:schemeClr val="tx1"/>
                </a:solidFill>
                <a:latin typeface="Arial" panose="020B0604020202020204" pitchFamily="34" charset="0"/>
                <a:cs typeface="Arial" panose="020B0604020202020204" pitchFamily="34" charset="0"/>
              </a:rPr>
              <a:t>g</a:t>
            </a:r>
            <a:r>
              <a:rPr lang="en-GB" sz="2800" dirty="0" smtClean="0">
                <a:solidFill>
                  <a:schemeClr val="tx1"/>
                </a:solidFill>
                <a:latin typeface="Arial" panose="020B0604020202020204" pitchFamily="34" charset="0"/>
                <a:cs typeface="Arial" panose="020B0604020202020204" pitchFamily="34" charset="0"/>
              </a:rPr>
              <a:t>ive protection to Unvaccinated Members of a population</a:t>
            </a:r>
            <a:r>
              <a:rPr lang="en-GB" sz="2800" dirty="0" smtClean="0">
                <a:solidFill>
                  <a:schemeClr val="tx1"/>
                </a:solidFill>
                <a:latin typeface="Arial" panose="020B0604020202020204" pitchFamily="34" charset="0"/>
                <a:cs typeface="Arial" panose="020B0604020202020204" pitchFamily="34" charset="0"/>
              </a:rPr>
              <a:t>?</a:t>
            </a:r>
            <a:br>
              <a:rPr lang="en-GB" sz="2800" dirty="0" smtClean="0">
                <a:solidFill>
                  <a:schemeClr val="tx1"/>
                </a:solidFill>
                <a:latin typeface="Arial" panose="020B0604020202020204" pitchFamily="34" charset="0"/>
                <a:cs typeface="Arial" panose="020B0604020202020204" pitchFamily="34" charset="0"/>
              </a:rPr>
            </a:br>
            <a:r>
              <a:rPr lang="en-GB" sz="2000" i="1" dirty="0" smtClean="0">
                <a:solidFill>
                  <a:srgbClr val="002060"/>
                </a:solidFill>
                <a:latin typeface="Arial" panose="020B0604020202020204" pitchFamily="34" charset="0"/>
                <a:cs typeface="Arial" panose="020B0604020202020204" pitchFamily="34" charset="0"/>
              </a:rPr>
              <a:t>(</a:t>
            </a:r>
            <a:r>
              <a:rPr lang="en-GB" sz="2000" i="1" dirty="0" smtClean="0">
                <a:solidFill>
                  <a:srgbClr val="002060"/>
                </a:solidFill>
                <a:latin typeface="Arial" panose="020B0604020202020204" pitchFamily="34" charset="0"/>
                <a:cs typeface="Arial" panose="020B0604020202020204" pitchFamily="34" charset="0"/>
              </a:rPr>
              <a:t>Ref booklet p 10, new text p 116 old text p 112, CGP p 121)</a:t>
            </a:r>
            <a:endParaRPr lang="en-GB" sz="2800" i="1"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1101" y="4993088"/>
            <a:ext cx="5457726" cy="1440468"/>
          </a:xfrm>
          <a:ln w="15875">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22" y="2957730"/>
            <a:ext cx="5453504" cy="1470992"/>
          </a:xfrm>
          <a:prstGeom prst="rect">
            <a:avLst/>
          </a:prstGeom>
          <a:ln w="15875">
            <a:solidFill>
              <a:schemeClr val="accent1"/>
            </a:solidFill>
          </a:ln>
        </p:spPr>
      </p:pic>
      <p:sp>
        <p:nvSpPr>
          <p:cNvPr id="7" name="TextBox 6"/>
          <p:cNvSpPr txBox="1"/>
          <p:nvPr/>
        </p:nvSpPr>
        <p:spPr>
          <a:xfrm>
            <a:off x="6910147" y="1883358"/>
            <a:ext cx="4871036"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When few people are vaccinated, few unvaccinated people are protected.</a:t>
            </a:r>
          </a:p>
          <a:p>
            <a:pPr marL="285750" indent="-285750">
              <a:buFont typeface="Arial" panose="020B0604020202020204" pitchFamily="34" charset="0"/>
              <a:buChar char="•"/>
            </a:pPr>
            <a:r>
              <a:rPr lang="en-GB" sz="2400" dirty="0" smtClean="0">
                <a:solidFill>
                  <a:srgbClr val="FF0000"/>
                </a:solidFill>
                <a:latin typeface="Arial" panose="020B0604020202020204" pitchFamily="34" charset="0"/>
                <a:cs typeface="Arial" panose="020B0604020202020204" pitchFamily="34" charset="0"/>
              </a:rPr>
              <a:t>Because there are many people close by to catch the disease from.</a:t>
            </a:r>
          </a:p>
          <a:p>
            <a:pPr marL="285750" indent="-285750">
              <a:buFont typeface="Arial" panose="020B0604020202020204" pitchFamily="34" charset="0"/>
              <a:buChar char="•"/>
            </a:pPr>
            <a:endParaRPr lang="en-GB" dirty="0"/>
          </a:p>
        </p:txBody>
      </p:sp>
      <p:sp>
        <p:nvSpPr>
          <p:cNvPr id="8" name="TextBox 7"/>
          <p:cNvSpPr txBox="1"/>
          <p:nvPr/>
        </p:nvSpPr>
        <p:spPr>
          <a:xfrm>
            <a:off x="6908169" y="4354717"/>
            <a:ext cx="4800127"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When many people are vaccinated, many unvaccinated people are protected.</a:t>
            </a:r>
          </a:p>
          <a:p>
            <a:pPr marL="285750" indent="-285750">
              <a:buFont typeface="Arial" panose="020B0604020202020204" pitchFamily="34" charset="0"/>
              <a:buChar char="•"/>
            </a:pPr>
            <a:r>
              <a:rPr lang="en-GB" sz="2400" dirty="0" smtClean="0">
                <a:solidFill>
                  <a:srgbClr val="FF0000"/>
                </a:solidFill>
                <a:latin typeface="Arial" panose="020B0604020202020204" pitchFamily="34" charset="0"/>
                <a:cs typeface="Arial" panose="020B0604020202020204" pitchFamily="34" charset="0"/>
              </a:rPr>
              <a:t>Because they are less likely to be in contact with an infected person. </a:t>
            </a:r>
          </a:p>
          <a:p>
            <a:pPr marL="285750" indent="-285750">
              <a:buFont typeface="Arial" panose="020B0604020202020204" pitchFamily="34" charset="0"/>
              <a:buChar char="•"/>
            </a:pPr>
            <a:endParaRPr lang="en-GB" dirty="0"/>
          </a:p>
        </p:txBody>
      </p:sp>
      <p:grpSp>
        <p:nvGrpSpPr>
          <p:cNvPr id="20" name="Group 19"/>
          <p:cNvGrpSpPr/>
          <p:nvPr/>
        </p:nvGrpSpPr>
        <p:grpSpPr>
          <a:xfrm>
            <a:off x="492631" y="1942490"/>
            <a:ext cx="5985790" cy="749080"/>
            <a:chOff x="545640" y="1664194"/>
            <a:chExt cx="5985790" cy="749080"/>
          </a:xfrm>
        </p:grpSpPr>
        <p:grpSp>
          <p:nvGrpSpPr>
            <p:cNvPr id="16" name="Group 15"/>
            <p:cNvGrpSpPr/>
            <p:nvPr/>
          </p:nvGrpSpPr>
          <p:grpSpPr>
            <a:xfrm>
              <a:off x="545640" y="1664194"/>
              <a:ext cx="2354521" cy="684180"/>
              <a:chOff x="863692" y="1684073"/>
              <a:chExt cx="2354521" cy="684180"/>
            </a:xfrm>
          </p:grpSpPr>
          <p:sp>
            <p:nvSpPr>
              <p:cNvPr id="9" name="TextBox 8"/>
              <p:cNvSpPr txBox="1"/>
              <p:nvPr/>
            </p:nvSpPr>
            <p:spPr>
              <a:xfrm>
                <a:off x="1282535" y="1721922"/>
                <a:ext cx="1935678" cy="646331"/>
              </a:xfrm>
              <a:prstGeom prst="rect">
                <a:avLst/>
              </a:prstGeom>
              <a:noFill/>
            </p:spPr>
            <p:txBody>
              <a:bodyPr wrap="square" rtlCol="0">
                <a:spAutoFit/>
              </a:bodyPr>
              <a:lstStyle/>
              <a:p>
                <a:r>
                  <a:rPr lang="en-GB" dirty="0" smtClean="0"/>
                  <a:t>Not vaccinated but still healthy</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92" y="1684073"/>
                <a:ext cx="442594" cy="634663"/>
              </a:xfrm>
              <a:prstGeom prst="rect">
                <a:avLst/>
              </a:prstGeom>
            </p:spPr>
          </p:pic>
        </p:grpSp>
        <p:grpSp>
          <p:nvGrpSpPr>
            <p:cNvPr id="17" name="Group 16"/>
            <p:cNvGrpSpPr/>
            <p:nvPr/>
          </p:nvGrpSpPr>
          <p:grpSpPr>
            <a:xfrm>
              <a:off x="2815486" y="1731222"/>
              <a:ext cx="1979823" cy="630753"/>
              <a:chOff x="3391954" y="1751099"/>
              <a:chExt cx="1979823" cy="630753"/>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954" y="1751099"/>
                <a:ext cx="477078" cy="630753"/>
              </a:xfrm>
              <a:prstGeom prst="rect">
                <a:avLst/>
              </a:prstGeom>
            </p:spPr>
          </p:pic>
          <p:sp>
            <p:nvSpPr>
              <p:cNvPr id="12" name="TextBox 11"/>
              <p:cNvSpPr txBox="1"/>
              <p:nvPr/>
            </p:nvSpPr>
            <p:spPr>
              <a:xfrm>
                <a:off x="3924364" y="1906075"/>
                <a:ext cx="1447413" cy="369332"/>
              </a:xfrm>
              <a:prstGeom prst="rect">
                <a:avLst/>
              </a:prstGeom>
              <a:noFill/>
            </p:spPr>
            <p:txBody>
              <a:bodyPr wrap="square" rtlCol="0">
                <a:spAutoFit/>
              </a:bodyPr>
              <a:lstStyle/>
              <a:p>
                <a:r>
                  <a:rPr lang="en-GB" dirty="0" smtClean="0"/>
                  <a:t>Infected </a:t>
                </a:r>
                <a:endParaRPr lang="en-GB" dirty="0"/>
              </a:p>
            </p:txBody>
          </p:sp>
        </p:grpSp>
        <p:grpSp>
          <p:nvGrpSpPr>
            <p:cNvPr id="18" name="Group 17"/>
            <p:cNvGrpSpPr/>
            <p:nvPr/>
          </p:nvGrpSpPr>
          <p:grpSpPr>
            <a:xfrm>
              <a:off x="4409881" y="1697656"/>
              <a:ext cx="2121549" cy="715618"/>
              <a:chOff x="5647296" y="1718192"/>
              <a:chExt cx="1913564" cy="675863"/>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7296" y="1718192"/>
                <a:ext cx="707450" cy="675863"/>
              </a:xfrm>
              <a:prstGeom prst="rect">
                <a:avLst/>
              </a:prstGeom>
            </p:spPr>
          </p:pic>
          <p:sp>
            <p:nvSpPr>
              <p:cNvPr id="14" name="TextBox 13"/>
              <p:cNvSpPr txBox="1"/>
              <p:nvPr/>
            </p:nvSpPr>
            <p:spPr>
              <a:xfrm>
                <a:off x="6331329" y="1894545"/>
                <a:ext cx="1229531" cy="348814"/>
              </a:xfrm>
              <a:prstGeom prst="rect">
                <a:avLst/>
              </a:prstGeom>
              <a:noFill/>
            </p:spPr>
            <p:txBody>
              <a:bodyPr wrap="square" rtlCol="0">
                <a:spAutoFit/>
              </a:bodyPr>
              <a:lstStyle/>
              <a:p>
                <a:r>
                  <a:rPr lang="en-GB" dirty="0"/>
                  <a:t>V</a:t>
                </a:r>
                <a:r>
                  <a:rPr lang="en-GB" dirty="0" smtClean="0"/>
                  <a:t>accinated </a:t>
                </a:r>
                <a:endParaRPr lang="en-GB" dirty="0"/>
              </a:p>
            </p:txBody>
          </p:sp>
        </p:grpSp>
      </p:grpSp>
    </p:spTree>
    <p:extLst>
      <p:ext uri="{BB962C8B-B14F-4D97-AF65-F5344CB8AC3E}">
        <p14:creationId xmlns:p14="http://schemas.microsoft.com/office/powerpoint/2010/main" val="3207078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37" y="325395"/>
            <a:ext cx="8596668" cy="947351"/>
          </a:xfrm>
        </p:spPr>
        <p:txBody>
          <a:bodyPr>
            <a:normAutofit fontScale="90000"/>
          </a:bodyPr>
          <a:lstStyle/>
          <a:p>
            <a:r>
              <a:rPr lang="en-GB" dirty="0" smtClean="0">
                <a:solidFill>
                  <a:schemeClr val="tx1"/>
                </a:solidFill>
              </a:rPr>
              <a:t>What are Vaccines, How Do they Work</a:t>
            </a:r>
            <a:r>
              <a:rPr lang="en-GB" dirty="0" smtClean="0">
                <a:solidFill>
                  <a:schemeClr val="tx1"/>
                </a:solidFill>
              </a:rPr>
              <a:t>?</a:t>
            </a:r>
            <a:br>
              <a:rPr lang="en-GB" dirty="0" smtClean="0">
                <a:solidFill>
                  <a:schemeClr val="tx1"/>
                </a:solidFill>
              </a:rPr>
            </a:br>
            <a:r>
              <a:rPr lang="en-GB" sz="2400" i="1" dirty="0" smtClean="0">
                <a:solidFill>
                  <a:schemeClr val="tx1"/>
                </a:solidFill>
              </a:rPr>
              <a:t>Ref booklet p 11 and texts</a:t>
            </a:r>
            <a:endParaRPr lang="en-GB" i="1" dirty="0">
              <a:solidFill>
                <a:schemeClr val="tx1"/>
              </a:solidFill>
            </a:endParaRPr>
          </a:p>
        </p:txBody>
      </p:sp>
      <p:sp>
        <p:nvSpPr>
          <p:cNvPr id="3" name="Content Placeholder 2"/>
          <p:cNvSpPr>
            <a:spLocks noGrp="1"/>
          </p:cNvSpPr>
          <p:nvPr>
            <p:ph idx="1"/>
          </p:nvPr>
        </p:nvSpPr>
        <p:spPr>
          <a:xfrm>
            <a:off x="488645" y="1667294"/>
            <a:ext cx="9603812" cy="3422064"/>
          </a:xfrm>
        </p:spPr>
        <p:txBody>
          <a:bodyPr>
            <a:noAutofit/>
          </a:bodyPr>
          <a:lstStyle/>
          <a:p>
            <a:pPr>
              <a:spcAft>
                <a:spcPts val="1200"/>
              </a:spcAft>
              <a:buClr>
                <a:schemeClr val="tx1"/>
              </a:buClr>
            </a:pPr>
            <a:r>
              <a:rPr lang="en-GB" sz="2800" dirty="0" smtClean="0"/>
              <a:t>A vaccine is a preparation of </a:t>
            </a:r>
            <a:r>
              <a:rPr lang="en-GB" sz="2800" b="1" dirty="0" smtClean="0">
                <a:solidFill>
                  <a:srgbClr val="FF0000"/>
                </a:solidFill>
              </a:rPr>
              <a:t>antigens</a:t>
            </a:r>
            <a:r>
              <a:rPr lang="en-GB" sz="2800" dirty="0" smtClean="0"/>
              <a:t> from a pathogen.</a:t>
            </a:r>
          </a:p>
          <a:p>
            <a:pPr>
              <a:spcAft>
                <a:spcPts val="1200"/>
              </a:spcAft>
              <a:buClr>
                <a:schemeClr val="tx1"/>
              </a:buClr>
            </a:pPr>
            <a:r>
              <a:rPr lang="en-GB" sz="2800" dirty="0"/>
              <a:t>Vaccines aim to give you an immunity against a </a:t>
            </a:r>
            <a:r>
              <a:rPr lang="en-GB" sz="2800" b="1" dirty="0"/>
              <a:t>particular disease </a:t>
            </a:r>
            <a:r>
              <a:rPr lang="en-GB" sz="2800" dirty="0"/>
              <a:t>by stimulating an immune response to a </a:t>
            </a:r>
            <a:r>
              <a:rPr lang="en-GB" sz="2800" dirty="0" smtClean="0"/>
              <a:t>specific</a:t>
            </a:r>
            <a:r>
              <a:rPr lang="en-GB" sz="2800" dirty="0" smtClean="0"/>
              <a:t> </a:t>
            </a:r>
            <a:r>
              <a:rPr lang="en-GB" sz="2800" dirty="0" smtClean="0"/>
              <a:t>pathogen</a:t>
            </a:r>
            <a:r>
              <a:rPr lang="en-GB" sz="2800" dirty="0" smtClean="0"/>
              <a:t>.</a:t>
            </a:r>
          </a:p>
          <a:p>
            <a:pPr>
              <a:spcAft>
                <a:spcPts val="1200"/>
              </a:spcAft>
              <a:buClr>
                <a:schemeClr val="tx1"/>
              </a:buClr>
            </a:pPr>
            <a:r>
              <a:rPr lang="en-GB" sz="2800" dirty="0" smtClean="0"/>
              <a:t>They cause the production of </a:t>
            </a:r>
            <a:r>
              <a:rPr lang="en-GB" sz="2800" b="1" dirty="0" smtClean="0">
                <a:solidFill>
                  <a:srgbClr val="FF0000"/>
                </a:solidFill>
              </a:rPr>
              <a:t>memory cells </a:t>
            </a:r>
            <a:r>
              <a:rPr lang="en-GB" sz="2800" dirty="0" smtClean="0"/>
              <a:t>which can be rapidly activated on subsequent infections.</a:t>
            </a:r>
            <a:endParaRPr lang="en-GB" sz="2800" dirty="0" smtClean="0"/>
          </a:p>
          <a:p>
            <a:pPr>
              <a:spcAft>
                <a:spcPts val="1200"/>
              </a:spcAft>
              <a:buClr>
                <a:srgbClr val="FF0000"/>
              </a:buClr>
              <a:buFont typeface="+mj-lt"/>
              <a:buAutoNum type="alphaUcPeriod" startAt="17"/>
            </a:pPr>
            <a:r>
              <a:rPr lang="en-GB" sz="2800" dirty="0" smtClean="0"/>
              <a:t>How can a vaccine be made harmless so it does not itself cause disease</a:t>
            </a:r>
            <a:r>
              <a:rPr lang="en-GB" sz="2800" dirty="0" smtClean="0"/>
              <a:t>? Make a list of ideas in rough! </a:t>
            </a:r>
            <a:endParaRPr lang="en-GB" sz="2800" dirty="0" smtClean="0"/>
          </a:p>
        </p:txBody>
      </p:sp>
      <p:pic>
        <p:nvPicPr>
          <p:cNvPr id="3074" name="Picture 2" descr="http://triangulations.files.wordpress.com/2009/04/vaccine.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flipH="1">
            <a:off x="8301127" y="0"/>
            <a:ext cx="15922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37671" y="6204231"/>
            <a:ext cx="7527235" cy="461665"/>
          </a:xfrm>
          <a:prstGeom prst="rect">
            <a:avLst/>
          </a:prstGeom>
          <a:solidFill>
            <a:schemeClr val="accent1"/>
          </a:solidFill>
        </p:spPr>
        <p:txBody>
          <a:bodyPr wrap="square" rtlCol="0">
            <a:spAutoFit/>
          </a:bodyPr>
          <a:lstStyle/>
          <a:p>
            <a:r>
              <a:rPr lang="en-GB" sz="2400" dirty="0" smtClean="0"/>
              <a:t>Answers on next slide or below in notes pane.</a:t>
            </a:r>
            <a:endParaRPr lang="en-GB" sz="2400" dirty="0"/>
          </a:p>
        </p:txBody>
      </p:sp>
    </p:spTree>
    <p:extLst>
      <p:ext uri="{BB962C8B-B14F-4D97-AF65-F5344CB8AC3E}">
        <p14:creationId xmlns:p14="http://schemas.microsoft.com/office/powerpoint/2010/main" val="3436357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Vaccine Question </a:t>
            </a:r>
            <a:r>
              <a:rPr lang="en-GB" dirty="0" smtClean="0">
                <a:solidFill>
                  <a:srgbClr val="FF0000"/>
                </a:solidFill>
              </a:rPr>
              <a:t>Answer</a:t>
            </a:r>
            <a:br>
              <a:rPr lang="en-GB" dirty="0" smtClean="0">
                <a:solidFill>
                  <a:srgbClr val="FF0000"/>
                </a:solidFill>
              </a:rPr>
            </a:br>
            <a:r>
              <a:rPr lang="en-GB" sz="2400" i="1" dirty="0" smtClean="0">
                <a:solidFill>
                  <a:srgbClr val="002060"/>
                </a:solidFill>
              </a:rPr>
              <a:t>ref booklet p 11</a:t>
            </a:r>
            <a:endParaRPr lang="en-GB" sz="2400" i="1" dirty="0">
              <a:solidFill>
                <a:srgbClr val="002060"/>
              </a:solidFill>
            </a:endParaRPr>
          </a:p>
        </p:txBody>
      </p:sp>
      <p:sp>
        <p:nvSpPr>
          <p:cNvPr id="3" name="Content Placeholder 2"/>
          <p:cNvSpPr>
            <a:spLocks noGrp="1"/>
          </p:cNvSpPr>
          <p:nvPr>
            <p:ph idx="1"/>
          </p:nvPr>
        </p:nvSpPr>
        <p:spPr>
          <a:xfrm>
            <a:off x="749523" y="2101083"/>
            <a:ext cx="9642509" cy="4373858"/>
          </a:xfrm>
        </p:spPr>
        <p:txBody>
          <a:bodyPr>
            <a:noAutofit/>
          </a:bodyPr>
          <a:lstStyle/>
          <a:p>
            <a:pPr>
              <a:buClr>
                <a:srgbClr val="FF0000"/>
              </a:buClr>
              <a:buFont typeface="+mj-lt"/>
              <a:buAutoNum type="alphaUcPeriod" startAt="17"/>
            </a:pPr>
            <a:r>
              <a:rPr lang="en-GB" sz="2800" dirty="0" smtClean="0"/>
              <a:t>How can a vaccine be made harmless so it does not itself cause disease?</a:t>
            </a:r>
          </a:p>
          <a:p>
            <a:pPr lvl="1">
              <a:buClr>
                <a:schemeClr val="tx1"/>
              </a:buClr>
            </a:pPr>
            <a:r>
              <a:rPr lang="en-GB" sz="2800" dirty="0" smtClean="0">
                <a:solidFill>
                  <a:srgbClr val="FF0000"/>
                </a:solidFill>
              </a:rPr>
              <a:t>Killing the pathogen but leaving the antigens unaffected </a:t>
            </a:r>
            <a:r>
              <a:rPr lang="en-GB" sz="2800" dirty="0" err="1" smtClean="0">
                <a:solidFill>
                  <a:srgbClr val="FF0000"/>
                </a:solidFill>
              </a:rPr>
              <a:t>eg</a:t>
            </a:r>
            <a:r>
              <a:rPr lang="en-GB" sz="2800" dirty="0" smtClean="0">
                <a:solidFill>
                  <a:srgbClr val="FF0000"/>
                </a:solidFill>
              </a:rPr>
              <a:t> vaccine against cholera</a:t>
            </a:r>
          </a:p>
          <a:p>
            <a:pPr lvl="1">
              <a:buClr>
                <a:schemeClr val="tx1"/>
              </a:buClr>
            </a:pPr>
            <a:r>
              <a:rPr lang="en-GB" sz="2800" dirty="0" smtClean="0">
                <a:solidFill>
                  <a:srgbClr val="FF0000"/>
                </a:solidFill>
              </a:rPr>
              <a:t>Weakening the pathogen (attenuation) </a:t>
            </a:r>
            <a:r>
              <a:rPr lang="en-GB" sz="2800" dirty="0" err="1" smtClean="0">
                <a:solidFill>
                  <a:srgbClr val="FF0000"/>
                </a:solidFill>
              </a:rPr>
              <a:t>eg</a:t>
            </a:r>
            <a:r>
              <a:rPr lang="en-GB" sz="2800" dirty="0" smtClean="0">
                <a:solidFill>
                  <a:srgbClr val="FF0000"/>
                </a:solidFill>
              </a:rPr>
              <a:t> Sabin oral vaccine against polio</a:t>
            </a:r>
          </a:p>
          <a:p>
            <a:pPr lvl="1">
              <a:buClr>
                <a:schemeClr val="tx1"/>
              </a:buClr>
            </a:pPr>
            <a:r>
              <a:rPr lang="en-GB" sz="2800" dirty="0" smtClean="0">
                <a:solidFill>
                  <a:srgbClr val="FF0000"/>
                </a:solidFill>
              </a:rPr>
              <a:t>Removing the antigens from the surface of the pathogen and using purified antigens to make a vaccine </a:t>
            </a:r>
            <a:r>
              <a:rPr lang="en-GB" sz="2800" dirty="0" err="1" smtClean="0">
                <a:solidFill>
                  <a:srgbClr val="FF0000"/>
                </a:solidFill>
              </a:rPr>
              <a:t>eg</a:t>
            </a:r>
            <a:r>
              <a:rPr lang="en-GB" sz="2800" dirty="0" smtClean="0">
                <a:solidFill>
                  <a:srgbClr val="FF0000"/>
                </a:solidFill>
              </a:rPr>
              <a:t> vaccine against Hepatitis B</a:t>
            </a:r>
          </a:p>
          <a:p>
            <a:pPr lvl="1"/>
            <a:endParaRPr lang="en-GB" sz="2400" dirty="0"/>
          </a:p>
        </p:txBody>
      </p:sp>
      <p:pic>
        <p:nvPicPr>
          <p:cNvPr id="3074" name="Picture 2" descr="http://triangulations.files.wordpress.com/2009/04/vaccin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flipH="1">
            <a:off x="7377558" y="484764"/>
            <a:ext cx="15922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673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85000"/>
                    <a:lumOff val="15000"/>
                  </a:schemeClr>
                </a:solidFill>
              </a:rPr>
              <a:t>Herd Immunity</a:t>
            </a:r>
            <a:endParaRPr lang="en-GB" dirty="0">
              <a:solidFill>
                <a:schemeClr val="tx1">
                  <a:lumMod val="85000"/>
                  <a:lumOff val="15000"/>
                </a:schemeClr>
              </a:solidFill>
            </a:endParaRPr>
          </a:p>
        </p:txBody>
      </p:sp>
      <p:sp>
        <p:nvSpPr>
          <p:cNvPr id="3" name="Content Placeholder 2"/>
          <p:cNvSpPr>
            <a:spLocks noGrp="1"/>
          </p:cNvSpPr>
          <p:nvPr>
            <p:ph idx="1"/>
          </p:nvPr>
        </p:nvSpPr>
        <p:spPr>
          <a:xfrm>
            <a:off x="1055021" y="2041320"/>
            <a:ext cx="8596668" cy="3880773"/>
          </a:xfrm>
        </p:spPr>
        <p:txBody>
          <a:bodyPr/>
          <a:lstStyle/>
          <a:p>
            <a:pPr>
              <a:buClr>
                <a:schemeClr val="tx1"/>
              </a:buClr>
            </a:pPr>
            <a:r>
              <a:rPr lang="en-GB" dirty="0">
                <a:hlinkClick r:id="rId3"/>
              </a:rPr>
              <a:t>http://</a:t>
            </a:r>
            <a:r>
              <a:rPr lang="en-GB" dirty="0" smtClean="0">
                <a:hlinkClick r:id="rId3"/>
              </a:rPr>
              <a:t>www.ovg.ox.ac.uk/herd-immunity</a:t>
            </a:r>
            <a:r>
              <a:rPr lang="en-GB" dirty="0" smtClean="0"/>
              <a:t> Good simple animation of the protection and problems of herd immunity and written information page.</a:t>
            </a:r>
          </a:p>
          <a:p>
            <a:pPr>
              <a:buClr>
                <a:schemeClr val="tx1"/>
              </a:buClr>
            </a:pPr>
            <a:r>
              <a:rPr lang="en-GB" dirty="0">
                <a:hlinkClick r:id="rId4"/>
              </a:rPr>
              <a:t>http://</a:t>
            </a:r>
            <a:r>
              <a:rPr lang="en-GB" dirty="0" smtClean="0">
                <a:hlinkClick r:id="rId4"/>
              </a:rPr>
              <a:t>www.nhs.uk/conditions/vaccinations/pages/how-vaccines-work.aspx</a:t>
            </a:r>
            <a:r>
              <a:rPr lang="en-GB" dirty="0" smtClean="0"/>
              <a:t> </a:t>
            </a:r>
            <a:r>
              <a:rPr lang="en-GB" dirty="0" err="1" smtClean="0"/>
              <a:t>nhs</a:t>
            </a:r>
            <a:r>
              <a:rPr lang="en-GB" dirty="0" smtClean="0"/>
              <a:t> information on vaccines including 2 short (2 min) animations .Animation 2 explains herd immunity.</a:t>
            </a:r>
          </a:p>
          <a:p>
            <a:pPr>
              <a:buClr>
                <a:schemeClr val="tx1"/>
              </a:buClr>
            </a:pPr>
            <a:r>
              <a:rPr lang="en-GB" dirty="0">
                <a:hlinkClick r:id="rId5"/>
              </a:rPr>
              <a:t>https://</a:t>
            </a:r>
            <a:r>
              <a:rPr lang="en-GB" dirty="0" smtClean="0">
                <a:hlinkClick r:id="rId5"/>
              </a:rPr>
              <a:t>www.youtube.com/watch?v=dxhNY6jkn80</a:t>
            </a:r>
            <a:r>
              <a:rPr lang="en-GB" dirty="0" smtClean="0"/>
              <a:t> WSPA animation explaining herd immunity in dogs and asking for immunisation of dogs against rabies.</a:t>
            </a:r>
            <a:endParaRPr lang="en-GB" dirty="0"/>
          </a:p>
        </p:txBody>
      </p:sp>
    </p:spTree>
    <p:extLst>
      <p:ext uri="{BB962C8B-B14F-4D97-AF65-F5344CB8AC3E}">
        <p14:creationId xmlns:p14="http://schemas.microsoft.com/office/powerpoint/2010/main" val="2250984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85000"/>
                    <a:lumOff val="15000"/>
                  </a:schemeClr>
                </a:solidFill>
              </a:rPr>
              <a:t>Ethical issues Concerning the Use of </a:t>
            </a:r>
            <a:r>
              <a:rPr lang="en-GB" dirty="0" smtClean="0">
                <a:solidFill>
                  <a:schemeClr val="tx1">
                    <a:lumMod val="85000"/>
                    <a:lumOff val="15000"/>
                  </a:schemeClr>
                </a:solidFill>
              </a:rPr>
              <a:t>Vaccines </a:t>
            </a:r>
            <a:r>
              <a:rPr lang="en-GB" sz="2400" dirty="0" smtClean="0">
                <a:solidFill>
                  <a:schemeClr val="tx1">
                    <a:lumMod val="85000"/>
                    <a:lumOff val="15000"/>
                  </a:schemeClr>
                </a:solidFill>
              </a:rPr>
              <a:t>(Booklet p 12)</a:t>
            </a:r>
            <a:endParaRPr lang="en-GB" sz="2400" dirty="0">
              <a:solidFill>
                <a:schemeClr val="tx1">
                  <a:lumMod val="85000"/>
                  <a:lumOff val="15000"/>
                </a:schemeClr>
              </a:solidFill>
            </a:endParaRPr>
          </a:p>
        </p:txBody>
      </p:sp>
      <p:sp>
        <p:nvSpPr>
          <p:cNvPr id="3" name="Content Placeholder 2"/>
          <p:cNvSpPr>
            <a:spLocks noGrp="1"/>
          </p:cNvSpPr>
          <p:nvPr>
            <p:ph idx="1"/>
          </p:nvPr>
        </p:nvSpPr>
        <p:spPr/>
        <p:txBody>
          <a:bodyPr>
            <a:normAutofit/>
          </a:bodyPr>
          <a:lstStyle/>
          <a:p>
            <a:pPr>
              <a:buClr>
                <a:schemeClr val="tx1"/>
              </a:buClr>
            </a:pPr>
            <a:r>
              <a:rPr lang="en-GB" sz="2400" b="1" dirty="0" smtClean="0"/>
              <a:t>Read</a:t>
            </a:r>
            <a:r>
              <a:rPr lang="en-GB" sz="2400" dirty="0" smtClean="0"/>
              <a:t> the article from BIR p 113 </a:t>
            </a:r>
            <a:r>
              <a:rPr lang="en-GB" sz="2400" i="1" dirty="0" smtClean="0"/>
              <a:t>(the black textbook) </a:t>
            </a:r>
            <a:r>
              <a:rPr lang="en-GB" sz="2400" b="1" dirty="0" smtClean="0">
                <a:solidFill>
                  <a:srgbClr val="002060"/>
                </a:solidFill>
              </a:rPr>
              <a:t>‘To Vaccinate or Not? A Parent’s Dilemma’.</a:t>
            </a:r>
            <a:r>
              <a:rPr lang="en-GB" sz="2400" dirty="0" smtClean="0"/>
              <a:t>  </a:t>
            </a:r>
          </a:p>
          <a:p>
            <a:pPr marL="0" indent="0">
              <a:buNone/>
            </a:pPr>
            <a:r>
              <a:rPr lang="en-GB" sz="2400" i="1" dirty="0" smtClean="0"/>
              <a:t>    The article is also online in the resources file</a:t>
            </a:r>
            <a:r>
              <a:rPr lang="en-GB" sz="2400" i="1" dirty="0" smtClean="0"/>
              <a:t>.</a:t>
            </a:r>
          </a:p>
          <a:p>
            <a:pPr>
              <a:buClrTx/>
            </a:pPr>
            <a:r>
              <a:rPr lang="en-GB" sz="2400" b="1" dirty="0" smtClean="0"/>
              <a:t>Read</a:t>
            </a:r>
            <a:r>
              <a:rPr lang="en-GB" sz="2400" dirty="0" smtClean="0"/>
              <a:t> the information on ethical issues from the textbook p 117 new T&amp;T p 115 old T&amp;T</a:t>
            </a:r>
            <a:endParaRPr lang="en-GB" sz="2400" dirty="0"/>
          </a:p>
        </p:txBody>
      </p:sp>
    </p:spTree>
    <p:extLst>
      <p:ext uri="{BB962C8B-B14F-4D97-AF65-F5344CB8AC3E}">
        <p14:creationId xmlns:p14="http://schemas.microsoft.com/office/powerpoint/2010/main" val="2667301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88561" cy="1320800"/>
          </a:xfrm>
        </p:spPr>
        <p:txBody>
          <a:bodyPr/>
          <a:lstStyle/>
          <a:p>
            <a:r>
              <a:rPr lang="en-GB" dirty="0" smtClean="0">
                <a:solidFill>
                  <a:schemeClr val="tx1">
                    <a:lumMod val="85000"/>
                    <a:lumOff val="15000"/>
                  </a:schemeClr>
                </a:solidFill>
              </a:rPr>
              <a:t>Lessons 9&amp;10: HIV, Monoclonal Antibodies and the ELISA test</a:t>
            </a:r>
            <a:endParaRPr lang="en-GB" dirty="0">
              <a:solidFill>
                <a:schemeClr val="tx1">
                  <a:lumMod val="85000"/>
                  <a:lumOff val="15000"/>
                </a:schemeClr>
              </a:solidFill>
            </a:endParaRPr>
          </a:p>
        </p:txBody>
      </p:sp>
      <p:sp>
        <p:nvSpPr>
          <p:cNvPr id="3" name="Content Placeholder 2"/>
          <p:cNvSpPr>
            <a:spLocks noGrp="1"/>
          </p:cNvSpPr>
          <p:nvPr>
            <p:ph idx="1"/>
          </p:nvPr>
        </p:nvSpPr>
        <p:spPr>
          <a:xfrm>
            <a:off x="677334" y="1844842"/>
            <a:ext cx="10038792" cy="4812631"/>
          </a:xfrm>
        </p:spPr>
        <p:txBody>
          <a:bodyPr>
            <a:normAutofit lnSpcReduction="10000"/>
          </a:bodyPr>
          <a:lstStyle/>
          <a:p>
            <a:pPr marL="0" indent="0">
              <a:buNone/>
            </a:pPr>
            <a:r>
              <a:rPr lang="en-GB" sz="2600" b="1" dirty="0" smtClean="0"/>
              <a:t>Lesson Outcomes </a:t>
            </a:r>
            <a:r>
              <a:rPr lang="en-GB" dirty="0" smtClean="0"/>
              <a:t>- </a:t>
            </a:r>
            <a:r>
              <a:rPr lang="en-GB" sz="2400" dirty="0" smtClean="0"/>
              <a:t>You should be able to:</a:t>
            </a:r>
          </a:p>
          <a:p>
            <a:r>
              <a:rPr lang="en-GB" sz="2000" dirty="0" smtClean="0"/>
              <a:t>Explain what is meant by a monoclonal antibody</a:t>
            </a:r>
          </a:p>
          <a:p>
            <a:r>
              <a:rPr lang="en-GB" sz="2000" dirty="0" smtClean="0"/>
              <a:t>Explain how the specificity of monoclonal antibodies can be used in medical diagnosis and targeting of medication at particular cell types.</a:t>
            </a:r>
          </a:p>
          <a:p>
            <a:r>
              <a:rPr lang="en-GB" sz="2000" dirty="0" smtClean="0"/>
              <a:t>Explain the use of monoclonal antibodies in the direct and indirect ELISA techniques.</a:t>
            </a:r>
          </a:p>
          <a:p>
            <a:r>
              <a:rPr lang="en-GB" sz="2000" dirty="0" smtClean="0"/>
              <a:t>Interpret information to explain the accuracy and results of tests which use the ELISA technique</a:t>
            </a:r>
          </a:p>
          <a:p>
            <a:r>
              <a:rPr lang="en-GB" sz="2000" dirty="0" smtClean="0"/>
              <a:t>Explain the structure of HIV in infecting and replicating inside helper T-cells</a:t>
            </a:r>
          </a:p>
          <a:p>
            <a:r>
              <a:rPr lang="en-GB" sz="2000" dirty="0" smtClean="0"/>
              <a:t>Explain the distinction between being HIV positive and developing AIDS</a:t>
            </a:r>
          </a:p>
          <a:p>
            <a:r>
              <a:rPr lang="en-GB" sz="2000" dirty="0" smtClean="0"/>
              <a:t>Explain how HIV causes the symptoms of AIDS</a:t>
            </a:r>
          </a:p>
          <a:p>
            <a:r>
              <a:rPr lang="en-GB" sz="2000" dirty="0" smtClean="0"/>
              <a:t>Explain why antibiotics are ineffective against viruses (and crosslink to cell structure)</a:t>
            </a:r>
          </a:p>
        </p:txBody>
      </p:sp>
    </p:spTree>
    <p:extLst>
      <p:ext uri="{BB962C8B-B14F-4D97-AF65-F5344CB8AC3E}">
        <p14:creationId xmlns:p14="http://schemas.microsoft.com/office/powerpoint/2010/main" val="1270791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8383"/>
          </a:xfrm>
        </p:spPr>
        <p:txBody>
          <a:bodyPr>
            <a:normAutofit fontScale="90000"/>
          </a:bodyPr>
          <a:lstStyle/>
          <a:p>
            <a:r>
              <a:rPr lang="en-GB" b="1" dirty="0">
                <a:solidFill>
                  <a:schemeClr val="tx1"/>
                </a:solidFill>
              </a:rPr>
              <a:t>What are Monoclonal </a:t>
            </a:r>
            <a:r>
              <a:rPr lang="en-GB" b="1" dirty="0" smtClean="0">
                <a:solidFill>
                  <a:schemeClr val="tx1"/>
                </a:solidFill>
              </a:rPr>
              <a:t>Antibodies </a:t>
            </a:r>
            <a:r>
              <a:rPr lang="en-GB" sz="2000" i="1" dirty="0" smtClean="0">
                <a:solidFill>
                  <a:srgbClr val="002060"/>
                </a:solidFill>
              </a:rPr>
              <a:t>(Booklet p 13, ref new text p 112, old text p 110 CGP p 124)</a:t>
            </a:r>
            <a:endParaRPr lang="en-GB" i="1" dirty="0">
              <a:solidFill>
                <a:srgbClr val="002060"/>
              </a:solidFill>
            </a:endParaRPr>
          </a:p>
        </p:txBody>
      </p:sp>
      <p:sp>
        <p:nvSpPr>
          <p:cNvPr id="3" name="Content Placeholder 2"/>
          <p:cNvSpPr>
            <a:spLocks noGrp="1"/>
          </p:cNvSpPr>
          <p:nvPr>
            <p:ph idx="1"/>
          </p:nvPr>
        </p:nvSpPr>
        <p:spPr>
          <a:xfrm>
            <a:off x="690587" y="1457739"/>
            <a:ext cx="9129274" cy="4505739"/>
          </a:xfrm>
        </p:spPr>
        <p:txBody>
          <a:bodyPr>
            <a:normAutofit/>
          </a:bodyPr>
          <a:lstStyle/>
          <a:p>
            <a:pPr>
              <a:buClr>
                <a:schemeClr val="tx1"/>
              </a:buClr>
            </a:pPr>
            <a:r>
              <a:rPr lang="en-GB" sz="2400" dirty="0">
                <a:solidFill>
                  <a:schemeClr val="tx1"/>
                </a:solidFill>
              </a:rPr>
              <a:t>A</a:t>
            </a:r>
            <a:r>
              <a:rPr lang="en-GB" sz="2400" dirty="0" smtClean="0">
                <a:solidFill>
                  <a:schemeClr val="tx1"/>
                </a:solidFill>
              </a:rPr>
              <a:t>ntibodies </a:t>
            </a:r>
            <a:r>
              <a:rPr lang="en-GB" sz="2400" dirty="0">
                <a:solidFill>
                  <a:schemeClr val="tx1"/>
                </a:solidFill>
              </a:rPr>
              <a:t>of a </a:t>
            </a:r>
            <a:r>
              <a:rPr lang="en-GB" sz="2400" b="1" dirty="0">
                <a:solidFill>
                  <a:srgbClr val="FF0000"/>
                </a:solidFill>
              </a:rPr>
              <a:t>desired </a:t>
            </a:r>
            <a:r>
              <a:rPr lang="en-GB" sz="2400" b="1" dirty="0" smtClean="0">
                <a:solidFill>
                  <a:srgbClr val="FF0000"/>
                </a:solidFill>
              </a:rPr>
              <a:t>type, </a:t>
            </a:r>
            <a:r>
              <a:rPr lang="en-GB" sz="2400" dirty="0">
                <a:solidFill>
                  <a:schemeClr val="tx1"/>
                </a:solidFill>
              </a:rPr>
              <a:t>specific to a particular antigen</a:t>
            </a:r>
            <a:r>
              <a:rPr lang="en-GB" sz="2400" dirty="0"/>
              <a:t>.</a:t>
            </a:r>
          </a:p>
          <a:p>
            <a:pPr>
              <a:spcAft>
                <a:spcPts val="7200"/>
              </a:spcAft>
              <a:buClr>
                <a:schemeClr val="tx1"/>
              </a:buClr>
            </a:pPr>
            <a:r>
              <a:rPr lang="en-GB" sz="2400" dirty="0" smtClean="0">
                <a:solidFill>
                  <a:schemeClr val="tx1"/>
                </a:solidFill>
              </a:rPr>
              <a:t>Produced by cultured </a:t>
            </a:r>
            <a:r>
              <a:rPr lang="en-GB" sz="2400" b="1" dirty="0" smtClean="0">
                <a:solidFill>
                  <a:srgbClr val="FF0000"/>
                </a:solidFill>
              </a:rPr>
              <a:t>HYBRIDOMA cells.</a:t>
            </a:r>
            <a:r>
              <a:rPr lang="en-GB" sz="2400" dirty="0" smtClean="0"/>
              <a:t>                          </a:t>
            </a:r>
            <a:r>
              <a:rPr lang="en-GB" sz="2400" i="1" dirty="0" smtClean="0"/>
              <a:t>(cells fused </a:t>
            </a:r>
            <a:r>
              <a:rPr lang="en-GB" sz="2400" i="1" dirty="0"/>
              <a:t>from a </a:t>
            </a:r>
            <a:r>
              <a:rPr lang="en-GB" sz="2400" b="1" i="1" dirty="0"/>
              <a:t>B-cell and a </a:t>
            </a:r>
            <a:r>
              <a:rPr lang="en-GB" sz="2400" b="1" i="1" dirty="0" smtClean="0"/>
              <a:t>human tumour </a:t>
            </a:r>
            <a:r>
              <a:rPr lang="en-GB" sz="2400" b="1" i="1" dirty="0"/>
              <a:t>cell</a:t>
            </a:r>
            <a:r>
              <a:rPr lang="en-GB" sz="2400" i="1" dirty="0"/>
              <a:t>)</a:t>
            </a:r>
            <a:r>
              <a:rPr lang="en-GB" sz="2400" dirty="0"/>
              <a:t>.</a:t>
            </a:r>
          </a:p>
          <a:p>
            <a:pPr>
              <a:buClr>
                <a:schemeClr val="tx1"/>
              </a:buClr>
            </a:pPr>
            <a:r>
              <a:rPr lang="en-GB" sz="2400" dirty="0">
                <a:solidFill>
                  <a:schemeClr val="tx1"/>
                </a:solidFill>
              </a:rPr>
              <a:t>I</a:t>
            </a:r>
            <a:r>
              <a:rPr lang="en-GB" sz="2400" dirty="0" smtClean="0">
                <a:solidFill>
                  <a:schemeClr val="tx1"/>
                </a:solidFill>
              </a:rPr>
              <a:t>solated </a:t>
            </a:r>
            <a:r>
              <a:rPr lang="en-GB" sz="2400" dirty="0">
                <a:solidFill>
                  <a:schemeClr val="tx1"/>
                </a:solidFill>
              </a:rPr>
              <a:t>B-cells cannot survive in a </a:t>
            </a:r>
            <a:r>
              <a:rPr lang="en-GB" sz="2400" dirty="0" smtClean="0">
                <a:solidFill>
                  <a:schemeClr val="tx1"/>
                </a:solidFill>
              </a:rPr>
              <a:t>culture for us to extract desired antibodies. </a:t>
            </a:r>
          </a:p>
          <a:p>
            <a:pPr>
              <a:buClr>
                <a:schemeClr val="tx1"/>
              </a:buClr>
            </a:pPr>
            <a:r>
              <a:rPr lang="en-GB" sz="2400" b="1" dirty="0" smtClean="0">
                <a:solidFill>
                  <a:srgbClr val="FF0000"/>
                </a:solidFill>
              </a:rPr>
              <a:t>HYBRIDOMA</a:t>
            </a:r>
            <a:r>
              <a:rPr lang="en-GB" sz="2400" dirty="0" smtClean="0">
                <a:solidFill>
                  <a:srgbClr val="FF0000"/>
                </a:solidFill>
              </a:rPr>
              <a:t> </a:t>
            </a:r>
            <a:r>
              <a:rPr lang="en-GB" sz="2400" dirty="0">
                <a:solidFill>
                  <a:srgbClr val="FF0000"/>
                </a:solidFill>
              </a:rPr>
              <a:t>cells</a:t>
            </a:r>
            <a:r>
              <a:rPr lang="en-GB" sz="2400" dirty="0"/>
              <a:t> </a:t>
            </a:r>
            <a:r>
              <a:rPr lang="en-GB" sz="2400" b="1" dirty="0">
                <a:solidFill>
                  <a:schemeClr val="tx1"/>
                </a:solidFill>
              </a:rPr>
              <a:t>can survive in culture </a:t>
            </a:r>
            <a:r>
              <a:rPr lang="en-GB" sz="2400" dirty="0">
                <a:solidFill>
                  <a:schemeClr val="tx1"/>
                </a:solidFill>
              </a:rPr>
              <a:t>and produce the desired </a:t>
            </a:r>
            <a:r>
              <a:rPr lang="en-GB" sz="2400" dirty="0" smtClean="0">
                <a:solidFill>
                  <a:schemeClr val="tx1"/>
                </a:solidFill>
              </a:rPr>
              <a:t>antibodies.</a:t>
            </a:r>
            <a:endParaRPr lang="en-GB" dirty="0">
              <a:solidFill>
                <a:schemeClr val="tx1"/>
              </a:solidFill>
            </a:endParaRP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472069" y="2807584"/>
            <a:ext cx="2928730" cy="969286"/>
          </a:xfrm>
          <a:prstGeom prst="rect">
            <a:avLst/>
          </a:prstGeom>
        </p:spPr>
      </p:pic>
      <p:sp>
        <p:nvSpPr>
          <p:cNvPr id="5" name="TextBox 4"/>
          <p:cNvSpPr txBox="1"/>
          <p:nvPr/>
        </p:nvSpPr>
        <p:spPr>
          <a:xfrm>
            <a:off x="742122" y="5592417"/>
            <a:ext cx="9554817" cy="830997"/>
          </a:xfrm>
          <a:prstGeom prst="rect">
            <a:avLst/>
          </a:prstGeom>
          <a:solidFill>
            <a:schemeClr val="accent1">
              <a:lumMod val="20000"/>
              <a:lumOff val="80000"/>
            </a:schemeClr>
          </a:solidFill>
        </p:spPr>
        <p:txBody>
          <a:bodyPr wrap="square" rtlCol="0">
            <a:spAutoFit/>
          </a:bodyPr>
          <a:lstStyle/>
          <a:p>
            <a:r>
              <a:rPr lang="en-GB" sz="2400" dirty="0" smtClean="0">
                <a:solidFill>
                  <a:srgbClr val="FF0000"/>
                </a:solidFill>
              </a:rPr>
              <a:t>Q </a:t>
            </a:r>
            <a:r>
              <a:rPr lang="en-GB" sz="2400" dirty="0" smtClean="0"/>
              <a:t>Why do we use a human tumour cell in the production?</a:t>
            </a:r>
          </a:p>
          <a:p>
            <a:r>
              <a:rPr lang="en-GB" sz="2400" dirty="0" smtClean="0">
                <a:solidFill>
                  <a:srgbClr val="FF0000"/>
                </a:solidFill>
              </a:rPr>
              <a:t>Q</a:t>
            </a:r>
            <a:r>
              <a:rPr lang="en-GB" sz="2400" dirty="0" smtClean="0"/>
              <a:t> Why can’t we just extract antibodies directly from blood stores?</a:t>
            </a:r>
            <a:endParaRPr lang="en-GB" sz="2400" dirty="0"/>
          </a:p>
        </p:txBody>
      </p:sp>
    </p:spTree>
    <p:extLst>
      <p:ext uri="{BB962C8B-B14F-4D97-AF65-F5344CB8AC3E}">
        <p14:creationId xmlns:p14="http://schemas.microsoft.com/office/powerpoint/2010/main" val="1947527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63014" cy="1320800"/>
          </a:xfrm>
        </p:spPr>
        <p:txBody>
          <a:bodyPr/>
          <a:lstStyle/>
          <a:p>
            <a:r>
              <a:rPr lang="en-GB" dirty="0" smtClean="0">
                <a:solidFill>
                  <a:schemeClr val="tx1"/>
                </a:solidFill>
              </a:rPr>
              <a:t>What are Monoclonal Antibodies Used for?</a:t>
            </a:r>
            <a:endParaRPr lang="en-GB" dirty="0">
              <a:solidFill>
                <a:schemeClr val="tx1"/>
              </a:solidFill>
            </a:endParaRPr>
          </a:p>
        </p:txBody>
      </p:sp>
      <p:sp>
        <p:nvSpPr>
          <p:cNvPr id="3" name="Content Placeholder 2"/>
          <p:cNvSpPr>
            <a:spLocks noGrp="1"/>
          </p:cNvSpPr>
          <p:nvPr>
            <p:ph idx="1"/>
          </p:nvPr>
        </p:nvSpPr>
        <p:spPr>
          <a:xfrm>
            <a:off x="677333" y="1417982"/>
            <a:ext cx="8943745" cy="5168347"/>
          </a:xfrm>
        </p:spPr>
        <p:txBody>
          <a:bodyPr>
            <a:normAutofit lnSpcReduction="10000"/>
          </a:bodyPr>
          <a:lstStyle/>
          <a:p>
            <a:pPr marL="0" indent="0">
              <a:buNone/>
            </a:pPr>
            <a:r>
              <a:rPr lang="en-GB" sz="2800" b="1" dirty="0" smtClean="0"/>
              <a:t>Medical Uses</a:t>
            </a:r>
          </a:p>
          <a:p>
            <a:r>
              <a:rPr lang="en-GB" sz="2800" dirty="0" smtClean="0"/>
              <a:t>To target specific cells and substances.</a:t>
            </a:r>
          </a:p>
          <a:p>
            <a:r>
              <a:rPr lang="en-GB" sz="2800" dirty="0" smtClean="0"/>
              <a:t>e.g. Antibodies specific to cancer cell antigens.</a:t>
            </a:r>
          </a:p>
          <a:p>
            <a:pPr lvl="1"/>
            <a:r>
              <a:rPr lang="en-GB" sz="2600" dirty="0" smtClean="0"/>
              <a:t>They attach to receptors on cancer cells</a:t>
            </a:r>
          </a:p>
          <a:p>
            <a:pPr lvl="1"/>
            <a:r>
              <a:rPr lang="en-GB" sz="2600" dirty="0" smtClean="0"/>
              <a:t>They block chemical signals that stimulate uncontrolled growth.</a:t>
            </a:r>
            <a:endParaRPr lang="en-GB" sz="2600" dirty="0"/>
          </a:p>
          <a:p>
            <a:r>
              <a:rPr lang="en-GB" sz="2800" dirty="0" smtClean="0"/>
              <a:t>To Diagnose disease</a:t>
            </a:r>
          </a:p>
          <a:p>
            <a:pPr lvl="1"/>
            <a:r>
              <a:rPr lang="en-GB" sz="2600" dirty="0"/>
              <a:t>e</a:t>
            </a:r>
            <a:r>
              <a:rPr lang="en-GB" sz="2600" dirty="0" smtClean="0"/>
              <a:t>.g. flu, hepatitis and chlamydia.</a:t>
            </a:r>
          </a:p>
          <a:p>
            <a:pPr lvl="1"/>
            <a:r>
              <a:rPr lang="en-GB" sz="2600" dirty="0" smtClean="0"/>
              <a:t>To diagnose certain cancers e.g. prostate cancer</a:t>
            </a:r>
          </a:p>
          <a:p>
            <a:r>
              <a:rPr lang="en-GB" sz="2800" dirty="0" smtClean="0"/>
              <a:t>Pregnancy testing</a:t>
            </a:r>
            <a:endParaRPr lang="en-GB" sz="2800" dirty="0"/>
          </a:p>
          <a:p>
            <a:endParaRPr lang="en-GB" dirty="0" smtClean="0"/>
          </a:p>
          <a:p>
            <a:endParaRPr lang="en-GB" dirty="0"/>
          </a:p>
          <a:p>
            <a:endParaRPr lang="en-GB" dirty="0"/>
          </a:p>
        </p:txBody>
      </p:sp>
    </p:spTree>
    <p:extLst>
      <p:ext uri="{BB962C8B-B14F-4D97-AF65-F5344CB8AC3E}">
        <p14:creationId xmlns:p14="http://schemas.microsoft.com/office/powerpoint/2010/main" val="109518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034" y="139700"/>
            <a:ext cx="10854266" cy="1320800"/>
          </a:xfrm>
        </p:spPr>
        <p:txBody>
          <a:bodyPr>
            <a:normAutofit/>
          </a:bodyPr>
          <a:lstStyle/>
          <a:p>
            <a:r>
              <a:rPr lang="en-GB" sz="3200" b="1" dirty="0" smtClean="0">
                <a:solidFill>
                  <a:schemeClr val="tx1"/>
                </a:solidFill>
              </a:rPr>
              <a:t>Answers to Questions from Video ‘The Immune System’</a:t>
            </a:r>
            <a:endParaRPr lang="en-GB" sz="3200" b="1" dirty="0">
              <a:solidFill>
                <a:schemeClr val="tx1"/>
              </a:solidFill>
            </a:endParaRPr>
          </a:p>
        </p:txBody>
      </p:sp>
      <p:sp>
        <p:nvSpPr>
          <p:cNvPr id="5" name="Content Placeholder 4"/>
          <p:cNvSpPr>
            <a:spLocks noGrp="1"/>
          </p:cNvSpPr>
          <p:nvPr>
            <p:ph idx="1"/>
          </p:nvPr>
        </p:nvSpPr>
        <p:spPr>
          <a:xfrm>
            <a:off x="385234" y="838201"/>
            <a:ext cx="10905066" cy="5727700"/>
          </a:xfrm>
        </p:spPr>
        <p:txBody>
          <a:bodyPr>
            <a:normAutofit fontScale="85000" lnSpcReduction="20000"/>
          </a:bodyPr>
          <a:lstStyle/>
          <a:p>
            <a:pPr>
              <a:buClr>
                <a:schemeClr val="tx1"/>
              </a:buClr>
              <a:buFont typeface="+mj-lt"/>
              <a:buAutoNum type="arabicPeriod"/>
            </a:pPr>
            <a:r>
              <a:rPr lang="en-GB" sz="2800" dirty="0" smtClean="0"/>
              <a:t>Give 4 mechanisms that are part of the body’s first line of defence.</a:t>
            </a:r>
            <a:r>
              <a:rPr lang="en-GB" sz="2400" dirty="0" smtClean="0"/>
              <a:t> </a:t>
            </a:r>
          </a:p>
          <a:p>
            <a:pPr lvl="1">
              <a:buClr>
                <a:schemeClr val="tx1"/>
              </a:buClr>
              <a:buFont typeface="Arial" panose="020B0604020202020204" pitchFamily="34" charset="0"/>
              <a:buChar char="•"/>
            </a:pPr>
            <a:r>
              <a:rPr lang="en-GB" sz="2200" dirty="0" smtClean="0">
                <a:solidFill>
                  <a:srgbClr val="FF0000"/>
                </a:solidFill>
              </a:rPr>
              <a:t>Skin (a physical barrier); </a:t>
            </a:r>
          </a:p>
          <a:p>
            <a:pPr lvl="1">
              <a:buClr>
                <a:schemeClr val="tx1"/>
              </a:buClr>
              <a:buFont typeface="Arial" panose="020B0604020202020204" pitchFamily="34" charset="0"/>
              <a:buChar char="•"/>
            </a:pPr>
            <a:r>
              <a:rPr lang="en-GB" sz="2200" dirty="0" smtClean="0">
                <a:solidFill>
                  <a:srgbClr val="FF0000"/>
                </a:solidFill>
              </a:rPr>
              <a:t>mucus membranes lining orifices and hairs / cilia lining airways; </a:t>
            </a:r>
          </a:p>
          <a:p>
            <a:pPr lvl="1">
              <a:buClr>
                <a:schemeClr val="tx1"/>
              </a:buClr>
              <a:buFont typeface="Arial" panose="020B0604020202020204" pitchFamily="34" charset="0"/>
              <a:buChar char="•"/>
            </a:pPr>
            <a:r>
              <a:rPr lang="en-GB" sz="2200" dirty="0" smtClean="0">
                <a:solidFill>
                  <a:srgbClr val="FF0000"/>
                </a:solidFill>
              </a:rPr>
              <a:t>chemical methods:- sweat, saliva, tears, stomach acid; </a:t>
            </a:r>
          </a:p>
          <a:p>
            <a:pPr lvl="1">
              <a:buClr>
                <a:schemeClr val="tx1"/>
              </a:buClr>
              <a:buFont typeface="Arial" panose="020B0604020202020204" pitchFamily="34" charset="0"/>
              <a:buChar char="•"/>
            </a:pPr>
            <a:r>
              <a:rPr lang="en-GB" sz="2200" dirty="0" smtClean="0">
                <a:solidFill>
                  <a:srgbClr val="FF0000"/>
                </a:solidFill>
              </a:rPr>
              <a:t>our own harmless bacteria in and around our skin</a:t>
            </a:r>
            <a:endParaRPr lang="en-GB" sz="2200" dirty="0" smtClean="0"/>
          </a:p>
          <a:p>
            <a:pPr>
              <a:buClr>
                <a:schemeClr val="tx1"/>
              </a:buClr>
              <a:buFont typeface="+mj-lt"/>
              <a:buAutoNum type="arabicPeriod"/>
            </a:pPr>
            <a:r>
              <a:rPr lang="en-GB" sz="2800" dirty="0" smtClean="0"/>
              <a:t>State 3 chemical defence mechanisms</a:t>
            </a:r>
            <a:r>
              <a:rPr lang="en-GB" sz="2400" dirty="0" smtClean="0">
                <a:solidFill>
                  <a:srgbClr val="FF0000"/>
                </a:solidFill>
              </a:rPr>
              <a:t>. sweat saliva and tears</a:t>
            </a:r>
          </a:p>
          <a:p>
            <a:pPr>
              <a:buClr>
                <a:schemeClr val="tx1"/>
              </a:buClr>
              <a:buFont typeface="+mj-lt"/>
              <a:buAutoNum type="arabicPeriod"/>
            </a:pPr>
            <a:r>
              <a:rPr lang="en-GB" sz="2800" dirty="0" smtClean="0"/>
              <a:t>Name 2 white cells produced in the bone marrow? </a:t>
            </a:r>
            <a:r>
              <a:rPr lang="en-GB" sz="2400" dirty="0" smtClean="0">
                <a:solidFill>
                  <a:srgbClr val="FF0000"/>
                </a:solidFill>
              </a:rPr>
              <a:t>Phagocytes and lymphocytes</a:t>
            </a:r>
            <a:endParaRPr lang="en-GB" sz="2400" dirty="0" smtClean="0"/>
          </a:p>
          <a:p>
            <a:pPr>
              <a:buClr>
                <a:schemeClr val="tx1"/>
              </a:buClr>
              <a:buFont typeface="+mj-lt"/>
              <a:buAutoNum type="arabicPeriod"/>
            </a:pPr>
            <a:r>
              <a:rPr lang="en-GB" sz="2800" dirty="0" smtClean="0"/>
              <a:t>What is puss made up of? </a:t>
            </a:r>
            <a:r>
              <a:rPr lang="en-GB" sz="2400" dirty="0" smtClean="0">
                <a:solidFill>
                  <a:srgbClr val="FF0000"/>
                </a:solidFill>
              </a:rPr>
              <a:t>Dead phagocytes, destroyed bacteria and other cell debris.</a:t>
            </a:r>
            <a:endParaRPr lang="en-GB" sz="2400" dirty="0" smtClean="0"/>
          </a:p>
          <a:p>
            <a:pPr>
              <a:buClr>
                <a:schemeClr val="tx1"/>
              </a:buClr>
              <a:buFont typeface="+mj-lt"/>
              <a:buAutoNum type="arabicPeriod"/>
            </a:pPr>
            <a:r>
              <a:rPr lang="en-GB" sz="2800" dirty="0" smtClean="0"/>
              <a:t>What is an antigen?</a:t>
            </a:r>
            <a:r>
              <a:rPr lang="en-GB" sz="2400" dirty="0" smtClean="0">
                <a:solidFill>
                  <a:srgbClr val="FF0000"/>
                </a:solidFill>
              </a:rPr>
              <a:t> Any substance that triggers an immune response. Can be a protein or carbohydrate and can also be a toxin.</a:t>
            </a:r>
            <a:endParaRPr lang="en-GB" sz="2400" dirty="0" smtClean="0"/>
          </a:p>
          <a:p>
            <a:pPr>
              <a:buClr>
                <a:schemeClr val="tx1"/>
              </a:buClr>
              <a:buFont typeface="+mj-lt"/>
              <a:buAutoNum type="arabicPeriod"/>
            </a:pPr>
            <a:r>
              <a:rPr lang="en-GB" sz="2800" dirty="0" smtClean="0"/>
              <a:t>What is a toxin?</a:t>
            </a:r>
            <a:r>
              <a:rPr lang="en-GB" sz="2400" dirty="0" smtClean="0"/>
              <a:t> </a:t>
            </a:r>
            <a:r>
              <a:rPr lang="en-GB" sz="2400" dirty="0" smtClean="0">
                <a:solidFill>
                  <a:srgbClr val="FF0000"/>
                </a:solidFill>
              </a:rPr>
              <a:t>A chemical released by certain invaders </a:t>
            </a:r>
          </a:p>
          <a:p>
            <a:pPr>
              <a:buClr>
                <a:schemeClr val="tx1"/>
              </a:buClr>
              <a:buFont typeface="+mj-lt"/>
              <a:buAutoNum type="arabicPeriod"/>
            </a:pPr>
            <a:r>
              <a:rPr lang="en-GB" sz="2800" dirty="0" smtClean="0">
                <a:solidFill>
                  <a:schemeClr val="tx1"/>
                </a:solidFill>
              </a:rPr>
              <a:t>Name a </a:t>
            </a:r>
            <a:r>
              <a:rPr lang="en-GB" sz="2800" dirty="0" err="1" smtClean="0">
                <a:solidFill>
                  <a:schemeClr val="tx1"/>
                </a:solidFill>
              </a:rPr>
              <a:t>bacteriu</a:t>
            </a:r>
            <a:r>
              <a:rPr lang="en-GB" sz="2400" dirty="0" err="1" smtClean="0">
                <a:solidFill>
                  <a:srgbClr val="FF0000"/>
                </a:solidFill>
              </a:rPr>
              <a:t>i</a:t>
            </a:r>
            <a:r>
              <a:rPr lang="en-GB" sz="2400" dirty="0" err="1" smtClean="0">
                <a:solidFill>
                  <a:schemeClr val="tx1"/>
                </a:solidFill>
              </a:rPr>
              <a:t>m</a:t>
            </a:r>
            <a:r>
              <a:rPr lang="en-GB" sz="2400" dirty="0" smtClean="0">
                <a:solidFill>
                  <a:schemeClr val="tx1"/>
                </a:solidFill>
              </a:rPr>
              <a:t> </a:t>
            </a:r>
            <a:r>
              <a:rPr lang="en-GB" sz="2400" dirty="0">
                <a:solidFill>
                  <a:schemeClr val="tx1"/>
                </a:solidFill>
              </a:rPr>
              <a:t>that releases a toxin.</a:t>
            </a:r>
            <a:r>
              <a:rPr lang="en-GB" sz="2000" dirty="0">
                <a:solidFill>
                  <a:schemeClr val="tx1"/>
                </a:solidFill>
              </a:rPr>
              <a:t> </a:t>
            </a:r>
            <a:r>
              <a:rPr lang="en-GB" sz="2000" dirty="0">
                <a:solidFill>
                  <a:srgbClr val="FF0000"/>
                </a:solidFill>
              </a:rPr>
              <a:t>Tetanus bacterium</a:t>
            </a:r>
            <a:endParaRPr lang="en-GB" sz="2000" dirty="0">
              <a:solidFill>
                <a:schemeClr val="tx1"/>
              </a:solidFill>
            </a:endParaRPr>
          </a:p>
          <a:p>
            <a:pPr>
              <a:buClr>
                <a:schemeClr val="tx1"/>
              </a:buClr>
              <a:buFont typeface="+mj-lt"/>
              <a:buAutoNum type="arabicPeriod"/>
            </a:pPr>
            <a:r>
              <a:rPr lang="en-GB" sz="2400" dirty="0">
                <a:solidFill>
                  <a:schemeClr val="tx1"/>
                </a:solidFill>
              </a:rPr>
              <a:t>What is a toxoid? </a:t>
            </a:r>
            <a:r>
              <a:rPr lang="en-GB" sz="2000" dirty="0">
                <a:solidFill>
                  <a:srgbClr val="FF0000"/>
                </a:solidFill>
              </a:rPr>
              <a:t>A toxin modified toxin able to be safely used in vaccinations.</a:t>
            </a:r>
            <a:endParaRPr lang="en-GB" sz="2000" dirty="0">
              <a:solidFill>
                <a:schemeClr val="tx1"/>
              </a:solidFill>
            </a:endParaRPr>
          </a:p>
          <a:p>
            <a:pPr>
              <a:buClr>
                <a:schemeClr val="tx1"/>
              </a:buClr>
              <a:buFont typeface="+mj-lt"/>
              <a:buAutoNum type="arabicPeriod"/>
            </a:pPr>
            <a:r>
              <a:rPr lang="en-GB" sz="2400" dirty="0">
                <a:solidFill>
                  <a:schemeClr val="tx1"/>
                </a:solidFill>
              </a:rPr>
              <a:t>How do killer T-cells kill pathogens and also infected body cells?</a:t>
            </a:r>
            <a:r>
              <a:rPr lang="en-GB" sz="2000" dirty="0">
                <a:solidFill>
                  <a:schemeClr val="tx1"/>
                </a:solidFill>
              </a:rPr>
              <a:t> </a:t>
            </a:r>
            <a:r>
              <a:rPr lang="en-GB" sz="2000" dirty="0">
                <a:solidFill>
                  <a:srgbClr val="FF0000"/>
                </a:solidFill>
              </a:rPr>
              <a:t>Punch holes </a:t>
            </a:r>
            <a:r>
              <a:rPr lang="en-GB" sz="2400" dirty="0" smtClean="0">
                <a:solidFill>
                  <a:srgbClr val="FF0000"/>
                </a:solidFill>
              </a:rPr>
              <a:t>n the cells so they die.</a:t>
            </a:r>
          </a:p>
        </p:txBody>
      </p:sp>
      <p:sp>
        <p:nvSpPr>
          <p:cNvPr id="2" name="Oval Callout 1"/>
          <p:cNvSpPr/>
          <p:nvPr/>
        </p:nvSpPr>
        <p:spPr>
          <a:xfrm>
            <a:off x="968289" y="939113"/>
            <a:ext cx="9287819" cy="5387545"/>
          </a:xfrm>
          <a:prstGeom prst="wedgeEllipseCallout">
            <a:avLst>
              <a:gd name="adj1" fmla="val -38959"/>
              <a:gd name="adj2" fmla="val 58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Message to Teachers</a:t>
            </a:r>
            <a:r>
              <a:rPr lang="en-GB" sz="2400" dirty="0" smtClean="0">
                <a:solidFill>
                  <a:schemeClr val="tx1"/>
                </a:solidFill>
              </a:rPr>
              <a:t>. I don’t know where you might want this slide in order to avoid students simply copying the answers instead of doing the preparatory work! Maybe on your own versions of the P/</a:t>
            </a:r>
            <a:r>
              <a:rPr lang="en-GB" sz="2400" dirty="0" err="1" smtClean="0">
                <a:solidFill>
                  <a:schemeClr val="tx1"/>
                </a:solidFill>
              </a:rPr>
              <a:t>pt</a:t>
            </a:r>
            <a:r>
              <a:rPr lang="en-GB" sz="2400" dirty="0" smtClean="0">
                <a:solidFill>
                  <a:schemeClr val="tx1"/>
                </a:solidFill>
              </a:rPr>
              <a:t> not accessible to student? The answers are in the Teacher booklet anyway!</a:t>
            </a:r>
          </a:p>
          <a:p>
            <a:pPr algn="ctr"/>
            <a:r>
              <a:rPr lang="en-GB" sz="2400" dirty="0" smtClean="0">
                <a:solidFill>
                  <a:schemeClr val="tx1"/>
                </a:solidFill>
              </a:rPr>
              <a:t>Kay</a:t>
            </a:r>
            <a:endParaRPr lang="en-GB" sz="2400" dirty="0">
              <a:solidFill>
                <a:schemeClr val="tx1"/>
              </a:solidFill>
            </a:endParaRPr>
          </a:p>
        </p:txBody>
      </p:sp>
    </p:spTree>
    <p:extLst>
      <p:ext uri="{BB962C8B-B14F-4D97-AF65-F5344CB8AC3E}">
        <p14:creationId xmlns:p14="http://schemas.microsoft.com/office/powerpoint/2010/main" val="3895614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Two Ways Monoclonal Antibodies are Used against Cancer</a:t>
            </a:r>
            <a:endParaRPr lang="en-GB" dirty="0">
              <a:solidFill>
                <a:schemeClr val="tx1"/>
              </a:solidFill>
            </a:endParaRPr>
          </a:p>
        </p:txBody>
      </p:sp>
      <p:sp>
        <p:nvSpPr>
          <p:cNvPr id="3" name="Content Placeholder 2"/>
          <p:cNvSpPr>
            <a:spLocks noGrp="1"/>
          </p:cNvSpPr>
          <p:nvPr>
            <p:ph idx="1"/>
          </p:nvPr>
        </p:nvSpPr>
        <p:spPr>
          <a:xfrm>
            <a:off x="478551" y="1828800"/>
            <a:ext cx="8596668" cy="5029200"/>
          </a:xfrm>
        </p:spPr>
        <p:txBody>
          <a:bodyPr>
            <a:normAutofit/>
          </a:bodyPr>
          <a:lstStyle/>
          <a:p>
            <a:pPr>
              <a:spcAft>
                <a:spcPts val="3600"/>
              </a:spcAft>
            </a:pPr>
            <a:r>
              <a:rPr lang="en-GB" sz="2800" dirty="0" smtClean="0"/>
              <a:t>Attaching a cytotoxic drug to the antibodies. It only targets the cancer cells to which it attaches.</a:t>
            </a:r>
          </a:p>
          <a:p>
            <a:pPr marL="0" indent="0">
              <a:spcAft>
                <a:spcPts val="3600"/>
              </a:spcAft>
              <a:buNone/>
            </a:pPr>
            <a:endParaRPr lang="en-GB" sz="2800" dirty="0" smtClean="0"/>
          </a:p>
          <a:p>
            <a:pPr>
              <a:spcAft>
                <a:spcPts val="600"/>
              </a:spcAft>
            </a:pPr>
            <a:r>
              <a:rPr lang="en-GB" sz="2800" dirty="0" smtClean="0"/>
              <a:t>Binding directly to a cancer cell and blocking it receiving chemical signals that stimulate uncontrolled growth. </a:t>
            </a:r>
            <a:endParaRPr lang="en-GB" sz="2800" dirty="0"/>
          </a:p>
        </p:txBody>
      </p:sp>
      <p:sp>
        <p:nvSpPr>
          <p:cNvPr id="4" name="TextBox 3"/>
          <p:cNvSpPr txBox="1"/>
          <p:nvPr/>
        </p:nvSpPr>
        <p:spPr>
          <a:xfrm>
            <a:off x="702365" y="6308035"/>
            <a:ext cx="9409044" cy="369332"/>
          </a:xfrm>
          <a:prstGeom prst="rect">
            <a:avLst/>
          </a:prstGeom>
          <a:noFill/>
        </p:spPr>
        <p:txBody>
          <a:bodyPr wrap="square" rtlCol="0">
            <a:spAutoFit/>
          </a:bodyPr>
          <a:lstStyle/>
          <a:p>
            <a:r>
              <a:rPr lang="en-GB" dirty="0" smtClean="0"/>
              <a:t>For additional Information see “Biofactsheet 219 Monoclonal Antibodies - an Update”</a:t>
            </a:r>
            <a:endParaRPr lang="en-GB" dirty="0"/>
          </a:p>
        </p:txBody>
      </p:sp>
      <p:pic>
        <p:nvPicPr>
          <p:cNvPr id="5" name="Picture 4"/>
          <p:cNvPicPr>
            <a:picLocks noChangeAspect="1"/>
          </p:cNvPicPr>
          <p:nvPr/>
        </p:nvPicPr>
        <p:blipFill>
          <a:blip r:embed="rId2"/>
          <a:stretch>
            <a:fillRect/>
          </a:stretch>
        </p:blipFill>
        <p:spPr>
          <a:xfrm>
            <a:off x="3262184" y="2804984"/>
            <a:ext cx="3102376" cy="1569308"/>
          </a:xfrm>
          <a:prstGeom prst="rect">
            <a:avLst/>
          </a:prstGeom>
        </p:spPr>
      </p:pic>
    </p:spTree>
    <p:extLst>
      <p:ext uri="{BB962C8B-B14F-4D97-AF65-F5344CB8AC3E}">
        <p14:creationId xmlns:p14="http://schemas.microsoft.com/office/powerpoint/2010/main" val="3618825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51" y="410818"/>
            <a:ext cx="8596668" cy="1320800"/>
          </a:xfrm>
        </p:spPr>
        <p:txBody>
          <a:bodyPr/>
          <a:lstStyle/>
          <a:p>
            <a:r>
              <a:rPr lang="en-GB" b="1" dirty="0" smtClean="0">
                <a:solidFill>
                  <a:schemeClr val="tx1"/>
                </a:solidFill>
              </a:rPr>
              <a:t>Monoclonal Antibodies – Ethical Issues</a:t>
            </a:r>
            <a:endParaRPr lang="en-GB" b="1" dirty="0">
              <a:solidFill>
                <a:schemeClr val="tx1"/>
              </a:solidFill>
            </a:endParaRPr>
          </a:p>
        </p:txBody>
      </p:sp>
      <p:sp>
        <p:nvSpPr>
          <p:cNvPr id="6" name="TextBox 5"/>
          <p:cNvSpPr txBox="1"/>
          <p:nvPr/>
        </p:nvSpPr>
        <p:spPr>
          <a:xfrm>
            <a:off x="686207" y="3530614"/>
            <a:ext cx="9381995" cy="16864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smtClean="0"/>
              <a:t>What are the ethical issues this procedure and its uses raises? </a:t>
            </a:r>
          </a:p>
          <a:p>
            <a:pPr marL="342900" indent="-342900">
              <a:lnSpc>
                <a:spcPct val="150000"/>
              </a:lnSpc>
              <a:buFont typeface="Arial" panose="020B0604020202020204" pitchFamily="34" charset="0"/>
              <a:buChar char="•"/>
            </a:pPr>
            <a:r>
              <a:rPr lang="en-GB" sz="2400" dirty="0" smtClean="0"/>
              <a:t>Discuss in groups and write down your ideas</a:t>
            </a:r>
          </a:p>
          <a:p>
            <a:pPr marL="342900" indent="-342900">
              <a:lnSpc>
                <a:spcPct val="150000"/>
              </a:lnSpc>
              <a:buFont typeface="Arial" panose="020B0604020202020204" pitchFamily="34" charset="0"/>
              <a:buChar char="•"/>
            </a:pPr>
            <a:r>
              <a:rPr lang="en-GB" sz="2400" dirty="0" smtClean="0"/>
              <a:t>Read T&amp;T p 113 to elaborate and consolidate your ideas.</a:t>
            </a:r>
            <a:endParaRPr lang="en-GB" sz="2400" dirty="0"/>
          </a:p>
        </p:txBody>
      </p:sp>
      <p:grpSp>
        <p:nvGrpSpPr>
          <p:cNvPr id="4" name="Group 3"/>
          <p:cNvGrpSpPr/>
          <p:nvPr/>
        </p:nvGrpSpPr>
        <p:grpSpPr>
          <a:xfrm>
            <a:off x="2133600" y="1224177"/>
            <a:ext cx="4287077" cy="2288576"/>
            <a:chOff x="2133600" y="1224177"/>
            <a:chExt cx="4287077" cy="228857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787" y="1224177"/>
              <a:ext cx="2325890" cy="2288576"/>
            </a:xfrm>
            <a:prstGeom prst="rect">
              <a:avLst/>
            </a:prstGeom>
          </p:spPr>
        </p:pic>
        <p:sp>
          <p:nvSpPr>
            <p:cNvPr id="3" name="Oval Callout 2"/>
            <p:cNvSpPr/>
            <p:nvPr/>
          </p:nvSpPr>
          <p:spPr>
            <a:xfrm>
              <a:off x="2133600" y="1272209"/>
              <a:ext cx="1868556" cy="1285460"/>
            </a:xfrm>
            <a:prstGeom prst="wedgeEllipseCallout">
              <a:avLst>
                <a:gd name="adj1" fmla="val 65062"/>
                <a:gd name="adj2" fmla="val 31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a:t>
              </a:r>
              <a:r>
                <a:rPr lang="en-GB" sz="2000" dirty="0" smtClean="0">
                  <a:solidFill>
                    <a:schemeClr val="tx1"/>
                  </a:solidFill>
                </a:rPr>
                <a:t>queak OW, OW, OW!</a:t>
              </a:r>
              <a:endParaRPr lang="en-GB" sz="2000" dirty="0">
                <a:solidFill>
                  <a:schemeClr val="tx1"/>
                </a:solidFill>
              </a:endParaRPr>
            </a:p>
          </p:txBody>
        </p:sp>
      </p:grpSp>
    </p:spTree>
    <p:extLst>
      <p:ext uri="{BB962C8B-B14F-4D97-AF65-F5344CB8AC3E}">
        <p14:creationId xmlns:p14="http://schemas.microsoft.com/office/powerpoint/2010/main" val="942188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3043" y="192156"/>
            <a:ext cx="9307713" cy="583095"/>
          </a:xfrm>
          <a:solidFill>
            <a:schemeClr val="accent1"/>
          </a:solidFill>
        </p:spPr>
        <p:txBody>
          <a:bodyPr>
            <a:noAutofit/>
          </a:bodyPr>
          <a:lstStyle/>
          <a:p>
            <a:r>
              <a:rPr lang="en-GB" sz="3200" b="1" dirty="0" smtClean="0">
                <a:solidFill>
                  <a:schemeClr val="tx1"/>
                </a:solidFill>
                <a:cs typeface="Arial" panose="020B0604020202020204" pitchFamily="34" charset="0"/>
              </a:rPr>
              <a:t>Extension/Background:</a:t>
            </a:r>
            <a:r>
              <a:rPr lang="en-GB" sz="2800" b="1" dirty="0" smtClean="0">
                <a:solidFill>
                  <a:schemeClr val="tx1"/>
                </a:solidFill>
                <a:cs typeface="Arial" panose="020B0604020202020204" pitchFamily="34" charset="0"/>
              </a:rPr>
              <a:t> </a:t>
            </a:r>
            <a:r>
              <a:rPr lang="en-GB" sz="2400" dirty="0" smtClean="0">
                <a:solidFill>
                  <a:schemeClr val="tx1"/>
                </a:solidFill>
                <a:cs typeface="Arial" panose="020B0604020202020204" pitchFamily="34" charset="0"/>
              </a:rPr>
              <a:t>Monoclonal Antibody Production</a:t>
            </a:r>
            <a:endParaRPr lang="en-GB" sz="2400" dirty="0">
              <a:solidFill>
                <a:schemeClr val="tx1"/>
              </a:solidFill>
              <a:cs typeface="Arial" panose="020B0604020202020204" pitchFamily="34" charset="0"/>
            </a:endParaRPr>
          </a:p>
        </p:txBody>
      </p:sp>
      <p:sp>
        <p:nvSpPr>
          <p:cNvPr id="41" name="Rectangle 40"/>
          <p:cNvSpPr/>
          <p:nvPr/>
        </p:nvSpPr>
        <p:spPr>
          <a:xfrm>
            <a:off x="771550" y="6190098"/>
            <a:ext cx="7964557" cy="584775"/>
          </a:xfrm>
          <a:prstGeom prst="rect">
            <a:avLst/>
          </a:prstGeom>
        </p:spPr>
        <p:txBody>
          <a:bodyPr wrap="square">
            <a:spAutoFit/>
          </a:bodyPr>
          <a:lstStyle/>
          <a:p>
            <a:pPr>
              <a:buClr>
                <a:schemeClr val="tx1"/>
              </a:buClr>
            </a:pPr>
            <a:r>
              <a:rPr lang="en-GB" sz="1600" dirty="0">
                <a:hlinkClick r:id="rId2"/>
              </a:rPr>
              <a:t>http://highered.mheducation.com/olc/dl/120110/micro43.swf</a:t>
            </a:r>
            <a:r>
              <a:rPr lang="en-GB" sz="1600" dirty="0"/>
              <a:t> Animation of how monoclonal antibodies are made.</a:t>
            </a:r>
          </a:p>
        </p:txBody>
      </p:sp>
      <p:grpSp>
        <p:nvGrpSpPr>
          <p:cNvPr id="5" name="Group 4"/>
          <p:cNvGrpSpPr/>
          <p:nvPr/>
        </p:nvGrpSpPr>
        <p:grpSpPr>
          <a:xfrm>
            <a:off x="724343" y="768626"/>
            <a:ext cx="9228040" cy="5398539"/>
            <a:chOff x="724343" y="768626"/>
            <a:chExt cx="9082266" cy="5398539"/>
          </a:xfrm>
        </p:grpSpPr>
        <p:pic>
          <p:nvPicPr>
            <p:cNvPr id="2" name="Picture 1"/>
            <p:cNvPicPr>
              <a:picLocks noChangeAspect="1"/>
            </p:cNvPicPr>
            <p:nvPr/>
          </p:nvPicPr>
          <p:blipFill>
            <a:blip r:embed="rId3"/>
            <a:stretch>
              <a:fillRect/>
            </a:stretch>
          </p:blipFill>
          <p:spPr>
            <a:xfrm>
              <a:off x="724343" y="857089"/>
              <a:ext cx="9082266" cy="5310076"/>
            </a:xfrm>
            <a:prstGeom prst="rect">
              <a:avLst/>
            </a:prstGeom>
          </p:spPr>
        </p:pic>
        <p:sp>
          <p:nvSpPr>
            <p:cNvPr id="3" name="TextBox 2"/>
            <p:cNvSpPr txBox="1"/>
            <p:nvPr/>
          </p:nvSpPr>
          <p:spPr>
            <a:xfrm>
              <a:off x="3538331" y="768626"/>
              <a:ext cx="2642371" cy="923330"/>
            </a:xfrm>
            <a:prstGeom prst="rect">
              <a:avLst/>
            </a:prstGeom>
            <a:solidFill>
              <a:schemeClr val="accent1"/>
            </a:solidFill>
          </p:spPr>
          <p:txBody>
            <a:bodyPr wrap="square" rtlCol="0">
              <a:spAutoFit/>
            </a:bodyPr>
            <a:lstStyle/>
            <a:p>
              <a:r>
                <a:rPr lang="en-GB" dirty="0" smtClean="0"/>
                <a:t>“Details of monoclonal antibody production is not required” AQA spec.</a:t>
              </a:r>
              <a:endParaRPr lang="en-GB" dirty="0"/>
            </a:p>
          </p:txBody>
        </p:sp>
      </p:grpSp>
    </p:spTree>
    <p:extLst>
      <p:ext uri="{BB962C8B-B14F-4D97-AF65-F5344CB8AC3E}">
        <p14:creationId xmlns:p14="http://schemas.microsoft.com/office/powerpoint/2010/main" val="2967105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60" y="534444"/>
            <a:ext cx="8596668" cy="730685"/>
          </a:xfrm>
        </p:spPr>
        <p:txBody>
          <a:bodyPr/>
          <a:lstStyle/>
          <a:p>
            <a:r>
              <a:rPr lang="en-GB" dirty="0" smtClean="0">
                <a:solidFill>
                  <a:schemeClr val="tx1"/>
                </a:solidFill>
              </a:rPr>
              <a:t>ELISA TEST Virtual Lab Activity</a:t>
            </a:r>
            <a:endParaRPr lang="en-GB" dirty="0">
              <a:solidFill>
                <a:schemeClr val="tx1"/>
              </a:solidFill>
            </a:endParaRPr>
          </a:p>
        </p:txBody>
      </p:sp>
      <p:sp>
        <p:nvSpPr>
          <p:cNvPr id="3" name="Content Placeholder 2"/>
          <p:cNvSpPr>
            <a:spLocks noGrp="1"/>
          </p:cNvSpPr>
          <p:nvPr>
            <p:ph idx="1"/>
          </p:nvPr>
        </p:nvSpPr>
        <p:spPr>
          <a:xfrm>
            <a:off x="639755" y="1521762"/>
            <a:ext cx="7489637" cy="3388440"/>
          </a:xfrm>
        </p:spPr>
        <p:txBody>
          <a:bodyPr>
            <a:normAutofit/>
          </a:bodyPr>
          <a:lstStyle/>
          <a:p>
            <a:pPr>
              <a:buClr>
                <a:schemeClr val="tx1"/>
              </a:buClr>
            </a:pPr>
            <a:r>
              <a:rPr lang="en-GB" sz="2400" b="1" dirty="0">
                <a:solidFill>
                  <a:srgbClr val="FF0000"/>
                </a:solidFill>
              </a:rPr>
              <a:t>ELISA - Enzyme-Linked Immunosorbent Assay</a:t>
            </a:r>
            <a:r>
              <a:rPr lang="en-GB" sz="2400" dirty="0"/>
              <a:t>; this is an assay that uses an enzyme linked to an antibody. In this experiment, a colourless substrate is turned into a coloured product by the bound enzyme. The amount of activity of this enzyme (as determined by detection of the amount of coloured product) is used as a measurement of the amount of bound antibody</a:t>
            </a:r>
            <a:r>
              <a:rPr lang="en-GB" sz="2400" dirty="0" smtClean="0"/>
              <a:t>.</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709" y="1655041"/>
            <a:ext cx="2913365" cy="2959348"/>
          </a:xfrm>
          <a:prstGeom prst="rect">
            <a:avLst/>
          </a:prstGeom>
        </p:spPr>
      </p:pic>
      <p:sp>
        <p:nvSpPr>
          <p:cNvPr id="5" name="TextBox 4"/>
          <p:cNvSpPr txBox="1"/>
          <p:nvPr/>
        </p:nvSpPr>
        <p:spPr>
          <a:xfrm>
            <a:off x="951978" y="5273458"/>
            <a:ext cx="10784909" cy="923330"/>
          </a:xfrm>
          <a:prstGeom prst="rect">
            <a:avLst/>
          </a:prstGeom>
          <a:noFill/>
        </p:spPr>
        <p:txBody>
          <a:bodyPr wrap="square" rtlCol="0">
            <a:spAutoFit/>
          </a:bodyPr>
          <a:lstStyle/>
          <a:p>
            <a:r>
              <a:rPr lang="en-GB" dirty="0">
                <a:hlinkClick r:id="rId4"/>
              </a:rPr>
              <a:t>http://media.hhmi.org/biointeractive/vlabs/immunology/index.html</a:t>
            </a:r>
            <a:r>
              <a:rPr lang="en-GB" dirty="0"/>
              <a:t> Howard Hughes Medical Institute Virtual lab exercise, performing an ELISA test on the blood serum of three patients and diagnosing which have the disease Lupus erythematosus, an autoimmune disease</a:t>
            </a:r>
            <a:r>
              <a:rPr lang="en-GB" dirty="0" smtClean="0"/>
              <a:t>.</a:t>
            </a:r>
            <a:endParaRPr lang="en-GB" dirty="0"/>
          </a:p>
        </p:txBody>
      </p:sp>
    </p:spTree>
    <p:extLst>
      <p:ext uri="{BB962C8B-B14F-4D97-AF65-F5344CB8AC3E}">
        <p14:creationId xmlns:p14="http://schemas.microsoft.com/office/powerpoint/2010/main" val="7992244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447973" cy="1320800"/>
          </a:xfrm>
        </p:spPr>
        <p:txBody>
          <a:bodyPr>
            <a:normAutofit/>
          </a:bodyPr>
          <a:lstStyle/>
          <a:p>
            <a:r>
              <a:rPr lang="en-GB" b="1" dirty="0" smtClean="0">
                <a:solidFill>
                  <a:schemeClr val="tx1"/>
                </a:solidFill>
              </a:rPr>
              <a:t>HIV </a:t>
            </a:r>
            <a:r>
              <a:rPr lang="en-GB" b="1" dirty="0" smtClean="0">
                <a:solidFill>
                  <a:schemeClr val="tx1"/>
                </a:solidFill>
              </a:rPr>
              <a:t>Structure - </a:t>
            </a:r>
            <a:r>
              <a:rPr lang="en-GB" b="1" dirty="0" smtClean="0">
                <a:solidFill>
                  <a:schemeClr val="tx1"/>
                </a:solidFill>
              </a:rPr>
              <a:t>Human Immunodeficiency </a:t>
            </a:r>
            <a:r>
              <a:rPr lang="en-GB" b="1" dirty="0">
                <a:solidFill>
                  <a:schemeClr val="tx1"/>
                </a:solidFill>
              </a:rPr>
              <a:t>Virus </a:t>
            </a:r>
            <a:r>
              <a:rPr lang="en-GB" sz="2400" dirty="0" smtClean="0">
                <a:solidFill>
                  <a:schemeClr val="tx1"/>
                </a:solidFill>
              </a:rPr>
              <a:t>(booklet p 16)</a:t>
            </a:r>
            <a:endParaRPr lang="en-GB" sz="2400" dirty="0">
              <a:solidFill>
                <a:schemeClr val="tx1"/>
              </a:solidFill>
            </a:endParaRPr>
          </a:p>
        </p:txBody>
      </p:sp>
      <p:pic>
        <p:nvPicPr>
          <p:cNvPr id="2" name="Picture 1"/>
          <p:cNvPicPr>
            <a:picLocks noChangeAspect="1"/>
          </p:cNvPicPr>
          <p:nvPr/>
        </p:nvPicPr>
        <p:blipFill>
          <a:blip r:embed="rId3"/>
          <a:stretch>
            <a:fillRect/>
          </a:stretch>
        </p:blipFill>
        <p:spPr>
          <a:xfrm>
            <a:off x="678291" y="2129449"/>
            <a:ext cx="9865669" cy="4009447"/>
          </a:xfrm>
          <a:prstGeom prst="rect">
            <a:avLst/>
          </a:prstGeom>
        </p:spPr>
      </p:pic>
    </p:spTree>
    <p:extLst>
      <p:ext uri="{BB962C8B-B14F-4D97-AF65-F5344CB8AC3E}">
        <p14:creationId xmlns:p14="http://schemas.microsoft.com/office/powerpoint/2010/main" val="649332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Action of HIV in the Body Human </a:t>
            </a:r>
            <a:r>
              <a:rPr lang="en-GB" b="1" dirty="0">
                <a:solidFill>
                  <a:schemeClr val="tx1"/>
                </a:solidFill>
              </a:rPr>
              <a:t>Immunodeficiency </a:t>
            </a:r>
            <a:r>
              <a:rPr lang="en-GB" b="1" dirty="0" smtClean="0">
                <a:solidFill>
                  <a:schemeClr val="tx1"/>
                </a:solidFill>
              </a:rPr>
              <a:t>Virus </a:t>
            </a:r>
            <a:endParaRPr lang="en-GB" dirty="0"/>
          </a:p>
        </p:txBody>
      </p:sp>
      <p:sp>
        <p:nvSpPr>
          <p:cNvPr id="3" name="Content Placeholder 2"/>
          <p:cNvSpPr>
            <a:spLocks noGrp="1"/>
          </p:cNvSpPr>
          <p:nvPr>
            <p:ph idx="1"/>
          </p:nvPr>
        </p:nvSpPr>
        <p:spPr>
          <a:xfrm>
            <a:off x="699637" y="1841760"/>
            <a:ext cx="9084504" cy="4695568"/>
          </a:xfrm>
        </p:spPr>
        <p:txBody>
          <a:bodyPr>
            <a:noAutofit/>
          </a:bodyPr>
          <a:lstStyle/>
          <a:p>
            <a:pPr>
              <a:spcAft>
                <a:spcPts val="1200"/>
              </a:spcAft>
              <a:buClr>
                <a:schemeClr val="tx1"/>
              </a:buClr>
            </a:pPr>
            <a:r>
              <a:rPr lang="en-GB" sz="2400" dirty="0" smtClean="0"/>
              <a:t>The Human Immunodeficiency virus (HIV) causes the symptoms AIDS</a:t>
            </a:r>
          </a:p>
          <a:p>
            <a:pPr>
              <a:spcAft>
                <a:spcPts val="1200"/>
              </a:spcAft>
              <a:buClr>
                <a:schemeClr val="tx1"/>
              </a:buClr>
            </a:pPr>
            <a:r>
              <a:rPr lang="en-GB" sz="2400" dirty="0" smtClean="0"/>
              <a:t>It kills or interferes with the normal functioning of helper T-cells.</a:t>
            </a:r>
          </a:p>
          <a:p>
            <a:pPr>
              <a:spcAft>
                <a:spcPts val="1200"/>
              </a:spcAft>
              <a:buClr>
                <a:schemeClr val="tx1"/>
              </a:buClr>
            </a:pPr>
            <a:r>
              <a:rPr lang="en-GB" sz="2400" dirty="0" smtClean="0"/>
              <a:t>So the body cannot produce adequate numbers of B-cells to produce antibodies or Cytotoxic T-cells to kill infected cells.</a:t>
            </a:r>
          </a:p>
          <a:p>
            <a:pPr>
              <a:spcAft>
                <a:spcPts val="1200"/>
              </a:spcAft>
              <a:buClr>
                <a:schemeClr val="tx1"/>
              </a:buClr>
            </a:pPr>
            <a:r>
              <a:rPr lang="en-GB" sz="2400" dirty="0" smtClean="0"/>
              <a:t>So the body’s immune response is reduced and it is more susceptible to infections and cancer.</a:t>
            </a:r>
          </a:p>
          <a:p>
            <a:pPr>
              <a:spcAft>
                <a:spcPts val="1200"/>
              </a:spcAft>
              <a:buClr>
                <a:schemeClr val="tx1"/>
              </a:buClr>
            </a:pPr>
            <a:r>
              <a:rPr lang="en-GB" sz="2400" dirty="0" smtClean="0"/>
              <a:t>These secondary infections ultimately cause death.</a:t>
            </a:r>
            <a:endParaRPr lang="en-GB" sz="2400" dirty="0"/>
          </a:p>
        </p:txBody>
      </p:sp>
    </p:spTree>
    <p:extLst>
      <p:ext uri="{BB962C8B-B14F-4D97-AF65-F5344CB8AC3E}">
        <p14:creationId xmlns:p14="http://schemas.microsoft.com/office/powerpoint/2010/main" val="3599016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HIV Human Immunodeficiency Virus</a:t>
            </a:r>
            <a:endParaRPr lang="en-GB" b="1" dirty="0">
              <a:solidFill>
                <a:schemeClr val="tx1"/>
              </a:solidFill>
            </a:endParaRPr>
          </a:p>
        </p:txBody>
      </p:sp>
      <p:sp>
        <p:nvSpPr>
          <p:cNvPr id="3" name="Content Placeholder 2"/>
          <p:cNvSpPr>
            <a:spLocks noGrp="1"/>
          </p:cNvSpPr>
          <p:nvPr>
            <p:ph idx="1"/>
          </p:nvPr>
        </p:nvSpPr>
        <p:spPr>
          <a:xfrm>
            <a:off x="677334" y="2160589"/>
            <a:ext cx="9381066" cy="3880773"/>
          </a:xfrm>
        </p:spPr>
        <p:txBody>
          <a:bodyPr/>
          <a:lstStyle/>
          <a:p>
            <a:pPr>
              <a:buClr>
                <a:schemeClr val="tx1"/>
              </a:buClr>
            </a:pPr>
            <a:r>
              <a:rPr lang="en-GB" sz="2800" b="1" dirty="0" smtClean="0"/>
              <a:t>Watch </a:t>
            </a:r>
            <a:r>
              <a:rPr lang="en-GB" sz="2800" dirty="0" smtClean="0"/>
              <a:t>the animations</a:t>
            </a:r>
          </a:p>
          <a:p>
            <a:pPr>
              <a:spcAft>
                <a:spcPts val="1200"/>
              </a:spcAft>
              <a:buClr>
                <a:schemeClr val="tx1"/>
              </a:buClr>
              <a:buSzPct val="100000"/>
              <a:buFont typeface="+mj-lt"/>
              <a:buAutoNum type="arabicPeriod"/>
            </a:pPr>
            <a:r>
              <a:rPr lang="en-US" dirty="0">
                <a:hlinkClick r:id="rId2"/>
              </a:rPr>
              <a:t>http://www.wellcome.ac.uk/Education-resources/Education-and-learning/Resources/Animation/WTDV026676.htm</a:t>
            </a:r>
            <a:r>
              <a:rPr lang="en-US" dirty="0"/>
              <a:t> HIV Life Cycle video clip 5 min 12 s</a:t>
            </a:r>
          </a:p>
          <a:p>
            <a:pPr>
              <a:buClr>
                <a:schemeClr val="tx1"/>
              </a:buClr>
              <a:buSzPct val="100000"/>
              <a:buFont typeface="+mj-lt"/>
              <a:buAutoNum type="arabicPeriod"/>
            </a:pPr>
            <a:r>
              <a:rPr lang="en-GB" dirty="0">
                <a:hlinkClick r:id="rId3"/>
              </a:rPr>
              <a:t>http://highered.mheducation.com/olc/dl/120088/micro41.swf</a:t>
            </a:r>
            <a:r>
              <a:rPr lang="en-GB" dirty="0"/>
              <a:t> HIV Replication animation</a:t>
            </a:r>
          </a:p>
          <a:p>
            <a:endParaRPr lang="en-GB" dirty="0"/>
          </a:p>
        </p:txBody>
      </p:sp>
    </p:spTree>
    <p:extLst>
      <p:ext uri="{BB962C8B-B14F-4D97-AF65-F5344CB8AC3E}">
        <p14:creationId xmlns:p14="http://schemas.microsoft.com/office/powerpoint/2010/main" val="833066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rPr>
              <a:t>HIV Human Immunodeficiency </a:t>
            </a:r>
            <a:r>
              <a:rPr lang="en-GB" b="1" dirty="0" smtClean="0">
                <a:solidFill>
                  <a:schemeClr val="tx1"/>
                </a:solidFill>
              </a:rPr>
              <a:t>Virus – </a:t>
            </a:r>
            <a:r>
              <a:rPr lang="en-GB" dirty="0" smtClean="0">
                <a:solidFill>
                  <a:schemeClr val="tx1"/>
                </a:solidFill>
              </a:rPr>
              <a:t>snip from Welcome trust Video – Good Overview!</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5148" y="1694985"/>
            <a:ext cx="10023974" cy="4995747"/>
          </a:xfrm>
          <a:prstGeom prst="rect">
            <a:avLst/>
          </a:prstGeom>
        </p:spPr>
      </p:pic>
    </p:spTree>
    <p:extLst>
      <p:ext uri="{BB962C8B-B14F-4D97-AF65-F5344CB8AC3E}">
        <p14:creationId xmlns:p14="http://schemas.microsoft.com/office/powerpoint/2010/main" val="2998983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332" y="966298"/>
            <a:ext cx="9785916" cy="5891702"/>
          </a:xfrm>
          <a:prstGeom prst="rect">
            <a:avLst/>
          </a:prstGeom>
        </p:spPr>
      </p:pic>
      <p:sp>
        <p:nvSpPr>
          <p:cNvPr id="4" name="Title 1"/>
          <p:cNvSpPr>
            <a:spLocks noGrp="1"/>
          </p:cNvSpPr>
          <p:nvPr>
            <p:ph type="title"/>
          </p:nvPr>
        </p:nvSpPr>
        <p:spPr>
          <a:xfrm>
            <a:off x="356057" y="189471"/>
            <a:ext cx="9319283" cy="836140"/>
          </a:xfrm>
        </p:spPr>
        <p:txBody>
          <a:bodyPr>
            <a:normAutofit fontScale="90000"/>
          </a:bodyPr>
          <a:lstStyle/>
          <a:p>
            <a:r>
              <a:rPr lang="en-GB" dirty="0" smtClean="0">
                <a:solidFill>
                  <a:schemeClr val="tx1"/>
                </a:solidFill>
              </a:rPr>
              <a:t>HIV Life Cycle – </a:t>
            </a:r>
            <a:r>
              <a:rPr lang="en-GB" sz="2800" dirty="0" smtClean="0">
                <a:solidFill>
                  <a:schemeClr val="tx1"/>
                </a:solidFill>
              </a:rPr>
              <a:t>snips from Welcome Trust </a:t>
            </a:r>
            <a:r>
              <a:rPr lang="en-GB" sz="2800" dirty="0" smtClean="0">
                <a:solidFill>
                  <a:schemeClr val="tx1"/>
                </a:solidFill>
              </a:rPr>
              <a:t>Video </a:t>
            </a:r>
            <a:r>
              <a:rPr lang="en-GB" sz="2000" dirty="0" smtClean="0">
                <a:solidFill>
                  <a:srgbClr val="002060"/>
                </a:solidFill>
              </a:rPr>
              <a:t>(</a:t>
            </a:r>
            <a:r>
              <a:rPr lang="en-GB" sz="2000" dirty="0" smtClean="0">
                <a:solidFill>
                  <a:srgbClr val="002060"/>
                </a:solidFill>
              </a:rPr>
              <a:t>Booklet p 17)</a:t>
            </a:r>
            <a:endParaRPr lang="en-GB" sz="2000" dirty="0">
              <a:solidFill>
                <a:srgbClr val="002060"/>
              </a:solidFill>
            </a:endParaRPr>
          </a:p>
        </p:txBody>
      </p:sp>
    </p:spTree>
    <p:extLst>
      <p:ext uri="{BB962C8B-B14F-4D97-AF65-F5344CB8AC3E}">
        <p14:creationId xmlns:p14="http://schemas.microsoft.com/office/powerpoint/2010/main" val="1843796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561" y="119269"/>
            <a:ext cx="10281424" cy="569843"/>
          </a:xfrm>
        </p:spPr>
        <p:txBody>
          <a:bodyPr>
            <a:normAutofit fontScale="90000"/>
          </a:bodyPr>
          <a:lstStyle/>
          <a:p>
            <a:r>
              <a:rPr lang="en-GB" sz="3200" b="1" dirty="0">
                <a:solidFill>
                  <a:schemeClr val="tx1"/>
                </a:solidFill>
              </a:rPr>
              <a:t>Why are Antibiotics No Use Against Viruses</a:t>
            </a:r>
            <a:r>
              <a:rPr lang="en-GB" sz="3200" b="1" dirty="0" smtClean="0">
                <a:solidFill>
                  <a:schemeClr val="tx1"/>
                </a:solidFill>
              </a:rPr>
              <a:t>? </a:t>
            </a:r>
            <a:r>
              <a:rPr lang="en-GB" sz="2700" i="1" dirty="0" smtClean="0">
                <a:solidFill>
                  <a:srgbClr val="002060"/>
                </a:solidFill>
              </a:rPr>
              <a:t>(Booklet p 18)</a:t>
            </a:r>
            <a:endParaRPr lang="en-GB" sz="2700" i="1" dirty="0">
              <a:solidFill>
                <a:srgbClr val="002060"/>
              </a:solidFill>
            </a:endParaRPr>
          </a:p>
        </p:txBody>
      </p:sp>
      <p:sp>
        <p:nvSpPr>
          <p:cNvPr id="5" name="Content Placeholder 4"/>
          <p:cNvSpPr>
            <a:spLocks noGrp="1"/>
          </p:cNvSpPr>
          <p:nvPr>
            <p:ph sz="half" idx="1"/>
          </p:nvPr>
        </p:nvSpPr>
        <p:spPr>
          <a:xfrm>
            <a:off x="611074" y="2584175"/>
            <a:ext cx="7472752" cy="3737113"/>
          </a:xfrm>
        </p:spPr>
        <p:txBody>
          <a:bodyPr>
            <a:normAutofit fontScale="55000" lnSpcReduction="20000"/>
          </a:bodyPr>
          <a:lstStyle/>
          <a:p>
            <a:pPr marL="457200" lvl="1" indent="-457200">
              <a:lnSpc>
                <a:spcPct val="120000"/>
              </a:lnSpc>
              <a:buClr>
                <a:schemeClr val="tx1"/>
              </a:buClr>
            </a:pPr>
            <a:r>
              <a:rPr lang="en-GB" sz="4400" dirty="0"/>
              <a:t>Some Antibiotics inhibit enzymes needed for cell wall synthesis. This means the cell wall is weakened, too much water enters by osmosis and the cell suffers </a:t>
            </a:r>
            <a:r>
              <a:rPr lang="en-GB" sz="4400" dirty="0">
                <a:solidFill>
                  <a:srgbClr val="FF0000"/>
                </a:solidFill>
              </a:rPr>
              <a:t>osmotic lysis</a:t>
            </a:r>
            <a:r>
              <a:rPr lang="en-GB" sz="4400" dirty="0"/>
              <a:t>. (death by osmosis!)  </a:t>
            </a:r>
          </a:p>
          <a:p>
            <a:pPr marL="457200" lvl="1" indent="-457200">
              <a:lnSpc>
                <a:spcPct val="120000"/>
              </a:lnSpc>
              <a:buClr>
                <a:schemeClr val="tx1"/>
              </a:buClr>
            </a:pPr>
            <a:r>
              <a:rPr lang="en-GB" sz="4400" dirty="0"/>
              <a:t>Others bind to bacterial ribosomes, so inhibit protein synthesis. </a:t>
            </a:r>
          </a:p>
          <a:p>
            <a:pPr marL="457200" lvl="1" indent="-457200">
              <a:buClr>
                <a:schemeClr val="tx1"/>
              </a:buClr>
            </a:pPr>
            <a:r>
              <a:rPr lang="en-GB" sz="4400" dirty="0"/>
              <a:t>Some antibiotics inhibit DNA replication.</a:t>
            </a:r>
          </a:p>
          <a:p>
            <a:pPr marL="457200" lvl="1" indent="-457200">
              <a:buClr>
                <a:schemeClr val="tx1"/>
              </a:buClr>
            </a:pPr>
            <a:r>
              <a:rPr lang="en-GB" sz="4400" dirty="0"/>
              <a:t>Some work by disrupting cell membranes.</a:t>
            </a:r>
          </a:p>
          <a:p>
            <a:pPr marL="0" lvl="1" indent="0">
              <a:buNone/>
            </a:pPr>
            <a:r>
              <a:rPr lang="en-GB" sz="4400" dirty="0">
                <a:solidFill>
                  <a:srgbClr val="FF0000"/>
                </a:solidFill>
              </a:rPr>
              <a:t>IE they all interfere with the bacterial metabolism! </a:t>
            </a:r>
          </a:p>
          <a:p>
            <a:endParaRPr lang="en-GB" dirty="0"/>
          </a:p>
        </p:txBody>
      </p:sp>
      <p:sp>
        <p:nvSpPr>
          <p:cNvPr id="6" name="Content Placeholder 5"/>
          <p:cNvSpPr>
            <a:spLocks noGrp="1"/>
          </p:cNvSpPr>
          <p:nvPr>
            <p:ph sz="half" idx="2"/>
          </p:nvPr>
        </p:nvSpPr>
        <p:spPr>
          <a:xfrm>
            <a:off x="676996" y="689599"/>
            <a:ext cx="9222377" cy="1854820"/>
          </a:xfrm>
        </p:spPr>
        <p:txBody>
          <a:bodyPr>
            <a:noAutofit/>
          </a:bodyPr>
          <a:lstStyle/>
          <a:p>
            <a:pPr marL="0" indent="0">
              <a:lnSpc>
                <a:spcPct val="120000"/>
              </a:lnSpc>
              <a:buNone/>
            </a:pPr>
            <a:r>
              <a:rPr lang="en-GB" sz="2400" dirty="0"/>
              <a:t>First consider the structure of bacterial cells. </a:t>
            </a:r>
            <a:r>
              <a:rPr lang="en-GB" sz="2400" dirty="0">
                <a:solidFill>
                  <a:srgbClr val="FF0000"/>
                </a:solidFill>
              </a:rPr>
              <a:t>Topic Crosslink!</a:t>
            </a:r>
          </a:p>
          <a:p>
            <a:pPr lvl="1">
              <a:spcBef>
                <a:spcPts val="600"/>
              </a:spcBef>
              <a:buClr>
                <a:schemeClr val="tx1"/>
              </a:buClr>
              <a:buFont typeface="Wingdings" panose="05000000000000000000" pitchFamily="2" charset="2"/>
              <a:buChar char="§"/>
            </a:pPr>
            <a:r>
              <a:rPr lang="en-GB" sz="2400" dirty="0"/>
              <a:t>Bacterial cell wall made of ?</a:t>
            </a:r>
          </a:p>
          <a:p>
            <a:pPr lvl="1">
              <a:spcBef>
                <a:spcPts val="600"/>
              </a:spcBef>
              <a:buClr>
                <a:schemeClr val="tx1"/>
              </a:buClr>
              <a:buFont typeface="Wingdings" panose="05000000000000000000" pitchFamily="2" charset="2"/>
              <a:buChar char="§"/>
            </a:pPr>
            <a:r>
              <a:rPr lang="en-GB" sz="2400" dirty="0"/>
              <a:t>Water enters by ?</a:t>
            </a:r>
          </a:p>
          <a:p>
            <a:pPr lvl="1">
              <a:spcBef>
                <a:spcPts val="600"/>
              </a:spcBef>
              <a:buClr>
                <a:schemeClr val="tx1"/>
              </a:buClr>
              <a:buFont typeface="Wingdings" panose="05000000000000000000" pitchFamily="2" charset="2"/>
              <a:buChar char="§"/>
            </a:pPr>
            <a:r>
              <a:rPr lang="en-GB" sz="2400" dirty="0"/>
              <a:t>Cell wall prevents excessive expansion because it is </a:t>
            </a:r>
            <a:r>
              <a:rPr lang="en-GB" sz="2400" dirty="0" smtClean="0"/>
              <a:t>?</a:t>
            </a:r>
            <a:endParaRPr lang="en-GB" sz="2400" dirty="0"/>
          </a:p>
        </p:txBody>
      </p:sp>
      <p:sp>
        <p:nvSpPr>
          <p:cNvPr id="8" name="TextBox 7"/>
          <p:cNvSpPr txBox="1"/>
          <p:nvPr/>
        </p:nvSpPr>
        <p:spPr>
          <a:xfrm>
            <a:off x="8136834" y="2959192"/>
            <a:ext cx="2107096" cy="3539430"/>
          </a:xfrm>
          <a:prstGeom prst="rect">
            <a:avLst/>
          </a:prstGeom>
          <a:solidFill>
            <a:schemeClr val="accent1"/>
          </a:solidFill>
          <a:ln w="25400">
            <a:solidFill>
              <a:schemeClr val="accent2"/>
            </a:solidFill>
          </a:ln>
        </p:spPr>
        <p:txBody>
          <a:bodyPr wrap="square" rtlCol="0">
            <a:spAutoFit/>
          </a:bodyPr>
          <a:lstStyle/>
          <a:p>
            <a:r>
              <a:rPr lang="en-GB" sz="2800" dirty="0" smtClean="0"/>
              <a:t>Do viruses have </a:t>
            </a:r>
            <a:r>
              <a:rPr lang="en-GB" sz="2800" b="1" dirty="0" smtClean="0"/>
              <a:t>their own </a:t>
            </a:r>
            <a:r>
              <a:rPr lang="en-GB" sz="2800" dirty="0" smtClean="0"/>
              <a:t>metabolic pathways </a:t>
            </a:r>
            <a:r>
              <a:rPr lang="en-GB" sz="2800" dirty="0" smtClean="0"/>
              <a:t>and any of </a:t>
            </a:r>
            <a:r>
              <a:rPr lang="en-GB" sz="2800" dirty="0" smtClean="0"/>
              <a:t> </a:t>
            </a:r>
            <a:r>
              <a:rPr lang="en-GB" sz="2800" dirty="0" smtClean="0"/>
              <a:t>the </a:t>
            </a:r>
            <a:r>
              <a:rPr lang="en-GB" sz="2800" b="1" dirty="0" smtClean="0"/>
              <a:t>above structures?</a:t>
            </a:r>
            <a:endParaRPr lang="en-GB" sz="2800" b="1" dirty="0"/>
          </a:p>
        </p:txBody>
      </p:sp>
    </p:spTree>
    <p:extLst>
      <p:ext uri="{BB962C8B-B14F-4D97-AF65-F5344CB8AC3E}">
        <p14:creationId xmlns:p14="http://schemas.microsoft.com/office/powerpoint/2010/main" val="325401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529656" cy="1320800"/>
          </a:xfrm>
        </p:spPr>
        <p:txBody>
          <a:bodyPr>
            <a:normAutofit/>
          </a:bodyPr>
          <a:lstStyle/>
          <a:p>
            <a:r>
              <a:rPr lang="en-GB" b="1" dirty="0" smtClean="0">
                <a:solidFill>
                  <a:schemeClr val="tx1"/>
                </a:solidFill>
              </a:rPr>
              <a:t>Lessons 1 &amp; 2: </a:t>
            </a:r>
            <a:r>
              <a:rPr lang="en-GB" sz="3200" dirty="0" smtClean="0">
                <a:solidFill>
                  <a:schemeClr val="tx1"/>
                </a:solidFill>
              </a:rPr>
              <a:t>Antigens, Specific and non-specific Immune Responses and Phagocytosis</a:t>
            </a:r>
            <a:endParaRPr lang="en-GB" sz="3200" dirty="0">
              <a:solidFill>
                <a:schemeClr val="tx1"/>
              </a:solidFill>
            </a:endParaRPr>
          </a:p>
        </p:txBody>
      </p:sp>
      <p:sp>
        <p:nvSpPr>
          <p:cNvPr id="3" name="Content Placeholder 2"/>
          <p:cNvSpPr>
            <a:spLocks noGrp="1"/>
          </p:cNvSpPr>
          <p:nvPr>
            <p:ph idx="1"/>
          </p:nvPr>
        </p:nvSpPr>
        <p:spPr>
          <a:xfrm>
            <a:off x="677334" y="2160589"/>
            <a:ext cx="9541086" cy="3880773"/>
          </a:xfrm>
        </p:spPr>
        <p:txBody>
          <a:bodyPr>
            <a:normAutofit/>
          </a:bodyPr>
          <a:lstStyle/>
          <a:p>
            <a:pPr marL="0" indent="0">
              <a:buNone/>
            </a:pPr>
            <a:r>
              <a:rPr lang="en-GB" sz="2400" b="1" dirty="0" smtClean="0"/>
              <a:t>Lesson Outcomes </a:t>
            </a:r>
            <a:r>
              <a:rPr lang="en-GB" sz="2400" dirty="0" smtClean="0"/>
              <a:t>– You should be able to:-</a:t>
            </a:r>
          </a:p>
          <a:p>
            <a:pPr>
              <a:buClr>
                <a:schemeClr val="tx1"/>
              </a:buClr>
              <a:buFont typeface="+mj-lt"/>
              <a:buAutoNum type="arabicPeriod"/>
            </a:pPr>
            <a:r>
              <a:rPr lang="en-GB" sz="2000" b="1" dirty="0" smtClean="0">
                <a:solidFill>
                  <a:srgbClr val="FF0000"/>
                </a:solidFill>
              </a:rPr>
              <a:t>Define</a:t>
            </a:r>
            <a:r>
              <a:rPr lang="en-GB" sz="2000" dirty="0" smtClean="0"/>
              <a:t> the words </a:t>
            </a:r>
            <a:r>
              <a:rPr lang="en-GB" sz="2000" b="1" dirty="0" smtClean="0"/>
              <a:t>antigen, phagocyte, pathogen, toxin, lysozymes, phagosome, antigen presentation.</a:t>
            </a:r>
          </a:p>
          <a:p>
            <a:pPr>
              <a:buClr>
                <a:schemeClr val="tx1"/>
              </a:buClr>
              <a:buFont typeface="+mj-lt"/>
              <a:buAutoNum type="arabicPeriod"/>
            </a:pPr>
            <a:r>
              <a:rPr lang="en-GB" sz="2000" b="1" dirty="0">
                <a:solidFill>
                  <a:srgbClr val="FF0000"/>
                </a:solidFill>
              </a:rPr>
              <a:t>E</a:t>
            </a:r>
            <a:r>
              <a:rPr lang="en-GB" sz="2000" b="1" dirty="0" smtClean="0">
                <a:solidFill>
                  <a:srgbClr val="FF0000"/>
                </a:solidFill>
              </a:rPr>
              <a:t>xplain the difference </a:t>
            </a:r>
            <a:r>
              <a:rPr lang="en-GB" sz="2000" dirty="0" smtClean="0"/>
              <a:t>between the </a:t>
            </a:r>
            <a:r>
              <a:rPr lang="en-GB" sz="2000" b="1" dirty="0" smtClean="0"/>
              <a:t>specific</a:t>
            </a:r>
            <a:r>
              <a:rPr lang="en-GB" sz="2000" dirty="0" smtClean="0"/>
              <a:t> and </a:t>
            </a:r>
            <a:r>
              <a:rPr lang="en-GB" sz="2000" b="1" dirty="0" smtClean="0"/>
              <a:t>non-specific immune responses.</a:t>
            </a:r>
          </a:p>
          <a:p>
            <a:pPr>
              <a:buClr>
                <a:schemeClr val="tx1"/>
              </a:buClr>
              <a:buFont typeface="+mj-lt"/>
              <a:buAutoNum type="arabicPeriod"/>
            </a:pPr>
            <a:r>
              <a:rPr lang="en-GB" sz="2000" b="1" dirty="0">
                <a:solidFill>
                  <a:srgbClr val="FF0000"/>
                </a:solidFill>
              </a:rPr>
              <a:t>D</a:t>
            </a:r>
            <a:r>
              <a:rPr lang="en-GB" sz="2000" b="1" dirty="0" smtClean="0">
                <a:solidFill>
                  <a:srgbClr val="FF0000"/>
                </a:solidFill>
              </a:rPr>
              <a:t>escribe in detail </a:t>
            </a:r>
            <a:r>
              <a:rPr lang="en-GB" sz="2000" dirty="0" smtClean="0"/>
              <a:t>how a pathogen that enters the body can be destroyed by </a:t>
            </a:r>
            <a:r>
              <a:rPr lang="en-GB" sz="2000" b="1" dirty="0" smtClean="0"/>
              <a:t>phagocytosis</a:t>
            </a:r>
            <a:r>
              <a:rPr lang="en-GB" sz="2000" dirty="0" smtClean="0"/>
              <a:t>.</a:t>
            </a:r>
          </a:p>
          <a:p>
            <a:pPr>
              <a:buClr>
                <a:schemeClr val="tx1"/>
              </a:buClr>
              <a:buFont typeface="+mj-lt"/>
              <a:buAutoNum type="arabicPeriod"/>
            </a:pPr>
            <a:r>
              <a:rPr lang="en-GB" sz="2000" b="1" dirty="0" smtClean="0">
                <a:solidFill>
                  <a:srgbClr val="FF0000"/>
                </a:solidFill>
              </a:rPr>
              <a:t>Explain the role </a:t>
            </a:r>
            <a:r>
              <a:rPr lang="en-GB" sz="2000" dirty="0" smtClean="0"/>
              <a:t>of </a:t>
            </a:r>
            <a:r>
              <a:rPr lang="en-GB" sz="2000" b="1" dirty="0" smtClean="0"/>
              <a:t>lysozymes</a:t>
            </a:r>
            <a:r>
              <a:rPr lang="en-GB" sz="2000" dirty="0" smtClean="0"/>
              <a:t> in the destruction of pathogens.</a:t>
            </a:r>
          </a:p>
          <a:p>
            <a:pPr>
              <a:buClr>
                <a:schemeClr val="tx1"/>
              </a:buClr>
              <a:buFont typeface="+mj-lt"/>
              <a:buAutoNum type="arabicPeriod"/>
            </a:pPr>
            <a:r>
              <a:rPr lang="en-GB" sz="2000" b="1" dirty="0" smtClean="0">
                <a:solidFill>
                  <a:srgbClr val="FF0000"/>
                </a:solidFill>
              </a:rPr>
              <a:t>Explain the purpose </a:t>
            </a:r>
            <a:r>
              <a:rPr lang="en-GB" sz="2000" dirty="0" smtClean="0"/>
              <a:t>of </a:t>
            </a:r>
            <a:r>
              <a:rPr lang="en-GB" sz="2000" b="1" dirty="0" smtClean="0"/>
              <a:t>antigen presentation </a:t>
            </a:r>
            <a:r>
              <a:rPr lang="en-GB" sz="2000" dirty="0" smtClean="0"/>
              <a:t>following destruction.</a:t>
            </a:r>
            <a:endParaRPr lang="en-GB" sz="2000" dirty="0"/>
          </a:p>
        </p:txBody>
      </p:sp>
    </p:spTree>
    <p:extLst>
      <p:ext uri="{BB962C8B-B14F-4D97-AF65-F5344CB8AC3E}">
        <p14:creationId xmlns:p14="http://schemas.microsoft.com/office/powerpoint/2010/main" val="1311434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081" y="119269"/>
            <a:ext cx="9036509" cy="569843"/>
          </a:xfrm>
        </p:spPr>
        <p:txBody>
          <a:bodyPr>
            <a:normAutofit fontScale="90000"/>
          </a:bodyPr>
          <a:lstStyle/>
          <a:p>
            <a:r>
              <a:rPr lang="en-GB" sz="3200" b="1" dirty="0">
                <a:solidFill>
                  <a:schemeClr val="tx1"/>
                </a:solidFill>
              </a:rPr>
              <a:t>Why are Antibiotics No Use Against Viruses?</a:t>
            </a:r>
            <a:endParaRPr lang="en-GB" sz="3200" dirty="0"/>
          </a:p>
        </p:txBody>
      </p:sp>
      <p:sp>
        <p:nvSpPr>
          <p:cNvPr id="5" name="Content Placeholder 4"/>
          <p:cNvSpPr>
            <a:spLocks noGrp="1"/>
          </p:cNvSpPr>
          <p:nvPr>
            <p:ph sz="half" idx="1"/>
          </p:nvPr>
        </p:nvSpPr>
        <p:spPr>
          <a:xfrm>
            <a:off x="584570" y="3644350"/>
            <a:ext cx="7472752" cy="2252868"/>
          </a:xfrm>
        </p:spPr>
        <p:txBody>
          <a:bodyPr>
            <a:normAutofit/>
          </a:bodyPr>
          <a:lstStyle/>
          <a:p>
            <a:pPr marL="457200" lvl="1" indent="-457200">
              <a:lnSpc>
                <a:spcPct val="120000"/>
              </a:lnSpc>
              <a:buClr>
                <a:schemeClr val="tx1"/>
              </a:buClr>
            </a:pPr>
            <a:r>
              <a:rPr lang="en-GB" sz="2400" dirty="0" smtClean="0">
                <a:solidFill>
                  <a:srgbClr val="FF0000"/>
                </a:solidFill>
              </a:rPr>
              <a:t>Viruses do not have a cell wall made of </a:t>
            </a:r>
            <a:r>
              <a:rPr lang="en-GB" sz="2400" dirty="0" err="1" smtClean="0">
                <a:solidFill>
                  <a:srgbClr val="FF0000"/>
                </a:solidFill>
              </a:rPr>
              <a:t>murein</a:t>
            </a:r>
            <a:r>
              <a:rPr lang="en-GB" sz="2400" dirty="0" smtClean="0">
                <a:solidFill>
                  <a:srgbClr val="FF0000"/>
                </a:solidFill>
              </a:rPr>
              <a:t> and do not have metabolism of their own. </a:t>
            </a:r>
            <a:r>
              <a:rPr lang="en-GB" sz="2400" dirty="0" smtClean="0">
                <a:solidFill>
                  <a:srgbClr val="FF0000"/>
                </a:solidFill>
              </a:rPr>
              <a:t>They </a:t>
            </a:r>
            <a:r>
              <a:rPr lang="en-GB" sz="2400" dirty="0" smtClean="0">
                <a:solidFill>
                  <a:srgbClr val="FF0000"/>
                </a:solidFill>
              </a:rPr>
              <a:t>get the host cell to metabolise what they need and the antibiotics can't get into the host cell.</a:t>
            </a:r>
          </a:p>
        </p:txBody>
      </p:sp>
      <p:sp>
        <p:nvSpPr>
          <p:cNvPr id="6" name="Content Placeholder 5"/>
          <p:cNvSpPr>
            <a:spLocks noGrp="1"/>
          </p:cNvSpPr>
          <p:nvPr>
            <p:ph sz="half" idx="2"/>
          </p:nvPr>
        </p:nvSpPr>
        <p:spPr>
          <a:xfrm>
            <a:off x="676996" y="689599"/>
            <a:ext cx="9222377" cy="1854820"/>
          </a:xfrm>
        </p:spPr>
        <p:txBody>
          <a:bodyPr>
            <a:noAutofit/>
          </a:bodyPr>
          <a:lstStyle/>
          <a:p>
            <a:pPr marL="0" indent="0">
              <a:lnSpc>
                <a:spcPct val="120000"/>
              </a:lnSpc>
              <a:buNone/>
            </a:pPr>
            <a:r>
              <a:rPr lang="en-GB" sz="2400" dirty="0"/>
              <a:t>First consider the structure of bacterial cells. </a:t>
            </a:r>
            <a:r>
              <a:rPr lang="en-GB" sz="2400" dirty="0">
                <a:solidFill>
                  <a:srgbClr val="FF0000"/>
                </a:solidFill>
              </a:rPr>
              <a:t>Topic Crosslink!</a:t>
            </a:r>
          </a:p>
          <a:p>
            <a:pPr lvl="1">
              <a:spcBef>
                <a:spcPts val="600"/>
              </a:spcBef>
              <a:buClr>
                <a:schemeClr val="tx1"/>
              </a:buClr>
              <a:buFont typeface="Wingdings" panose="05000000000000000000" pitchFamily="2" charset="2"/>
              <a:buChar char="§"/>
            </a:pPr>
            <a:r>
              <a:rPr lang="en-GB" sz="2400" dirty="0"/>
              <a:t>Bacterial cell wall made of </a:t>
            </a:r>
            <a:r>
              <a:rPr lang="en-GB" sz="2400" b="1" dirty="0" smtClean="0">
                <a:solidFill>
                  <a:srgbClr val="FF0000"/>
                </a:solidFill>
              </a:rPr>
              <a:t>Murein.</a:t>
            </a:r>
            <a:r>
              <a:rPr lang="en-GB" sz="2400" dirty="0" smtClean="0"/>
              <a:t> (a </a:t>
            </a:r>
            <a:r>
              <a:rPr lang="en-GB" sz="2400" dirty="0" err="1" smtClean="0"/>
              <a:t>peptigoglycan</a:t>
            </a:r>
            <a:r>
              <a:rPr lang="en-GB" sz="2400" dirty="0" smtClean="0"/>
              <a:t>)</a:t>
            </a:r>
            <a:endParaRPr lang="en-GB" sz="2400" dirty="0"/>
          </a:p>
          <a:p>
            <a:pPr lvl="1">
              <a:spcBef>
                <a:spcPts val="600"/>
              </a:spcBef>
              <a:buClr>
                <a:schemeClr val="tx1"/>
              </a:buClr>
              <a:buFont typeface="Wingdings" panose="05000000000000000000" pitchFamily="2" charset="2"/>
              <a:buChar char="§"/>
            </a:pPr>
            <a:r>
              <a:rPr lang="en-GB" sz="2400" dirty="0"/>
              <a:t>Water enters by </a:t>
            </a:r>
            <a:r>
              <a:rPr lang="en-GB" sz="2400" b="1" dirty="0" smtClean="0">
                <a:solidFill>
                  <a:srgbClr val="FF0000"/>
                </a:solidFill>
              </a:rPr>
              <a:t>osmosis.</a:t>
            </a:r>
            <a:endParaRPr lang="en-GB" sz="2400" b="1" dirty="0">
              <a:solidFill>
                <a:srgbClr val="FF0000"/>
              </a:solidFill>
            </a:endParaRPr>
          </a:p>
          <a:p>
            <a:pPr lvl="1">
              <a:spcBef>
                <a:spcPts val="600"/>
              </a:spcBef>
              <a:buClr>
                <a:schemeClr val="tx1"/>
              </a:buClr>
              <a:buFont typeface="Wingdings" panose="05000000000000000000" pitchFamily="2" charset="2"/>
              <a:buChar char="§"/>
            </a:pPr>
            <a:r>
              <a:rPr lang="en-GB" sz="2400" dirty="0"/>
              <a:t>Cell wall prevents excessive expansion because it is </a:t>
            </a:r>
            <a:r>
              <a:rPr lang="en-GB" sz="2400" dirty="0" smtClean="0">
                <a:solidFill>
                  <a:srgbClr val="FF0000"/>
                </a:solidFill>
              </a:rPr>
              <a:t>inelastic</a:t>
            </a:r>
            <a:endParaRPr lang="en-GB" sz="2400" dirty="0">
              <a:solidFill>
                <a:srgbClr val="FF0000"/>
              </a:solidFill>
            </a:endParaRPr>
          </a:p>
        </p:txBody>
      </p:sp>
      <p:sp>
        <p:nvSpPr>
          <p:cNvPr id="8" name="TextBox 7"/>
          <p:cNvSpPr txBox="1"/>
          <p:nvPr/>
        </p:nvSpPr>
        <p:spPr>
          <a:xfrm>
            <a:off x="8136834" y="2959192"/>
            <a:ext cx="2107096" cy="3539430"/>
          </a:xfrm>
          <a:prstGeom prst="rect">
            <a:avLst/>
          </a:prstGeom>
          <a:solidFill>
            <a:schemeClr val="accent1"/>
          </a:solidFill>
          <a:ln w="25400">
            <a:solidFill>
              <a:schemeClr val="accent2"/>
            </a:solidFill>
          </a:ln>
        </p:spPr>
        <p:txBody>
          <a:bodyPr wrap="square" rtlCol="0">
            <a:spAutoFit/>
          </a:bodyPr>
          <a:lstStyle/>
          <a:p>
            <a:r>
              <a:rPr lang="en-GB" sz="2800" dirty="0" smtClean="0"/>
              <a:t>Do viruses have </a:t>
            </a:r>
            <a:r>
              <a:rPr lang="en-GB" sz="2800" b="1" dirty="0" smtClean="0"/>
              <a:t>their own </a:t>
            </a:r>
            <a:r>
              <a:rPr lang="en-GB" sz="2800" dirty="0" smtClean="0"/>
              <a:t>metabolic pathways or the </a:t>
            </a:r>
            <a:r>
              <a:rPr lang="en-GB" sz="2800" b="1" dirty="0" smtClean="0"/>
              <a:t>above structures?</a:t>
            </a:r>
            <a:endParaRPr lang="en-GB" sz="2800" b="1" dirty="0"/>
          </a:p>
        </p:txBody>
      </p:sp>
    </p:spTree>
    <p:extLst>
      <p:ext uri="{BB962C8B-B14F-4D97-AF65-F5344CB8AC3E}">
        <p14:creationId xmlns:p14="http://schemas.microsoft.com/office/powerpoint/2010/main" val="1136712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Lessons 11&amp;12: </a:t>
            </a:r>
            <a:r>
              <a:rPr lang="en-GB" sz="3200" dirty="0" smtClean="0">
                <a:solidFill>
                  <a:schemeClr val="tx1"/>
                </a:solidFill>
              </a:rPr>
              <a:t>Ethical issues and Question pack Consolidation</a:t>
            </a:r>
            <a:endParaRPr lang="en-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GB" sz="2400" b="1" dirty="0" smtClean="0"/>
              <a:t>Lesson Outcomes: </a:t>
            </a:r>
            <a:r>
              <a:rPr lang="en-GB" sz="2400" dirty="0" smtClean="0"/>
              <a:t>You should be able to:-</a:t>
            </a:r>
          </a:p>
          <a:p>
            <a:pPr>
              <a:buClr>
                <a:schemeClr val="tx1"/>
              </a:buClr>
            </a:pPr>
            <a:r>
              <a:rPr lang="en-GB" sz="2400" dirty="0"/>
              <a:t>Discuss ethical issues associated with the use of monoclonal antibodies</a:t>
            </a:r>
            <a:r>
              <a:rPr lang="en-GB" sz="2400" dirty="0" smtClean="0"/>
              <a:t>.</a:t>
            </a:r>
            <a:endParaRPr lang="en-GB" sz="2400" dirty="0"/>
          </a:p>
          <a:p>
            <a:pPr>
              <a:buClr>
                <a:schemeClr val="tx1"/>
              </a:buClr>
            </a:pPr>
            <a:r>
              <a:rPr lang="en-GB" sz="2400" dirty="0" smtClean="0"/>
              <a:t>Evaluate methodology, evidence and data relating to the use of monoclonal antibodies</a:t>
            </a:r>
          </a:p>
          <a:p>
            <a:pPr>
              <a:buClr>
                <a:schemeClr val="tx1"/>
              </a:buClr>
            </a:pPr>
            <a:r>
              <a:rPr lang="en-GB" sz="2400" dirty="0" smtClean="0"/>
              <a:t>Apply knowledge to the contexts given in exam questions.  </a:t>
            </a:r>
            <a:endParaRPr lang="en-GB" sz="2400" dirty="0"/>
          </a:p>
        </p:txBody>
      </p:sp>
    </p:spTree>
    <p:extLst>
      <p:ext uri="{BB962C8B-B14F-4D97-AF65-F5344CB8AC3E}">
        <p14:creationId xmlns:p14="http://schemas.microsoft.com/office/powerpoint/2010/main" val="4254865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5130"/>
          </a:xfrm>
          <a:solidFill>
            <a:schemeClr val="accent1"/>
          </a:solidFill>
        </p:spPr>
        <p:txBody>
          <a:bodyPr/>
          <a:lstStyle/>
          <a:p>
            <a:r>
              <a:rPr lang="en-GB" dirty="0" smtClean="0">
                <a:solidFill>
                  <a:schemeClr val="tx1"/>
                </a:solidFill>
              </a:rPr>
              <a:t>Mini Test</a:t>
            </a:r>
            <a:endParaRPr lang="en-GB" dirty="0">
              <a:solidFill>
                <a:schemeClr val="tx1"/>
              </a:solidFill>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3264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69582" cy="1320800"/>
          </a:xfrm>
        </p:spPr>
        <p:txBody>
          <a:bodyPr>
            <a:normAutofit/>
          </a:bodyPr>
          <a:lstStyle/>
          <a:p>
            <a:r>
              <a:rPr lang="en-GB" sz="3200" b="1" dirty="0" smtClean="0">
                <a:solidFill>
                  <a:schemeClr val="tx1"/>
                </a:solidFill>
              </a:rPr>
              <a:t>Starter: What Do You Know/Remember from GCSE?</a:t>
            </a:r>
            <a:endParaRPr lang="en-GB" sz="3200" b="1" dirty="0">
              <a:solidFill>
                <a:schemeClr val="tx1"/>
              </a:solidFill>
            </a:endParaRPr>
          </a:p>
        </p:txBody>
      </p:sp>
      <p:sp>
        <p:nvSpPr>
          <p:cNvPr id="3" name="Content Placeholder 2"/>
          <p:cNvSpPr>
            <a:spLocks noGrp="1"/>
          </p:cNvSpPr>
          <p:nvPr>
            <p:ph idx="1"/>
          </p:nvPr>
        </p:nvSpPr>
        <p:spPr>
          <a:xfrm>
            <a:off x="677333" y="1628384"/>
            <a:ext cx="9932212" cy="4835045"/>
          </a:xfrm>
        </p:spPr>
        <p:txBody>
          <a:bodyPr>
            <a:noAutofit/>
          </a:bodyPr>
          <a:lstStyle/>
          <a:p>
            <a:pPr>
              <a:buClrTx/>
              <a:buFont typeface="+mj-lt"/>
              <a:buAutoNum type="arabicPeriod"/>
            </a:pPr>
            <a:r>
              <a:rPr lang="en-GB" sz="2800" dirty="0" smtClean="0"/>
              <a:t>Which blood cells help defend the body against pathogens?</a:t>
            </a:r>
          </a:p>
          <a:p>
            <a:pPr>
              <a:buClrTx/>
              <a:buFont typeface="+mj-lt"/>
              <a:buAutoNum type="arabicPeriod"/>
            </a:pPr>
            <a:r>
              <a:rPr lang="en-GB" sz="2800" dirty="0" smtClean="0"/>
              <a:t>Name 3 ways they can do this.</a:t>
            </a:r>
          </a:p>
          <a:p>
            <a:pPr>
              <a:buClrTx/>
              <a:buFont typeface="+mj-lt"/>
              <a:buAutoNum type="arabicPeriod"/>
            </a:pPr>
            <a:r>
              <a:rPr lang="en-GB" sz="2800" dirty="0" smtClean="0"/>
              <a:t>What is a vaccination and what does it make the body do?</a:t>
            </a:r>
          </a:p>
          <a:p>
            <a:pPr>
              <a:buClrTx/>
              <a:buFont typeface="+mj-lt"/>
              <a:buAutoNum type="arabicPeriod"/>
            </a:pPr>
            <a:r>
              <a:rPr lang="en-GB" sz="2800" dirty="0" smtClean="0"/>
              <a:t>What vaccine is used against measles mumps and rubella?</a:t>
            </a:r>
          </a:p>
          <a:p>
            <a:pPr>
              <a:buClrTx/>
              <a:buFont typeface="+mj-lt"/>
              <a:buAutoNum type="arabicPeriod"/>
            </a:pPr>
            <a:r>
              <a:rPr lang="en-GB" sz="2800" dirty="0" smtClean="0"/>
              <a:t>If much of a population is immune to a pathogen, how is the spread of the pathogen affected?</a:t>
            </a:r>
          </a:p>
          <a:p>
            <a:pPr>
              <a:buClrTx/>
              <a:buFont typeface="+mj-lt"/>
              <a:buAutoNum type="arabicPeriod"/>
            </a:pPr>
            <a:r>
              <a:rPr lang="en-GB" sz="2800" dirty="0" smtClean="0"/>
              <a:t>Now write down as many facts as you know about the body’s defence against disease.</a:t>
            </a:r>
            <a:endParaRPr lang="en-GB" sz="2800" dirty="0"/>
          </a:p>
        </p:txBody>
      </p:sp>
    </p:spTree>
    <p:extLst>
      <p:ext uri="{BB962C8B-B14F-4D97-AF65-F5344CB8AC3E}">
        <p14:creationId xmlns:p14="http://schemas.microsoft.com/office/powerpoint/2010/main" val="6526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19686" cy="743211"/>
          </a:xfrm>
        </p:spPr>
        <p:txBody>
          <a:bodyPr>
            <a:noAutofit/>
          </a:bodyPr>
          <a:lstStyle/>
          <a:p>
            <a:r>
              <a:rPr lang="en-GB" sz="3200" b="1" dirty="0" smtClean="0">
                <a:solidFill>
                  <a:schemeClr val="tx1"/>
                </a:solidFill>
              </a:rPr>
              <a:t>Starter:</a:t>
            </a:r>
            <a:r>
              <a:rPr lang="en-GB" sz="3200" dirty="0" smtClean="0">
                <a:solidFill>
                  <a:schemeClr val="tx1"/>
                </a:solidFill>
              </a:rPr>
              <a:t> </a:t>
            </a:r>
            <a:r>
              <a:rPr lang="en-GB" sz="3200" b="1" dirty="0" smtClean="0">
                <a:solidFill>
                  <a:schemeClr val="tx1"/>
                </a:solidFill>
              </a:rPr>
              <a:t>What Do You Know/Remember from GCSE?</a:t>
            </a:r>
            <a:endParaRPr lang="en-GB" sz="3200" b="1" dirty="0">
              <a:solidFill>
                <a:schemeClr val="tx1"/>
              </a:solidFill>
            </a:endParaRPr>
          </a:p>
        </p:txBody>
      </p:sp>
      <p:sp>
        <p:nvSpPr>
          <p:cNvPr id="3" name="Content Placeholder 2"/>
          <p:cNvSpPr>
            <a:spLocks noGrp="1"/>
          </p:cNvSpPr>
          <p:nvPr>
            <p:ph idx="1"/>
          </p:nvPr>
        </p:nvSpPr>
        <p:spPr>
          <a:xfrm>
            <a:off x="677333" y="1315234"/>
            <a:ext cx="9932212" cy="5235878"/>
          </a:xfrm>
        </p:spPr>
        <p:txBody>
          <a:bodyPr>
            <a:noAutofit/>
          </a:bodyPr>
          <a:lstStyle/>
          <a:p>
            <a:pPr>
              <a:buClrTx/>
              <a:buFont typeface="+mj-lt"/>
              <a:buAutoNum type="arabicPeriod"/>
            </a:pPr>
            <a:r>
              <a:rPr lang="en-GB" sz="2400" dirty="0" smtClean="0"/>
              <a:t>Which blood cells help defend the body against pathogens? </a:t>
            </a:r>
            <a:r>
              <a:rPr lang="en-GB" sz="2400" dirty="0" smtClean="0">
                <a:solidFill>
                  <a:srgbClr val="FF0000"/>
                </a:solidFill>
              </a:rPr>
              <a:t>white</a:t>
            </a:r>
            <a:endParaRPr lang="en-GB" sz="2400" dirty="0" smtClean="0"/>
          </a:p>
          <a:p>
            <a:pPr>
              <a:buClrTx/>
              <a:buFont typeface="+mj-lt"/>
              <a:buAutoNum type="arabicPeriod"/>
            </a:pPr>
            <a:r>
              <a:rPr lang="en-GB" sz="2400" dirty="0" smtClean="0"/>
              <a:t>Name 3 ways they can do this. </a:t>
            </a:r>
            <a:r>
              <a:rPr lang="en-GB" sz="2400" dirty="0" smtClean="0">
                <a:solidFill>
                  <a:srgbClr val="FF0000"/>
                </a:solidFill>
              </a:rPr>
              <a:t>Ingesting the pathogen, producing antibodies, producing antitoxins.</a:t>
            </a:r>
            <a:endParaRPr lang="en-GB" sz="2400" dirty="0" smtClean="0"/>
          </a:p>
          <a:p>
            <a:pPr>
              <a:buClrTx/>
              <a:buFont typeface="+mj-lt"/>
              <a:buAutoNum type="arabicPeriod"/>
            </a:pPr>
            <a:r>
              <a:rPr lang="en-GB" sz="2400" dirty="0" smtClean="0"/>
              <a:t>What is a vaccination and what does it make the body do? </a:t>
            </a:r>
            <a:r>
              <a:rPr lang="en-GB" sz="2400" dirty="0" smtClean="0">
                <a:solidFill>
                  <a:srgbClr val="FF0000"/>
                </a:solidFill>
              </a:rPr>
              <a:t>Dead or inactive forms of pathogens that are introduced into the body, and which stimulate white blood cells to produce antibodies and form immunity to future infections of that particular pathogen.</a:t>
            </a:r>
            <a:endParaRPr lang="en-GB" sz="2400" dirty="0" smtClean="0"/>
          </a:p>
          <a:p>
            <a:pPr>
              <a:buClrTx/>
              <a:buFont typeface="+mj-lt"/>
              <a:buAutoNum type="arabicPeriod"/>
            </a:pPr>
            <a:r>
              <a:rPr lang="en-GB" sz="2400" dirty="0" smtClean="0"/>
              <a:t>What vaccine is used against measles mumps and rubella? </a:t>
            </a:r>
            <a:r>
              <a:rPr lang="en-GB" sz="2400" dirty="0" smtClean="0">
                <a:solidFill>
                  <a:srgbClr val="FF0000"/>
                </a:solidFill>
              </a:rPr>
              <a:t>MMR</a:t>
            </a:r>
            <a:endParaRPr lang="en-GB" sz="2400" dirty="0" smtClean="0"/>
          </a:p>
          <a:p>
            <a:pPr>
              <a:buClrTx/>
              <a:buFont typeface="+mj-lt"/>
              <a:buAutoNum type="arabicPeriod"/>
            </a:pPr>
            <a:r>
              <a:rPr lang="en-GB" sz="2400" dirty="0" smtClean="0"/>
              <a:t>If much of a population is immune to a pathogen, how is the spread of the pathogen affected? </a:t>
            </a:r>
            <a:r>
              <a:rPr lang="en-GB" sz="2400" dirty="0" smtClean="0">
                <a:solidFill>
                  <a:srgbClr val="FF0000"/>
                </a:solidFill>
              </a:rPr>
              <a:t>Very much reduced spread.</a:t>
            </a:r>
          </a:p>
          <a:p>
            <a:pPr>
              <a:buClrTx/>
              <a:buFont typeface="+mj-lt"/>
              <a:buAutoNum type="arabicPeriod"/>
            </a:pPr>
            <a:r>
              <a:rPr lang="en-GB" sz="2400" dirty="0" smtClean="0">
                <a:solidFill>
                  <a:srgbClr val="FF0000"/>
                </a:solidFill>
              </a:rPr>
              <a:t>Gather additional facts from class.</a:t>
            </a:r>
            <a:endParaRPr lang="en-GB" sz="2400" dirty="0"/>
          </a:p>
        </p:txBody>
      </p:sp>
    </p:spTree>
    <p:extLst>
      <p:ext uri="{BB962C8B-B14F-4D97-AF65-F5344CB8AC3E}">
        <p14:creationId xmlns:p14="http://schemas.microsoft.com/office/powerpoint/2010/main" val="1080995606"/>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AF6B79D-9AD6-43A1-9A9B-7C372B8D9C98}"/>
</file>

<file path=customXml/itemProps2.xml><?xml version="1.0" encoding="utf-8"?>
<ds:datastoreItem xmlns:ds="http://schemas.openxmlformats.org/officeDocument/2006/customXml" ds:itemID="{05DCD1EA-28A2-4FD5-9E2D-80E2E94C8751}"/>
</file>

<file path=customXml/itemProps3.xml><?xml version="1.0" encoding="utf-8"?>
<ds:datastoreItem xmlns:ds="http://schemas.openxmlformats.org/officeDocument/2006/customXml" ds:itemID="{42E2AE94-0DF7-45FB-A0BB-EBB6A493679F}"/>
</file>

<file path=docProps/app.xml><?xml version="1.0" encoding="utf-8"?>
<Properties xmlns="http://schemas.openxmlformats.org/officeDocument/2006/extended-properties" xmlns:vt="http://schemas.openxmlformats.org/officeDocument/2006/docPropsVTypes">
  <Template/>
  <TotalTime>14949</TotalTime>
  <Words>5717</Words>
  <Application>Microsoft Office PowerPoint</Application>
  <PresentationFormat>Widescreen</PresentationFormat>
  <Paragraphs>494</Paragraphs>
  <Slides>72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Trebuchet MS</vt:lpstr>
      <vt:lpstr>Wingdings</vt:lpstr>
      <vt:lpstr>Wingdings 3</vt:lpstr>
      <vt:lpstr>Facet</vt:lpstr>
      <vt:lpstr>Cell Recognition and the Immune System</vt:lpstr>
      <vt:lpstr>Specification: section 3.2.4</vt:lpstr>
      <vt:lpstr>Specification: section 3.2.4 continued</vt:lpstr>
      <vt:lpstr>Specification: section 3.2.4 continued</vt:lpstr>
      <vt:lpstr>Introductory Video Overview / Preliminary Work. </vt:lpstr>
      <vt:lpstr>Answers to Questions from Video ‘The Immune System’</vt:lpstr>
      <vt:lpstr>Lessons 1 &amp; 2: Antigens, Specific and non-specific Immune Responses and Phagocytosis</vt:lpstr>
      <vt:lpstr>Starter: What Do You Know/Remember from GCSE?</vt:lpstr>
      <vt:lpstr>Starter: What Do You Know/Remember from GCSE?</vt:lpstr>
      <vt:lpstr>Summary of Defence Mechanisms (ref old T&amp;T p 101, new T&amp;T p 103)</vt:lpstr>
      <vt:lpstr>Immune System Defence Mechanisms</vt:lpstr>
      <vt:lpstr>Pathogens and the Body’s Defence Mechanisms</vt:lpstr>
      <vt:lpstr>Self and Non-Self Antigens</vt:lpstr>
      <vt:lpstr>Antigen Definition</vt:lpstr>
      <vt:lpstr>What are the B-Cells and T-cells mentioned in the overview map on slide 12 (this slide is not in the student booklet!)</vt:lpstr>
      <vt:lpstr>Phagocytosis  Web Links</vt:lpstr>
      <vt:lpstr>Phagocytosis</vt:lpstr>
      <vt:lpstr>Phagocytosis continued</vt:lpstr>
      <vt:lpstr>Plenary</vt:lpstr>
      <vt:lpstr>Lessons 3 &amp; 4: The Cellular Response and the Role of T-Lymphocytes. </vt:lpstr>
      <vt:lpstr>Starter Activity</vt:lpstr>
      <vt:lpstr>Answers to starter activity</vt:lpstr>
      <vt:lpstr>Animations of the Cellular Response</vt:lpstr>
      <vt:lpstr>PowerPoint Presentation</vt:lpstr>
      <vt:lpstr>The Cell Mediated Response - Diagrammatic</vt:lpstr>
      <vt:lpstr>Cell-Mediated Response - continued</vt:lpstr>
      <vt:lpstr>Summary of the Roles of T – cell Types</vt:lpstr>
      <vt:lpstr>Activity – essay practice, Planning</vt:lpstr>
      <vt:lpstr>Activity – Model making – plasticine plus photo video making?</vt:lpstr>
      <vt:lpstr>Plenary: Put statements in the correct order</vt:lpstr>
      <vt:lpstr>Plenary: Put statements in the correct order ANSWERS</vt:lpstr>
      <vt:lpstr>Lessons 5&amp;6: Antibodies and The Humoral Response</vt:lpstr>
      <vt:lpstr>Starter Activity: Glossary Term Matching</vt:lpstr>
      <vt:lpstr>Antibodies and their Structure</vt:lpstr>
      <vt:lpstr>Antibody Definition</vt:lpstr>
      <vt:lpstr>The Humoral Response  Web Links</vt:lpstr>
      <vt:lpstr>PowerPoint Presentation</vt:lpstr>
      <vt:lpstr>Antibody Actions snips from animation 2</vt:lpstr>
      <vt:lpstr>Action of Antibodies. (Booklet p 7)</vt:lpstr>
      <vt:lpstr>The Humoral Response Diagrammatically Booklet p 8</vt:lpstr>
      <vt:lpstr>Humoral Response in more Detail could add to notes to accompany page 8 booklet.  </vt:lpstr>
      <vt:lpstr>What is Clonal Selection? Booklet p 8 (ref p109 new spec text – not in old text)</vt:lpstr>
      <vt:lpstr>What are Primary and Secondary Responses? Booklet p9</vt:lpstr>
      <vt:lpstr>Primary and Secondary Responses Graphically booklet p 9</vt:lpstr>
      <vt:lpstr>Group work Activity: Each Group to Consider One Question and present to the Class.</vt:lpstr>
      <vt:lpstr>Individual Activity</vt:lpstr>
      <vt:lpstr>Lesson 7&amp;8: Antigen Variability, Active And Passive Immunity, Herd Immunity and Vaccines</vt:lpstr>
      <vt:lpstr>Starter Activity: Card Sort of Immune Response Type to Consolidate Previous lessons</vt:lpstr>
      <vt:lpstr>Starter Activity: Card Sort of Immune Response Answers  </vt:lpstr>
      <vt:lpstr>Antigen Variability Overview Explanation</vt:lpstr>
      <vt:lpstr>What are Active and Passive Immunity? Booklet p 10, Old T&amp;T p 112, New T&amp;T p 115 </vt:lpstr>
      <vt:lpstr>Herd Immunity: Why Does Vaccination of many people give protection to Unvaccinated Members of a population? (Ref booklet p 10, new text p 116 old text p 112, CGP p 121)</vt:lpstr>
      <vt:lpstr>What are Vaccines, How Do they Work? Ref booklet p 11 and texts</vt:lpstr>
      <vt:lpstr>Vaccine Question Answer ref booklet p 11</vt:lpstr>
      <vt:lpstr>Herd Immunity</vt:lpstr>
      <vt:lpstr>Ethical issues Concerning the Use of Vaccines (Booklet p 12)</vt:lpstr>
      <vt:lpstr>Lessons 9&amp;10: HIV, Monoclonal Antibodies and the ELISA test</vt:lpstr>
      <vt:lpstr>What are Monoclonal Antibodies (Booklet p 13, ref new text p 112, old text p 110 CGP p 124)</vt:lpstr>
      <vt:lpstr>What are Monoclonal Antibodies Used for?</vt:lpstr>
      <vt:lpstr>Two Ways Monoclonal Antibodies are Used against Cancer</vt:lpstr>
      <vt:lpstr>Monoclonal Antibodies – Ethical Issues</vt:lpstr>
      <vt:lpstr>Extension/Background: Monoclonal Antibody Production</vt:lpstr>
      <vt:lpstr>ELISA TEST Virtual Lab Activity</vt:lpstr>
      <vt:lpstr>HIV Structure - Human Immunodeficiency Virus (booklet p 16)</vt:lpstr>
      <vt:lpstr>Action of HIV in the Body Human Immunodeficiency Virus </vt:lpstr>
      <vt:lpstr>HIV Human Immunodeficiency Virus</vt:lpstr>
      <vt:lpstr>HIV Human Immunodeficiency Virus – snip from Welcome trust Video – Good Overview!</vt:lpstr>
      <vt:lpstr>HIV Life Cycle – snips from Welcome Trust Video (Booklet p 17)</vt:lpstr>
      <vt:lpstr>Why are Antibiotics No Use Against Viruses? (Booklet p 18)</vt:lpstr>
      <vt:lpstr>Why are Antibiotics No Use Against Viruses?</vt:lpstr>
      <vt:lpstr>Lessons 11&amp;12: Ethical issues and Question pack Consolidation</vt:lpstr>
      <vt:lpstr>Mini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Recognition and the Immune System</dc:title>
  <dc:creator>Kay Crompton</dc:creator>
  <cp:lastModifiedBy>Kay Crompton</cp:lastModifiedBy>
  <cp:revision>526</cp:revision>
  <cp:lastPrinted>2015-12-06T18:52:11Z</cp:lastPrinted>
  <dcterms:created xsi:type="dcterms:W3CDTF">2015-07-12T22:49:40Z</dcterms:created>
  <dcterms:modified xsi:type="dcterms:W3CDTF">2015-12-06T22:40:45Z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0x0101000BF1BA999DC5044AABA3F6C766A53CBA</vt:lpwstr>
  </property>
</Properties>
</file>