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6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525294352"/>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jcb.rupress.org/content/177/1/7.full.pdf+html"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bozemanscience.com/standard-deviation/"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sz="8000"/>
              <a:t>Required Practical 1</a:t>
            </a:r>
          </a:p>
        </p:txBody>
      </p:sp>
      <p:sp>
        <p:nvSpPr>
          <p:cNvPr id="33" name="Shape 33"/>
          <p:cNvSpPr>
            <a:spLocks noGrp="1"/>
          </p:cNvSpPr>
          <p:nvPr>
            <p:ph type="body" idx="1"/>
          </p:nvPr>
        </p:nvSpPr>
        <p:spPr>
          <a:prstGeom prst="rect">
            <a:avLst/>
          </a:prstGeom>
        </p:spPr>
        <p:txBody>
          <a:bodyPr/>
          <a:lstStyle>
            <a:lvl1pPr>
              <a:defRPr b="1">
                <a:latin typeface="Helvetica"/>
                <a:ea typeface="Helvetica"/>
                <a:cs typeface="Helvetica"/>
                <a:sym typeface="Helvetica"/>
              </a:defRPr>
            </a:lvl1pPr>
          </a:lstStyle>
          <a:p>
            <a:pPr lvl="0">
              <a:defRPr sz="1800" b="0"/>
            </a:pPr>
            <a:r>
              <a:rPr sz="3200" b="1"/>
              <a:t>Investigation into a named variable on the rate of an enzyme controlled reaction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p>
            <a:pPr lvl="0" defTabSz="514095">
              <a:defRPr sz="1800"/>
            </a:pPr>
            <a:r>
              <a:rPr sz="7040"/>
              <a:t>Making and recording Observations:</a:t>
            </a:r>
          </a:p>
          <a:p>
            <a:pPr lvl="0" defTabSz="514095">
              <a:defRPr sz="1800"/>
            </a:pPr>
            <a:r>
              <a:rPr sz="7040" b="1">
                <a:latin typeface="Helvetica"/>
                <a:ea typeface="Helvetica"/>
                <a:cs typeface="Helvetica"/>
                <a:sym typeface="Helvetica"/>
              </a:rPr>
              <a:t>Tables and Graphs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76200" y="769474"/>
            <a:ext cx="11099800" cy="2159001"/>
          </a:xfrm>
          <a:prstGeom prst="rect">
            <a:avLst/>
          </a:prstGeom>
        </p:spPr>
        <p:txBody>
          <a:bodyPr/>
          <a:lstStyle>
            <a:lvl1pPr defTabSz="239522">
              <a:defRPr sz="3280" b="1">
                <a:latin typeface="Helvetica"/>
                <a:ea typeface="Helvetica"/>
                <a:cs typeface="Helvetica"/>
                <a:sym typeface="Helvetica"/>
              </a:defRPr>
            </a:lvl1pPr>
          </a:lstStyle>
          <a:p>
            <a:pPr lvl="0">
              <a:defRPr sz="1800" b="0"/>
            </a:pPr>
            <a:r>
              <a:rPr sz="3280" b="1"/>
              <a:t>“Tables should have a title and clear headings with units indicated using a forward slash before the unit”. “The same number of significant figures should be used throughout”</a:t>
            </a:r>
          </a:p>
        </p:txBody>
      </p:sp>
      <p:pic>
        <p:nvPicPr>
          <p:cNvPr id="80" name="Screen Shot 2015-09-27 at 15.08.16.png"/>
          <p:cNvPicPr/>
          <p:nvPr/>
        </p:nvPicPr>
        <p:blipFill>
          <a:blip r:embed="rId2">
            <a:extLst/>
          </a:blip>
          <a:stretch>
            <a:fillRect/>
          </a:stretch>
        </p:blipFill>
        <p:spPr>
          <a:xfrm>
            <a:off x="1567156" y="3189089"/>
            <a:ext cx="5243178" cy="2486456"/>
          </a:xfrm>
          <a:prstGeom prst="rect">
            <a:avLst/>
          </a:prstGeom>
          <a:ln w="12700">
            <a:miter lim="400000"/>
          </a:ln>
        </p:spPr>
      </p:pic>
      <p:pic>
        <p:nvPicPr>
          <p:cNvPr id="81" name="Screen Shot 2015-09-27 at 15.10.53.png"/>
          <p:cNvPicPr/>
          <p:nvPr/>
        </p:nvPicPr>
        <p:blipFill>
          <a:blip r:embed="rId3">
            <a:extLst/>
          </a:blip>
          <a:stretch>
            <a:fillRect/>
          </a:stretch>
        </p:blipFill>
        <p:spPr>
          <a:xfrm>
            <a:off x="90090" y="5936158"/>
            <a:ext cx="7841709" cy="2398641"/>
          </a:xfrm>
          <a:prstGeom prst="rect">
            <a:avLst/>
          </a:prstGeom>
          <a:ln w="12700">
            <a:miter lim="400000"/>
          </a:ln>
        </p:spPr>
      </p:pic>
      <p:sp>
        <p:nvSpPr>
          <p:cNvPr id="82" name="Shape 82"/>
          <p:cNvSpPr/>
          <p:nvPr/>
        </p:nvSpPr>
        <p:spPr>
          <a:xfrm>
            <a:off x="8136890" y="3632192"/>
            <a:ext cx="4274821" cy="403861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2600"/>
              <a:t>The number of </a:t>
            </a:r>
          </a:p>
          <a:p>
            <a:pPr lvl="0">
              <a:defRPr sz="1800"/>
            </a:pPr>
            <a:r>
              <a:rPr sz="2600"/>
              <a:t>significant figures</a:t>
            </a:r>
          </a:p>
          <a:p>
            <a:pPr lvl="0">
              <a:defRPr sz="1800"/>
            </a:pPr>
            <a:r>
              <a:rPr sz="2600"/>
              <a:t>should be determined</a:t>
            </a:r>
          </a:p>
          <a:p>
            <a:pPr lvl="0">
              <a:defRPr sz="1800"/>
            </a:pPr>
            <a:r>
              <a:rPr sz="2600"/>
              <a:t>by the </a:t>
            </a:r>
            <a:r>
              <a:rPr sz="2600" b="1">
                <a:latin typeface="Helvetica"/>
                <a:ea typeface="Helvetica"/>
                <a:cs typeface="Helvetica"/>
                <a:sym typeface="Helvetica"/>
              </a:rPr>
              <a:t>resolution</a:t>
            </a:r>
            <a:endParaRPr sz="2600"/>
          </a:p>
          <a:p>
            <a:pPr lvl="0">
              <a:defRPr sz="1800"/>
            </a:pPr>
            <a:r>
              <a:rPr sz="2600"/>
              <a:t>of the device or the</a:t>
            </a:r>
          </a:p>
          <a:p>
            <a:pPr lvl="0">
              <a:defRPr sz="1800"/>
            </a:pPr>
            <a:r>
              <a:rPr sz="2600" b="1">
                <a:latin typeface="Helvetica"/>
                <a:ea typeface="Helvetica"/>
                <a:cs typeface="Helvetica"/>
                <a:sym typeface="Helvetica"/>
              </a:rPr>
              <a:t>uncertainty</a:t>
            </a:r>
            <a:r>
              <a:rPr sz="2600"/>
              <a:t> in the</a:t>
            </a:r>
          </a:p>
          <a:p>
            <a:pPr lvl="0">
              <a:defRPr sz="1800"/>
            </a:pPr>
            <a:r>
              <a:rPr sz="2600"/>
              <a:t>measurement. </a:t>
            </a:r>
          </a:p>
          <a:p>
            <a:pPr lvl="0">
              <a:defRPr sz="1800"/>
            </a:pPr>
            <a:r>
              <a:rPr sz="2600"/>
              <a:t>What is the resolution of the</a:t>
            </a:r>
          </a:p>
          <a:p>
            <a:pPr lvl="0">
              <a:defRPr sz="1800"/>
            </a:pPr>
            <a:r>
              <a:rPr sz="2600"/>
              <a:t> </a:t>
            </a:r>
            <a:r>
              <a:rPr sz="2600" b="1">
                <a:latin typeface="Helvetica"/>
                <a:ea typeface="Helvetica"/>
                <a:cs typeface="Helvetica"/>
                <a:sym typeface="Helvetica"/>
              </a:rPr>
              <a:t>thermometer</a:t>
            </a:r>
            <a:r>
              <a:rPr sz="2600"/>
              <a:t> and the</a:t>
            </a:r>
          </a:p>
          <a:p>
            <a:pPr lvl="0">
              <a:defRPr sz="1800"/>
            </a:pPr>
            <a:r>
              <a:rPr sz="2600" b="1">
                <a:latin typeface="Helvetica"/>
                <a:ea typeface="Helvetica"/>
                <a:cs typeface="Helvetica"/>
                <a:sym typeface="Helvetica"/>
              </a:rPr>
              <a:t>stop watch?</a:t>
            </a:r>
          </a:p>
        </p:txBody>
      </p:sp>
      <p:pic>
        <p:nvPicPr>
          <p:cNvPr id="83" name="Unknown.png"/>
          <p:cNvPicPr/>
          <p:nvPr/>
        </p:nvPicPr>
        <p:blipFill>
          <a:blip r:embed="rId4">
            <a:extLst/>
          </a:blip>
          <a:stretch>
            <a:fillRect/>
          </a:stretch>
        </p:blipFill>
        <p:spPr>
          <a:xfrm>
            <a:off x="11005542" y="1263650"/>
            <a:ext cx="1422401" cy="5207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a:pPr>
            <a:r>
              <a:rPr sz="8000"/>
              <a:t>Uncertainties</a:t>
            </a:r>
          </a:p>
        </p:txBody>
      </p:sp>
      <p:sp>
        <p:nvSpPr>
          <p:cNvPr id="86" name="Shape 86"/>
          <p:cNvSpPr>
            <a:spLocks noGrp="1"/>
          </p:cNvSpPr>
          <p:nvPr>
            <p:ph type="body" idx="1"/>
          </p:nvPr>
        </p:nvSpPr>
        <p:spPr>
          <a:xfrm>
            <a:off x="952500" y="2374900"/>
            <a:ext cx="11099800" cy="5003800"/>
          </a:xfrm>
          <a:prstGeom prst="rect">
            <a:avLst/>
          </a:prstGeom>
        </p:spPr>
        <p:txBody>
          <a:bodyPr/>
          <a:lstStyle/>
          <a:p>
            <a:pPr marL="257809" lvl="0" indent="-257809" defTabSz="338835">
              <a:spcBef>
                <a:spcPts val="2400"/>
              </a:spcBef>
              <a:defRPr sz="1800"/>
            </a:pPr>
            <a:r>
              <a:rPr sz="2784"/>
              <a:t>Students should know that every measurement has some inherent uncertainty. </a:t>
            </a:r>
          </a:p>
          <a:p>
            <a:pPr marL="257809" lvl="0" indent="-257809" defTabSz="338835">
              <a:spcBef>
                <a:spcPts val="2400"/>
              </a:spcBef>
              <a:defRPr sz="1800"/>
            </a:pPr>
            <a:r>
              <a:rPr sz="2784"/>
              <a:t>The uncertainty in a measurement using a particular instrument is no smaller than + or - half of the smallest division or greater. </a:t>
            </a:r>
            <a:r>
              <a:rPr sz="2784" b="1">
                <a:latin typeface="Helvetica"/>
                <a:ea typeface="Helvetica"/>
                <a:cs typeface="Helvetica"/>
                <a:sym typeface="Helvetica"/>
              </a:rPr>
              <a:t>For example, a temperature measured with a thermometer is likely to have an uncertainty of ± 0.5 °C if the graduations are 1 °C apart.</a:t>
            </a:r>
            <a:endParaRPr sz="2784"/>
          </a:p>
          <a:p>
            <a:pPr marL="257809" lvl="0" indent="-257809" defTabSz="338835">
              <a:spcBef>
                <a:spcPts val="2400"/>
              </a:spcBef>
              <a:defRPr sz="1800"/>
            </a:pPr>
            <a:r>
              <a:rPr sz="2784"/>
              <a:t>Students should be aware that measurements are often written with the uncertainty. An example of this would be to write a volume was (22.0 ± 0.5) ml.</a:t>
            </a:r>
          </a:p>
        </p:txBody>
      </p:sp>
      <p:pic>
        <p:nvPicPr>
          <p:cNvPr id="87" name="Unknown.png"/>
          <p:cNvPicPr/>
          <p:nvPr/>
        </p:nvPicPr>
        <p:blipFill>
          <a:blip r:embed="rId2">
            <a:extLst/>
          </a:blip>
          <a:stretch>
            <a:fillRect/>
          </a:stretch>
        </p:blipFill>
        <p:spPr>
          <a:xfrm>
            <a:off x="1478557" y="1263650"/>
            <a:ext cx="1422401" cy="520700"/>
          </a:xfrm>
          <a:prstGeom prst="rect">
            <a:avLst/>
          </a:prstGeom>
          <a:ln w="12700">
            <a:miter lim="400000"/>
          </a:ln>
        </p:spPr>
      </p:pic>
      <p:pic>
        <p:nvPicPr>
          <p:cNvPr id="88" name="Screen Shot 2015-09-27 at 15.18.52.png"/>
          <p:cNvPicPr/>
          <p:nvPr/>
        </p:nvPicPr>
        <p:blipFill>
          <a:blip r:embed="rId3">
            <a:extLst/>
          </a:blip>
          <a:stretch>
            <a:fillRect/>
          </a:stretch>
        </p:blipFill>
        <p:spPr>
          <a:xfrm>
            <a:off x="1832471" y="7276554"/>
            <a:ext cx="8115301" cy="19304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Table 90"/>
          <p:cNvGraphicFramePr/>
          <p:nvPr/>
        </p:nvGraphicFramePr>
        <p:xfrm>
          <a:off x="1143000" y="1346200"/>
          <a:ext cx="10718800" cy="7810501"/>
        </p:xfrm>
        <a:graphic>
          <a:graphicData uri="http://schemas.openxmlformats.org/drawingml/2006/table">
            <a:tbl>
              <a:tblPr firstRow="1">
                <a:tableStyleId>{C7B018BB-80A7-4F77-B60F-C8B233D01FF8}</a:tableStyleId>
              </a:tblPr>
              <a:tblGrid>
                <a:gridCol w="1435100"/>
                <a:gridCol w="1435100"/>
                <a:gridCol w="1308100"/>
                <a:gridCol w="1308100"/>
                <a:gridCol w="1308100"/>
                <a:gridCol w="1308100"/>
                <a:gridCol w="1308100"/>
                <a:gridCol w="1308100"/>
              </a:tblGrid>
              <a:tr h="1721611">
                <a:tc>
                  <a:txBody>
                    <a:bodyPr/>
                    <a:lstStyle/>
                    <a:p>
                      <a:pPr lvl="0" defTabSz="914400">
                        <a:tabLst>
                          <a:tab pos="1181100" algn="l"/>
                        </a:tabLst>
                        <a:defRPr b="0">
                          <a:solidFill>
                            <a:srgbClr val="000000"/>
                          </a:solidFill>
                        </a:defRPr>
                      </a:pPr>
                      <a:r>
                        <a:rPr sz="1700" b="1">
                          <a:solidFill>
                            <a:srgbClr val="FFFFFF"/>
                          </a:solidFill>
                          <a:effectLst>
                            <a:outerShdw blurRad="25400" dist="25400" dir="5400000" rotWithShape="0">
                              <a:srgbClr val="000000">
                                <a:alpha val="60000"/>
                              </a:srgbClr>
                            </a:outerShdw>
                          </a:effectLst>
                          <a:sym typeface="Helvetica"/>
                        </a:rPr>
                        <a:t>Temperature of the milk/trypsin/buffer mixture
/degree C</a:t>
                      </a:r>
                    </a:p>
                  </a:txBody>
                  <a:tcPr marL="50800" marR="50800" marT="50800" marB="50800" anchor="ctr" horzOverflow="overflow">
                    <a:lnL w="25400">
                      <a:solidFill>
                        <a:srgbClr val="606060"/>
                      </a:solidFill>
                      <a:miter lim="400000"/>
                    </a:lnL>
                    <a:lnR w="25400">
                      <a:solidFill>
                        <a:srgbClr val="606060"/>
                      </a:solidFill>
                      <a:miter lim="400000"/>
                    </a:lnR>
                    <a:lnT w="25400">
                      <a:solidFill>
                        <a:srgbClr val="606060"/>
                      </a:solidFill>
                      <a:miter lim="400000"/>
                    </a:lnT>
                    <a:lnB w="25400">
                      <a:solidFill>
                        <a:srgbClr val="606060"/>
                      </a:solidFill>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1</a:t>
                      </a:r>
                    </a:p>
                  </a:txBody>
                  <a:tcPr marL="50800" marR="50800" marT="50800" marB="50800" anchor="ctr" horzOverflow="overflow">
                    <a:lnL w="25400">
                      <a:solidFill>
                        <a:srgbClr val="606060"/>
                      </a:solidFill>
                      <a:miter lim="400000"/>
                    </a:lnL>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2</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3</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Mean</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Max</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Min</a:t>
                      </a:r>
                    </a:p>
                  </a:txBody>
                  <a:tcPr marL="50800" marR="50800" marT="50800" marB="50800" anchor="ctr" horzOverflow="overflow"/>
                </a:tc>
                <a:tc>
                  <a:txBody>
                    <a:bodyPr/>
                    <a:lstStyle/>
                    <a:p>
                      <a:pPr lvl="0" defTabSz="914400">
                        <a:tabLst>
                          <a:tab pos="1181100" algn="l"/>
                        </a:tabLst>
                        <a:defRPr b="0">
                          <a:solidFill>
                            <a:srgbClr val="000000"/>
                          </a:solidFill>
                        </a:defRPr>
                      </a:pPr>
                      <a:r>
                        <a:rPr sz="2300" b="1">
                          <a:solidFill>
                            <a:srgbClr val="FFFFFF"/>
                          </a:solidFill>
                          <a:effectLst>
                            <a:outerShdw blurRad="25400" dist="25400" dir="5400000" rotWithShape="0">
                              <a:srgbClr val="000000">
                                <a:alpha val="60000"/>
                              </a:srgbClr>
                            </a:outerShdw>
                          </a:effectLst>
                          <a:sym typeface="Helvetica"/>
                        </a:rPr>
                        <a:t>
Range
(max-min)</a:t>
                      </a:r>
                    </a:p>
                  </a:txBody>
                  <a:tcPr marL="50800" marR="50800" marT="50800" marB="50800" anchor="ctr" horzOverflow="overflow"/>
                </a:tc>
              </a:tr>
              <a:tr h="1217777">
                <a:tc>
                  <a:txBody>
                    <a:bodyPr/>
                    <a:lstStyle/>
                    <a:p>
                      <a:pPr lvl="0" defTabSz="914400"/>
                      <a:r>
                        <a:rPr sz="2600"/>
                        <a:t>20</a:t>
                      </a:r>
                    </a:p>
                  </a:txBody>
                  <a:tcPr marL="50800" marR="50800" marT="50800" marB="50800" anchor="ctr" horzOverflow="overflow">
                    <a:lnL w="12700">
                      <a:solidFill>
                        <a:srgbClr val="606060"/>
                      </a:solidFill>
                      <a:miter lim="400000"/>
                    </a:lnL>
                    <a:lnT w="25400">
                      <a:solidFill>
                        <a:srgbClr val="606060"/>
                      </a:solidFill>
                      <a:miter lim="400000"/>
                    </a:lnT>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30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40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50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60</a:t>
                      </a:r>
                    </a:p>
                  </a:txBody>
                  <a:tcPr marL="50800" marR="50800" marT="50800" marB="50800" anchor="ctr" horzOverflow="overflow">
                    <a:lnL w="12700">
                      <a:solidFill>
                        <a:srgbClr val="606060"/>
                      </a:solidFill>
                      <a:miter lim="400000"/>
                    </a:lnL>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R w="12700">
                      <a:solidFill>
                        <a:srgbClr val="606060"/>
                      </a:solidFill>
                      <a:miter lim="400000"/>
                    </a:lnR>
                    <a:lnB w="12700">
                      <a:solidFill>
                        <a:srgbClr val="606060"/>
                      </a:solidFill>
                      <a:miter lim="400000"/>
                    </a:lnB>
                  </a:tcPr>
                </a:tc>
              </a:tr>
            </a:tbl>
          </a:graphicData>
        </a:graphic>
      </p:graphicFrame>
      <p:sp>
        <p:nvSpPr>
          <p:cNvPr id="91" name="Shape 91"/>
          <p:cNvSpPr/>
          <p:nvPr/>
        </p:nvSpPr>
        <p:spPr>
          <a:xfrm>
            <a:off x="2764265" y="1371600"/>
            <a:ext cx="8238270"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solidFill>
                  <a:srgbClr val="FFFFFF"/>
                </a:solidFill>
                <a:latin typeface="Helvetica"/>
                <a:ea typeface="Helvetica"/>
                <a:cs typeface="Helvetica"/>
                <a:sym typeface="Helvetica"/>
              </a:defRPr>
            </a:lvl1pPr>
          </a:lstStyle>
          <a:p>
            <a:pPr lvl="0">
              <a:defRPr sz="1800" b="0">
                <a:solidFill>
                  <a:srgbClr val="000000"/>
                </a:solidFill>
              </a:defRPr>
            </a:pPr>
            <a:r>
              <a:rPr sz="3000" b="1">
                <a:solidFill>
                  <a:srgbClr val="FFFFFF"/>
                </a:solidFill>
              </a:rPr>
              <a:t>Time taken for the cross to become visible /s</a:t>
            </a:r>
          </a:p>
        </p:txBody>
      </p:sp>
      <p:sp>
        <p:nvSpPr>
          <p:cNvPr id="92" name="Shape 92"/>
          <p:cNvSpPr/>
          <p:nvPr/>
        </p:nvSpPr>
        <p:spPr>
          <a:xfrm>
            <a:off x="510263" y="215899"/>
            <a:ext cx="11984274"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latin typeface="Helvetica"/>
                <a:ea typeface="Helvetica"/>
                <a:cs typeface="Helvetica"/>
                <a:sym typeface="Helvetica"/>
              </a:defRPr>
            </a:lvl1pPr>
          </a:lstStyle>
          <a:p>
            <a:pPr lvl="0">
              <a:defRPr sz="1800" b="0"/>
            </a:pPr>
            <a:r>
              <a:rPr sz="3000" b="1"/>
              <a:t>Table to show how the time taken for the cross to become visible varies with the temperature of the milk/rennin/buffer solution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Table 94"/>
          <p:cNvGraphicFramePr/>
          <p:nvPr/>
        </p:nvGraphicFramePr>
        <p:xfrm>
          <a:off x="1143000" y="1346200"/>
          <a:ext cx="10718800" cy="7810500"/>
        </p:xfrm>
        <a:graphic>
          <a:graphicData uri="http://schemas.openxmlformats.org/drawingml/2006/table">
            <a:tbl>
              <a:tblPr firstRow="1">
                <a:tableStyleId>{C7B018BB-80A7-4F77-B60F-C8B233D01FF8}</a:tableStyleId>
              </a:tblPr>
              <a:tblGrid>
                <a:gridCol w="1435100"/>
                <a:gridCol w="1435100"/>
                <a:gridCol w="1308100"/>
                <a:gridCol w="1308100"/>
                <a:gridCol w="1308100"/>
                <a:gridCol w="1308100"/>
                <a:gridCol w="1308100"/>
                <a:gridCol w="1308100"/>
              </a:tblGrid>
              <a:tr h="1721611">
                <a:tc>
                  <a:txBody>
                    <a:bodyPr/>
                    <a:lstStyle/>
                    <a:p>
                      <a:pPr lvl="0" defTabSz="914400">
                        <a:tabLst>
                          <a:tab pos="1181100" algn="l"/>
                        </a:tabLst>
                        <a:defRPr b="0">
                          <a:solidFill>
                            <a:srgbClr val="000000"/>
                          </a:solidFill>
                        </a:defRPr>
                      </a:pPr>
                      <a:r>
                        <a:rPr sz="1700" b="1">
                          <a:solidFill>
                            <a:srgbClr val="FFFFFF"/>
                          </a:solidFill>
                          <a:effectLst>
                            <a:outerShdw blurRad="25400" dist="25400" dir="5400000" rotWithShape="0">
                              <a:srgbClr val="000000">
                                <a:alpha val="60000"/>
                              </a:srgbClr>
                            </a:outerShdw>
                          </a:effectLst>
                          <a:sym typeface="Helvetica"/>
                        </a:rPr>
                        <a:t>Temperature of the milk/trypsin/buffer mixture
/degree C</a:t>
                      </a:r>
                    </a:p>
                  </a:txBody>
                  <a:tcPr marL="50800" marR="50800" marT="50800" marB="50800" anchor="ctr" horzOverflow="overflow">
                    <a:lnL w="25400">
                      <a:solidFill>
                        <a:srgbClr val="606060"/>
                      </a:solidFill>
                      <a:miter lim="400000"/>
                    </a:lnL>
                    <a:lnR w="25400">
                      <a:solidFill>
                        <a:srgbClr val="606060"/>
                      </a:solidFill>
                      <a:miter lim="400000"/>
                    </a:lnR>
                    <a:lnT w="25400">
                      <a:solidFill>
                        <a:srgbClr val="606060"/>
                      </a:solidFill>
                      <a:miter lim="400000"/>
                    </a:lnT>
                    <a:lnB w="25400">
                      <a:solidFill>
                        <a:srgbClr val="606060"/>
                      </a:solidFill>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1</a:t>
                      </a:r>
                    </a:p>
                  </a:txBody>
                  <a:tcPr marL="50800" marR="50800" marT="50800" marB="50800" anchor="ctr" horzOverflow="overflow">
                    <a:lnL w="25400">
                      <a:solidFill>
                        <a:srgbClr val="606060"/>
                      </a:solidFill>
                      <a:miter lim="400000"/>
                    </a:lnL>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2</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3</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Mean</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Max</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Min</a:t>
                      </a:r>
                    </a:p>
                  </a:txBody>
                  <a:tcPr marL="50800" marR="50800" marT="50800" marB="50800" anchor="ctr" horzOverflow="overflow"/>
                </a:tc>
                <a:tc>
                  <a:txBody>
                    <a:bodyPr/>
                    <a:lstStyle/>
                    <a:p>
                      <a:pPr lvl="0" defTabSz="914400">
                        <a:tabLst>
                          <a:tab pos="1181100" algn="l"/>
                        </a:tabLst>
                        <a:defRPr b="0">
                          <a:solidFill>
                            <a:srgbClr val="000000"/>
                          </a:solidFill>
                        </a:defRPr>
                      </a:pPr>
                      <a:r>
                        <a:rPr sz="2300" b="1">
                          <a:solidFill>
                            <a:srgbClr val="FFFFFF"/>
                          </a:solidFill>
                          <a:effectLst>
                            <a:outerShdw blurRad="25400" dist="25400" dir="5400000" rotWithShape="0">
                              <a:srgbClr val="000000">
                                <a:alpha val="60000"/>
                              </a:srgbClr>
                            </a:outerShdw>
                          </a:effectLst>
                          <a:sym typeface="Helvetica"/>
                        </a:rPr>
                        <a:t>
Range
(max-min)</a:t>
                      </a:r>
                    </a:p>
                  </a:txBody>
                  <a:tcPr marL="50800" marR="50800" marT="50800" marB="50800" anchor="ctr" horzOverflow="overflow"/>
                </a:tc>
              </a:tr>
              <a:tr h="1217777">
                <a:tc>
                  <a:txBody>
                    <a:bodyPr/>
                    <a:lstStyle/>
                    <a:p>
                      <a:pPr lvl="0" defTabSz="914400"/>
                      <a:r>
                        <a:rPr sz="2600"/>
                        <a:t>20</a:t>
                      </a:r>
                    </a:p>
                  </a:txBody>
                  <a:tcPr marL="50800" marR="50800" marT="50800" marB="50800" anchor="ctr" horzOverflow="overflow">
                    <a:lnL w="12700">
                      <a:solidFill>
                        <a:srgbClr val="606060"/>
                      </a:solidFill>
                      <a:miter lim="400000"/>
                    </a:lnL>
                    <a:lnT w="25400">
                      <a:solidFill>
                        <a:srgbClr val="606060"/>
                      </a:solidFill>
                      <a:miter lim="400000"/>
                    </a:lnT>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30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40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50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60</a:t>
                      </a:r>
                    </a:p>
                  </a:txBody>
                  <a:tcPr marL="50800" marR="50800" marT="50800" marB="50800" anchor="ctr" horzOverflow="overflow">
                    <a:lnL w="12700">
                      <a:solidFill>
                        <a:srgbClr val="606060"/>
                      </a:solidFill>
                      <a:miter lim="400000"/>
                    </a:lnL>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R w="12700">
                      <a:solidFill>
                        <a:srgbClr val="606060"/>
                      </a:solidFill>
                      <a:miter lim="400000"/>
                    </a:lnR>
                    <a:lnB w="12700">
                      <a:solidFill>
                        <a:srgbClr val="606060"/>
                      </a:solidFill>
                      <a:miter lim="400000"/>
                    </a:lnB>
                  </a:tcPr>
                </a:tc>
              </a:tr>
            </a:tbl>
          </a:graphicData>
        </a:graphic>
      </p:graphicFrame>
      <p:sp>
        <p:nvSpPr>
          <p:cNvPr id="95" name="Shape 95"/>
          <p:cNvSpPr/>
          <p:nvPr/>
        </p:nvSpPr>
        <p:spPr>
          <a:xfrm>
            <a:off x="2764265" y="1371600"/>
            <a:ext cx="8238270"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solidFill>
                  <a:srgbClr val="FFFFFF"/>
                </a:solidFill>
                <a:latin typeface="Helvetica"/>
                <a:ea typeface="Helvetica"/>
                <a:cs typeface="Helvetica"/>
                <a:sym typeface="Helvetica"/>
              </a:defRPr>
            </a:lvl1pPr>
          </a:lstStyle>
          <a:p>
            <a:pPr lvl="0">
              <a:defRPr sz="1800" b="0">
                <a:solidFill>
                  <a:srgbClr val="000000"/>
                </a:solidFill>
              </a:defRPr>
            </a:pPr>
            <a:r>
              <a:rPr sz="3000" b="1">
                <a:solidFill>
                  <a:srgbClr val="FFFFFF"/>
                </a:solidFill>
              </a:rPr>
              <a:t>Time taken for the cross to become visible /s</a:t>
            </a:r>
          </a:p>
        </p:txBody>
      </p:sp>
      <p:sp>
        <p:nvSpPr>
          <p:cNvPr id="96" name="Shape 96"/>
          <p:cNvSpPr/>
          <p:nvPr/>
        </p:nvSpPr>
        <p:spPr>
          <a:xfrm>
            <a:off x="510263" y="215899"/>
            <a:ext cx="11984274"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latin typeface="Helvetica"/>
                <a:ea typeface="Helvetica"/>
                <a:cs typeface="Helvetica"/>
                <a:sym typeface="Helvetica"/>
              </a:defRPr>
            </a:lvl1pPr>
          </a:lstStyle>
          <a:p>
            <a:pPr lvl="0">
              <a:defRPr sz="1800" b="0"/>
            </a:pPr>
            <a:r>
              <a:rPr sz="3000" b="1"/>
              <a:t>Table to show how the time taken for the cross to become visible varies with the temperature of the milk/rennin/buffer solution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Table 98"/>
          <p:cNvGraphicFramePr/>
          <p:nvPr/>
        </p:nvGraphicFramePr>
        <p:xfrm>
          <a:off x="1143000" y="1346200"/>
          <a:ext cx="10718800" cy="7810500"/>
        </p:xfrm>
        <a:graphic>
          <a:graphicData uri="http://schemas.openxmlformats.org/drawingml/2006/table">
            <a:tbl>
              <a:tblPr firstRow="1">
                <a:tableStyleId>{C7B018BB-80A7-4F77-B60F-C8B233D01FF8}</a:tableStyleId>
              </a:tblPr>
              <a:tblGrid>
                <a:gridCol w="1435100"/>
                <a:gridCol w="1435100"/>
                <a:gridCol w="1308100"/>
                <a:gridCol w="1308100"/>
                <a:gridCol w="1308100"/>
                <a:gridCol w="1308100"/>
                <a:gridCol w="1308100"/>
                <a:gridCol w="1308100"/>
              </a:tblGrid>
              <a:tr h="1721611">
                <a:tc>
                  <a:txBody>
                    <a:bodyPr/>
                    <a:lstStyle/>
                    <a:p>
                      <a:pPr lvl="0" defTabSz="914400">
                        <a:tabLst>
                          <a:tab pos="1181100" algn="l"/>
                        </a:tabLst>
                        <a:defRPr b="0">
                          <a:solidFill>
                            <a:srgbClr val="000000"/>
                          </a:solidFill>
                        </a:defRPr>
                      </a:pPr>
                      <a:r>
                        <a:rPr sz="1700" b="1">
                          <a:solidFill>
                            <a:srgbClr val="FFFFFF"/>
                          </a:solidFill>
                          <a:effectLst>
                            <a:outerShdw blurRad="25400" dist="25400" dir="5400000" rotWithShape="0">
                              <a:srgbClr val="000000">
                                <a:alpha val="60000"/>
                              </a:srgbClr>
                            </a:outerShdw>
                          </a:effectLst>
                          <a:sym typeface="Helvetica"/>
                        </a:rPr>
                        <a:t>Temperature of the milk/trypsin/buffer mixture
/degree C</a:t>
                      </a:r>
                    </a:p>
                  </a:txBody>
                  <a:tcPr marL="50800" marR="50800" marT="50800" marB="50800" anchor="ctr" horzOverflow="overflow">
                    <a:lnL w="25400">
                      <a:solidFill>
                        <a:srgbClr val="606060"/>
                      </a:solidFill>
                      <a:miter lim="400000"/>
                    </a:lnL>
                    <a:lnR w="25400">
                      <a:solidFill>
                        <a:srgbClr val="606060"/>
                      </a:solidFill>
                      <a:miter lim="400000"/>
                    </a:lnR>
                    <a:lnT w="25400">
                      <a:solidFill>
                        <a:srgbClr val="606060"/>
                      </a:solidFill>
                      <a:miter lim="400000"/>
                    </a:lnT>
                    <a:lnB w="25400">
                      <a:solidFill>
                        <a:srgbClr val="606060"/>
                      </a:solidFill>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1</a:t>
                      </a:r>
                    </a:p>
                  </a:txBody>
                  <a:tcPr marL="50800" marR="50800" marT="50800" marB="50800" anchor="ctr" horzOverflow="overflow">
                    <a:lnL w="25400">
                      <a:solidFill>
                        <a:srgbClr val="606060"/>
                      </a:solidFill>
                      <a:miter lim="400000"/>
                    </a:lnL>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2</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Trial 3</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Mean</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Max</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
Min</a:t>
                      </a:r>
                    </a:p>
                  </a:txBody>
                  <a:tcPr marL="50800" marR="50800" marT="50800" marB="50800" anchor="ctr" horzOverflow="overflow"/>
                </a:tc>
                <a:tc>
                  <a:txBody>
                    <a:bodyPr/>
                    <a:lstStyle/>
                    <a:p>
                      <a:pPr lvl="0" defTabSz="914400">
                        <a:tabLst>
                          <a:tab pos="1181100" algn="l"/>
                        </a:tabLst>
                        <a:defRPr b="0">
                          <a:solidFill>
                            <a:srgbClr val="000000"/>
                          </a:solidFill>
                        </a:defRPr>
                      </a:pPr>
                      <a:r>
                        <a:rPr sz="2300" b="1">
                          <a:solidFill>
                            <a:srgbClr val="FFFFFF"/>
                          </a:solidFill>
                          <a:effectLst>
                            <a:outerShdw blurRad="25400" dist="25400" dir="5400000" rotWithShape="0">
                              <a:srgbClr val="000000">
                                <a:alpha val="60000"/>
                              </a:srgbClr>
                            </a:outerShdw>
                          </a:effectLst>
                          <a:sym typeface="Helvetica"/>
                        </a:rPr>
                        <a:t>
Range
(max-min)</a:t>
                      </a:r>
                    </a:p>
                  </a:txBody>
                  <a:tcPr marL="50800" marR="50800" marT="50800" marB="50800" anchor="ctr" horzOverflow="overflow"/>
                </a:tc>
              </a:tr>
              <a:tr h="1217777">
                <a:tc>
                  <a:txBody>
                    <a:bodyPr/>
                    <a:lstStyle/>
                    <a:p>
                      <a:pPr lvl="0" defTabSz="914400"/>
                      <a:r>
                        <a:rPr sz="2600"/>
                        <a:t>20</a:t>
                      </a:r>
                    </a:p>
                  </a:txBody>
                  <a:tcPr marL="50800" marR="50800" marT="50800" marB="50800" anchor="ctr" horzOverflow="overflow">
                    <a:lnL w="12700">
                      <a:solidFill>
                        <a:srgbClr val="606060"/>
                      </a:solidFill>
                      <a:miter lim="400000"/>
                    </a:lnL>
                    <a:lnT w="25400">
                      <a:solidFill>
                        <a:srgbClr val="606060"/>
                      </a:solidFill>
                      <a:miter lim="400000"/>
                    </a:lnT>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30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40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50</a:t>
                      </a:r>
                    </a:p>
                  </a:txBody>
                  <a:tcPr marL="50800" marR="50800" marT="50800" marB="50800" anchor="ctr" horzOverflow="overflow">
                    <a:lnL w="12700">
                      <a:solidFill>
                        <a:srgbClr val="606060"/>
                      </a:solidFill>
                      <a:miter lim="400000"/>
                    </a:lnL>
                  </a:tcPr>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tc>
                <a:tc>
                  <a:txBody>
                    <a:bodyPr/>
                    <a:lstStyle/>
                    <a:p>
                      <a:pPr lvl="0" defTabSz="914400">
                        <a:defRPr sz="2600"/>
                      </a:pPr>
                      <a:endParaRPr/>
                    </a:p>
                  </a:txBody>
                  <a:tcPr marL="50800" marR="50800" marT="50800" marB="50800" anchor="ctr" horzOverflow="overflow">
                    <a:lnR w="12700">
                      <a:solidFill>
                        <a:srgbClr val="606060"/>
                      </a:solidFill>
                      <a:miter lim="400000"/>
                    </a:lnR>
                  </a:tcPr>
                </a:tc>
              </a:tr>
              <a:tr h="1217777">
                <a:tc>
                  <a:txBody>
                    <a:bodyPr/>
                    <a:lstStyle/>
                    <a:p>
                      <a:pPr lvl="0" defTabSz="914400"/>
                      <a:r>
                        <a:rPr sz="2600"/>
                        <a:t>60</a:t>
                      </a:r>
                    </a:p>
                  </a:txBody>
                  <a:tcPr marL="50800" marR="50800" marT="50800" marB="50800" anchor="ctr" horzOverflow="overflow">
                    <a:lnL w="12700">
                      <a:solidFill>
                        <a:srgbClr val="606060"/>
                      </a:solidFill>
                      <a:miter lim="400000"/>
                    </a:lnL>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B w="12700">
                      <a:solidFill>
                        <a:srgbClr val="606060"/>
                      </a:solidFill>
                      <a:miter lim="400000"/>
                    </a:lnB>
                  </a:tcPr>
                </a:tc>
                <a:tc>
                  <a:txBody>
                    <a:bodyPr/>
                    <a:lstStyle/>
                    <a:p>
                      <a:pPr lvl="0" defTabSz="914400">
                        <a:defRPr sz="2600"/>
                      </a:pPr>
                      <a:endParaRPr/>
                    </a:p>
                  </a:txBody>
                  <a:tcPr marL="50800" marR="50800" marT="50800" marB="50800" anchor="ctr" horzOverflow="overflow">
                    <a:lnR w="12700">
                      <a:solidFill>
                        <a:srgbClr val="606060"/>
                      </a:solidFill>
                      <a:miter lim="400000"/>
                    </a:lnR>
                    <a:lnB w="12700">
                      <a:solidFill>
                        <a:srgbClr val="606060"/>
                      </a:solidFill>
                      <a:miter lim="400000"/>
                    </a:lnB>
                  </a:tcPr>
                </a:tc>
              </a:tr>
            </a:tbl>
          </a:graphicData>
        </a:graphic>
      </p:graphicFrame>
      <p:sp>
        <p:nvSpPr>
          <p:cNvPr id="99" name="Shape 99"/>
          <p:cNvSpPr/>
          <p:nvPr/>
        </p:nvSpPr>
        <p:spPr>
          <a:xfrm>
            <a:off x="2764265" y="1371600"/>
            <a:ext cx="8238270"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solidFill>
                  <a:srgbClr val="FFFFFF"/>
                </a:solidFill>
                <a:latin typeface="Helvetica"/>
                <a:ea typeface="Helvetica"/>
                <a:cs typeface="Helvetica"/>
                <a:sym typeface="Helvetica"/>
              </a:defRPr>
            </a:lvl1pPr>
          </a:lstStyle>
          <a:p>
            <a:pPr lvl="0">
              <a:defRPr sz="1800" b="0">
                <a:solidFill>
                  <a:srgbClr val="000000"/>
                </a:solidFill>
              </a:defRPr>
            </a:pPr>
            <a:r>
              <a:rPr sz="3000" b="1">
                <a:solidFill>
                  <a:srgbClr val="FFFFFF"/>
                </a:solidFill>
              </a:rPr>
              <a:t>Time taken for the cross to become visible /s</a:t>
            </a:r>
          </a:p>
        </p:txBody>
      </p:sp>
      <p:sp>
        <p:nvSpPr>
          <p:cNvPr id="100" name="Shape 100"/>
          <p:cNvSpPr/>
          <p:nvPr/>
        </p:nvSpPr>
        <p:spPr>
          <a:xfrm>
            <a:off x="510263" y="215899"/>
            <a:ext cx="11984274" cy="101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b="1">
                <a:latin typeface="Helvetica"/>
                <a:ea typeface="Helvetica"/>
                <a:cs typeface="Helvetica"/>
                <a:sym typeface="Helvetica"/>
              </a:defRPr>
            </a:lvl1pPr>
          </a:lstStyle>
          <a:p>
            <a:pPr lvl="0">
              <a:defRPr sz="1800" b="0"/>
            </a:pPr>
            <a:r>
              <a:rPr sz="3000" b="1"/>
              <a:t>Table to show how the time taken for the cross to become visible varies with the temperature of the milk/rennin/buffer solution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1676400" y="444500"/>
            <a:ext cx="11099800" cy="2159000"/>
          </a:xfrm>
          <a:prstGeom prst="rect">
            <a:avLst/>
          </a:prstGeom>
        </p:spPr>
        <p:txBody>
          <a:bodyPr/>
          <a:lstStyle/>
          <a:p>
            <a:pPr lvl="0">
              <a:defRPr sz="1800"/>
            </a:pPr>
            <a:r>
              <a:rPr sz="8000"/>
              <a:t>Rules for Graphs</a:t>
            </a:r>
          </a:p>
        </p:txBody>
      </p:sp>
      <p:sp>
        <p:nvSpPr>
          <p:cNvPr id="103" name="Shape 103"/>
          <p:cNvSpPr>
            <a:spLocks noGrp="1"/>
          </p:cNvSpPr>
          <p:nvPr>
            <p:ph type="body" idx="1"/>
          </p:nvPr>
        </p:nvSpPr>
        <p:spPr>
          <a:prstGeom prst="rect">
            <a:avLst/>
          </a:prstGeom>
        </p:spPr>
        <p:txBody>
          <a:bodyPr/>
          <a:lstStyle/>
          <a:p>
            <a:pPr marL="404495" lvl="0" indent="-404495" defTabSz="531622">
              <a:spcBef>
                <a:spcPts val="3800"/>
              </a:spcBef>
              <a:defRPr sz="1800"/>
            </a:pPr>
            <a:r>
              <a:rPr sz="3276"/>
              <a:t>The graph should have a </a:t>
            </a:r>
            <a:r>
              <a:rPr sz="3276" b="1">
                <a:latin typeface="Helvetica"/>
                <a:ea typeface="Helvetica"/>
                <a:cs typeface="Helvetica"/>
                <a:sym typeface="Helvetica"/>
              </a:rPr>
              <a:t>title</a:t>
            </a:r>
            <a:r>
              <a:rPr sz="3276"/>
              <a:t> that links the x and y axes e.g. “Graph to show how the y axis (use label) varies with the x axis (use label)”</a:t>
            </a:r>
          </a:p>
          <a:p>
            <a:pPr marL="404495" lvl="0" indent="-404495" defTabSz="531622">
              <a:spcBef>
                <a:spcPts val="3800"/>
              </a:spcBef>
              <a:defRPr sz="1800"/>
            </a:pPr>
            <a:r>
              <a:rPr sz="3276"/>
              <a:t>The </a:t>
            </a:r>
            <a:r>
              <a:rPr sz="3276" b="1">
                <a:latin typeface="Helvetica"/>
                <a:ea typeface="Helvetica"/>
                <a:cs typeface="Helvetica"/>
                <a:sym typeface="Helvetica"/>
              </a:rPr>
              <a:t>dependent variable</a:t>
            </a:r>
            <a:r>
              <a:rPr sz="3276"/>
              <a:t> should be on the </a:t>
            </a:r>
            <a:r>
              <a:rPr sz="3276" b="1">
                <a:latin typeface="Helvetica"/>
                <a:ea typeface="Helvetica"/>
                <a:cs typeface="Helvetica"/>
                <a:sym typeface="Helvetica"/>
              </a:rPr>
              <a:t>y axis </a:t>
            </a:r>
            <a:r>
              <a:rPr sz="3276"/>
              <a:t>and the </a:t>
            </a:r>
            <a:r>
              <a:rPr sz="3276" b="1">
                <a:latin typeface="Helvetica"/>
                <a:ea typeface="Helvetica"/>
                <a:cs typeface="Helvetica"/>
                <a:sym typeface="Helvetica"/>
              </a:rPr>
              <a:t>independent variable</a:t>
            </a:r>
            <a:r>
              <a:rPr sz="3276"/>
              <a:t> on the </a:t>
            </a:r>
            <a:r>
              <a:rPr sz="3276" b="1">
                <a:latin typeface="Helvetica"/>
                <a:ea typeface="Helvetica"/>
                <a:cs typeface="Helvetica"/>
                <a:sym typeface="Helvetica"/>
              </a:rPr>
              <a:t>x axis</a:t>
            </a:r>
            <a:endParaRPr sz="3276"/>
          </a:p>
          <a:p>
            <a:pPr marL="404495" lvl="0" indent="-404495" defTabSz="531622">
              <a:spcBef>
                <a:spcPts val="3800"/>
              </a:spcBef>
              <a:defRPr sz="1800"/>
            </a:pPr>
            <a:r>
              <a:rPr sz="3276" b="1">
                <a:latin typeface="Helvetica"/>
                <a:ea typeface="Helvetica"/>
                <a:cs typeface="Helvetica"/>
                <a:sym typeface="Helvetica"/>
              </a:rPr>
              <a:t>Scales:</a:t>
            </a:r>
            <a:r>
              <a:rPr sz="3276"/>
              <a:t> students should attempt to spread the data points on a graph as far as possible without resorting to scales that are difficult to deal with (e.g multiples of 3,7,11 ). In exams, the plots should cover at least </a:t>
            </a:r>
            <a:r>
              <a:rPr sz="3276" b="1">
                <a:latin typeface="Helvetica"/>
                <a:ea typeface="Helvetica"/>
                <a:cs typeface="Helvetica"/>
                <a:sym typeface="Helvetica"/>
              </a:rPr>
              <a:t>half of the grid</a:t>
            </a:r>
            <a:r>
              <a:rPr sz="3276"/>
              <a:t> supplied for the graph.</a:t>
            </a:r>
          </a:p>
        </p:txBody>
      </p:sp>
      <p:pic>
        <p:nvPicPr>
          <p:cNvPr id="104" name="Unknown.png"/>
          <p:cNvPicPr/>
          <p:nvPr/>
        </p:nvPicPr>
        <p:blipFill>
          <a:blip r:embed="rId2">
            <a:extLst/>
          </a:blip>
          <a:stretch>
            <a:fillRect/>
          </a:stretch>
        </p:blipFill>
        <p:spPr>
          <a:xfrm>
            <a:off x="393799" y="1069544"/>
            <a:ext cx="2482879" cy="90891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pPr lvl="0">
              <a:defRPr sz="1800"/>
            </a:pPr>
            <a:r>
              <a:rPr sz="8000"/>
              <a:t>Rules for Graphs</a:t>
            </a:r>
          </a:p>
        </p:txBody>
      </p:sp>
      <p:sp>
        <p:nvSpPr>
          <p:cNvPr id="107" name="Shape 107"/>
          <p:cNvSpPr>
            <a:spLocks noGrp="1"/>
          </p:cNvSpPr>
          <p:nvPr>
            <p:ph type="body" idx="1"/>
          </p:nvPr>
        </p:nvSpPr>
        <p:spPr>
          <a:xfrm>
            <a:off x="850900" y="1602978"/>
            <a:ext cx="11099800" cy="4804966"/>
          </a:xfrm>
          <a:prstGeom prst="rect">
            <a:avLst/>
          </a:prstGeom>
        </p:spPr>
        <p:txBody>
          <a:bodyPr/>
          <a:lstStyle/>
          <a:p>
            <a:pPr lvl="0">
              <a:defRPr sz="1800"/>
            </a:pPr>
            <a:r>
              <a:rPr sz="3600" b="1">
                <a:latin typeface="Helvetica"/>
                <a:ea typeface="Helvetica"/>
                <a:cs typeface="Helvetica"/>
                <a:sym typeface="Helvetica"/>
              </a:rPr>
              <a:t>Axes</a:t>
            </a:r>
            <a:r>
              <a:rPr sz="3600"/>
              <a:t> should always be </a:t>
            </a:r>
            <a:r>
              <a:rPr sz="3600" b="1">
                <a:latin typeface="Helvetica"/>
                <a:ea typeface="Helvetica"/>
                <a:cs typeface="Helvetica"/>
                <a:sym typeface="Helvetica"/>
              </a:rPr>
              <a:t>fully</a:t>
            </a:r>
            <a:r>
              <a:rPr sz="3600"/>
              <a:t> </a:t>
            </a:r>
            <a:r>
              <a:rPr sz="3600" b="1">
                <a:latin typeface="Helvetica"/>
                <a:ea typeface="Helvetica"/>
                <a:cs typeface="Helvetica"/>
                <a:sym typeface="Helvetica"/>
              </a:rPr>
              <a:t>labelled</a:t>
            </a:r>
            <a:r>
              <a:rPr sz="3600"/>
              <a:t> with the quantity being measured and the units. These should be separated with a </a:t>
            </a:r>
            <a:r>
              <a:rPr sz="3600" b="1">
                <a:latin typeface="Helvetica"/>
                <a:ea typeface="Helvetica"/>
                <a:cs typeface="Helvetica"/>
                <a:sym typeface="Helvetica"/>
              </a:rPr>
              <a:t>forward slash </a:t>
            </a:r>
            <a:r>
              <a:rPr sz="3600"/>
              <a:t>mark:</a:t>
            </a:r>
          </a:p>
          <a:p>
            <a:pPr lvl="0">
              <a:defRPr sz="1800"/>
            </a:pPr>
            <a:r>
              <a:rPr sz="3600"/>
              <a:t>If you are plotting </a:t>
            </a:r>
            <a:r>
              <a:rPr sz="3600" b="1">
                <a:latin typeface="Helvetica"/>
                <a:ea typeface="Helvetica"/>
                <a:cs typeface="Helvetica"/>
                <a:sym typeface="Helvetica"/>
              </a:rPr>
              <a:t>mean </a:t>
            </a:r>
            <a:r>
              <a:rPr sz="3600"/>
              <a:t>values then you should clearly state this in your label.</a:t>
            </a:r>
          </a:p>
        </p:txBody>
      </p:sp>
      <p:pic>
        <p:nvPicPr>
          <p:cNvPr id="108" name="Screen Shot 2015-09-27 at 15.22.09.png"/>
          <p:cNvPicPr/>
          <p:nvPr/>
        </p:nvPicPr>
        <p:blipFill>
          <a:blip r:embed="rId2">
            <a:extLst/>
          </a:blip>
          <a:stretch>
            <a:fillRect/>
          </a:stretch>
        </p:blipFill>
        <p:spPr>
          <a:xfrm>
            <a:off x="600620" y="5868789"/>
            <a:ext cx="7518401" cy="2349501"/>
          </a:xfrm>
          <a:prstGeom prst="rect">
            <a:avLst/>
          </a:prstGeom>
          <a:ln w="12700">
            <a:miter lim="400000"/>
          </a:ln>
        </p:spPr>
      </p:pic>
      <p:sp>
        <p:nvSpPr>
          <p:cNvPr id="109" name="Shape 109"/>
          <p:cNvSpPr/>
          <p:nvPr/>
        </p:nvSpPr>
        <p:spPr>
          <a:xfrm>
            <a:off x="7665337" y="5956300"/>
            <a:ext cx="3806142" cy="119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nb these are not fully labelled!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1676400" y="444500"/>
            <a:ext cx="11099800" cy="2159000"/>
          </a:xfrm>
          <a:prstGeom prst="rect">
            <a:avLst/>
          </a:prstGeom>
        </p:spPr>
        <p:txBody>
          <a:bodyPr/>
          <a:lstStyle/>
          <a:p>
            <a:pPr lvl="0">
              <a:defRPr sz="1800"/>
            </a:pPr>
            <a:r>
              <a:rPr sz="8000"/>
              <a:t>Rules for Graphs</a:t>
            </a:r>
          </a:p>
        </p:txBody>
      </p:sp>
      <p:sp>
        <p:nvSpPr>
          <p:cNvPr id="112" name="Shape 112"/>
          <p:cNvSpPr>
            <a:spLocks noGrp="1"/>
          </p:cNvSpPr>
          <p:nvPr>
            <p:ph type="body" idx="1"/>
          </p:nvPr>
        </p:nvSpPr>
        <p:spPr>
          <a:prstGeom prst="rect">
            <a:avLst/>
          </a:prstGeom>
        </p:spPr>
        <p:txBody>
          <a:bodyPr/>
          <a:lstStyle/>
          <a:p>
            <a:pPr lvl="0">
              <a:defRPr sz="1800"/>
            </a:pPr>
            <a:r>
              <a:rPr sz="3600" b="1">
                <a:latin typeface="Helvetica"/>
                <a:ea typeface="Helvetica"/>
                <a:cs typeface="Helvetica"/>
                <a:sym typeface="Helvetica"/>
              </a:rPr>
              <a:t>Data points:</a:t>
            </a:r>
            <a:r>
              <a:rPr sz="3600"/>
              <a:t> should be marked with a </a:t>
            </a:r>
            <a:r>
              <a:rPr sz="3600" b="1">
                <a:latin typeface="Helvetica"/>
                <a:ea typeface="Helvetica"/>
                <a:cs typeface="Helvetica"/>
                <a:sym typeface="Helvetica"/>
              </a:rPr>
              <a:t>cross</a:t>
            </a:r>
            <a:r>
              <a:rPr sz="3600"/>
              <a:t> (Error bars can take the place of data points where appropriate) using a </a:t>
            </a:r>
            <a:r>
              <a:rPr sz="3600" b="1">
                <a:latin typeface="Helvetica"/>
                <a:ea typeface="Helvetica"/>
                <a:cs typeface="Helvetica"/>
                <a:sym typeface="Helvetica"/>
              </a:rPr>
              <a:t>sharp</a:t>
            </a:r>
            <a:r>
              <a:rPr sz="3600"/>
              <a:t> pencil.</a:t>
            </a:r>
          </a:p>
          <a:p>
            <a:pPr lvl="0">
              <a:defRPr sz="1800"/>
            </a:pPr>
            <a:r>
              <a:rPr sz="3600"/>
              <a:t>Do not </a:t>
            </a:r>
            <a:r>
              <a:rPr sz="3600" b="1">
                <a:latin typeface="Helvetica"/>
                <a:ea typeface="Helvetica"/>
                <a:cs typeface="Helvetica"/>
                <a:sym typeface="Helvetica"/>
              </a:rPr>
              <a:t>extrapolate</a:t>
            </a:r>
            <a:r>
              <a:rPr sz="3600"/>
              <a:t> the line beyond the range within which you measured. A common mistake is to try and force the line through the origin.</a:t>
            </a:r>
          </a:p>
          <a:p>
            <a:pPr lvl="0">
              <a:defRPr sz="1800"/>
            </a:pPr>
            <a:r>
              <a:rPr sz="3600"/>
              <a:t>Where data falls a long way from zero, a broken axis will save space.</a:t>
            </a:r>
          </a:p>
        </p:txBody>
      </p:sp>
      <p:pic>
        <p:nvPicPr>
          <p:cNvPr id="113" name="Unknown.png"/>
          <p:cNvPicPr/>
          <p:nvPr/>
        </p:nvPicPr>
        <p:blipFill>
          <a:blip r:embed="rId2">
            <a:extLst/>
          </a:blip>
          <a:stretch>
            <a:fillRect/>
          </a:stretch>
        </p:blipFill>
        <p:spPr>
          <a:xfrm>
            <a:off x="393799" y="1069544"/>
            <a:ext cx="2482879" cy="90891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Screen Shot 2015-09-27 at 15.27.41.png"/>
          <p:cNvPicPr/>
          <p:nvPr/>
        </p:nvPicPr>
        <p:blipFill>
          <a:blip r:embed="rId2">
            <a:extLst/>
          </a:blip>
          <a:stretch>
            <a:fillRect/>
          </a:stretch>
        </p:blipFill>
        <p:spPr>
          <a:xfrm>
            <a:off x="1890712" y="1374819"/>
            <a:ext cx="10562740" cy="7441582"/>
          </a:xfrm>
          <a:prstGeom prst="rect">
            <a:avLst/>
          </a:prstGeom>
          <a:ln w="12700">
            <a:miter lim="400000"/>
          </a:ln>
        </p:spPr>
      </p:pic>
      <p:pic>
        <p:nvPicPr>
          <p:cNvPr id="116" name="Unknown.png"/>
          <p:cNvPicPr/>
          <p:nvPr/>
        </p:nvPicPr>
        <p:blipFill>
          <a:blip r:embed="rId3">
            <a:extLst/>
          </a:blip>
          <a:stretch>
            <a:fillRect/>
          </a:stretch>
        </p:blipFill>
        <p:spPr>
          <a:xfrm>
            <a:off x="9496623" y="2075805"/>
            <a:ext cx="1422401" cy="5207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creen Shot 2015-09-27 at 13.42.40.png"/>
          <p:cNvPicPr/>
          <p:nvPr/>
        </p:nvPicPr>
        <p:blipFill>
          <a:blip r:embed="rId2">
            <a:extLst/>
          </a:blip>
          <a:stretch>
            <a:fillRect/>
          </a:stretch>
        </p:blipFill>
        <p:spPr>
          <a:xfrm>
            <a:off x="4977308" y="410517"/>
            <a:ext cx="6723578" cy="8658724"/>
          </a:xfrm>
          <a:prstGeom prst="rect">
            <a:avLst/>
          </a:prstGeom>
          <a:ln w="12700">
            <a:miter lim="400000"/>
          </a:ln>
        </p:spPr>
      </p:pic>
      <p:sp>
        <p:nvSpPr>
          <p:cNvPr id="36" name="Shape 36"/>
          <p:cNvSpPr/>
          <p:nvPr/>
        </p:nvSpPr>
        <p:spPr>
          <a:xfrm>
            <a:off x="56058" y="3429000"/>
            <a:ext cx="4891684" cy="2286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600"/>
              <a:t>AQA Practical</a:t>
            </a:r>
          </a:p>
          <a:p>
            <a:pPr lvl="0">
              <a:defRPr sz="1800"/>
            </a:pPr>
            <a:r>
              <a:rPr sz="3600"/>
              <a:t>Handbook</a:t>
            </a:r>
          </a:p>
          <a:p>
            <a:pPr lvl="0">
              <a:defRPr sz="1800"/>
            </a:pPr>
            <a:r>
              <a:rPr sz="3600" b="1">
                <a:solidFill>
                  <a:srgbClr val="FF2600"/>
                </a:solidFill>
                <a:latin typeface="Helvetica"/>
                <a:ea typeface="Helvetica"/>
                <a:cs typeface="Helvetica"/>
                <a:sym typeface="Helvetica"/>
              </a:rPr>
              <a:t>6 Required Practicals</a:t>
            </a:r>
          </a:p>
          <a:p>
            <a:pPr lvl="0">
              <a:defRPr sz="1800"/>
            </a:pPr>
            <a:r>
              <a:rPr sz="3600"/>
              <a:t>in AS year</a:t>
            </a:r>
          </a:p>
        </p:txBody>
      </p:sp>
      <p:pic>
        <p:nvPicPr>
          <p:cNvPr id="37" name="Unknown.png"/>
          <p:cNvPicPr/>
          <p:nvPr/>
        </p:nvPicPr>
        <p:blipFill>
          <a:blip r:embed="rId3">
            <a:extLst/>
          </a:blip>
          <a:stretch>
            <a:fillRect/>
          </a:stretch>
        </p:blipFill>
        <p:spPr>
          <a:xfrm>
            <a:off x="1892597" y="5839767"/>
            <a:ext cx="1422401" cy="520701"/>
          </a:xfrm>
          <a:prstGeom prst="rect">
            <a:avLst/>
          </a:prstGeom>
          <a:ln w="12700">
            <a:miter lim="400000"/>
          </a:ln>
        </p:spPr>
      </p:pic>
      <p:sp>
        <p:nvSpPr>
          <p:cNvPr id="38" name="Shape 38"/>
          <p:cNvSpPr/>
          <p:nvPr/>
        </p:nvSpPr>
        <p:spPr>
          <a:xfrm>
            <a:off x="3810000" y="2152005"/>
            <a:ext cx="1270000" cy="857895"/>
          </a:xfrm>
          <a:prstGeom prst="rightArrow">
            <a:avLst>
              <a:gd name="adj1" fmla="val 32000"/>
              <a:gd name="adj2" fmla="val 94744"/>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39" name="Shape 39"/>
          <p:cNvSpPr/>
          <p:nvPr/>
        </p:nvSpPr>
        <p:spPr>
          <a:xfrm>
            <a:off x="1123466" y="2257102"/>
            <a:ext cx="240186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2600"/>
                </a:solidFill>
                <a:latin typeface="Helvetica"/>
                <a:ea typeface="Helvetica"/>
                <a:cs typeface="Helvetica"/>
                <a:sym typeface="Helvetica"/>
              </a:defRPr>
            </a:lvl1pPr>
          </a:lstStyle>
          <a:p>
            <a:pPr lvl="0">
              <a:defRPr sz="1800" b="0">
                <a:solidFill>
                  <a:srgbClr val="000000"/>
                </a:solidFill>
              </a:defRPr>
            </a:pPr>
            <a:r>
              <a:rPr sz="3600" b="1">
                <a:solidFill>
                  <a:srgbClr val="FF2600"/>
                </a:solidFill>
              </a:rPr>
              <a:t>Practical 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lvl1pPr defTabSz="572516">
              <a:defRPr sz="7840"/>
            </a:lvl1pPr>
          </a:lstStyle>
          <a:p>
            <a:pPr lvl="0">
              <a:defRPr sz="1800"/>
            </a:pPr>
            <a:r>
              <a:rPr sz="7840"/>
              <a:t>Graphs- Lines of best Fit</a:t>
            </a:r>
          </a:p>
        </p:txBody>
      </p:sp>
      <p:sp>
        <p:nvSpPr>
          <p:cNvPr id="119" name="Shape 119"/>
          <p:cNvSpPr>
            <a:spLocks noGrp="1"/>
          </p:cNvSpPr>
          <p:nvPr>
            <p:ph type="body" idx="1"/>
          </p:nvPr>
        </p:nvSpPr>
        <p:spPr>
          <a:xfrm>
            <a:off x="952500" y="2609850"/>
            <a:ext cx="11099800" cy="6286500"/>
          </a:xfrm>
          <a:prstGeom prst="rect">
            <a:avLst/>
          </a:prstGeom>
        </p:spPr>
        <p:txBody>
          <a:bodyPr/>
          <a:lstStyle/>
          <a:p>
            <a:pPr marL="355600" lvl="0" indent="-355600" defTabSz="467359">
              <a:spcBef>
                <a:spcPts val="3300"/>
              </a:spcBef>
              <a:defRPr sz="1800"/>
            </a:pPr>
            <a:r>
              <a:rPr sz="2880"/>
              <a:t>Lines of best fit should be drawn </a:t>
            </a:r>
            <a:r>
              <a:rPr sz="2880" b="1">
                <a:latin typeface="Helvetica"/>
                <a:ea typeface="Helvetica"/>
                <a:cs typeface="Helvetica"/>
                <a:sym typeface="Helvetica"/>
              </a:rPr>
              <a:t>when appropriate.</a:t>
            </a:r>
            <a:r>
              <a:rPr sz="2880"/>
              <a:t> </a:t>
            </a:r>
            <a:r>
              <a:rPr sz="2880" b="1">
                <a:latin typeface="Helvetica"/>
                <a:ea typeface="Helvetica"/>
                <a:cs typeface="Helvetica"/>
                <a:sym typeface="Helvetica"/>
              </a:rPr>
              <a:t>Alternatively use a cross to cross ruled line</a:t>
            </a:r>
            <a:r>
              <a:rPr sz="2880"/>
              <a:t>. Students should consider the following when deciding where to draw a line of best fit:</a:t>
            </a:r>
          </a:p>
          <a:p>
            <a:pPr marL="355600" lvl="0" indent="-355600" defTabSz="467359">
              <a:spcBef>
                <a:spcPts val="3300"/>
              </a:spcBef>
              <a:defRPr sz="1800"/>
            </a:pPr>
            <a:r>
              <a:rPr sz="2880"/>
              <a:t>Are the data likely to have an underlying equation that it is following (for example, a relationship governed by a physical law)? This will help decide if the line should be straight or curved.</a:t>
            </a:r>
          </a:p>
          <a:p>
            <a:pPr marL="355600" lvl="0" indent="-355600" defTabSz="467359">
              <a:spcBef>
                <a:spcPts val="3300"/>
              </a:spcBef>
              <a:defRPr sz="1800"/>
            </a:pPr>
            <a:r>
              <a:rPr sz="2880"/>
              <a:t>Are there any anomalous results? </a:t>
            </a:r>
          </a:p>
          <a:p>
            <a:pPr marL="355600" lvl="0" indent="-355600" defTabSz="467359">
              <a:spcBef>
                <a:spcPts val="3300"/>
              </a:spcBef>
              <a:defRPr sz="1800"/>
            </a:pPr>
            <a:r>
              <a:rPr sz="2880"/>
              <a:t>Are there uncertainties in the measurements? The line of best fit should fall within </a:t>
            </a:r>
            <a:r>
              <a:rPr sz="2880" b="1">
                <a:latin typeface="Helvetica"/>
                <a:ea typeface="Helvetica"/>
                <a:cs typeface="Helvetica"/>
                <a:sym typeface="Helvetica"/>
              </a:rPr>
              <a:t>error bars</a:t>
            </a:r>
            <a:r>
              <a:rPr sz="2880"/>
              <a:t> if drawn.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1473200" y="206623"/>
            <a:ext cx="11099800" cy="2159001"/>
          </a:xfrm>
          <a:prstGeom prst="rect">
            <a:avLst/>
          </a:prstGeom>
        </p:spPr>
        <p:txBody>
          <a:bodyPr/>
          <a:lstStyle/>
          <a:p>
            <a:pPr lvl="0">
              <a:defRPr sz="1800"/>
            </a:pPr>
            <a:r>
              <a:rPr sz="8000"/>
              <a:t>Anomalous Results</a:t>
            </a:r>
          </a:p>
        </p:txBody>
      </p:sp>
      <p:sp>
        <p:nvSpPr>
          <p:cNvPr id="122" name="Shape 122"/>
          <p:cNvSpPr>
            <a:spLocks noGrp="1"/>
          </p:cNvSpPr>
          <p:nvPr>
            <p:ph type="body" idx="1"/>
          </p:nvPr>
        </p:nvSpPr>
        <p:spPr>
          <a:prstGeom prst="rect">
            <a:avLst/>
          </a:prstGeom>
        </p:spPr>
        <p:txBody>
          <a:bodyPr/>
          <a:lstStyle/>
          <a:p>
            <a:pPr marL="262254" lvl="0" indent="-262254" defTabSz="344677">
              <a:spcBef>
                <a:spcPts val="2400"/>
              </a:spcBef>
              <a:defRPr sz="1800"/>
            </a:pPr>
            <a:r>
              <a:rPr sz="2124"/>
              <a:t>At GCSE, students are often taught to automatically ignore anomalous results. At A-level students should think carefully about what could have caused the unexpected result. </a:t>
            </a:r>
          </a:p>
          <a:p>
            <a:pPr marL="262254" lvl="0" indent="-262254" defTabSz="344677">
              <a:spcBef>
                <a:spcPts val="2400"/>
              </a:spcBef>
              <a:defRPr sz="1800"/>
            </a:pPr>
            <a:r>
              <a:rPr sz="2124"/>
              <a:t>In presenting results graphically, anomalous points should be plotted but ignored when the line of best fit is being decided.</a:t>
            </a:r>
          </a:p>
          <a:p>
            <a:pPr marL="262254" lvl="0" indent="-262254" defTabSz="344677">
              <a:spcBef>
                <a:spcPts val="2400"/>
              </a:spcBef>
              <a:defRPr sz="1800"/>
            </a:pPr>
            <a:r>
              <a:rPr sz="2124"/>
              <a:t>Anomalous results should also be ignored where results are expected to be the same (for example in when repeat readings of pH are taken of the same sample).</a:t>
            </a:r>
          </a:p>
          <a:p>
            <a:pPr marL="262254" lvl="0" indent="-262254" defTabSz="344677">
              <a:spcBef>
                <a:spcPts val="2400"/>
              </a:spcBef>
              <a:defRPr sz="1800"/>
            </a:pPr>
            <a:r>
              <a:rPr sz="2124"/>
              <a:t>Where there is no obvious error and no expectation that results should be the same, anomalous results should be included. This will reduce the possibility that a key point is being overlooked. </a:t>
            </a:r>
          </a:p>
          <a:p>
            <a:pPr marL="262254" lvl="0" indent="-262254" defTabSz="344677">
              <a:spcBef>
                <a:spcPts val="2400"/>
              </a:spcBef>
              <a:defRPr sz="1800"/>
            </a:pPr>
            <a:r>
              <a:rPr sz="2124"/>
              <a:t>Please note: when recording results it is important that all data are included. Anomalous results should only be ignored at the data analysis stage.</a:t>
            </a:r>
          </a:p>
          <a:p>
            <a:pPr marL="262254" lvl="0" indent="-262254" defTabSz="344677">
              <a:spcBef>
                <a:spcPts val="2400"/>
              </a:spcBef>
              <a:defRPr sz="1800"/>
            </a:pPr>
            <a:r>
              <a:rPr sz="2124"/>
              <a:t>It is best practice whenever an anomalous result is identified for the experiment to be repeated. This highlights the need to tabulate and even graph results as an experiment is carried out.</a:t>
            </a:r>
          </a:p>
        </p:txBody>
      </p:sp>
      <p:pic>
        <p:nvPicPr>
          <p:cNvPr id="123" name="Unknown.png"/>
          <p:cNvPicPr/>
          <p:nvPr/>
        </p:nvPicPr>
        <p:blipFill>
          <a:blip r:embed="rId2">
            <a:extLst/>
          </a:blip>
          <a:stretch>
            <a:fillRect/>
          </a:stretch>
        </p:blipFill>
        <p:spPr>
          <a:xfrm>
            <a:off x="807442" y="1025773"/>
            <a:ext cx="1422401" cy="5207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Screen Shot 2015-09-27 at 15.34.11.png"/>
          <p:cNvPicPr/>
          <p:nvPr/>
        </p:nvPicPr>
        <p:blipFill>
          <a:blip r:embed="rId2">
            <a:extLst/>
          </a:blip>
          <a:stretch>
            <a:fillRect/>
          </a:stretch>
        </p:blipFill>
        <p:spPr>
          <a:xfrm>
            <a:off x="833560" y="1526119"/>
            <a:ext cx="10537627" cy="7701721"/>
          </a:xfrm>
          <a:prstGeom prst="rect">
            <a:avLst/>
          </a:prstGeom>
          <a:ln w="12700">
            <a:miter lim="400000"/>
          </a:ln>
        </p:spPr>
      </p:pic>
      <p:pic>
        <p:nvPicPr>
          <p:cNvPr id="126" name="Unknown.png"/>
          <p:cNvPicPr/>
          <p:nvPr/>
        </p:nvPicPr>
        <p:blipFill>
          <a:blip r:embed="rId3">
            <a:extLst/>
          </a:blip>
          <a:stretch>
            <a:fillRect/>
          </a:stretch>
        </p:blipFill>
        <p:spPr>
          <a:xfrm>
            <a:off x="8803828" y="7287418"/>
            <a:ext cx="1422401" cy="520701"/>
          </a:xfrm>
          <a:prstGeom prst="rect">
            <a:avLst/>
          </a:prstGeom>
          <a:ln w="12700">
            <a:miter lim="400000"/>
          </a:ln>
        </p:spPr>
      </p:pic>
      <p:sp>
        <p:nvSpPr>
          <p:cNvPr id="127" name="Shape 127"/>
          <p:cNvSpPr/>
          <p:nvPr/>
        </p:nvSpPr>
        <p:spPr>
          <a:xfrm>
            <a:off x="4975919" y="501649"/>
            <a:ext cx="2722762" cy="774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b="1">
                <a:latin typeface="Helvetica"/>
                <a:ea typeface="Helvetica"/>
                <a:cs typeface="Helvetica"/>
                <a:sym typeface="Helvetica"/>
              </a:defRPr>
            </a:lvl1pPr>
          </a:lstStyle>
          <a:p>
            <a:pPr lvl="0">
              <a:defRPr sz="1800" b="0"/>
            </a:pPr>
            <a:r>
              <a:rPr sz="4400" b="1"/>
              <a:t>Gradients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836860" y="165100"/>
            <a:ext cx="11099801" cy="2159000"/>
          </a:xfrm>
          <a:prstGeom prst="rect">
            <a:avLst/>
          </a:prstGeom>
        </p:spPr>
        <p:txBody>
          <a:bodyPr/>
          <a:lstStyle>
            <a:lvl1pPr>
              <a:defRPr sz="6000"/>
            </a:lvl1pPr>
          </a:lstStyle>
          <a:p>
            <a:pPr lvl="0">
              <a:defRPr sz="1800"/>
            </a:pPr>
            <a:r>
              <a:rPr sz="6000"/>
              <a:t>Adding Range bars and Error bars to graphs</a:t>
            </a:r>
          </a:p>
        </p:txBody>
      </p:sp>
      <p:pic>
        <p:nvPicPr>
          <p:cNvPr id="130" name="pasted-image.tif"/>
          <p:cNvPicPr/>
          <p:nvPr/>
        </p:nvPicPr>
        <p:blipFill>
          <a:blip r:embed="rId2">
            <a:extLst/>
          </a:blip>
          <a:stretch>
            <a:fillRect/>
          </a:stretch>
        </p:blipFill>
        <p:spPr>
          <a:xfrm>
            <a:off x="970781" y="2494313"/>
            <a:ext cx="8675638" cy="6517574"/>
          </a:xfrm>
          <a:prstGeom prst="rect">
            <a:avLst/>
          </a:prstGeom>
          <a:ln w="12700">
            <a:miter lim="400000"/>
          </a:ln>
        </p:spPr>
      </p:pic>
      <p:sp>
        <p:nvSpPr>
          <p:cNvPr id="131" name="Shape 131"/>
          <p:cNvSpPr/>
          <p:nvPr/>
        </p:nvSpPr>
        <p:spPr>
          <a:xfrm>
            <a:off x="9894417" y="3314700"/>
            <a:ext cx="2419597" cy="4470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A way of indicating level of certainty</a:t>
            </a:r>
          </a:p>
          <a:p>
            <a:pPr lvl="0">
              <a:defRPr sz="1800"/>
            </a:pPr>
            <a:r>
              <a:rPr sz="3600"/>
              <a:t>in the</a:t>
            </a:r>
          </a:p>
          <a:p>
            <a:pPr lvl="0">
              <a:defRPr sz="1800"/>
            </a:pPr>
            <a:r>
              <a:rPr sz="3600"/>
              <a:t>positioning</a:t>
            </a:r>
          </a:p>
          <a:p>
            <a:pPr lvl="0">
              <a:defRPr sz="1800"/>
            </a:pPr>
            <a:r>
              <a:rPr sz="3600"/>
              <a:t>of your</a:t>
            </a:r>
          </a:p>
          <a:p>
            <a:pPr lvl="0">
              <a:defRPr sz="1800"/>
            </a:pPr>
            <a:r>
              <a:rPr sz="3600"/>
              <a:t>points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952500" y="1041400"/>
            <a:ext cx="11099800" cy="2159000"/>
          </a:xfrm>
          <a:prstGeom prst="rect">
            <a:avLst/>
          </a:prstGeom>
        </p:spPr>
        <p:txBody>
          <a:bodyPr/>
          <a:lstStyle/>
          <a:p>
            <a:pPr lvl="0">
              <a:defRPr sz="1800"/>
            </a:pPr>
            <a:r>
              <a:rPr sz="8000"/>
              <a:t>3 types</a:t>
            </a:r>
          </a:p>
        </p:txBody>
      </p:sp>
      <p:sp>
        <p:nvSpPr>
          <p:cNvPr id="134" name="Shape 134"/>
          <p:cNvSpPr>
            <a:spLocks noGrp="1"/>
          </p:cNvSpPr>
          <p:nvPr>
            <p:ph type="body" idx="1"/>
          </p:nvPr>
        </p:nvSpPr>
        <p:spPr>
          <a:xfrm>
            <a:off x="952500" y="2609850"/>
            <a:ext cx="11099800" cy="6286500"/>
          </a:xfrm>
          <a:prstGeom prst="rect">
            <a:avLst/>
          </a:prstGeom>
        </p:spPr>
        <p:txBody>
          <a:bodyPr/>
          <a:lstStyle/>
          <a:p>
            <a:pPr lvl="0">
              <a:defRPr sz="1800"/>
            </a:pPr>
            <a:r>
              <a:rPr sz="3600"/>
              <a:t>Mean </a:t>
            </a:r>
            <a:r>
              <a:rPr sz="3600" b="1">
                <a:latin typeface="Helvetica"/>
                <a:ea typeface="Helvetica"/>
                <a:cs typeface="Helvetica"/>
                <a:sym typeface="Helvetica"/>
              </a:rPr>
              <a:t>+</a:t>
            </a:r>
            <a:r>
              <a:rPr sz="3600"/>
              <a:t> </a:t>
            </a:r>
            <a:r>
              <a:rPr sz="3600" b="1">
                <a:latin typeface="Helvetica"/>
                <a:ea typeface="Helvetica"/>
                <a:cs typeface="Helvetica"/>
                <a:sym typeface="Helvetica"/>
              </a:rPr>
              <a:t>Range</a:t>
            </a:r>
            <a:endParaRPr sz="3600"/>
          </a:p>
          <a:p>
            <a:pPr lvl="0">
              <a:defRPr sz="1800"/>
            </a:pPr>
            <a:r>
              <a:rPr sz="3600"/>
              <a:t>Mean </a:t>
            </a:r>
            <a:r>
              <a:rPr sz="3600" b="1">
                <a:latin typeface="Helvetica"/>
                <a:ea typeface="Helvetica"/>
                <a:cs typeface="Helvetica"/>
                <a:sym typeface="Helvetica"/>
              </a:rPr>
              <a:t>+/- SD (standard deviation) </a:t>
            </a:r>
          </a:p>
          <a:p>
            <a:pPr lvl="0">
              <a:defRPr sz="1800"/>
            </a:pPr>
            <a:r>
              <a:rPr sz="3600"/>
              <a:t>Mean </a:t>
            </a:r>
            <a:r>
              <a:rPr sz="3600" b="1">
                <a:latin typeface="Helvetica"/>
                <a:ea typeface="Helvetica"/>
                <a:cs typeface="Helvetica"/>
                <a:sym typeface="Helvetica"/>
              </a:rPr>
              <a:t>+/- SE (standard error)</a:t>
            </a:r>
            <a:r>
              <a:rPr sz="3600"/>
              <a:t> </a:t>
            </a:r>
          </a:p>
          <a:p>
            <a:pPr lvl="0">
              <a:defRPr sz="1800"/>
            </a:pPr>
            <a:r>
              <a:rPr sz="3600" u="sng">
                <a:hlinkClick r:id="rId2"/>
              </a:rPr>
              <a:t>http://jcb.rupress.org/content/177/1/7.full.pdf+html</a:t>
            </a:r>
            <a:r>
              <a:rPr sz="3600"/>
              <a:t> An article on error bars in experimental biology - extracted from the journal of cell biology - extension reading.</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pPr lvl="0" defTabSz="309625">
              <a:defRPr sz="1800"/>
            </a:pPr>
            <a:r>
              <a:rPr sz="4240"/>
              <a:t>If we plot the mean with the </a:t>
            </a:r>
            <a:r>
              <a:rPr sz="4240" b="1">
                <a:latin typeface="Helvetica"/>
                <a:ea typeface="Helvetica"/>
                <a:cs typeface="Helvetica"/>
                <a:sym typeface="Helvetica"/>
              </a:rPr>
              <a:t>range</a:t>
            </a:r>
            <a:r>
              <a:rPr sz="4240"/>
              <a:t> (max-min value) then we can see the spread (</a:t>
            </a:r>
            <a:r>
              <a:rPr sz="4240" b="1">
                <a:latin typeface="Helvetica"/>
                <a:ea typeface="Helvetica"/>
                <a:cs typeface="Helvetica"/>
                <a:sym typeface="Helvetica"/>
              </a:rPr>
              <a:t>variance/dispersion</a:t>
            </a:r>
            <a:r>
              <a:rPr sz="4240"/>
              <a:t>) of data around the mean</a:t>
            </a:r>
          </a:p>
        </p:txBody>
      </p:sp>
      <p:pic>
        <p:nvPicPr>
          <p:cNvPr id="137" name="pasted-image.pdf"/>
          <p:cNvPicPr/>
          <p:nvPr/>
        </p:nvPicPr>
        <p:blipFill>
          <a:blip r:embed="rId2">
            <a:extLst/>
          </a:blip>
          <a:stretch>
            <a:fillRect/>
          </a:stretch>
        </p:blipFill>
        <p:spPr>
          <a:xfrm>
            <a:off x="958850" y="3149600"/>
            <a:ext cx="4381500" cy="5207000"/>
          </a:xfrm>
          <a:prstGeom prst="rect">
            <a:avLst/>
          </a:prstGeom>
          <a:ln w="12700">
            <a:miter lim="400000"/>
          </a:ln>
        </p:spPr>
      </p:pic>
      <p:pic>
        <p:nvPicPr>
          <p:cNvPr id="138" name="pasted-image.pdf"/>
          <p:cNvPicPr/>
          <p:nvPr/>
        </p:nvPicPr>
        <p:blipFill>
          <a:blip r:embed="rId3">
            <a:extLst/>
          </a:blip>
          <a:stretch>
            <a:fillRect/>
          </a:stretch>
        </p:blipFill>
        <p:spPr>
          <a:xfrm>
            <a:off x="5905500" y="2940050"/>
            <a:ext cx="6019800" cy="544830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pPr lvl="0">
              <a:defRPr sz="1800"/>
            </a:pPr>
            <a:r>
              <a:rPr sz="8000"/>
              <a:t>Now Plot the range bars onto your graph!</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673100" y="203200"/>
            <a:ext cx="11099800" cy="2159000"/>
          </a:xfrm>
          <a:prstGeom prst="rect">
            <a:avLst/>
          </a:prstGeom>
        </p:spPr>
        <p:txBody>
          <a:bodyPr/>
          <a:lstStyle/>
          <a:p>
            <a:pPr lvl="0">
              <a:defRPr sz="1800"/>
            </a:pPr>
            <a:r>
              <a:rPr sz="8000"/>
              <a:t>Standard deviation</a:t>
            </a:r>
          </a:p>
        </p:txBody>
      </p:sp>
      <p:sp>
        <p:nvSpPr>
          <p:cNvPr id="143" name="Shape 143"/>
          <p:cNvSpPr>
            <a:spLocks noGrp="1"/>
          </p:cNvSpPr>
          <p:nvPr>
            <p:ph type="body" idx="1"/>
          </p:nvPr>
        </p:nvSpPr>
        <p:spPr>
          <a:xfrm>
            <a:off x="673100" y="1955800"/>
            <a:ext cx="11099800" cy="2501008"/>
          </a:xfrm>
          <a:prstGeom prst="rect">
            <a:avLst/>
          </a:prstGeom>
        </p:spPr>
        <p:txBody>
          <a:bodyPr/>
          <a:lstStyle/>
          <a:p>
            <a:pPr marL="391159" lvl="0" indent="-391159" defTabSz="514095">
              <a:spcBef>
                <a:spcPts val="3600"/>
              </a:spcBef>
              <a:defRPr sz="1800"/>
            </a:pPr>
            <a:r>
              <a:rPr sz="3168"/>
              <a:t>The standard deviation is used to assess how far the values are spread around the mean.</a:t>
            </a:r>
          </a:p>
          <a:p>
            <a:pPr marL="391159" lvl="0" indent="-391159" defTabSz="514095">
              <a:spcBef>
                <a:spcPts val="3600"/>
              </a:spcBef>
              <a:defRPr sz="1800"/>
            </a:pPr>
            <a:r>
              <a:rPr sz="3168"/>
              <a:t>Watch Bozeman: </a:t>
            </a:r>
            <a:r>
              <a:rPr sz="3168" u="sng">
                <a:hlinkClick r:id="rId2"/>
              </a:rPr>
              <a:t>http://www.bozemanscience.com/standard-deviation/</a:t>
            </a:r>
          </a:p>
        </p:txBody>
      </p:sp>
      <p:pic>
        <p:nvPicPr>
          <p:cNvPr id="144" name="Screen Shot 2015-09-27 at 13.50.55.png"/>
          <p:cNvPicPr/>
          <p:nvPr/>
        </p:nvPicPr>
        <p:blipFill>
          <a:blip r:embed="rId3">
            <a:extLst/>
          </a:blip>
          <a:stretch>
            <a:fillRect/>
          </a:stretch>
        </p:blipFill>
        <p:spPr>
          <a:xfrm>
            <a:off x="1927773" y="5385699"/>
            <a:ext cx="8184054" cy="3418527"/>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Screen Shot 2015-09-27 at 13.51.18.png"/>
          <p:cNvPicPr/>
          <p:nvPr/>
        </p:nvPicPr>
        <p:blipFill>
          <a:blip r:embed="rId2">
            <a:extLst/>
          </a:blip>
          <a:stretch>
            <a:fillRect/>
          </a:stretch>
        </p:blipFill>
        <p:spPr>
          <a:xfrm>
            <a:off x="558403" y="204489"/>
            <a:ext cx="10922001" cy="909320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1333500" y="203200"/>
            <a:ext cx="11099800" cy="2159000"/>
          </a:xfrm>
          <a:prstGeom prst="rect">
            <a:avLst/>
          </a:prstGeom>
        </p:spPr>
        <p:txBody>
          <a:bodyPr/>
          <a:lstStyle/>
          <a:p>
            <a:pPr lvl="0">
              <a:defRPr sz="1800"/>
            </a:pPr>
            <a:r>
              <a:rPr sz="8000"/>
              <a:t>Standard deviation</a:t>
            </a:r>
          </a:p>
        </p:txBody>
      </p:sp>
      <p:sp>
        <p:nvSpPr>
          <p:cNvPr id="149" name="Shape 149"/>
          <p:cNvSpPr>
            <a:spLocks noGrp="1"/>
          </p:cNvSpPr>
          <p:nvPr>
            <p:ph type="body" idx="1"/>
          </p:nvPr>
        </p:nvSpPr>
        <p:spPr>
          <a:xfrm>
            <a:off x="368300" y="2133600"/>
            <a:ext cx="11099800" cy="6286500"/>
          </a:xfrm>
          <a:prstGeom prst="rect">
            <a:avLst/>
          </a:prstGeom>
        </p:spPr>
        <p:txBody>
          <a:bodyPr/>
          <a:lstStyle/>
          <a:p>
            <a:pPr lvl="0">
              <a:defRPr sz="1800"/>
            </a:pPr>
            <a:r>
              <a:rPr sz="3600"/>
              <a:t>“Students may be tested on their ability to calculate standard deviation and their ability to understand why standard deviation is a useful measure of dispersion for a given set of data eg an outlying result”</a:t>
            </a:r>
          </a:p>
          <a:p>
            <a:pPr lvl="0">
              <a:defRPr sz="1800"/>
            </a:pPr>
            <a:r>
              <a:rPr sz="3600"/>
              <a:t>“We would expect students to perform calculations during class work, but students will not be asked to calculate the standard deviation of a mean in an examination”</a:t>
            </a:r>
          </a:p>
        </p:txBody>
      </p:sp>
      <p:pic>
        <p:nvPicPr>
          <p:cNvPr id="150" name="Unknown.png"/>
          <p:cNvPicPr/>
          <p:nvPr/>
        </p:nvPicPr>
        <p:blipFill>
          <a:blip r:embed="rId2">
            <a:extLst/>
          </a:blip>
          <a:stretch>
            <a:fillRect/>
          </a:stretch>
        </p:blipFill>
        <p:spPr>
          <a:xfrm>
            <a:off x="670371" y="1022350"/>
            <a:ext cx="1422401" cy="5207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pPr>
            <a:r>
              <a:rPr sz="8000"/>
              <a:t>Learning Objectives</a:t>
            </a:r>
          </a:p>
        </p:txBody>
      </p:sp>
      <p:sp>
        <p:nvSpPr>
          <p:cNvPr id="42" name="Shape 42"/>
          <p:cNvSpPr>
            <a:spLocks noGrp="1"/>
          </p:cNvSpPr>
          <p:nvPr>
            <p:ph type="body" idx="1"/>
          </p:nvPr>
        </p:nvSpPr>
        <p:spPr>
          <a:xfrm>
            <a:off x="1320800" y="1733550"/>
            <a:ext cx="11099800" cy="6286500"/>
          </a:xfrm>
          <a:prstGeom prst="rect">
            <a:avLst/>
          </a:prstGeom>
        </p:spPr>
        <p:txBody>
          <a:bodyPr/>
          <a:lstStyle/>
          <a:p>
            <a:pPr lvl="0">
              <a:defRPr sz="1800"/>
            </a:pPr>
            <a:r>
              <a:rPr sz="3600"/>
              <a:t>To develop </a:t>
            </a:r>
            <a:r>
              <a:rPr sz="3600" b="1">
                <a:solidFill>
                  <a:srgbClr val="FF2600"/>
                </a:solidFill>
                <a:latin typeface="Helvetica"/>
                <a:ea typeface="Helvetica"/>
                <a:cs typeface="Helvetica"/>
                <a:sym typeface="Helvetica"/>
              </a:rPr>
              <a:t>practical skills a, c, l</a:t>
            </a:r>
            <a:r>
              <a:rPr sz="3600"/>
              <a:t> and begin to demonstrate </a:t>
            </a:r>
            <a:r>
              <a:rPr sz="3600" b="1">
                <a:solidFill>
                  <a:srgbClr val="FF2600"/>
                </a:solidFill>
                <a:latin typeface="Helvetica"/>
                <a:ea typeface="Helvetica"/>
                <a:cs typeface="Helvetica"/>
                <a:sym typeface="Helvetica"/>
              </a:rPr>
              <a:t>competencies 1a and 4a</a:t>
            </a:r>
          </a:p>
          <a:p>
            <a:pPr lvl="0">
              <a:defRPr sz="1800"/>
            </a:pPr>
            <a:r>
              <a:rPr sz="3600"/>
              <a:t>To investigate the affect of </a:t>
            </a:r>
            <a:r>
              <a:rPr sz="3600" b="1">
                <a:solidFill>
                  <a:srgbClr val="FF2600"/>
                </a:solidFill>
                <a:latin typeface="Helvetica"/>
                <a:ea typeface="Helvetica"/>
                <a:cs typeface="Helvetica"/>
                <a:sym typeface="Helvetica"/>
              </a:rPr>
              <a:t>temperature</a:t>
            </a:r>
            <a:r>
              <a:rPr sz="3600"/>
              <a:t> on the rate of an enzyme-controlled reaction</a:t>
            </a:r>
          </a:p>
          <a:p>
            <a:pPr lvl="0">
              <a:defRPr sz="1800"/>
            </a:pPr>
            <a:r>
              <a:rPr sz="3600"/>
              <a:t>To calculate the </a:t>
            </a:r>
            <a:r>
              <a:rPr sz="3600" b="1">
                <a:solidFill>
                  <a:srgbClr val="FF2600"/>
                </a:solidFill>
                <a:latin typeface="Helvetica"/>
                <a:ea typeface="Helvetica"/>
                <a:cs typeface="Helvetica"/>
                <a:sym typeface="Helvetica"/>
              </a:rPr>
              <a:t>mean</a:t>
            </a:r>
            <a:r>
              <a:rPr sz="3600"/>
              <a:t> and </a:t>
            </a:r>
            <a:r>
              <a:rPr sz="3600" b="1">
                <a:solidFill>
                  <a:srgbClr val="FF2600"/>
                </a:solidFill>
                <a:latin typeface="Helvetica"/>
                <a:ea typeface="Helvetica"/>
                <a:cs typeface="Helvetica"/>
                <a:sym typeface="Helvetica"/>
              </a:rPr>
              <a:t>standard deviation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asted-image.pdf"/>
          <p:cNvPicPr/>
          <p:nvPr/>
        </p:nvPicPr>
        <p:blipFill>
          <a:blip r:embed="rId2">
            <a:extLst/>
          </a:blip>
          <a:stretch>
            <a:fillRect/>
          </a:stretch>
        </p:blipFill>
        <p:spPr>
          <a:xfrm>
            <a:off x="1035050" y="1451822"/>
            <a:ext cx="8125778" cy="6849956"/>
          </a:xfrm>
          <a:prstGeom prst="rect">
            <a:avLst/>
          </a:prstGeom>
          <a:ln w="12700">
            <a:miter lim="400000"/>
          </a:ln>
        </p:spPr>
      </p:pic>
      <p:sp>
        <p:nvSpPr>
          <p:cNvPr id="153" name="Shape 153"/>
          <p:cNvSpPr/>
          <p:nvPr/>
        </p:nvSpPr>
        <p:spPr>
          <a:xfrm>
            <a:off x="3667480" y="412750"/>
            <a:ext cx="3968040"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600"/>
              <a:t>Standard deviation</a:t>
            </a:r>
          </a:p>
        </p:txBody>
      </p:sp>
      <p:sp>
        <p:nvSpPr>
          <p:cNvPr id="154" name="Shape 154"/>
          <p:cNvSpPr/>
          <p:nvPr/>
        </p:nvSpPr>
        <p:spPr>
          <a:xfrm>
            <a:off x="9308238" y="1955799"/>
            <a:ext cx="3350110" cy="6045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000"/>
            </a:lvl1pPr>
          </a:lstStyle>
          <a:p>
            <a:pPr lvl="0">
              <a:defRPr sz="1800"/>
            </a:pPr>
            <a:r>
              <a:rPr sz="3000"/>
              <a:t>Standard deviation can be used to plot error bars. A small standard deviation indicates that the data is clustered closely around the mean value. Conversely, a large standard deviation indicates a wider spread around the mean.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asted-image.pdf"/>
          <p:cNvPicPr/>
          <p:nvPr/>
        </p:nvPicPr>
        <p:blipFill>
          <a:blip r:embed="rId2">
            <a:extLst/>
          </a:blip>
          <a:stretch>
            <a:fillRect/>
          </a:stretch>
        </p:blipFill>
        <p:spPr>
          <a:xfrm>
            <a:off x="3037615" y="1517650"/>
            <a:ext cx="8148770" cy="7375153"/>
          </a:xfrm>
          <a:prstGeom prst="rect">
            <a:avLst/>
          </a:prstGeom>
          <a:ln w="12700">
            <a:miter lim="400000"/>
          </a:ln>
        </p:spPr>
      </p:pic>
      <p:sp>
        <p:nvSpPr>
          <p:cNvPr id="157" name="Shape 157"/>
          <p:cNvSpPr/>
          <p:nvPr/>
        </p:nvSpPr>
        <p:spPr>
          <a:xfrm>
            <a:off x="3499180" y="609600"/>
            <a:ext cx="6260440" cy="1193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600"/>
              <a:t>Plotting the mean +/-  one SD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952500" y="88900"/>
            <a:ext cx="11099800" cy="2159000"/>
          </a:xfrm>
          <a:prstGeom prst="rect">
            <a:avLst/>
          </a:prstGeom>
        </p:spPr>
        <p:txBody>
          <a:bodyPr/>
          <a:lstStyle/>
          <a:p>
            <a:pPr lvl="0">
              <a:defRPr sz="1800"/>
            </a:pPr>
            <a:r>
              <a:rPr sz="8000"/>
              <a:t>Overlapping Error Bars</a:t>
            </a:r>
          </a:p>
        </p:txBody>
      </p:sp>
      <p:pic>
        <p:nvPicPr>
          <p:cNvPr id="160" name="pasted-image.tif"/>
          <p:cNvPicPr/>
          <p:nvPr/>
        </p:nvPicPr>
        <p:blipFill>
          <a:blip r:embed="rId2">
            <a:extLst/>
          </a:blip>
          <a:stretch>
            <a:fillRect/>
          </a:stretch>
        </p:blipFill>
        <p:spPr>
          <a:xfrm>
            <a:off x="3553557" y="2419888"/>
            <a:ext cx="6227886" cy="3398647"/>
          </a:xfrm>
          <a:prstGeom prst="rect">
            <a:avLst/>
          </a:prstGeom>
          <a:ln w="12700">
            <a:miter lim="400000"/>
          </a:ln>
        </p:spPr>
      </p:pic>
      <p:sp>
        <p:nvSpPr>
          <p:cNvPr id="161" name="Shape 161"/>
          <p:cNvSpPr/>
          <p:nvPr/>
        </p:nvSpPr>
        <p:spPr>
          <a:xfrm>
            <a:off x="280984" y="6445249"/>
            <a:ext cx="12442832" cy="1739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If the error bars overlap then it cannot be concluded that the values are truly different. In biology we state the values are not significantly different.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sted-image.pdf"/>
          <p:cNvPicPr/>
          <p:nvPr/>
        </p:nvPicPr>
        <p:blipFill>
          <a:blip r:embed="rId2">
            <a:extLst/>
          </a:blip>
          <a:stretch>
            <a:fillRect/>
          </a:stretch>
        </p:blipFill>
        <p:spPr>
          <a:xfrm>
            <a:off x="482600" y="1146175"/>
            <a:ext cx="6019800" cy="5448301"/>
          </a:xfrm>
          <a:prstGeom prst="rect">
            <a:avLst/>
          </a:prstGeom>
          <a:ln w="12700">
            <a:miter lim="400000"/>
          </a:ln>
        </p:spPr>
      </p:pic>
      <p:pic>
        <p:nvPicPr>
          <p:cNvPr id="164" name="pasted-image.pdf"/>
          <p:cNvPicPr/>
          <p:nvPr/>
        </p:nvPicPr>
        <p:blipFill>
          <a:blip r:embed="rId3">
            <a:extLst/>
          </a:blip>
          <a:stretch>
            <a:fillRect/>
          </a:stretch>
        </p:blipFill>
        <p:spPr>
          <a:xfrm>
            <a:off x="6464300" y="1279525"/>
            <a:ext cx="6019800" cy="5435601"/>
          </a:xfrm>
          <a:prstGeom prst="rect">
            <a:avLst/>
          </a:prstGeom>
          <a:ln w="12700">
            <a:miter lim="400000"/>
          </a:ln>
        </p:spPr>
      </p:pic>
      <p:sp>
        <p:nvSpPr>
          <p:cNvPr id="165" name="Shape 165"/>
          <p:cNvSpPr/>
          <p:nvPr/>
        </p:nvSpPr>
        <p:spPr>
          <a:xfrm>
            <a:off x="-2795" y="6661149"/>
            <a:ext cx="13010389" cy="2844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a:lvl1pPr>
          </a:lstStyle>
          <a:p>
            <a:pPr lvl="0">
              <a:defRPr sz="1800"/>
            </a:pPr>
            <a:r>
              <a:rPr sz="3000"/>
              <a:t>The Standard deviation graph has removed any extremes of variation in the data set . The range graph with its extreme values perhaps misleads us to think the data is similar. Notice the error bars are symmetrical above and below the points. The length of the bars now represents not the max/min values but the mathematical spread of the data.</a:t>
            </a:r>
          </a:p>
        </p:txBody>
      </p:sp>
      <p:sp>
        <p:nvSpPr>
          <p:cNvPr id="166" name="Shape 166"/>
          <p:cNvSpPr/>
          <p:nvPr/>
        </p:nvSpPr>
        <p:spPr>
          <a:xfrm>
            <a:off x="1542764" y="266699"/>
            <a:ext cx="9716072" cy="787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500"/>
            </a:lvl1pPr>
          </a:lstStyle>
          <a:p>
            <a:pPr lvl="0">
              <a:defRPr sz="1800"/>
            </a:pPr>
            <a:r>
              <a:rPr sz="4500"/>
              <a:t>Range bars and Error bars compared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749300" y="-241300"/>
            <a:ext cx="11099800" cy="2159000"/>
          </a:xfrm>
          <a:prstGeom prst="rect">
            <a:avLst/>
          </a:prstGeom>
        </p:spPr>
        <p:txBody>
          <a:bodyPr/>
          <a:lstStyle>
            <a:lvl1pPr>
              <a:defRPr>
                <a:solidFill>
                  <a:srgbClr val="FF2600"/>
                </a:solidFill>
              </a:defRPr>
            </a:lvl1pPr>
          </a:lstStyle>
          <a:p>
            <a:pPr lvl="0">
              <a:defRPr sz="1800">
                <a:solidFill>
                  <a:srgbClr val="000000"/>
                </a:solidFill>
              </a:defRPr>
            </a:pPr>
            <a:r>
              <a:rPr sz="8000">
                <a:solidFill>
                  <a:srgbClr val="FF2600"/>
                </a:solidFill>
              </a:rPr>
              <a:t>Competencies</a:t>
            </a:r>
          </a:p>
        </p:txBody>
      </p:sp>
      <p:pic>
        <p:nvPicPr>
          <p:cNvPr id="45" name="Screen Shot 2015-09-27 at 13.34.43.png"/>
          <p:cNvPicPr/>
          <p:nvPr/>
        </p:nvPicPr>
        <p:blipFill>
          <a:blip r:embed="rId2">
            <a:extLst/>
          </a:blip>
          <a:stretch>
            <a:fillRect/>
          </a:stretch>
        </p:blipFill>
        <p:spPr>
          <a:xfrm>
            <a:off x="639530" y="1703140"/>
            <a:ext cx="8434224" cy="7639695"/>
          </a:xfrm>
          <a:prstGeom prst="rect">
            <a:avLst/>
          </a:prstGeom>
          <a:ln w="12700">
            <a:miter lim="400000"/>
          </a:ln>
        </p:spPr>
      </p:pic>
      <p:pic>
        <p:nvPicPr>
          <p:cNvPr id="46" name="Unknown.png"/>
          <p:cNvPicPr/>
          <p:nvPr/>
        </p:nvPicPr>
        <p:blipFill>
          <a:blip r:embed="rId3">
            <a:extLst/>
          </a:blip>
          <a:stretch>
            <a:fillRect/>
          </a:stretch>
        </p:blipFill>
        <p:spPr>
          <a:xfrm>
            <a:off x="9576063" y="4648547"/>
            <a:ext cx="2641074" cy="966822"/>
          </a:xfrm>
          <a:prstGeom prst="rect">
            <a:avLst/>
          </a:prstGeom>
          <a:ln w="12700">
            <a:miter lim="400000"/>
          </a:ln>
        </p:spPr>
      </p:pic>
      <p:sp>
        <p:nvSpPr>
          <p:cNvPr id="47" name="Shape 47"/>
          <p:cNvSpPr/>
          <p:nvPr/>
        </p:nvSpPr>
        <p:spPr>
          <a:xfrm>
            <a:off x="9340291" y="3327400"/>
            <a:ext cx="3112618" cy="1193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600"/>
              <a:t>AQA Practical</a:t>
            </a:r>
          </a:p>
          <a:p>
            <a:pPr lvl="0">
              <a:defRPr sz="1800"/>
            </a:pPr>
            <a:r>
              <a:rPr sz="3600"/>
              <a:t>Handbook</a:t>
            </a:r>
          </a:p>
        </p:txBody>
      </p:sp>
      <p:sp>
        <p:nvSpPr>
          <p:cNvPr id="48" name="Shape 48"/>
          <p:cNvSpPr/>
          <p:nvPr/>
        </p:nvSpPr>
        <p:spPr>
          <a:xfrm>
            <a:off x="317500" y="4648547"/>
            <a:ext cx="1270000" cy="966822"/>
          </a:xfrm>
          <a:prstGeom prst="rightArrow">
            <a:avLst>
              <a:gd name="adj1" fmla="val 32000"/>
              <a:gd name="adj2" fmla="val 84069"/>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Screen Shot 2015-09-27 at 14.13.19.png"/>
          <p:cNvPicPr/>
          <p:nvPr/>
        </p:nvPicPr>
        <p:blipFill>
          <a:blip r:embed="rId2">
            <a:extLst/>
          </a:blip>
          <a:stretch>
            <a:fillRect/>
          </a:stretch>
        </p:blipFill>
        <p:spPr>
          <a:xfrm>
            <a:off x="1136898" y="356741"/>
            <a:ext cx="9507119" cy="4293981"/>
          </a:xfrm>
          <a:prstGeom prst="rect">
            <a:avLst/>
          </a:prstGeom>
          <a:ln w="12700">
            <a:miter lim="400000"/>
          </a:ln>
        </p:spPr>
      </p:pic>
      <p:pic>
        <p:nvPicPr>
          <p:cNvPr id="51" name="Screen Shot 2015-09-27 at 14.13.29.png"/>
          <p:cNvPicPr/>
          <p:nvPr/>
        </p:nvPicPr>
        <p:blipFill>
          <a:blip r:embed="rId3">
            <a:extLst/>
          </a:blip>
          <a:stretch>
            <a:fillRect/>
          </a:stretch>
        </p:blipFill>
        <p:spPr>
          <a:xfrm>
            <a:off x="1238498" y="4521646"/>
            <a:ext cx="9507119" cy="4845383"/>
          </a:xfrm>
          <a:prstGeom prst="rect">
            <a:avLst/>
          </a:prstGeom>
          <a:ln w="12700">
            <a:miter lim="400000"/>
          </a:ln>
        </p:spPr>
      </p:pic>
      <p:sp>
        <p:nvSpPr>
          <p:cNvPr id="52" name="Shape 52"/>
          <p:cNvSpPr/>
          <p:nvPr/>
        </p:nvSpPr>
        <p:spPr>
          <a:xfrm>
            <a:off x="165100" y="6273800"/>
            <a:ext cx="1270000" cy="516881"/>
          </a:xfrm>
          <a:prstGeom prst="rightArrow">
            <a:avLst>
              <a:gd name="adj1" fmla="val 32000"/>
              <a:gd name="adj2" fmla="val 157251"/>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53" name="Shape 53"/>
          <p:cNvSpPr/>
          <p:nvPr/>
        </p:nvSpPr>
        <p:spPr>
          <a:xfrm>
            <a:off x="165100" y="590946"/>
            <a:ext cx="1270000" cy="516881"/>
          </a:xfrm>
          <a:prstGeom prst="rightArrow">
            <a:avLst>
              <a:gd name="adj1" fmla="val 32000"/>
              <a:gd name="adj2" fmla="val 157251"/>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54" name="Shape 54"/>
          <p:cNvSpPr/>
          <p:nvPr/>
        </p:nvSpPr>
        <p:spPr>
          <a:xfrm>
            <a:off x="462940" y="2184400"/>
            <a:ext cx="2642175" cy="1981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100" b="1">
                <a:solidFill>
                  <a:srgbClr val="FF2600"/>
                </a:solidFill>
                <a:latin typeface="Helvetica"/>
                <a:ea typeface="Helvetica"/>
                <a:cs typeface="Helvetica"/>
                <a:sym typeface="Helvetica"/>
              </a:rPr>
              <a:t>Each </a:t>
            </a:r>
          </a:p>
          <a:p>
            <a:pPr lvl="0">
              <a:defRPr sz="1800"/>
            </a:pPr>
            <a:r>
              <a:rPr sz="3100" b="1">
                <a:solidFill>
                  <a:srgbClr val="FF2600"/>
                </a:solidFill>
                <a:latin typeface="Helvetica"/>
                <a:ea typeface="Helvetica"/>
                <a:cs typeface="Helvetica"/>
                <a:sym typeface="Helvetica"/>
              </a:rPr>
              <a:t>competency</a:t>
            </a:r>
          </a:p>
          <a:p>
            <a:pPr lvl="0">
              <a:defRPr sz="1800"/>
            </a:pPr>
            <a:r>
              <a:rPr sz="3100" b="1">
                <a:solidFill>
                  <a:srgbClr val="FF2600"/>
                </a:solidFill>
                <a:latin typeface="Helvetica"/>
                <a:ea typeface="Helvetica"/>
                <a:cs typeface="Helvetica"/>
                <a:sym typeface="Helvetica"/>
              </a:rPr>
              <a:t>has sub sections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Screen Shot 2015-09-27 at 13.42.12.png"/>
          <p:cNvPicPr/>
          <p:nvPr/>
        </p:nvPicPr>
        <p:blipFill>
          <a:blip r:embed="rId2">
            <a:extLst/>
          </a:blip>
          <a:stretch>
            <a:fillRect/>
          </a:stretch>
        </p:blipFill>
        <p:spPr>
          <a:xfrm>
            <a:off x="3329140" y="1316136"/>
            <a:ext cx="7591120" cy="7527728"/>
          </a:xfrm>
          <a:prstGeom prst="rect">
            <a:avLst/>
          </a:prstGeom>
          <a:ln w="12700">
            <a:miter lim="400000"/>
          </a:ln>
        </p:spPr>
      </p:pic>
      <p:sp>
        <p:nvSpPr>
          <p:cNvPr id="57" name="Shape 57"/>
          <p:cNvSpPr/>
          <p:nvPr/>
        </p:nvSpPr>
        <p:spPr>
          <a:xfrm>
            <a:off x="2235200" y="2440545"/>
            <a:ext cx="1270000" cy="880022"/>
          </a:xfrm>
          <a:prstGeom prst="rightArrow">
            <a:avLst>
              <a:gd name="adj1" fmla="val 32000"/>
              <a:gd name="adj2" fmla="val 9236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58" name="Shape 58"/>
          <p:cNvSpPr/>
          <p:nvPr/>
        </p:nvSpPr>
        <p:spPr>
          <a:xfrm>
            <a:off x="2235200" y="4982889"/>
            <a:ext cx="1270000" cy="880022"/>
          </a:xfrm>
          <a:prstGeom prst="rightArrow">
            <a:avLst>
              <a:gd name="adj1" fmla="val 32000"/>
              <a:gd name="adj2" fmla="val 9236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59" name="Shape 59"/>
          <p:cNvSpPr/>
          <p:nvPr/>
        </p:nvSpPr>
        <p:spPr>
          <a:xfrm>
            <a:off x="1962136" y="448018"/>
            <a:ext cx="10325127" cy="6477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AQA Practical Handbook: </a:t>
            </a:r>
            <a:r>
              <a:rPr sz="3600" b="1">
                <a:solidFill>
                  <a:srgbClr val="FF2600"/>
                </a:solidFill>
                <a:latin typeface="Helvetica"/>
                <a:ea typeface="Helvetica"/>
                <a:cs typeface="Helvetica"/>
                <a:sym typeface="Helvetica"/>
              </a:rPr>
              <a:t>Skills</a:t>
            </a:r>
          </a:p>
        </p:txBody>
      </p:sp>
      <p:pic>
        <p:nvPicPr>
          <p:cNvPr id="60" name="Unknown.png"/>
          <p:cNvPicPr/>
          <p:nvPr/>
        </p:nvPicPr>
        <p:blipFill>
          <a:blip r:embed="rId4">
            <a:extLst/>
          </a:blip>
          <a:stretch>
            <a:fillRect/>
          </a:stretch>
        </p:blipFill>
        <p:spPr>
          <a:xfrm>
            <a:off x="2159000" y="517872"/>
            <a:ext cx="1422400" cy="5207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Screen Shot 2015-09-27 at 13.42.28.png"/>
          <p:cNvPicPr/>
          <p:nvPr/>
        </p:nvPicPr>
        <p:blipFill>
          <a:blip r:embed="rId2">
            <a:extLst/>
          </a:blip>
          <a:stretch>
            <a:fillRect/>
          </a:stretch>
        </p:blipFill>
        <p:spPr>
          <a:xfrm>
            <a:off x="3935858" y="912911"/>
            <a:ext cx="8251207" cy="7666607"/>
          </a:xfrm>
          <a:prstGeom prst="rect">
            <a:avLst/>
          </a:prstGeom>
          <a:ln w="12700">
            <a:miter lim="400000"/>
          </a:ln>
        </p:spPr>
      </p:pic>
      <p:sp>
        <p:nvSpPr>
          <p:cNvPr id="63" name="Shape 63"/>
          <p:cNvSpPr/>
          <p:nvPr/>
        </p:nvSpPr>
        <p:spPr>
          <a:xfrm>
            <a:off x="2781300" y="889000"/>
            <a:ext cx="1270000" cy="804565"/>
          </a:xfrm>
          <a:prstGeom prst="rightArrow">
            <a:avLst>
              <a:gd name="adj1" fmla="val 32000"/>
              <a:gd name="adj2" fmla="val 101024"/>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64" name="Shape 64"/>
          <p:cNvSpPr/>
          <p:nvPr/>
        </p:nvSpPr>
        <p:spPr>
          <a:xfrm>
            <a:off x="716991" y="821382"/>
            <a:ext cx="1927748" cy="119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PreviousPractical</a:t>
            </a:r>
          </a:p>
        </p:txBody>
      </p:sp>
      <p:sp>
        <p:nvSpPr>
          <p:cNvPr id="65" name="Shape 65"/>
          <p:cNvSpPr/>
          <p:nvPr/>
        </p:nvSpPr>
        <p:spPr>
          <a:xfrm>
            <a:off x="2781300" y="7547768"/>
            <a:ext cx="1270000" cy="897732"/>
          </a:xfrm>
          <a:prstGeom prst="rightArrow">
            <a:avLst>
              <a:gd name="adj1" fmla="val 32000"/>
              <a:gd name="adj2" fmla="val 90539"/>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66" name="Shape 66"/>
          <p:cNvSpPr/>
          <p:nvPr/>
        </p:nvSpPr>
        <p:spPr>
          <a:xfrm>
            <a:off x="293393" y="3507184"/>
            <a:ext cx="3130544" cy="3924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pPr>
            <a:r>
              <a:rPr sz="3600"/>
              <a:t>Standard</a:t>
            </a:r>
          </a:p>
          <a:p>
            <a:pPr lvl="0">
              <a:defRPr sz="1800"/>
            </a:pPr>
            <a:r>
              <a:rPr sz="3600"/>
              <a:t> deviation</a:t>
            </a:r>
          </a:p>
          <a:p>
            <a:pPr lvl="0">
              <a:defRPr sz="1800"/>
            </a:pPr>
            <a:r>
              <a:rPr sz="3600"/>
              <a:t>can be</a:t>
            </a:r>
          </a:p>
          <a:p>
            <a:pPr lvl="0">
              <a:defRPr sz="1800"/>
            </a:pPr>
            <a:r>
              <a:rPr sz="3600"/>
              <a:t>calculated</a:t>
            </a:r>
          </a:p>
          <a:p>
            <a:pPr lvl="0">
              <a:defRPr sz="1800"/>
            </a:pPr>
            <a:r>
              <a:rPr sz="3600"/>
              <a:t>using software or a </a:t>
            </a:r>
          </a:p>
          <a:p>
            <a:pPr lvl="0">
              <a:defRPr sz="1800"/>
            </a:pPr>
            <a:r>
              <a:rPr sz="3600"/>
              <a:t>calculator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creen Shot 2015-09-27 at 13.43.14.png"/>
          <p:cNvPicPr/>
          <p:nvPr/>
        </p:nvPicPr>
        <p:blipFill>
          <a:blip r:embed="rId2">
            <a:extLst/>
          </a:blip>
          <a:stretch>
            <a:fillRect/>
          </a:stretch>
        </p:blipFill>
        <p:spPr>
          <a:xfrm>
            <a:off x="1901778" y="1598215"/>
            <a:ext cx="9201244" cy="5684729"/>
          </a:xfrm>
          <a:prstGeom prst="rect">
            <a:avLst/>
          </a:prstGeom>
          <a:ln w="12700">
            <a:miter lim="400000"/>
          </a:ln>
        </p:spPr>
      </p:pic>
      <p:sp>
        <p:nvSpPr>
          <p:cNvPr id="69" name="Shape 69"/>
          <p:cNvSpPr/>
          <p:nvPr/>
        </p:nvSpPr>
        <p:spPr>
          <a:xfrm>
            <a:off x="4756048" y="495299"/>
            <a:ext cx="3264104" cy="838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lvl1pPr>
          </a:lstStyle>
          <a:p>
            <a:pPr lvl="0">
              <a:defRPr sz="1800"/>
            </a:pPr>
            <a:r>
              <a:rPr sz="4800"/>
              <a:t>Maths skills</a:t>
            </a:r>
          </a:p>
        </p:txBody>
      </p:sp>
      <p:sp>
        <p:nvSpPr>
          <p:cNvPr id="70" name="Shape 70"/>
          <p:cNvSpPr/>
          <p:nvPr/>
        </p:nvSpPr>
        <p:spPr>
          <a:xfrm>
            <a:off x="850900" y="5162336"/>
            <a:ext cx="1270000" cy="636936"/>
          </a:xfrm>
          <a:prstGeom prst="rightArrow">
            <a:avLst>
              <a:gd name="adj1" fmla="val 32000"/>
              <a:gd name="adj2" fmla="val 12761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71" name="Shape 71"/>
          <p:cNvSpPr/>
          <p:nvPr/>
        </p:nvSpPr>
        <p:spPr>
          <a:xfrm>
            <a:off x="850900" y="4122112"/>
            <a:ext cx="1270000" cy="636935"/>
          </a:xfrm>
          <a:prstGeom prst="rightArrow">
            <a:avLst>
              <a:gd name="adj1" fmla="val 32000"/>
              <a:gd name="adj2" fmla="val 127611"/>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72" name="Shape 72"/>
          <p:cNvSpPr/>
          <p:nvPr/>
        </p:nvSpPr>
        <p:spPr>
          <a:xfrm>
            <a:off x="850900" y="6202560"/>
            <a:ext cx="1270000" cy="757040"/>
          </a:xfrm>
          <a:prstGeom prst="rightArrow">
            <a:avLst>
              <a:gd name="adj1" fmla="val 32000"/>
              <a:gd name="adj2" fmla="val 107366"/>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lvl="0">
              <a:defRPr sz="2400">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p>
            <a:pPr lvl="0">
              <a:defRPr sz="1800"/>
            </a:pPr>
            <a:r>
              <a:rPr sz="8000"/>
              <a:t>Self reflection</a:t>
            </a:r>
          </a:p>
        </p:txBody>
      </p:sp>
      <p:sp>
        <p:nvSpPr>
          <p:cNvPr id="75" name="Shape 75"/>
          <p:cNvSpPr>
            <a:spLocks noGrp="1"/>
          </p:cNvSpPr>
          <p:nvPr>
            <p:ph type="body" idx="1"/>
          </p:nvPr>
        </p:nvSpPr>
        <p:spPr>
          <a:xfrm>
            <a:off x="1041400" y="2425700"/>
            <a:ext cx="11099800" cy="6286500"/>
          </a:xfrm>
          <a:prstGeom prst="rect">
            <a:avLst/>
          </a:prstGeom>
        </p:spPr>
        <p:txBody>
          <a:bodyPr/>
          <a:lstStyle/>
          <a:p>
            <a:pPr marL="417830" lvl="0" indent="-417830" defTabSz="549148">
              <a:spcBef>
                <a:spcPts val="3900"/>
              </a:spcBef>
              <a:defRPr sz="1800"/>
            </a:pPr>
            <a:r>
              <a:rPr sz="3384"/>
              <a:t>Student reflection: Have the learning objectives been achieved?</a:t>
            </a:r>
          </a:p>
          <a:p>
            <a:pPr marL="417830" lvl="0" indent="-417830" defTabSz="549148">
              <a:spcBef>
                <a:spcPts val="3900"/>
              </a:spcBef>
              <a:defRPr sz="1800"/>
            </a:pPr>
            <a:r>
              <a:rPr sz="3384"/>
              <a:t>Designed to show the examiner that competencies and skills </a:t>
            </a:r>
            <a:r>
              <a:rPr sz="3384" b="1">
                <a:latin typeface="Helvetica"/>
                <a:ea typeface="Helvetica"/>
                <a:cs typeface="Helvetica"/>
                <a:sym typeface="Helvetica"/>
              </a:rPr>
              <a:t>are being developed</a:t>
            </a:r>
            <a:r>
              <a:rPr sz="3384"/>
              <a:t> </a:t>
            </a:r>
            <a:r>
              <a:rPr sz="3384" b="1">
                <a:latin typeface="Helvetica"/>
                <a:ea typeface="Helvetica"/>
                <a:cs typeface="Helvetica"/>
                <a:sym typeface="Helvetica"/>
              </a:rPr>
              <a:t>over the course of the year</a:t>
            </a:r>
          </a:p>
          <a:p>
            <a:pPr marL="417830" lvl="0" indent="-417830" defTabSz="549148">
              <a:spcBef>
                <a:spcPts val="3900"/>
              </a:spcBef>
              <a:defRPr sz="1800"/>
            </a:pPr>
            <a:r>
              <a:rPr sz="3384"/>
              <a:t>Teacher’s comments</a:t>
            </a:r>
          </a:p>
          <a:p>
            <a:pPr marL="417830" lvl="0" indent="-417830" defTabSz="549148">
              <a:spcBef>
                <a:spcPts val="3900"/>
              </a:spcBef>
              <a:defRPr sz="1800"/>
            </a:pPr>
            <a:r>
              <a:rPr sz="3384"/>
              <a:t>Teacher certification</a:t>
            </a:r>
          </a:p>
          <a:p>
            <a:pPr marL="417830" lvl="0" indent="-417830" defTabSz="549148">
              <a:spcBef>
                <a:spcPts val="3900"/>
              </a:spcBef>
              <a:defRPr sz="1800"/>
            </a:pPr>
            <a:r>
              <a:rPr sz="3384"/>
              <a:t>Certification entered on spreadsheet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02FF284EE6016747A0D8DEB9BE19AEE6" ma:contentTypeVersion="1" ma:contentTypeDescription="Create a new PowerPoint document" ma:contentTypeScope="" ma:versionID="1b460d4d22ad38c87a23940ce8d6c27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26ECD8-5AA7-4021-9FF9-E140BE04D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9CEB6BA-4DFC-4E00-BA6E-2F5414AEC13D}">
  <ds:schemaRefs>
    <ds:schemaRef ds:uri="http://schemas.microsoft.com/sharepoint/v3/contenttype/forms"/>
  </ds:schemaRefs>
</ds:datastoreItem>
</file>

<file path=customXml/itemProps3.xml><?xml version="1.0" encoding="utf-8"?>
<ds:datastoreItem xmlns:ds="http://schemas.openxmlformats.org/officeDocument/2006/customXml" ds:itemID="{9959D452-F93A-41D4-BC34-7BF97408AAD2}">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TotalTime>
  <Words>1280</Words>
  <Application>Microsoft Office PowerPoint</Application>
  <PresentationFormat>Custom</PresentationFormat>
  <Paragraphs>145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Helvetica</vt:lpstr>
      <vt:lpstr>Helvetica Light</vt:lpstr>
      <vt:lpstr>Helvetica Neue</vt:lpstr>
      <vt:lpstr>White</vt:lpstr>
      <vt:lpstr>Required Practical 1</vt:lpstr>
      <vt:lpstr>PowerPoint Presentation</vt:lpstr>
      <vt:lpstr>Learning Objectives</vt:lpstr>
      <vt:lpstr>Competencies</vt:lpstr>
      <vt:lpstr>PowerPoint Presentation</vt:lpstr>
      <vt:lpstr>PowerPoint Presentation</vt:lpstr>
      <vt:lpstr>PowerPoint Presentation</vt:lpstr>
      <vt:lpstr>PowerPoint Presentation</vt:lpstr>
      <vt:lpstr>Self reflection</vt:lpstr>
      <vt:lpstr>Making and recording Observations: Tables and Graphs</vt:lpstr>
      <vt:lpstr>“Tables should have a title and clear headings with units indicated using a forward slash before the unit”. “The same number of significant figures should be used throughout”</vt:lpstr>
      <vt:lpstr>Uncertainties</vt:lpstr>
      <vt:lpstr>PowerPoint Presentation</vt:lpstr>
      <vt:lpstr>PowerPoint Presentation</vt:lpstr>
      <vt:lpstr>PowerPoint Presentation</vt:lpstr>
      <vt:lpstr>Rules for Graphs</vt:lpstr>
      <vt:lpstr>Rules for Graphs</vt:lpstr>
      <vt:lpstr>Rules for Graphs</vt:lpstr>
      <vt:lpstr>PowerPoint Presentation</vt:lpstr>
      <vt:lpstr>Graphs- Lines of best Fit</vt:lpstr>
      <vt:lpstr>Anomalous Results</vt:lpstr>
      <vt:lpstr>PowerPoint Presentation</vt:lpstr>
      <vt:lpstr>Adding Range bars and Error bars to graphs</vt:lpstr>
      <vt:lpstr>3 types</vt:lpstr>
      <vt:lpstr>If we plot the mean with the range (max-min value) then we can see the spread (variance/dispersion) of data around the mean</vt:lpstr>
      <vt:lpstr>Now Plot the range bars onto your graph!</vt:lpstr>
      <vt:lpstr>Standard deviation</vt:lpstr>
      <vt:lpstr>PowerPoint Presentation</vt:lpstr>
      <vt:lpstr>Standard deviation</vt:lpstr>
      <vt:lpstr>PowerPoint Presentation</vt:lpstr>
      <vt:lpstr>PowerPoint Presentation</vt:lpstr>
      <vt:lpstr>Overlapping Error Bars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Required Practical 1</dc:title>
  <dc:creator>Deborah Haggar</dc:creator>
  <cp:lastModifiedBy>Deborah Haggar</cp:lastModifiedBy>
  <cp:revision>1</cp:revision>
  <dcterms:modified xsi:type="dcterms:W3CDTF">2015-11-02T13:22:59Z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0x010100EA90949D6391244A906844C304818D4E0002FF284EE6016747A0D8DEB9BE19AEE6</vt:lpwstr>
  </property>
</Properties>
</file>