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3" r:id="rId4"/>
    <p:sldId id="274" r:id="rId5"/>
    <p:sldId id="275" r:id="rId6"/>
    <p:sldId id="276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286" r:id="rId18"/>
    <p:sldId id="338" r:id="rId19"/>
    <p:sldId id="287" r:id="rId20"/>
    <p:sldId id="289" r:id="rId21"/>
    <p:sldId id="290" r:id="rId22"/>
    <p:sldId id="349" r:id="rId23"/>
    <p:sldId id="364" r:id="rId24"/>
    <p:sldId id="350" r:id="rId25"/>
    <p:sldId id="365" r:id="rId26"/>
    <p:sldId id="351" r:id="rId27"/>
    <p:sldId id="353" r:id="rId28"/>
    <p:sldId id="366" r:id="rId29"/>
    <p:sldId id="352" r:id="rId30"/>
    <p:sldId id="354" r:id="rId31"/>
    <p:sldId id="362" r:id="rId32"/>
    <p:sldId id="291" r:id="rId33"/>
    <p:sldId id="293" r:id="rId34"/>
    <p:sldId id="299" r:id="rId35"/>
    <p:sldId id="348" r:id="rId36"/>
    <p:sldId id="355" r:id="rId37"/>
    <p:sldId id="302" r:id="rId38"/>
    <p:sldId id="356" r:id="rId39"/>
    <p:sldId id="303" r:id="rId40"/>
    <p:sldId id="357" r:id="rId41"/>
    <p:sldId id="301" r:id="rId42"/>
    <p:sldId id="358" r:id="rId43"/>
    <p:sldId id="363" r:id="rId44"/>
    <p:sldId id="32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0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0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2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7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D313-935A-4B44-8FE8-5A8FE7C92BA8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about.com/ibdcrohns/Digestio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tube.com/video/1104/Digestion-Video-Real-bod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thelifewire/content/chp50/5002001.htmlTex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bict.co.uk/interactive/science/digestion2.htm" TargetMode="External"/><Relationship Id="rId2" Type="http://schemas.openxmlformats.org/officeDocument/2006/relationships/hyperlink" Target="http://www.vtaide.com/png/digestiveF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ahUKEwiH0dri7urKAhVGUhQKHQGyBTUQjRwIBw&amp;url=http://www.slideshare.net/asrulicerole/the-lymphatic-system-08&amp;psig=AFQjCNFviAWmVd7ejVuIgGGQKqkYrs6l6A&amp;ust=145511351397253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i2cclGYPx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zBApAx5lY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M5kMSjBrm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D8E790-8744-4408-BCB8-B130575C252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45900" y="3038475"/>
            <a:ext cx="8229600" cy="1508125"/>
          </a:xfrm>
        </p:spPr>
        <p:txBody>
          <a:bodyPr rIns="132080"/>
          <a:lstStyle/>
          <a:p>
            <a:pPr indent="0" eaLnBrk="1" hangingPunct="1"/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3300" y="20955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  <p:sp>
        <p:nvSpPr>
          <p:cNvPr id="2054" name="Rectangle 4"/>
          <p:cNvSpPr>
            <a:spLocks/>
          </p:cNvSpPr>
          <p:nvPr/>
        </p:nvSpPr>
        <p:spPr bwMode="auto">
          <a:xfrm>
            <a:off x="1763688" y="2095500"/>
            <a:ext cx="691276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64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3.3.3 Digestion</a:t>
            </a:r>
          </a:p>
        </p:txBody>
      </p:sp>
    </p:spTree>
    <p:extLst>
      <p:ext uri="{BB962C8B-B14F-4D97-AF65-F5344CB8AC3E}">
        <p14:creationId xmlns:p14="http://schemas.microsoft.com/office/powerpoint/2010/main" val="137901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Muscular sac with inner layer that produces enzymes</a:t>
            </a:r>
          </a:p>
          <a:p>
            <a:r>
              <a:rPr lang="en-GB" dirty="0"/>
              <a:t>Stores and digests food</a:t>
            </a:r>
          </a:p>
          <a:p>
            <a:r>
              <a:rPr lang="en-GB" dirty="0"/>
              <a:t>Acidic conditions (pH1/2, enzyme optimum pH).</a:t>
            </a:r>
          </a:p>
          <a:p>
            <a:r>
              <a:rPr lang="en-GB" dirty="0"/>
              <a:t>Mechanical digestion takes place here (churning of the stomach makes food break down in size giving it a larger surface area).</a:t>
            </a:r>
          </a:p>
          <a:p>
            <a:r>
              <a:rPr lang="en-GB" dirty="0"/>
              <a:t>While food is in the stomach it mixes with gastric juice by churning.</a:t>
            </a:r>
          </a:p>
          <a:p>
            <a:r>
              <a:rPr lang="en-GB" dirty="0"/>
              <a:t>Chemical digestion also takes place here because the gastric juices produced consist of: </a:t>
            </a:r>
          </a:p>
          <a:p>
            <a:pPr lvl="1"/>
            <a:r>
              <a:rPr lang="en-GB" dirty="0"/>
              <a:t>Pepsin – digest Proteins</a:t>
            </a:r>
          </a:p>
          <a:p>
            <a:pPr lvl="1"/>
            <a:r>
              <a:rPr lang="en-GB" dirty="0"/>
              <a:t>Rennin – Digest proteins.</a:t>
            </a:r>
          </a:p>
          <a:p>
            <a:pPr lvl="1"/>
            <a:r>
              <a:rPr lang="en-GB" dirty="0"/>
              <a:t>Hydrochloric acid (</a:t>
            </a:r>
            <a:r>
              <a:rPr lang="en-GB" dirty="0" err="1"/>
              <a:t>HCl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Mucus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76" y="3789040"/>
            <a:ext cx="318102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Duodenum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95012"/>
            <a:ext cx="562696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This is the first 20cm of small intestine and receives secretions from the liver and pancreas.</a:t>
            </a:r>
          </a:p>
          <a:p>
            <a:r>
              <a:rPr lang="en-GB" dirty="0"/>
              <a:t>Further digestion takes place.</a:t>
            </a:r>
          </a:p>
          <a:p>
            <a:r>
              <a:rPr lang="en-GB" dirty="0"/>
              <a:t>Input of pancreatic juices.</a:t>
            </a:r>
          </a:p>
          <a:p>
            <a:r>
              <a:rPr lang="en-GB" dirty="0"/>
              <a:t>Lipids broken </a:t>
            </a:r>
            <a:r>
              <a:rPr lang="en-GB" sz="3000" dirty="0"/>
              <a:t>down</a:t>
            </a:r>
            <a:r>
              <a:rPr lang="en-GB" dirty="0"/>
              <a:t> into fatty acids.</a:t>
            </a:r>
          </a:p>
          <a:p>
            <a:r>
              <a:rPr lang="en-GB" dirty="0"/>
              <a:t>Protein broken down into amino acids.</a:t>
            </a:r>
          </a:p>
          <a:p>
            <a:r>
              <a:rPr lang="en-GB" dirty="0"/>
              <a:t>Large surface area due to a large number of villi (villus).</a:t>
            </a:r>
          </a:p>
          <a:p>
            <a:r>
              <a:rPr lang="en-GB" dirty="0"/>
              <a:t>The digestion of carbohydrates takes place inside cells.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88840"/>
            <a:ext cx="33108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Produces bile (stored in gall bladder, transported by the bile duct).</a:t>
            </a:r>
          </a:p>
          <a:p>
            <a:r>
              <a:rPr lang="en-GB" dirty="0"/>
              <a:t>Bile made from </a:t>
            </a:r>
            <a:r>
              <a:rPr lang="en-GB" b="1" dirty="0"/>
              <a:t>bile salts</a:t>
            </a:r>
            <a:r>
              <a:rPr lang="en-GB" dirty="0"/>
              <a:t> and </a:t>
            </a:r>
            <a:r>
              <a:rPr lang="en-GB" b="1" dirty="0"/>
              <a:t>mineral salts</a:t>
            </a:r>
            <a:r>
              <a:rPr lang="en-GB" dirty="0"/>
              <a:t>.</a:t>
            </a:r>
          </a:p>
          <a:p>
            <a:r>
              <a:rPr lang="en-GB" dirty="0"/>
              <a:t>Bile salts help with the digestion of fats by breaking them down from large globules to smaller globules, lowering surface tension and making a larger surface area.</a:t>
            </a:r>
          </a:p>
          <a:p>
            <a:r>
              <a:rPr lang="en-GB" dirty="0"/>
              <a:t>Mineral salts neutralise the stomach acid (</a:t>
            </a:r>
            <a:r>
              <a:rPr lang="en-GB" dirty="0" err="1"/>
              <a:t>HCl</a:t>
            </a:r>
            <a:r>
              <a:rPr lang="en-GB" dirty="0"/>
              <a:t>) to around 7/8 pH in the small intestine.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1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01" y="1628800"/>
            <a:ext cx="476287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Produces pancreatic juices which contain pancreatic amylase, pancreatic lipase and trypsin</a:t>
            </a:r>
          </a:p>
          <a:p>
            <a:r>
              <a:rPr lang="en-GB" dirty="0"/>
              <a:t>Pancreatic amylase converts the remaining amylose (starch) into maltose.</a:t>
            </a:r>
          </a:p>
          <a:p>
            <a:r>
              <a:rPr lang="en-GB" dirty="0"/>
              <a:t>Pancreatic lipase converts lipids into fatty acids and glycerol</a:t>
            </a:r>
          </a:p>
          <a:p>
            <a:r>
              <a:rPr lang="en-GB" dirty="0"/>
              <a:t>Trypsin then continues to break down proteins in digestion.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954" y="1340768"/>
            <a:ext cx="39271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0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The ileum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74" y="1161645"/>
            <a:ext cx="8439125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is the longest part of the small intestine.</a:t>
            </a:r>
          </a:p>
          <a:p>
            <a:r>
              <a:rPr lang="en-GB" dirty="0"/>
              <a:t>Secretes endopeptidases and exopeptidases.</a:t>
            </a:r>
          </a:p>
          <a:p>
            <a:r>
              <a:rPr lang="en-GB" dirty="0"/>
              <a:t>Endopeptidases break proteins into small polypeptides by breaking the bonds in the middle.</a:t>
            </a:r>
          </a:p>
          <a:p>
            <a:r>
              <a:rPr lang="en-GB" dirty="0"/>
              <a:t>Exopeptidases also break down protein but by taking single amino acids of the end. Both work together to break down the proteins into small amino acids.</a:t>
            </a:r>
          </a:p>
          <a:p>
            <a:r>
              <a:rPr lang="en-GB" dirty="0"/>
              <a:t>Sucrose is hydrolysed into fructose and glucose by </a:t>
            </a:r>
            <a:r>
              <a:rPr lang="en-GB" dirty="0" err="1"/>
              <a:t>sucrase</a:t>
            </a:r>
            <a:r>
              <a:rPr lang="en-GB" dirty="0"/>
              <a:t>.</a:t>
            </a:r>
          </a:p>
          <a:p>
            <a:r>
              <a:rPr lang="en-GB" dirty="0"/>
              <a:t>Maltose is also hydrolysed into two glucose by maltase.</a:t>
            </a:r>
          </a:p>
          <a:p>
            <a:r>
              <a:rPr lang="en-GB" dirty="0"/>
              <a:t>Glucose and amino acids are absorbed over the epithelium of the villi by diffusion and active transport into the capillaries of the villi.</a:t>
            </a:r>
          </a:p>
          <a:p>
            <a:r>
              <a:rPr lang="en-GB" dirty="0"/>
              <a:t>The absorption of fatty acids and glycerol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30308"/>
            <a:ext cx="2020069" cy="14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large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large intestine absorbs water (by osmosis), minerals and vitamins</a:t>
            </a:r>
          </a:p>
          <a:p>
            <a:r>
              <a:rPr lang="en-GB" dirty="0"/>
              <a:t>Most of the water absorbed is from the secretions of the many digestive glands</a:t>
            </a:r>
          </a:p>
        </p:txBody>
      </p:sp>
    </p:spTree>
    <p:extLst>
      <p:ext uri="{BB962C8B-B14F-4D97-AF65-F5344CB8AC3E}">
        <p14:creationId xmlns:p14="http://schemas.microsoft.com/office/powerpoint/2010/main" val="253270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Rectum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faeces are stored here before periodically being removed via the anus</a:t>
            </a:r>
          </a:p>
          <a:p>
            <a:r>
              <a:rPr lang="en-GB" dirty="0"/>
              <a:t>This is know as egestion.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645024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34F17-649A-4357-B727-61F95BF3692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43175"/>
            <a:ext cx="8229600" cy="150812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Digestion</a:t>
            </a:r>
            <a:endParaRPr lang="en-US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7600" y="93345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Digestion takes place in two stages:-</a:t>
            </a:r>
          </a:p>
          <a:p>
            <a:pPr marL="0" indent="0">
              <a:buNone/>
            </a:pPr>
            <a:r>
              <a:rPr lang="en-GB" dirty="0"/>
              <a:t>1. Physical breakdown</a:t>
            </a:r>
          </a:p>
          <a:p>
            <a:pPr marL="0" indent="0">
              <a:buNone/>
            </a:pPr>
            <a:r>
              <a:rPr lang="en-GB" dirty="0"/>
              <a:t>2. Chemical digestion</a:t>
            </a:r>
          </a:p>
        </p:txBody>
      </p:sp>
    </p:spTree>
    <p:extLst>
      <p:ext uri="{BB962C8B-B14F-4D97-AF65-F5344CB8AC3E}">
        <p14:creationId xmlns:p14="http://schemas.microsoft.com/office/powerpoint/2010/main" val="50217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DDE75-218F-4B0B-886D-76F6525FDD4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8"/>
            <a:ext cx="8229600" cy="1509712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Physical Digestion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4644" y="1412776"/>
            <a:ext cx="8229600" cy="6184900"/>
          </a:xfrm>
        </p:spPr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The physical breaking up of large pieces of food into smaller pieces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Starts in the </a:t>
            </a:r>
            <a:r>
              <a:rPr lang="en-US" sz="2800" dirty="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mouth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with the slicing and chewing action of the </a:t>
            </a:r>
            <a:r>
              <a:rPr lang="en-US" sz="2800" dirty="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teeth</a:t>
            </a:r>
            <a:endParaRPr lang="en-US" sz="2800" dirty="0">
              <a:solidFill>
                <a:srgbClr val="D90B00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Increases the surface area for enzyme action </a:t>
            </a:r>
            <a:r>
              <a:rPr lang="en-US" sz="2800" dirty="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(chemical digestion)</a:t>
            </a:r>
          </a:p>
          <a:p>
            <a:pPr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Continues in the </a:t>
            </a:r>
            <a:r>
              <a:rPr lang="en-US" sz="2800" dirty="0">
                <a:solidFill>
                  <a:srgbClr val="FF2712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stomach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by the churning action caused by the contraction of muscles in the stomach wall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This increases the surface area for enzymes to act (</a:t>
            </a:r>
            <a:r>
              <a:rPr lang="en-US" sz="2800" dirty="0">
                <a:solidFill>
                  <a:srgbClr val="FF2712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chemical digestion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)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endParaRPr lang="en-US" sz="2800" dirty="0">
              <a:solidFill>
                <a:srgbClr val="D90B00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1CF20E36-C6EB-422B-B44F-4C8B66282065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19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54" name="Rectangle 4"/>
          <p:cNvSpPr>
            <a:spLocks/>
          </p:cNvSpPr>
          <p:nvPr/>
        </p:nvSpPr>
        <p:spPr bwMode="auto">
          <a:xfrm>
            <a:off x="155848" y="153184"/>
            <a:ext cx="2736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u="sng" dirty="0">
                <a:solidFill>
                  <a:schemeClr val="tx1"/>
                </a:solidFill>
                <a:cs typeface="Arial" charset="0"/>
                <a:hlinkClick r:id="rId2"/>
              </a:rPr>
              <a:t>http://video.about.com/ibdcrohns/Digestion.htm</a:t>
            </a:r>
            <a:endParaRPr lang="en-US" u="sng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2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Human Nutrition 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40013" y="1141413"/>
            <a:ext cx="6337300" cy="4997450"/>
          </a:xfrm>
        </p:spPr>
        <p:txBody>
          <a:bodyPr rIns="132080"/>
          <a:lstStyle/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Gut </a:t>
            </a:r>
            <a:r>
              <a:rPr lang="en-US" sz="2400" dirty="0" err="1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specialised</a:t>
            </a:r>
            <a:r>
              <a:rPr lang="en-US" sz="2400" dirty="0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for: </a:t>
            </a:r>
            <a:endParaRPr lang="en-US" sz="2400" dirty="0">
              <a:solidFill>
                <a:srgbClr val="003DCC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Ingestion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solid food taken in through mouth</a:t>
            </a:r>
            <a:endParaRPr lang="en-US" dirty="0"/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2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mechanical &amp; chemical breakdown of large insoluble to small soluble molecules</a:t>
            </a:r>
            <a:endParaRPr lang="en-US" dirty="0"/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soluble molecules taken into bloodstream</a:t>
            </a: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elimination of undigested material from the body </a:t>
            </a: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pic>
        <p:nvPicPr>
          <p:cNvPr id="1229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832100"/>
            <a:ext cx="22955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/>
          </p:cNvSpPr>
          <p:nvPr/>
        </p:nvSpPr>
        <p:spPr bwMode="auto">
          <a:xfrm>
            <a:off x="12382500" y="7429500"/>
            <a:ext cx="573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317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E8B7-BFCD-462B-ACBF-62C56730B54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Chemical Digestion</a:t>
            </a:r>
            <a:endParaRPr lang="en-US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The chemical breakdown of food molecules into smaller, soluble molecules by </a:t>
            </a:r>
            <a:r>
              <a:rPr lang="en-US" sz="2800" dirty="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enzymes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Occurs in a number of stages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All digestive enzymes are </a:t>
            </a:r>
            <a:r>
              <a:rPr lang="en-US" sz="2800" dirty="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hydrolases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-they break chemical bonds by the addition of water</a:t>
            </a:r>
            <a:endParaRPr lang="en-US" sz="28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985EDCBD-FAA8-4ABE-A551-D9327D6AF0F6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20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B9152-0FA1-4E07-8392-9D449007B87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8"/>
            <a:ext cx="8229600" cy="1509712"/>
          </a:xfrm>
        </p:spPr>
        <p:txBody>
          <a:bodyPr rIns="132080"/>
          <a:lstStyle/>
          <a:p>
            <a:pPr indent="0" eaLnBrk="1" hangingPunct="1"/>
            <a:r>
              <a:rPr lang="en-US" sz="3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Three Main groups of Enzymes</a:t>
            </a:r>
            <a:endParaRPr lang="en-US" sz="36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29600" cy="5257800"/>
          </a:xfrm>
        </p:spPr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60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Carbohydrases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(including</a:t>
            </a:r>
            <a:r>
              <a:rPr lang="en-US" sz="2600">
                <a:solidFill>
                  <a:srgbClr val="002D99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amylase and maltase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and lactase and sucrase) which hydrolyse carbohydrates (starch) eventually to monosaccharides</a:t>
            </a:r>
            <a:endParaRPr lang="en-US" sz="26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Proteases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(</a:t>
            </a:r>
            <a:r>
              <a:rPr lang="en-US" sz="2600">
                <a:solidFill>
                  <a:srgbClr val="002D99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peptidases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) which are subdivided into </a:t>
            </a:r>
            <a:r>
              <a:rPr lang="en-US" sz="2600">
                <a:solidFill>
                  <a:srgbClr val="002D99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Endopeptidases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(Pepsin and Trypsin) and </a:t>
            </a:r>
            <a:r>
              <a:rPr lang="en-US" sz="2600">
                <a:solidFill>
                  <a:srgbClr val="002D99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Exopeptidases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(</a:t>
            </a:r>
            <a:r>
              <a:rPr lang="en-US" sz="2600">
                <a:solidFill>
                  <a:srgbClr val="002D99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dipeptidase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). They hydrolyse proteins eventually to amino acids</a:t>
            </a:r>
            <a:endParaRPr lang="en-US" sz="26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>
                <a:solidFill>
                  <a:srgbClr val="D90B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Lipases</a:t>
            </a:r>
            <a:r>
              <a:rPr lang="en-US" sz="2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which hydrolyse lipids to fatty acids and glycerol</a:t>
            </a:r>
            <a:endParaRPr lang="en-US" sz="26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3886200" y="6083300"/>
            <a:ext cx="5321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u="sng">
                <a:solidFill>
                  <a:schemeClr val="tx1"/>
                </a:solidFill>
                <a:cs typeface="Arial" charset="0"/>
                <a:hlinkClick r:id="rId2"/>
              </a:rPr>
              <a:t>http://www.dnatube.com/video/1104/Digestion-Video-Real-body</a:t>
            </a:r>
            <a:endParaRPr lang="en-US" u="sng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Digestion of Carbohydrates</a:t>
            </a:r>
          </a:p>
          <a:p>
            <a:r>
              <a:rPr lang="en-GB" dirty="0"/>
              <a:t>Digestion of Proteins</a:t>
            </a:r>
          </a:p>
          <a:p>
            <a:r>
              <a:rPr lang="en-GB" dirty="0"/>
              <a:t>Digestion  of Fats</a:t>
            </a:r>
          </a:p>
        </p:txBody>
      </p:sp>
    </p:spTree>
    <p:extLst>
      <p:ext uri="{BB962C8B-B14F-4D97-AF65-F5344CB8AC3E}">
        <p14:creationId xmlns:p14="http://schemas.microsoft.com/office/powerpoint/2010/main" val="1432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Carbohydrates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0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carbohydrates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7234551" cy="1440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288234"/>
            <a:ext cx="8507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	amylase in saliva from salivary glands in mouth</a:t>
            </a:r>
          </a:p>
          <a:p>
            <a:r>
              <a:rPr lang="en-GB" dirty="0"/>
              <a:t>•	amylase in pancreatic juice acts in the duodenum</a:t>
            </a:r>
          </a:p>
          <a:p>
            <a:r>
              <a:rPr lang="en-GB" dirty="0"/>
              <a:t>•	maltase secreted by cells at the tips of the villi in the ileum complete digestion</a:t>
            </a:r>
          </a:p>
          <a:p>
            <a:r>
              <a:rPr lang="en-GB" dirty="0"/>
              <a:t>•	</a:t>
            </a:r>
            <a:r>
              <a:rPr lang="en-GB" dirty="0" err="1"/>
              <a:t>sucrase</a:t>
            </a:r>
            <a:r>
              <a:rPr lang="en-GB" dirty="0"/>
              <a:t>  hydrolyses sucrose into glucose and fructose</a:t>
            </a:r>
          </a:p>
          <a:p>
            <a:r>
              <a:rPr lang="en-GB" dirty="0"/>
              <a:t>•	lactase hydrolyses lactose into glucose and galactose</a:t>
            </a:r>
          </a:p>
        </p:txBody>
      </p:sp>
    </p:spTree>
    <p:extLst>
      <p:ext uri="{BB962C8B-B14F-4D97-AF65-F5344CB8AC3E}">
        <p14:creationId xmlns:p14="http://schemas.microsoft.com/office/powerpoint/2010/main" val="347851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proteins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7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640960" cy="470852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Proteins are large complex molecules that are hydrolysed by a group of enzymes called </a:t>
            </a:r>
            <a:r>
              <a:rPr lang="en-GB" b="1" dirty="0"/>
              <a:t>peptidases.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Endopeptidases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hydrolyse peptide bonds along the length of the protein to provide more ‘</a:t>
            </a:r>
            <a:r>
              <a:rPr lang="en-GB" b="1" dirty="0"/>
              <a:t>free ends</a:t>
            </a:r>
            <a:r>
              <a:rPr lang="en-GB" dirty="0"/>
              <a:t>’ for </a:t>
            </a:r>
            <a:r>
              <a:rPr lang="en-GB" b="1" dirty="0"/>
              <a:t>exopeptidases</a:t>
            </a:r>
            <a:r>
              <a:rPr lang="en-GB" dirty="0"/>
              <a:t> to act on (Trypsin and Pepsin).</a:t>
            </a:r>
          </a:p>
          <a:p>
            <a:r>
              <a:rPr lang="en-GB" b="1" dirty="0">
                <a:solidFill>
                  <a:srgbClr val="FF0000"/>
                </a:solidFill>
              </a:rPr>
              <a:t>Exopeptidases</a:t>
            </a:r>
            <a:r>
              <a:rPr lang="en-GB" dirty="0"/>
              <a:t> hydrolyse the peptide bonds on the terminal amino acids (secreted from pancreas)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Dipeptidase</a:t>
            </a:r>
            <a:r>
              <a:rPr lang="en-GB" dirty="0"/>
              <a:t> will finally hydrolyse the bond between the two amino acids of a dipeptides into amino acids. They are </a:t>
            </a:r>
            <a:r>
              <a:rPr lang="en-GB" b="1" dirty="0"/>
              <a:t>membrane bound and found on cell surface membrane of epithelial cells lining the ileum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6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proteins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02872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4293096"/>
            <a:ext cx="414708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59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lipids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6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lipids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60848"/>
            <a:ext cx="6421705" cy="2088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58112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•Bile (not an enzyme) emulsifies large fat droplets to small droplets called micelles </a:t>
            </a:r>
          </a:p>
          <a:p>
            <a:r>
              <a:rPr lang="en-GB" dirty="0"/>
              <a:t>•To increase surface area for pancreatic lipase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Secreted into small intestine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Lipase is found in the pancreas juices (pancreatic Lipase)</a:t>
            </a:r>
          </a:p>
          <a:p>
            <a:r>
              <a:rPr lang="en-GB" dirty="0"/>
              <a:t>•The lipid is hydrolysed into 3 fatty acids and glycerol or two fatty acids and a </a:t>
            </a:r>
            <a:r>
              <a:rPr lang="en-GB" dirty="0" err="1"/>
              <a:t>monoglyceride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8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E71B-31F1-4AC8-AC91-4E4F71AE20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Human Gut</a:t>
            </a:r>
            <a:endParaRPr lang="en-US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 tube around 9-10 metres long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Begins in the mouth and ends in the anus with associated organs and glands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Site of ingestion, digestion and absorption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58DD53E4-5350-47BD-81DD-A1ADBE8413AC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3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178300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23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422"/>
            <a:ext cx="8229600" cy="1143000"/>
          </a:xfrm>
        </p:spPr>
        <p:txBody>
          <a:bodyPr/>
          <a:lstStyle/>
          <a:p>
            <a:r>
              <a:rPr lang="en-GB" dirty="0" err="1"/>
              <a:t>Monoglyceride</a:t>
            </a:r>
            <a:r>
              <a:rPr lang="en-GB" dirty="0"/>
              <a:t> and Triglyceride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16832"/>
            <a:ext cx="3265577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04864"/>
            <a:ext cx="3360373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7321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Triglyceride</a:t>
            </a:r>
          </a:p>
        </p:txBody>
      </p:sp>
    </p:spTree>
    <p:extLst>
      <p:ext uri="{BB962C8B-B14F-4D97-AF65-F5344CB8AC3E}">
        <p14:creationId xmlns:p14="http://schemas.microsoft.com/office/powerpoint/2010/main" val="1411542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29200"/>
            <a:ext cx="7395794" cy="51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2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7C0CA-E50F-4B63-A9A7-20D08829F8F0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69" y="620688"/>
            <a:ext cx="7266384" cy="54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6200" y="8486775"/>
            <a:ext cx="8229600" cy="1508125"/>
          </a:xfrm>
        </p:spPr>
        <p:txBody>
          <a:bodyPr rIns="132080"/>
          <a:lstStyle/>
          <a:p>
            <a:pPr indent="0" eaLnBrk="1" hangingPunct="1"/>
            <a:endParaRPr lang="en-US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8900" y="85090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  <p:sp>
        <p:nvSpPr>
          <p:cNvPr id="31751" name="Rectangle 5"/>
          <p:cNvSpPr>
            <a:spLocks/>
          </p:cNvSpPr>
          <p:nvPr/>
        </p:nvSpPr>
        <p:spPr bwMode="auto">
          <a:xfrm>
            <a:off x="3035300" y="2603500"/>
            <a:ext cx="169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2D99"/>
                </a:solidFill>
                <a:cs typeface="Arial" charset="0"/>
              </a:rPr>
              <a:t>(carbohydrase)</a:t>
            </a:r>
          </a:p>
        </p:txBody>
      </p:sp>
      <p:sp>
        <p:nvSpPr>
          <p:cNvPr id="31752" name="Rectangle 6"/>
          <p:cNvSpPr>
            <a:spLocks/>
          </p:cNvSpPr>
          <p:nvPr/>
        </p:nvSpPr>
        <p:spPr bwMode="auto">
          <a:xfrm>
            <a:off x="1468632" y="3703558"/>
            <a:ext cx="1423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</a:rPr>
              <a:t>Exopeptidases</a:t>
            </a:r>
          </a:p>
        </p:txBody>
      </p:sp>
      <p:sp>
        <p:nvSpPr>
          <p:cNvPr id="31753" name="Rectangle 7"/>
          <p:cNvSpPr>
            <a:spLocks/>
          </p:cNvSpPr>
          <p:nvPr/>
        </p:nvSpPr>
        <p:spPr bwMode="auto">
          <a:xfrm>
            <a:off x="2997200" y="3771900"/>
            <a:ext cx="1577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</a:rPr>
              <a:t>endopeptidases</a:t>
            </a:r>
          </a:p>
        </p:txBody>
      </p:sp>
      <p:sp>
        <p:nvSpPr>
          <p:cNvPr id="31754" name="Rectangle 8"/>
          <p:cNvSpPr>
            <a:spLocks/>
          </p:cNvSpPr>
          <p:nvPr/>
        </p:nvSpPr>
        <p:spPr bwMode="auto">
          <a:xfrm>
            <a:off x="4832950" y="4321223"/>
            <a:ext cx="30340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</a:rPr>
              <a:t>and </a:t>
            </a:r>
            <a:r>
              <a:rPr lang="en-US" dirty="0" err="1">
                <a:cs typeface="Arial" charset="0"/>
              </a:rPr>
              <a:t>dipeptidase</a:t>
            </a:r>
            <a:r>
              <a:rPr lang="en-US" dirty="0">
                <a:cs typeface="Arial" charset="0"/>
              </a:rPr>
              <a:t> membrane </a:t>
            </a:r>
          </a:p>
          <a:p>
            <a:pPr marL="39688"/>
            <a:r>
              <a:rPr lang="en-US" dirty="0">
                <a:cs typeface="Arial" charset="0"/>
              </a:rPr>
              <a:t>bound found on epithelial cells </a:t>
            </a:r>
          </a:p>
        </p:txBody>
      </p:sp>
      <p:sp>
        <p:nvSpPr>
          <p:cNvPr id="31755" name="Rectangle 9"/>
          <p:cNvSpPr>
            <a:spLocks/>
          </p:cNvSpPr>
          <p:nvPr/>
        </p:nvSpPr>
        <p:spPr bwMode="auto">
          <a:xfrm>
            <a:off x="5118100" y="2654300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solidFill>
                  <a:srgbClr val="002D99"/>
                </a:solidFill>
                <a:cs typeface="Arial" charset="0"/>
              </a:rPr>
              <a:t>(and lactase</a:t>
            </a:r>
          </a:p>
          <a:p>
            <a:pPr marL="39688"/>
            <a:r>
              <a:rPr lang="en-US" sz="1400">
                <a:solidFill>
                  <a:srgbClr val="002D99"/>
                </a:solidFill>
                <a:cs typeface="Arial" charset="0"/>
              </a:rPr>
              <a:t> and sucrase)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6" y="2547939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Endopeptidases are found in the stomach and duodenum </a:t>
            </a:r>
          </a:p>
          <a:p>
            <a:r>
              <a:rPr lang="en-GB" dirty="0"/>
              <a:t>(pepsin and trypsin)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563" y="55489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Lipases secreted into the duodenum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1829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Exopeptidases are found in the duodenum</a:t>
            </a:r>
          </a:p>
        </p:txBody>
      </p:sp>
    </p:spTree>
    <p:extLst>
      <p:ext uri="{BB962C8B-B14F-4D97-AF65-F5344CB8AC3E}">
        <p14:creationId xmlns:p14="http://schemas.microsoft.com/office/powerpoint/2010/main" val="2413046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926B1-A5AC-4E9F-8000-B3C96A9D212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9175"/>
            <a:ext cx="8229600" cy="15081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b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</a:br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occurs in the ileum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901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6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9928225" y="109728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14.9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14.10A</a:t>
            </a: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4178300" y="10172700"/>
            <a:ext cx="6794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Copyright © 2001 Benjamin Cummings, an imprint of Addison Wesley Longman, Inc.</a:t>
            </a: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431800" y="83439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825500" y="92075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203200"/>
            <a:ext cx="7924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Small Intestine - Ileum</a:t>
            </a:r>
            <a:endParaRPr lang="en-US">
              <a:solidFill>
                <a:srgbClr val="0E002D"/>
              </a:solidFill>
              <a:latin typeface="Comic Sans MS" charset="0"/>
              <a:sym typeface="Comic Sans MS" charset="0"/>
            </a:endParaRPr>
          </a:p>
        </p:txBody>
      </p:sp>
      <p:pic>
        <p:nvPicPr>
          <p:cNvPr id="4096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>
            <a:fillRect/>
          </a:stretch>
        </p:blipFill>
        <p:spPr bwMode="auto">
          <a:xfrm>
            <a:off x="1174750" y="1016000"/>
            <a:ext cx="538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7"/>
          <p:cNvSpPr>
            <a:spLocks/>
          </p:cNvSpPr>
          <p:nvPr/>
        </p:nvSpPr>
        <p:spPr bwMode="auto">
          <a:xfrm>
            <a:off x="1231900" y="5003800"/>
            <a:ext cx="6299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Enzymes (maltase, lipase and peptidases) are secreted by cells at the tips of villi to complete digestion</a:t>
            </a:r>
          </a:p>
        </p:txBody>
      </p:sp>
    </p:spTree>
    <p:extLst>
      <p:ext uri="{BB962C8B-B14F-4D97-AF65-F5344CB8AC3E}">
        <p14:creationId xmlns:p14="http://schemas.microsoft.com/office/powerpoint/2010/main" val="2536372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Adaptations for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Villi increase surface area for diffusion</a:t>
            </a:r>
          </a:p>
          <a:p>
            <a:pPr marL="514350" indent="-514350">
              <a:buAutoNum type="arabicPeriod"/>
            </a:pPr>
            <a:r>
              <a:rPr lang="en-GB" dirty="0"/>
              <a:t>Thin walled reducing the diffusion path</a:t>
            </a:r>
          </a:p>
          <a:p>
            <a:pPr marL="514350" indent="-514350">
              <a:buAutoNum type="arabicPeriod"/>
            </a:pPr>
            <a:r>
              <a:rPr lang="en-GB" dirty="0"/>
              <a:t>Muscle contraction maintains a diffusion gradient</a:t>
            </a:r>
          </a:p>
          <a:p>
            <a:pPr marL="514350" indent="-514350">
              <a:buAutoNum type="arabicPeriod"/>
            </a:pPr>
            <a:r>
              <a:rPr lang="en-GB" dirty="0"/>
              <a:t>Blood vessels carry away absorbed material maintaining a diffusion gradient</a:t>
            </a:r>
          </a:p>
          <a:p>
            <a:pPr marL="514350" indent="-514350">
              <a:buAutoNum type="arabicPeriod"/>
            </a:pPr>
            <a:r>
              <a:rPr lang="en-GB" dirty="0"/>
              <a:t>Epithelial cells </a:t>
            </a:r>
            <a:r>
              <a:rPr lang="en-GB" dirty="0" err="1"/>
              <a:t>linining</a:t>
            </a:r>
            <a:r>
              <a:rPr lang="en-GB" dirty="0"/>
              <a:t> the villi possess microvilli increases surface area for absorption</a:t>
            </a:r>
          </a:p>
        </p:txBody>
      </p:sp>
    </p:spTree>
    <p:extLst>
      <p:ext uri="{BB962C8B-B14F-4D97-AF65-F5344CB8AC3E}">
        <p14:creationId xmlns:p14="http://schemas.microsoft.com/office/powerpoint/2010/main" val="1570318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Absorption of Amino acids and Glucose-Co -Transport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72816"/>
            <a:ext cx="4529721" cy="390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313" y="1844824"/>
            <a:ext cx="3714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Sodium ions transported out of epithelial cell via the sodium potassium pump (requires ATP)</a:t>
            </a:r>
          </a:p>
          <a:p>
            <a:pPr marL="342900" indent="-342900">
              <a:buAutoNum type="arabicPeriod"/>
            </a:pPr>
            <a:r>
              <a:rPr lang="en-GB" dirty="0"/>
              <a:t>Maintains low concentration of sodium ions inside the epithelial cell compared to the lumen</a:t>
            </a:r>
          </a:p>
          <a:p>
            <a:pPr marL="342900" indent="-342900">
              <a:buAutoNum type="arabicPeriod"/>
            </a:pPr>
            <a:r>
              <a:rPr lang="en-GB" dirty="0"/>
              <a:t>Sodium ions diffuse down a concentration gradient from the lumen into the epithelial cell by facilitated diffusion </a:t>
            </a:r>
            <a:r>
              <a:rPr lang="en-GB" dirty="0" err="1"/>
              <a:t>grabing</a:t>
            </a:r>
            <a:r>
              <a:rPr lang="en-GB" dirty="0"/>
              <a:t> a glucose/amino acid molecule with it (against a concentration gradient)-Co Transport</a:t>
            </a:r>
          </a:p>
          <a:p>
            <a:pPr marL="342900" indent="-342900">
              <a:buAutoNum type="arabicPeriod"/>
            </a:pPr>
            <a:r>
              <a:rPr lang="en-GB" dirty="0"/>
              <a:t>Glucose/amino acids pass into the blood via facilitated diffusion.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67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8226425" y="80264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14.13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14.14A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0" y="-28067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4" name="Rectangle 3"/>
          <p:cNvSpPr>
            <a:spLocks/>
          </p:cNvSpPr>
          <p:nvPr/>
        </p:nvSpPr>
        <p:spPr bwMode="auto">
          <a:xfrm>
            <a:off x="-254000" y="-32131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000">
                <a:solidFill>
                  <a:srgbClr val="0E002D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 of Proteins and Carbohydrates</a:t>
            </a:r>
            <a:endParaRPr lang="en-US" sz="3000">
              <a:solidFill>
                <a:srgbClr val="0E002D"/>
              </a:solidFill>
              <a:latin typeface="Comic Sans MS" charset="0"/>
              <a:sym typeface="Comic Sans MS" charset="0"/>
            </a:endParaRPr>
          </a:p>
        </p:txBody>
      </p:sp>
      <p:pic>
        <p:nvPicPr>
          <p:cNvPr id="4608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774700" y="1092200"/>
            <a:ext cx="5691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6"/>
          <p:cNvSpPr>
            <a:spLocks noChangeShapeType="1"/>
          </p:cNvSpPr>
          <p:nvPr/>
        </p:nvSpPr>
        <p:spPr bwMode="auto">
          <a:xfrm flipH="1">
            <a:off x="11341100" y="2120900"/>
            <a:ext cx="8763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6807200" y="1498600"/>
            <a:ext cx="212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b="1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Hepatic portal</a:t>
            </a:r>
            <a:r>
              <a:rPr lang="en-US" sz="2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2400" b="1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vein </a:t>
            </a:r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carries glucose to </a:t>
            </a:r>
          </a:p>
          <a:p>
            <a:pPr marL="39688"/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to liver.</a:t>
            </a:r>
          </a:p>
          <a:p>
            <a:pPr marL="39688"/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Glucose is absorbed from the blood by cells for respiration and any excess is converted to fat for storage</a:t>
            </a:r>
          </a:p>
        </p:txBody>
      </p:sp>
    </p:spTree>
    <p:extLst>
      <p:ext uri="{BB962C8B-B14F-4D97-AF65-F5344CB8AC3E}">
        <p14:creationId xmlns:p14="http://schemas.microsoft.com/office/powerpoint/2010/main" val="2302609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 once digested to </a:t>
            </a:r>
            <a:r>
              <a:rPr lang="en-GB" sz="3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fatty acids by pancreatic lipase remain in association with the bile salts. The structures formed are called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micelles</a:t>
            </a:r>
            <a:endParaRPr lang="en-GB" sz="3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micelle comes into contact with the epithelial cell lining the ileum they break down and release the non-polar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fatty acids which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across the cell-surface membrane into the epithelial cells. </a:t>
            </a:r>
            <a:endParaRPr lang="en-GB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to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endoplasmic reticulum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they are recombined to form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the endoplasmic reticulum and Golgi apparatus the triglycerides associate with cholesterol and lipoproteins which become surrounded by a protein coat to form structures called 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chylomicrons.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chylomicrons are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soluble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lipoproteins and are too big to pass into blood capillaries but can enter the large pores of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lacteals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Thus the chylomicrons move out of epithelial cell by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exocytosis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enter the lymphatic capillaries called l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acteals.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in the lymphatic vessels which eventually empty through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thoracic duct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into circulatory system.</a:t>
            </a:r>
            <a:endParaRPr lang="en-GB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40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9255125" y="83312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14.14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14.14B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190500" y="85852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38100" y="91313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2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</a:rPr>
              <a:t>Absorption of Fats</a:t>
            </a:r>
          </a:p>
        </p:txBody>
      </p:sp>
      <p:pic>
        <p:nvPicPr>
          <p:cNvPr id="47110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>
            <a:fillRect/>
          </a:stretch>
        </p:blipFill>
        <p:spPr bwMode="auto">
          <a:xfrm>
            <a:off x="131763" y="1905000"/>
            <a:ext cx="88788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6"/>
          <p:cNvSpPr>
            <a:spLocks/>
          </p:cNvSpPr>
          <p:nvPr/>
        </p:nvSpPr>
        <p:spPr bwMode="auto">
          <a:xfrm>
            <a:off x="6273800" y="5321300"/>
            <a:ext cx="29337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from lacteal through lymphatic system to the blood stream</a:t>
            </a:r>
          </a:p>
        </p:txBody>
      </p:sp>
      <p:sp>
        <p:nvSpPr>
          <p:cNvPr id="47112" name="Rectangle 7"/>
          <p:cNvSpPr>
            <a:spLocks/>
          </p:cNvSpPr>
          <p:nvPr/>
        </p:nvSpPr>
        <p:spPr bwMode="auto">
          <a:xfrm>
            <a:off x="355600" y="5867400"/>
            <a:ext cx="565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u="sng" dirty="0">
                <a:solidFill>
                  <a:schemeClr val="tx1"/>
                </a:solidFill>
                <a:cs typeface="Arial" charset="0"/>
                <a:hlinkClick r:id="rId3"/>
              </a:rPr>
              <a:t>http://bcs.whfreeman.com/thelifewire/content/chp50/5002001.htmlText</a:t>
            </a:r>
            <a:endParaRPr lang="en-US" sz="1400" u="sng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2702-3C3B-4924-AF8C-2F331FFD8D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1508125"/>
          </a:xfrm>
        </p:spPr>
        <p:txBody>
          <a:bodyPr rIns="132080"/>
          <a:lstStyle/>
          <a:p>
            <a:pPr indent="0" eaLnBrk="1" hangingPunct="1"/>
            <a:r>
              <a:rPr lang="en-US" sz="30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The human gut - can you remember the labels?</a:t>
            </a:r>
            <a:endParaRPr lang="en-US" sz="30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257800"/>
          </a:xfrm>
        </p:spPr>
        <p:txBody>
          <a:bodyPr rIns="132080"/>
          <a:lstStyle/>
          <a:p>
            <a:pPr eaLnBrk="1" hangingPunct="1"/>
            <a:r>
              <a:rPr lang="en-US" sz="1800" u="sng">
                <a:hlinkClick r:id="rId2"/>
              </a:rPr>
              <a:t>http://www.vtaide.com/png/digestiveF.htm</a:t>
            </a:r>
            <a:endParaRPr lang="en-US" sz="1800"/>
          </a:p>
          <a:p>
            <a:pPr eaLnBrk="1" hangingPunct="1"/>
            <a:r>
              <a:rPr lang="en-US" sz="1800" u="sng">
                <a:hlinkClick r:id="rId3"/>
              </a:rPr>
              <a:t>http://www.klbict.co.uk/interactive/science/digestion2.htm</a:t>
            </a:r>
            <a:endParaRPr lang="en-US" sz="1800" u="sng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FE4F3457-ECF2-4EE8-A244-73F91F473265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4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638425"/>
            <a:ext cx="19939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2776538"/>
            <a:ext cx="31003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1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of lipids into the lymphatic system</a:t>
            </a:r>
          </a:p>
        </p:txBody>
      </p:sp>
      <p:pic>
        <p:nvPicPr>
          <p:cNvPr id="4" name="irc_mi" descr="http://image.slidesharecdn.com/thelymphaticsystem08-130408050126-phpapp01/95/the-lymphatic-system-08-10-638.jpg?cb=136539734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61772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24128" y="2708920"/>
            <a:ext cx="3238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lymphatic system (in green). Lipids are transported into the lacteals found at the centre of the villi in the ileum. They enter the blood stream via the thoracic duct</a:t>
            </a:r>
          </a:p>
        </p:txBody>
      </p:sp>
    </p:spTree>
    <p:extLst>
      <p:ext uri="{BB962C8B-B14F-4D97-AF65-F5344CB8AC3E}">
        <p14:creationId xmlns:p14="http://schemas.microsoft.com/office/powerpoint/2010/main" val="268075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161925"/>
            <a:ext cx="8229600" cy="15081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Overview of absorption</a:t>
            </a:r>
            <a:r>
              <a:rPr lang="en-US" sz="3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in the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ileum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pic>
        <p:nvPicPr>
          <p:cNvPr id="450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 r="65295"/>
          <a:stretch>
            <a:fillRect/>
          </a:stretch>
        </p:blipFill>
        <p:spPr bwMode="auto">
          <a:xfrm>
            <a:off x="0" y="1620838"/>
            <a:ext cx="25908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2871788" y="1196975"/>
            <a:ext cx="1587" cy="540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506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374775"/>
            <a:ext cx="5829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5"/>
          <p:cNvSpPr>
            <a:spLocks/>
          </p:cNvSpPr>
          <p:nvPr/>
        </p:nvSpPr>
        <p:spPr bwMode="auto">
          <a:xfrm>
            <a:off x="4483100" y="1854200"/>
            <a:ext cx="101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diffusion and</a:t>
            </a:r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4483100" y="2311400"/>
            <a:ext cx="101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diffusion and</a:t>
            </a:r>
          </a:p>
        </p:txBody>
      </p:sp>
      <p:sp>
        <p:nvSpPr>
          <p:cNvPr id="45064" name="AutoShape 7"/>
          <p:cNvSpPr>
            <a:spLocks/>
          </p:cNvSpPr>
          <p:nvPr/>
        </p:nvSpPr>
        <p:spPr bwMode="auto">
          <a:xfrm>
            <a:off x="3225800" y="7886700"/>
            <a:ext cx="381000" cy="292100"/>
          </a:xfrm>
          <a:custGeom>
            <a:avLst/>
            <a:gdLst>
              <a:gd name="T0" fmla="*/ 11356 w 22712"/>
              <a:gd name="T1" fmla="*/ 0 h 23880"/>
              <a:gd name="T2" fmla="*/ 14693 w 22712"/>
              <a:gd name="T3" fmla="*/ 7110 h 23880"/>
              <a:gd name="T4" fmla="*/ 22156 w 22712"/>
              <a:gd name="T5" fmla="*/ 8250 h 23880"/>
              <a:gd name="T6" fmla="*/ 16756 w 22712"/>
              <a:gd name="T7" fmla="*/ 13785 h 23880"/>
              <a:gd name="T8" fmla="*/ 18031 w 22712"/>
              <a:gd name="T9" fmla="*/ 21600 h 23880"/>
              <a:gd name="T10" fmla="*/ 11356 w 22712"/>
              <a:gd name="T11" fmla="*/ 17910 h 23880"/>
              <a:gd name="T12" fmla="*/ 4681 w 22712"/>
              <a:gd name="T13" fmla="*/ 21600 h 23880"/>
              <a:gd name="T14" fmla="*/ 5956 w 22712"/>
              <a:gd name="T15" fmla="*/ 13785 h 23880"/>
              <a:gd name="T16" fmla="*/ 556 w 22712"/>
              <a:gd name="T17" fmla="*/ 8250 h 23880"/>
              <a:gd name="T18" fmla="*/ 8019 w 22712"/>
              <a:gd name="T19" fmla="*/ 7110 h 23880"/>
              <a:gd name="T20" fmla="*/ 11356 w 22712"/>
              <a:gd name="T21" fmla="*/ 0 h 23880"/>
              <a:gd name="T22" fmla="*/ 11356 w 22712"/>
              <a:gd name="T23" fmla="*/ 0 h 23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2971800" y="6261100"/>
            <a:ext cx="58848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most water is reabsorbed together with soluble nutrients </a:t>
            </a:r>
          </a:p>
        </p:txBody>
      </p:sp>
    </p:spTree>
    <p:extLst>
      <p:ext uri="{BB962C8B-B14F-4D97-AF65-F5344CB8AC3E}">
        <p14:creationId xmlns:p14="http://schemas.microsoft.com/office/powerpoint/2010/main" val="4074119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Lactose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https://www.youtube.com/watch?v=_i2cclGYPx0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09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Coeliac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https://www.youtube.com/watch?v=nXzBApAx5lY</a:t>
            </a:r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570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http://www.youtube.com/watch?v=nM5kMSjBrmw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94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rrowheads="1"/>
          </p:cNvPicPr>
          <p:nvPr/>
        </p:nvPicPr>
        <p:blipFill>
          <a:blip r:embed="rId2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288"/>
            <a:ext cx="48387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6804025" y="10541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Buccal cavity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662113" y="119697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Tongue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6791325" y="165735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Oesophagus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6804025" y="3789363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Stomach 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6777038" y="40767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Pyloric sphincter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6804025" y="4437063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Pancreas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6791325" y="498475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Colon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6805613" y="597852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Rectum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6805613" y="625157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Anus</a:t>
            </a:r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1562100" y="383222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Bile duct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1316038" y="4033838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Gall bladder</a:t>
            </a:r>
          </a:p>
        </p:txBody>
      </p:sp>
      <p:sp>
        <p:nvSpPr>
          <p:cNvPr id="17421" name="Rectangle 13"/>
          <p:cNvSpPr>
            <a:spLocks/>
          </p:cNvSpPr>
          <p:nvPr/>
        </p:nvSpPr>
        <p:spPr bwMode="auto">
          <a:xfrm>
            <a:off x="1827213" y="4221163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liver</a:t>
            </a:r>
          </a:p>
        </p:txBody>
      </p:sp>
      <p:sp>
        <p:nvSpPr>
          <p:cNvPr id="17422" name="Rectangle 14"/>
          <p:cNvSpPr>
            <a:spLocks/>
          </p:cNvSpPr>
          <p:nvPr/>
        </p:nvSpPr>
        <p:spPr bwMode="auto">
          <a:xfrm>
            <a:off x="1457325" y="45085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Duodenum</a:t>
            </a:r>
          </a:p>
        </p:txBody>
      </p:sp>
      <p:sp>
        <p:nvSpPr>
          <p:cNvPr id="17423" name="Rectangle 15"/>
          <p:cNvSpPr>
            <a:spLocks/>
          </p:cNvSpPr>
          <p:nvPr/>
        </p:nvSpPr>
        <p:spPr bwMode="auto">
          <a:xfrm>
            <a:off x="1771650" y="544512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Ileum</a:t>
            </a:r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1908175" y="1484313"/>
            <a:ext cx="2016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25" name="Rectangle 17"/>
          <p:cNvSpPr>
            <a:spLocks/>
          </p:cNvSpPr>
          <p:nvPr/>
        </p:nvSpPr>
        <p:spPr bwMode="auto">
          <a:xfrm>
            <a:off x="742950" y="1355725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Salivary gland</a:t>
            </a:r>
          </a:p>
        </p:txBody>
      </p:sp>
      <p:sp>
        <p:nvSpPr>
          <p:cNvPr id="15379" name="Rectangle 18"/>
          <p:cNvSpPr>
            <a:spLocks/>
          </p:cNvSpPr>
          <p:nvPr/>
        </p:nvSpPr>
        <p:spPr bwMode="auto">
          <a:xfrm>
            <a:off x="2225675" y="5921375"/>
            <a:ext cx="3000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</a:p>
        </p:txBody>
      </p:sp>
      <p:sp>
        <p:nvSpPr>
          <p:cNvPr id="15380" name="Rectangle 19"/>
          <p:cNvSpPr>
            <a:spLocks/>
          </p:cNvSpPr>
          <p:nvPr/>
        </p:nvSpPr>
        <p:spPr bwMode="auto">
          <a:xfrm>
            <a:off x="2224088" y="6064250"/>
            <a:ext cx="3000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</a:p>
        </p:txBody>
      </p:sp>
      <p:sp>
        <p:nvSpPr>
          <p:cNvPr id="15381" name="Rectangle 20"/>
          <p:cNvSpPr>
            <a:spLocks/>
          </p:cNvSpPr>
          <p:nvPr/>
        </p:nvSpPr>
        <p:spPr bwMode="auto">
          <a:xfrm>
            <a:off x="2190750" y="3589338"/>
            <a:ext cx="300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15382" name="Rectangle 21"/>
          <p:cNvSpPr>
            <a:spLocks/>
          </p:cNvSpPr>
          <p:nvPr/>
        </p:nvSpPr>
        <p:spPr bwMode="auto">
          <a:xfrm>
            <a:off x="0" y="2120900"/>
            <a:ext cx="22145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learn to draw </a:t>
            </a:r>
          </a:p>
          <a:p>
            <a:pPr marL="39688"/>
            <a:r>
              <a:rPr lang="en-US" sz="24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and label using</a:t>
            </a:r>
          </a:p>
          <a:p>
            <a:pPr marL="39688"/>
            <a:r>
              <a:rPr lang="en-US" sz="240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handout</a:t>
            </a:r>
          </a:p>
        </p:txBody>
      </p:sp>
    </p:spTree>
    <p:extLst>
      <p:ext uri="{BB962C8B-B14F-4D97-AF65-F5344CB8AC3E}">
        <p14:creationId xmlns:p14="http://schemas.microsoft.com/office/powerpoint/2010/main" val="20942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-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8289925" y="84709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2451100" y="8559800"/>
            <a:ext cx="6794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Copyright © 2001 Benjamin Cummings, an imprint of Addison Wesley Longman, Inc.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-419100" y="-33274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24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</a:rPr>
              <a:t>Overview of Digestive System Functions</a:t>
            </a:r>
          </a:p>
        </p:txBody>
      </p:sp>
      <p:pic>
        <p:nvPicPr>
          <p:cNvPr id="16391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901700" y="1003300"/>
            <a:ext cx="6897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5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major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Mouth</a:t>
            </a:r>
          </a:p>
          <a:p>
            <a:pPr marL="0" indent="0">
              <a:buNone/>
            </a:pPr>
            <a:r>
              <a:rPr lang="en-GB" dirty="0"/>
              <a:t>Oesophagus</a:t>
            </a:r>
          </a:p>
          <a:p>
            <a:pPr marL="0" indent="0">
              <a:buNone/>
            </a:pPr>
            <a:r>
              <a:rPr lang="en-GB" dirty="0"/>
              <a:t>Stomach</a:t>
            </a:r>
          </a:p>
          <a:p>
            <a:pPr marL="0" indent="0">
              <a:buNone/>
            </a:pPr>
            <a:r>
              <a:rPr lang="en-GB" dirty="0"/>
              <a:t>Duodenum</a:t>
            </a:r>
          </a:p>
          <a:p>
            <a:pPr marL="0" indent="0">
              <a:buNone/>
            </a:pPr>
            <a:r>
              <a:rPr lang="en-GB" dirty="0"/>
              <a:t>Pancreas</a:t>
            </a:r>
          </a:p>
          <a:p>
            <a:pPr marL="0" indent="0">
              <a:buNone/>
            </a:pPr>
            <a:r>
              <a:rPr lang="en-GB" dirty="0"/>
              <a:t>Liver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53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5012"/>
            <a:ext cx="605901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is the buccal cavity in a human and is where mechanical digestion and mastication (chewing) takes place.</a:t>
            </a:r>
          </a:p>
          <a:p>
            <a:r>
              <a:rPr lang="en-GB" dirty="0"/>
              <a:t>Saliva in the mouth consists of mucin (binds food together), salivary amylase (digests starch to maltose) and mineral salts (regulates pH around 7, neutral).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64" y="1916832"/>
            <a:ext cx="298113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Peristalsis of the circular muscle contracts and relaxes to push food down.</a:t>
            </a:r>
          </a:p>
          <a:p>
            <a:r>
              <a:rPr lang="en-GB" sz="2800" dirty="0"/>
              <a:t>The upper part of the oesophagus is under conscious control until a point when it becomes involuntary.</a:t>
            </a:r>
          </a:p>
          <a:p>
            <a:r>
              <a:rPr lang="en-GB" sz="2800" dirty="0"/>
              <a:t>It usually takes between 4 and 8 seconds for food to travel from mouth to stomach.</a:t>
            </a:r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86" y="1916832"/>
            <a:ext cx="34975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1589</Words>
  <Application>Microsoft Office PowerPoint</Application>
  <PresentationFormat>On-screen Show (4:3)</PresentationFormat>
  <Paragraphs>219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Bold</vt:lpstr>
      <vt:lpstr>Calibri</vt:lpstr>
      <vt:lpstr>Comic Sans MS</vt:lpstr>
      <vt:lpstr>Times</vt:lpstr>
      <vt:lpstr>Times New Roman</vt:lpstr>
      <vt:lpstr>ヒラギノ明朝 ProN W3</vt:lpstr>
      <vt:lpstr>ヒラギノ角ゴ ProN W3</vt:lpstr>
      <vt:lpstr>Office Theme</vt:lpstr>
      <vt:lpstr>PowerPoint Presentation</vt:lpstr>
      <vt:lpstr>Human Nutrition </vt:lpstr>
      <vt:lpstr>Human Gut</vt:lpstr>
      <vt:lpstr>The human gut - can you remember the labels?</vt:lpstr>
      <vt:lpstr>PowerPoint Presentation</vt:lpstr>
      <vt:lpstr>Overview of Digestive System Functions</vt:lpstr>
      <vt:lpstr>The major organs</vt:lpstr>
      <vt:lpstr>Mouth</vt:lpstr>
      <vt:lpstr>The Oesophagus</vt:lpstr>
      <vt:lpstr>The stomach</vt:lpstr>
      <vt:lpstr>The Duodenum</vt:lpstr>
      <vt:lpstr>The Liver</vt:lpstr>
      <vt:lpstr>The Pancreas</vt:lpstr>
      <vt:lpstr>The ileum</vt:lpstr>
      <vt:lpstr>The large intestine</vt:lpstr>
      <vt:lpstr>The Rectum</vt:lpstr>
      <vt:lpstr>Digestion</vt:lpstr>
      <vt:lpstr>Digestion</vt:lpstr>
      <vt:lpstr>Physical Digestion</vt:lpstr>
      <vt:lpstr>Chemical Digestion</vt:lpstr>
      <vt:lpstr>Three Main groups of Enzymes</vt:lpstr>
      <vt:lpstr>Digestion</vt:lpstr>
      <vt:lpstr>Digestion Carbohydrates</vt:lpstr>
      <vt:lpstr>Digestion of carbohydrates</vt:lpstr>
      <vt:lpstr>Digestion of proteins</vt:lpstr>
      <vt:lpstr>Digestion of proteins</vt:lpstr>
      <vt:lpstr>Digestion of proteins</vt:lpstr>
      <vt:lpstr>Digestion of lipids</vt:lpstr>
      <vt:lpstr>Digestion of lipids</vt:lpstr>
      <vt:lpstr>Monoglyceride and Triglyceride</vt:lpstr>
      <vt:lpstr>Flow diagram</vt:lpstr>
      <vt:lpstr>PowerPoint Presentation</vt:lpstr>
      <vt:lpstr>Absorption occurs in the ileum</vt:lpstr>
      <vt:lpstr>Small Intestine - Ileum</vt:lpstr>
      <vt:lpstr>Adaptations for absorption</vt:lpstr>
      <vt:lpstr>Absorption of Amino acids and Glucose-Co -Transport</vt:lpstr>
      <vt:lpstr>Absorption of Proteins and Carbohydrates</vt:lpstr>
      <vt:lpstr>Absorption of lipids</vt:lpstr>
      <vt:lpstr>Absorption of Fats</vt:lpstr>
      <vt:lpstr>Transport of lipids into the lymphatic system</vt:lpstr>
      <vt:lpstr>Overview of absorption in the ileum</vt:lpstr>
      <vt:lpstr>Lactose intolerance</vt:lpstr>
      <vt:lpstr>Coeliac disease</vt:lpstr>
      <vt:lpstr>Summary of digestion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debbie</dc:title>
  <dc:creator>Debbie Haggar</dc:creator>
  <cp:lastModifiedBy>Deborah Haggar</cp:lastModifiedBy>
  <cp:revision>61</cp:revision>
  <dcterms:created xsi:type="dcterms:W3CDTF">2013-04-10T12:26:04Z</dcterms:created>
  <dcterms:modified xsi:type="dcterms:W3CDTF">2017-02-08T08:24:58Z</dcterms:modified>
</cp:coreProperties>
</file>