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3.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305" r:id="rId2"/>
    <p:sldId id="307" r:id="rId3"/>
    <p:sldId id="308"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99"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72" r:id="rId60"/>
    <p:sldId id="373" r:id="rId61"/>
    <p:sldId id="374" r:id="rId62"/>
    <p:sldId id="375" r:id="rId63"/>
    <p:sldId id="376" r:id="rId64"/>
    <p:sldId id="377" r:id="rId65"/>
    <p:sldId id="378" r:id="rId66"/>
    <p:sldId id="379" r:id="rId67"/>
    <p:sldId id="380" r:id="rId68"/>
    <p:sldId id="381" r:id="rId69"/>
    <p:sldId id="382" r:id="rId70"/>
    <p:sldId id="383" r:id="rId71"/>
    <p:sldId id="384" r:id="rId72"/>
    <p:sldId id="385" r:id="rId73"/>
    <p:sldId id="386" r:id="rId74"/>
    <p:sldId id="387" r:id="rId75"/>
    <p:sldId id="388" r:id="rId76"/>
    <p:sldId id="389" r:id="rId77"/>
    <p:sldId id="390" r:id="rId78"/>
    <p:sldId id="391" r:id="rId79"/>
    <p:sldId id="392" r:id="rId80"/>
    <p:sldId id="393" r:id="rId81"/>
    <p:sldId id="394" r:id="rId82"/>
    <p:sldId id="395" r:id="rId83"/>
    <p:sldId id="396" r:id="rId84"/>
    <p:sldId id="397" r:id="rId85"/>
    <p:sldId id="398"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1" autoAdjust="0"/>
    <p:restoredTop sz="78292" autoAdjust="0"/>
  </p:normalViewPr>
  <p:slideViewPr>
    <p:cSldViewPr>
      <p:cViewPr varScale="1">
        <p:scale>
          <a:sx n="91" d="100"/>
          <a:sy n="91" d="100"/>
        </p:scale>
        <p:origin x="2040" y="84"/>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D59AB6-90E6-40E2-8739-34682C6090B2}" type="datetimeFigureOut">
              <a:rPr lang="en-GB" smtClean="0">
                <a:latin typeface="Arial" panose="020B0604020202020204" pitchFamily="34" charset="0"/>
                <a:cs typeface="Arial" panose="020B0604020202020204" pitchFamily="34" charset="0"/>
              </a:rPr>
              <a:t>08/03/2016</a:t>
            </a:fld>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6828DF-C90E-46D2-9364-928990D7A679}" type="slidenum">
              <a:rPr lang="en-GB" smtClean="0"/>
              <a:t>‹#›</a:t>
            </a:fld>
            <a:endParaRPr lang="en-GB"/>
          </a:p>
        </p:txBody>
      </p:sp>
    </p:spTree>
    <p:extLst>
      <p:ext uri="{BB962C8B-B14F-4D97-AF65-F5344CB8AC3E}">
        <p14:creationId xmlns:p14="http://schemas.microsoft.com/office/powerpoint/2010/main" val="3917504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34DA8-1899-4871-B965-167D9A6A44BC}" type="datetimeFigureOut">
              <a:rPr lang="en-GB" smtClean="0"/>
              <a:t>08/03/2016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06FFD-A70B-4B28-9880-1533E4ADFB2B}" type="slidenum">
              <a:rPr lang="en-GB" smtClean="0"/>
              <a:t>‹#›</a:t>
            </a:fld>
            <a:endParaRPr lang="en-GB"/>
          </a:p>
        </p:txBody>
      </p:sp>
    </p:spTree>
    <p:extLst>
      <p:ext uri="{BB962C8B-B14F-4D97-AF65-F5344CB8AC3E}">
        <p14:creationId xmlns:p14="http://schemas.microsoft.com/office/powerpoint/2010/main" val="286264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Practical/demo ideas</a:t>
            </a:r>
          </a:p>
          <a:p>
            <a:endParaRPr lang="en-US" dirty="0" smtClean="0"/>
          </a:p>
          <a:p>
            <a:r>
              <a:rPr lang="en-US" dirty="0" smtClean="0"/>
              <a:t>Syringe</a:t>
            </a:r>
            <a:r>
              <a:rPr lang="en-US" baseline="0" dirty="0" smtClean="0"/>
              <a:t> with holes along it is nice to demo hydrostatic pressure forcing fluid out capillaries</a:t>
            </a:r>
            <a:endParaRPr lang="en-MY" dirty="0"/>
          </a:p>
        </p:txBody>
      </p:sp>
      <p:sp>
        <p:nvSpPr>
          <p:cNvPr id="4" name="Slide Number Placeholder 3"/>
          <p:cNvSpPr>
            <a:spLocks noGrp="1"/>
          </p:cNvSpPr>
          <p:nvPr>
            <p:ph type="sldNum" sz="quarter" idx="10"/>
          </p:nvPr>
        </p:nvSpPr>
        <p:spPr/>
        <p:txBody>
          <a:bodyPr/>
          <a:lstStyle/>
          <a:p>
            <a:fld id="{31E06FFD-A70B-4B28-9880-1533E4ADFB2B}" type="slidenum">
              <a:rPr lang="en-GB" smtClean="0"/>
              <a:t>5</a:t>
            </a:fld>
            <a:endParaRPr lang="en-GB" dirty="0"/>
          </a:p>
        </p:txBody>
      </p:sp>
    </p:spTree>
    <p:extLst>
      <p:ext uri="{BB962C8B-B14F-4D97-AF65-F5344CB8AC3E}">
        <p14:creationId xmlns:p14="http://schemas.microsoft.com/office/powerpoint/2010/main" val="44498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27F3635-138E-4DC5-ADC2-9E90E8945109}" type="slidenum">
              <a:rPr lang="en-GB"/>
              <a:pPr>
                <a:defRPr/>
              </a:pPr>
              <a:t>37</a:t>
            </a:fld>
            <a:endParaRPr lang="en-GB"/>
          </a:p>
        </p:txBody>
      </p:sp>
      <p:sp>
        <p:nvSpPr>
          <p:cNvPr id="6" name="Rectangle 10"/>
          <p:cNvSpPr>
            <a:spLocks noGrp="1" noChangeArrowheads="1"/>
          </p:cNvSpPr>
          <p:nvPr>
            <p:ph type="hdr" sz="quarter"/>
          </p:nvPr>
        </p:nvSpPr>
        <p:spPr/>
        <p:txBody>
          <a:bodyPr/>
          <a:lstStyle/>
          <a:p>
            <a:pPr>
              <a:defRPr/>
            </a:pPr>
            <a:r>
              <a:rPr lang="en-GB"/>
              <a:t>Boardworks AS Biology </a:t>
            </a:r>
          </a:p>
          <a:p>
            <a:pPr>
              <a:defRPr/>
            </a:pPr>
            <a:r>
              <a:rPr lang="en-GB"/>
              <a:t>Lifestyle and Disease</a:t>
            </a:r>
          </a:p>
        </p:txBody>
      </p:sp>
      <p:sp>
        <p:nvSpPr>
          <p:cNvPr id="17412"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 notes</a:t>
            </a:r>
          </a:p>
          <a:p>
            <a:r>
              <a:rPr lang="en-GB" altLang="en-US" smtClean="0"/>
              <a:t>The density of lipoproteins is a relative measure of how much protein and lipid is present. The more protein and less lipid in a lipoprotein, the smaller and more dense it will be. So LDL contains relatively more lipid/cholesterol than HDL and relatively less protein.</a:t>
            </a:r>
          </a:p>
          <a:p>
            <a:endParaRPr lang="en-GB" altLang="en-US" smtClean="0"/>
          </a:p>
          <a:p>
            <a:r>
              <a:rPr lang="en-GB" altLang="en-US" smtClean="0"/>
              <a:t>See the ‘</a:t>
            </a:r>
            <a:r>
              <a:rPr lang="en-GB" altLang="en-US" b="1" smtClean="0"/>
              <a:t>Cell Membranes</a:t>
            </a:r>
            <a:r>
              <a:rPr lang="en-GB" altLang="en-US" smtClean="0"/>
              <a:t>’ presentation for more information about cholesterol in cell membranes.</a:t>
            </a:r>
          </a:p>
        </p:txBody>
      </p:sp>
    </p:spTree>
    <p:extLst>
      <p:ext uri="{BB962C8B-B14F-4D97-AF65-F5344CB8AC3E}">
        <p14:creationId xmlns:p14="http://schemas.microsoft.com/office/powerpoint/2010/main" val="2443277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49C03E0-A240-4B67-8B05-92F70E2AC8CF}" type="slidenum">
              <a:rPr lang="en-GB"/>
              <a:pPr>
                <a:defRPr/>
              </a:pPr>
              <a:t>38</a:t>
            </a:fld>
            <a:endParaRPr lang="en-GB"/>
          </a:p>
        </p:txBody>
      </p:sp>
      <p:sp>
        <p:nvSpPr>
          <p:cNvPr id="6" name="Rectangle 10"/>
          <p:cNvSpPr>
            <a:spLocks noGrp="1" noChangeArrowheads="1"/>
          </p:cNvSpPr>
          <p:nvPr>
            <p:ph type="hdr" sz="quarter"/>
          </p:nvPr>
        </p:nvSpPr>
        <p:spPr/>
        <p:txBody>
          <a:bodyPr/>
          <a:lstStyle/>
          <a:p>
            <a:pPr>
              <a:defRPr/>
            </a:pPr>
            <a:r>
              <a:rPr lang="en-GB"/>
              <a:t>Boardworks AS Biology </a:t>
            </a:r>
          </a:p>
          <a:p>
            <a:pPr>
              <a:defRPr/>
            </a:pPr>
            <a:r>
              <a:rPr lang="en-GB"/>
              <a:t>Lifestyle and Disease</a:t>
            </a:r>
          </a:p>
        </p:txBody>
      </p:sp>
      <p:sp>
        <p:nvSpPr>
          <p:cNvPr id="18436"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1039137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50000"/>
              </a:spcBef>
              <a:spcAft>
                <a:spcPct val="0"/>
              </a:spcAft>
              <a:defRPr/>
            </a:pPr>
            <a:fld id="{A28C3F5E-6C41-443E-B2BB-B4F540692CF7}" type="slidenum">
              <a:rPr lang="en-GB" b="1" smtClean="0">
                <a:solidFill>
                  <a:srgbClr val="010066"/>
                </a:solidFill>
                <a:latin typeface="Arial" charset="0"/>
              </a:rPr>
              <a:pPr fontAlgn="base">
                <a:spcBef>
                  <a:spcPct val="50000"/>
                </a:spcBef>
                <a:spcAft>
                  <a:spcPct val="0"/>
                </a:spcAft>
                <a:defRPr/>
              </a:pPr>
              <a:t>41</a:t>
            </a:fld>
            <a:endParaRPr lang="en-GB" b="1" smtClean="0">
              <a:solidFill>
                <a:srgbClr val="010066"/>
              </a:solidFill>
              <a:latin typeface="Arial" charset="0"/>
            </a:endParaRPr>
          </a:p>
        </p:txBody>
      </p:sp>
      <p:sp>
        <p:nvSpPr>
          <p:cNvPr id="35843"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50000"/>
              </a:spcBef>
              <a:spcAft>
                <a:spcPct val="0"/>
              </a:spcAft>
              <a:defRPr/>
            </a:pPr>
            <a:r>
              <a:rPr lang="en-GB" b="1" smtClean="0">
                <a:solidFill>
                  <a:srgbClr val="010066"/>
                </a:solidFill>
                <a:latin typeface="Arial" charset="0"/>
              </a:rPr>
              <a:t>Boardworks AS Biology </a:t>
            </a:r>
          </a:p>
          <a:p>
            <a:pPr fontAlgn="base">
              <a:spcBef>
                <a:spcPct val="50000"/>
              </a:spcBef>
              <a:spcAft>
                <a:spcPct val="0"/>
              </a:spcAft>
              <a:defRPr/>
            </a:pPr>
            <a:r>
              <a:rPr lang="en-GB" b="1" smtClean="0">
                <a:solidFill>
                  <a:srgbClr val="010066"/>
                </a:solidFill>
                <a:latin typeface="Arial" charset="0"/>
              </a:rPr>
              <a:t>Lifestyle and Disease</a:t>
            </a:r>
          </a:p>
        </p:txBody>
      </p:sp>
      <p:sp>
        <p:nvSpPr>
          <p:cNvPr id="16388"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3844385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Task: </a:t>
            </a:r>
            <a:r>
              <a:rPr lang="en-GB" sz="1200" kern="1200" dirty="0" smtClean="0">
                <a:solidFill>
                  <a:schemeClr val="tx1"/>
                </a:solidFill>
                <a:latin typeface="+mn-lt"/>
                <a:ea typeface="+mn-ea"/>
                <a:cs typeface="+mn-cs"/>
              </a:rPr>
              <a:t>Haemoglobin – true/false piles regarding structure, role, different types, affinity, load and unload. </a:t>
            </a:r>
            <a:r>
              <a:rPr lang="en-GB" sz="1200" b="1" kern="1200" dirty="0" smtClean="0">
                <a:solidFill>
                  <a:schemeClr val="tx1"/>
                </a:solidFill>
                <a:latin typeface="+mn-lt"/>
                <a:ea typeface="+mn-ea"/>
                <a:cs typeface="+mn-cs"/>
              </a:rPr>
              <a:t>Attached.</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8AC2F3D-0053-48DB-AADC-ADB45919A765}" type="slidenum">
              <a:rPr lang="en-GB" smtClean="0"/>
              <a:pPr/>
              <a:t>47</a:t>
            </a:fld>
            <a:endParaRPr lang="en-GB"/>
          </a:p>
        </p:txBody>
      </p:sp>
    </p:spTree>
    <p:extLst>
      <p:ext uri="{BB962C8B-B14F-4D97-AF65-F5344CB8AC3E}">
        <p14:creationId xmlns:p14="http://schemas.microsoft.com/office/powerpoint/2010/main" val="227649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956B8-9890-4ABF-AEDB-FD9F8C3D2F9C}" type="slidenum">
              <a:rPr lang="en-GB"/>
              <a:pPr/>
              <a:t>62</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a:lnSpc>
                <a:spcPct val="90000"/>
              </a:lnSpc>
            </a:pPr>
            <a:r>
              <a:rPr lang="en-GB" sz="1000" dirty="0"/>
              <a:t>Factors Affecting Haemoglobin Saturation – Blood Acidity If the blood becomes more acidic the dissociation curve shifts right.</a:t>
            </a:r>
          </a:p>
          <a:p>
            <a:pPr>
              <a:lnSpc>
                <a:spcPct val="90000"/>
              </a:lnSpc>
            </a:pPr>
            <a:r>
              <a:rPr lang="en-GB" sz="1000" dirty="0"/>
              <a:t>This means that more oxygen is being uploaded from the haemoglobin at tissue level.</a:t>
            </a:r>
          </a:p>
          <a:p>
            <a:pPr>
              <a:lnSpc>
                <a:spcPct val="90000"/>
              </a:lnSpc>
            </a:pPr>
            <a:r>
              <a:rPr lang="en-GB" sz="1000" dirty="0"/>
              <a:t>See overhead.</a:t>
            </a:r>
          </a:p>
          <a:p>
            <a:pPr>
              <a:lnSpc>
                <a:spcPct val="90000"/>
              </a:lnSpc>
            </a:pPr>
            <a:r>
              <a:rPr lang="en-GB" sz="1000" dirty="0"/>
              <a:t>Factors Affecting Haemoglobin Saturation – Blood Acidity</a:t>
            </a:r>
          </a:p>
          <a:p>
            <a:pPr>
              <a:lnSpc>
                <a:spcPct val="90000"/>
              </a:lnSpc>
            </a:pPr>
            <a:endParaRPr lang="en-GB" sz="1000" dirty="0"/>
          </a:p>
          <a:p>
            <a:pPr>
              <a:lnSpc>
                <a:spcPct val="90000"/>
              </a:lnSpc>
            </a:pPr>
            <a:r>
              <a:rPr lang="en-GB" sz="1000" dirty="0"/>
              <a:t>The rightward shift of the curve is due to a decline in </a:t>
            </a:r>
            <a:r>
              <a:rPr lang="en-GB" sz="1000" dirty="0" err="1"/>
              <a:t>pH.</a:t>
            </a:r>
            <a:r>
              <a:rPr lang="en-GB" sz="1000" dirty="0"/>
              <a:t>  This is referred to as the BOHR effect.</a:t>
            </a:r>
          </a:p>
          <a:p>
            <a:pPr>
              <a:lnSpc>
                <a:spcPct val="90000"/>
              </a:lnSpc>
            </a:pPr>
            <a:r>
              <a:rPr lang="en-GB" sz="1000" dirty="0"/>
              <a:t>Factors Affecting Haemoglobin Saturation – Blood Acidity</a:t>
            </a:r>
          </a:p>
          <a:p>
            <a:pPr>
              <a:lnSpc>
                <a:spcPct val="90000"/>
              </a:lnSpc>
            </a:pPr>
            <a:r>
              <a:rPr lang="en-GB" sz="1000" dirty="0"/>
              <a:t>The pH in the lungs is generally high. </a:t>
            </a:r>
          </a:p>
          <a:p>
            <a:pPr lvl="2">
              <a:lnSpc>
                <a:spcPct val="90000"/>
              </a:lnSpc>
            </a:pPr>
            <a:endParaRPr lang="en-GB" sz="1000" dirty="0"/>
          </a:p>
          <a:p>
            <a:pPr>
              <a:lnSpc>
                <a:spcPct val="90000"/>
              </a:lnSpc>
            </a:pPr>
            <a:r>
              <a:rPr lang="en-GB" sz="1000" dirty="0"/>
              <a:t>So haemoglobin passing through the lungs has a strong affinity for oxygen, encouraging high saturation.  </a:t>
            </a:r>
          </a:p>
          <a:p>
            <a:pPr>
              <a:lnSpc>
                <a:spcPct val="90000"/>
              </a:lnSpc>
            </a:pPr>
            <a:r>
              <a:rPr lang="en-GB" sz="1000" dirty="0"/>
              <a:t>At the tissue level, however the pH is lower, causing oxygen to dissociate from haemoglobin, thereby supplying oxygen to the tissues.</a:t>
            </a:r>
          </a:p>
          <a:p>
            <a:pPr>
              <a:lnSpc>
                <a:spcPct val="90000"/>
              </a:lnSpc>
              <a:spcBef>
                <a:spcPct val="20000"/>
              </a:spcBef>
              <a:buFontTx/>
              <a:buChar char="•"/>
            </a:pPr>
            <a:r>
              <a:rPr lang="en-GB" sz="1000" dirty="0"/>
              <a:t>Factors Affecting Haemoglobin Saturation – Blood Acidity</a:t>
            </a:r>
          </a:p>
          <a:p>
            <a:pPr>
              <a:lnSpc>
                <a:spcPct val="90000"/>
              </a:lnSpc>
              <a:spcBef>
                <a:spcPct val="20000"/>
              </a:spcBef>
              <a:buFontTx/>
              <a:buChar char="•"/>
            </a:pPr>
            <a:r>
              <a:rPr lang="en-GB" sz="1000" dirty="0"/>
              <a:t>With exercise, the ability to upload oxygen to the muscles increases as the muscle ph decreases.</a:t>
            </a:r>
          </a:p>
          <a:p>
            <a:pPr>
              <a:lnSpc>
                <a:spcPct val="90000"/>
              </a:lnSpc>
            </a:pPr>
            <a:r>
              <a:rPr lang="en-GB" sz="1000" dirty="0"/>
              <a:t>Factors Affecting Haemoglobin Saturation – Blood Temperature Increased blood temperature shifts the dissociation curve to the right, indicating that oxygen is uploaded more efficiently. Factors Affecting Haemoglobin Saturation – Blood Temperature Because of this, the haemoglobin will upload more oxygen when blood circulates through the metabolically heated active muscles.  </a:t>
            </a:r>
          </a:p>
          <a:p>
            <a:pPr>
              <a:lnSpc>
                <a:spcPct val="90000"/>
              </a:lnSpc>
            </a:pPr>
            <a:r>
              <a:rPr lang="en-GB" sz="1000" dirty="0"/>
              <a:t>In the lungs, where the blood might be a bit cooler, haemoglobin’s affinity for oxygen is increased.  This encourages oxygen binding.  </a:t>
            </a:r>
          </a:p>
          <a:p>
            <a:pPr>
              <a:lnSpc>
                <a:spcPct val="90000"/>
              </a:lnSpc>
              <a:spcBef>
                <a:spcPct val="20000"/>
              </a:spcBef>
              <a:buFontTx/>
              <a:buChar char="•"/>
            </a:pPr>
            <a:endParaRPr lang="en-GB" sz="1000" dirty="0"/>
          </a:p>
        </p:txBody>
      </p:sp>
    </p:spTree>
    <p:extLst>
      <p:ext uri="{BB962C8B-B14F-4D97-AF65-F5344CB8AC3E}">
        <p14:creationId xmlns:p14="http://schemas.microsoft.com/office/powerpoint/2010/main" val="246405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7D89771-6913-4449-BDD5-ED952AE0A4FB}" type="slidenum">
              <a:rPr lang="en-GB" smtClean="0"/>
              <a:pPr/>
              <a:t>12</a:t>
            </a:fld>
            <a:endParaRPr lang="en-GB" dirty="0"/>
          </a:p>
        </p:txBody>
      </p:sp>
    </p:spTree>
    <p:extLst>
      <p:ext uri="{BB962C8B-B14F-4D97-AF65-F5344CB8AC3E}">
        <p14:creationId xmlns:p14="http://schemas.microsoft.com/office/powerpoint/2010/main" val="148388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b="1" dirty="0">
                <a:solidFill>
                  <a:srgbClr val="000000"/>
                </a:solidFill>
                <a:ea typeface="Lucida Grande" charset="0"/>
                <a:cs typeface="Lucida Grande" charset="0"/>
                <a:sym typeface="Lucida Grande" charset="0"/>
              </a:rPr>
              <a:t>Teacher notes</a:t>
            </a:r>
            <a:endParaRPr lang="en-US" dirty="0">
              <a:solidFill>
                <a:srgbClr val="000000"/>
              </a:solidFill>
              <a:ea typeface="Lucida Grande" charset="0"/>
              <a:cs typeface="Lucida Grande" charset="0"/>
              <a:sym typeface="Lucida Grande" charset="0"/>
            </a:endParaRPr>
          </a:p>
          <a:p>
            <a:r>
              <a:rPr lang="en-US" dirty="0">
                <a:solidFill>
                  <a:srgbClr val="000000"/>
                </a:solidFill>
                <a:ea typeface="Lucida Grande" charset="0"/>
                <a:cs typeface="Lucida Grande" charset="0"/>
                <a:sym typeface="Lucida Grande" charset="0"/>
              </a:rPr>
              <a:t>Lymph moves through the lymphatic system via the action of skeletal muscles and the use of valves to prevent backflow.</a:t>
            </a:r>
          </a:p>
          <a:p>
            <a:endParaRPr lang="en-US" dirty="0">
              <a:solidFill>
                <a:srgbClr val="000000"/>
              </a:solidFill>
              <a:ea typeface="Lucida Grande" charset="0"/>
              <a:cs typeface="Lucida Grande" charset="0"/>
              <a:sym typeface="Lucida Grande" charset="0"/>
            </a:endParaRPr>
          </a:p>
          <a:p>
            <a:r>
              <a:rPr lang="en-US" dirty="0">
                <a:solidFill>
                  <a:srgbClr val="000000"/>
                </a:solidFill>
                <a:ea typeface="Lucida Grande" charset="0"/>
                <a:cs typeface="Lucida Grande" charset="0"/>
                <a:sym typeface="Lucida Grande" charset="0"/>
              </a:rPr>
              <a:t>Lymphatic tissues and lymph nodes are the site of development and maturation of lymphocytes.</a:t>
            </a:r>
          </a:p>
          <a:p>
            <a:endParaRPr lang="en-US" dirty="0">
              <a:solidFill>
                <a:srgbClr val="000000"/>
              </a:solidFill>
              <a:ea typeface="Lucida Grande" charset="0"/>
              <a:cs typeface="Lucida Grande" charset="0"/>
              <a:sym typeface="Lucida Grande" charset="0"/>
            </a:endParaRPr>
          </a:p>
          <a:p>
            <a:r>
              <a:rPr lang="en-US" dirty="0">
                <a:solidFill>
                  <a:srgbClr val="000000"/>
                </a:solidFill>
                <a:ea typeface="Lucida Grande" charset="0"/>
                <a:cs typeface="Lucida Grande" charset="0"/>
                <a:sym typeface="Lucida Grande" charset="0"/>
              </a:rPr>
              <a:t>Lymphatic filariasis is a parasitic disease caused when thread-like nematode worms (transmitted by mosquitoes) become lodged in the lymphatic system. In extreme cases, this causes elephantiasis – a swelling and thickening of skin and underlying tissue, usually in the legs or genitals.</a:t>
            </a:r>
          </a:p>
        </p:txBody>
      </p:sp>
    </p:spTree>
    <p:extLst>
      <p:ext uri="{BB962C8B-B14F-4D97-AF65-F5344CB8AC3E}">
        <p14:creationId xmlns:p14="http://schemas.microsoft.com/office/powerpoint/2010/main" val="33310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Practical</a:t>
            </a:r>
          </a:p>
          <a:p>
            <a:r>
              <a:rPr lang="en-US" dirty="0" smtClean="0"/>
              <a:t>Investigating</a:t>
            </a:r>
            <a:r>
              <a:rPr lang="en-US" baseline="0" dirty="0" smtClean="0"/>
              <a:t> caffeine on heart rate of </a:t>
            </a:r>
            <a:r>
              <a:rPr lang="en-US" i="1" baseline="0" dirty="0" smtClean="0"/>
              <a:t>Daphnia</a:t>
            </a:r>
            <a:r>
              <a:rPr lang="en-US" i="0" baseline="0" dirty="0" smtClean="0"/>
              <a:t> – looking into whether this is class </a:t>
            </a:r>
            <a:r>
              <a:rPr lang="en-US" i="0" baseline="0" dirty="0" err="1" smtClean="0"/>
              <a:t>prac</a:t>
            </a:r>
            <a:r>
              <a:rPr lang="en-US" i="0" baseline="0" dirty="0" smtClean="0"/>
              <a:t> or demo</a:t>
            </a:r>
            <a:endParaRPr lang="en-MY" dirty="0"/>
          </a:p>
        </p:txBody>
      </p:sp>
      <p:sp>
        <p:nvSpPr>
          <p:cNvPr id="4" name="Slide Number Placeholder 3"/>
          <p:cNvSpPr>
            <a:spLocks noGrp="1"/>
          </p:cNvSpPr>
          <p:nvPr>
            <p:ph type="sldNum" sz="quarter" idx="10"/>
          </p:nvPr>
        </p:nvSpPr>
        <p:spPr/>
        <p:txBody>
          <a:bodyPr/>
          <a:lstStyle/>
          <a:p>
            <a:fld id="{31E06FFD-A70B-4B28-9880-1533E4ADFB2B}" type="slidenum">
              <a:rPr lang="en-GB" smtClean="0"/>
              <a:t>22</a:t>
            </a:fld>
            <a:endParaRPr lang="en-GB"/>
          </a:p>
        </p:txBody>
      </p:sp>
    </p:spTree>
    <p:extLst>
      <p:ext uri="{BB962C8B-B14F-4D97-AF65-F5344CB8AC3E}">
        <p14:creationId xmlns:p14="http://schemas.microsoft.com/office/powerpoint/2010/main" val="214806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50000"/>
              </a:spcBef>
              <a:spcAft>
                <a:spcPct val="0"/>
              </a:spcAft>
              <a:defRPr/>
            </a:pPr>
            <a:fld id="{798085FF-ADCD-42BC-8986-02ED9F6CBFB1}" type="slidenum">
              <a:rPr lang="en-GB" b="1" smtClean="0">
                <a:solidFill>
                  <a:srgbClr val="010066"/>
                </a:solidFill>
                <a:latin typeface="Arial" charset="0"/>
              </a:rPr>
              <a:pPr fontAlgn="base">
                <a:spcBef>
                  <a:spcPct val="50000"/>
                </a:spcBef>
                <a:spcAft>
                  <a:spcPct val="0"/>
                </a:spcAft>
                <a:defRPr/>
              </a:pPr>
              <a:t>30</a:t>
            </a:fld>
            <a:endParaRPr lang="en-GB" b="1" smtClean="0">
              <a:solidFill>
                <a:srgbClr val="010066"/>
              </a:solidFill>
              <a:latin typeface="Arial" charset="0"/>
            </a:endParaRPr>
          </a:p>
        </p:txBody>
      </p:sp>
      <p:sp>
        <p:nvSpPr>
          <p:cNvPr id="31747"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50000"/>
              </a:spcBef>
              <a:spcAft>
                <a:spcPct val="0"/>
              </a:spcAft>
              <a:defRPr/>
            </a:pPr>
            <a:r>
              <a:rPr lang="en-GB" b="1" smtClean="0">
                <a:solidFill>
                  <a:srgbClr val="010066"/>
                </a:solidFill>
                <a:latin typeface="Arial" charset="0"/>
              </a:rPr>
              <a:t>Boardworks AS Biology </a:t>
            </a:r>
          </a:p>
          <a:p>
            <a:pPr fontAlgn="base">
              <a:spcBef>
                <a:spcPct val="50000"/>
              </a:spcBef>
              <a:spcAft>
                <a:spcPct val="0"/>
              </a:spcAft>
              <a:defRPr/>
            </a:pPr>
            <a:r>
              <a:rPr lang="en-GB" b="1" smtClean="0">
                <a:solidFill>
                  <a:srgbClr val="010066"/>
                </a:solidFill>
                <a:latin typeface="Arial" charset="0"/>
              </a:rPr>
              <a:t>Lifestyle and Disease</a:t>
            </a:r>
          </a:p>
        </p:txBody>
      </p:sp>
      <p:sp>
        <p:nvSpPr>
          <p:cNvPr id="19460"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 notes</a:t>
            </a:r>
          </a:p>
          <a:p>
            <a:pPr eaLnBrk="1" hangingPunct="1">
              <a:spcBef>
                <a:spcPct val="0"/>
              </a:spcBef>
            </a:pPr>
            <a:r>
              <a:rPr lang="en-GB" altLang="en-US" smtClean="0"/>
              <a:t>Students should be made aware that myocardial infarction is not the same as cardiac arrest or heart failure (see Glossary for more details).</a:t>
            </a:r>
          </a:p>
          <a:p>
            <a:pPr eaLnBrk="1" hangingPunct="1">
              <a:spcBef>
                <a:spcPct val="0"/>
              </a:spcBef>
            </a:pPr>
            <a:endParaRPr lang="en-GB" altLang="en-US" smtClean="0"/>
          </a:p>
          <a:p>
            <a:pPr eaLnBrk="1" hangingPunct="1">
              <a:spcBef>
                <a:spcPct val="0"/>
              </a:spcBef>
            </a:pPr>
            <a:r>
              <a:rPr lang="en-GB" altLang="en-US" smtClean="0"/>
              <a:t>‘myocardial’ = relating to the myocardium (heart muscle tissue); ‘infarction’ = suffocation caused by oxygen deprivation.</a:t>
            </a:r>
          </a:p>
          <a:p>
            <a:pPr eaLnBrk="1" hangingPunct="1">
              <a:spcBef>
                <a:spcPct val="0"/>
              </a:spcBef>
            </a:pPr>
            <a:endParaRPr lang="en-GB" altLang="en-US" smtClean="0"/>
          </a:p>
          <a:p>
            <a:pPr eaLnBrk="1" hangingPunct="1">
              <a:spcBef>
                <a:spcPct val="0"/>
              </a:spcBef>
            </a:pPr>
            <a:r>
              <a:rPr lang="en-GB" altLang="en-US" smtClean="0"/>
              <a:t>As many as one in four MIs are ‘silent’ – that is, without chest pain or other symptoms.</a:t>
            </a:r>
          </a:p>
        </p:txBody>
      </p:sp>
    </p:spTree>
    <p:extLst>
      <p:ext uri="{BB962C8B-B14F-4D97-AF65-F5344CB8AC3E}">
        <p14:creationId xmlns:p14="http://schemas.microsoft.com/office/powerpoint/2010/main" val="123089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50000"/>
              </a:spcBef>
              <a:spcAft>
                <a:spcPct val="0"/>
              </a:spcAft>
              <a:defRPr/>
            </a:pPr>
            <a:fld id="{17B40589-ED02-43DD-A8EC-84971C8B2639}" type="slidenum">
              <a:rPr lang="en-GB" b="1" smtClean="0">
                <a:solidFill>
                  <a:srgbClr val="010066"/>
                </a:solidFill>
                <a:latin typeface="Arial" charset="0"/>
              </a:rPr>
              <a:pPr fontAlgn="base">
                <a:spcBef>
                  <a:spcPct val="50000"/>
                </a:spcBef>
                <a:spcAft>
                  <a:spcPct val="0"/>
                </a:spcAft>
                <a:defRPr/>
              </a:pPr>
              <a:t>31</a:t>
            </a:fld>
            <a:endParaRPr lang="en-GB" b="1" smtClean="0">
              <a:solidFill>
                <a:srgbClr val="010066"/>
              </a:solidFill>
              <a:latin typeface="Arial" charset="0"/>
            </a:endParaRPr>
          </a:p>
        </p:txBody>
      </p:sp>
      <p:sp>
        <p:nvSpPr>
          <p:cNvPr id="32771"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50000"/>
              </a:spcBef>
              <a:spcAft>
                <a:spcPct val="0"/>
              </a:spcAft>
              <a:defRPr/>
            </a:pPr>
            <a:r>
              <a:rPr lang="en-GB" b="1" smtClean="0">
                <a:solidFill>
                  <a:srgbClr val="010066"/>
                </a:solidFill>
                <a:latin typeface="Arial" charset="0"/>
              </a:rPr>
              <a:t>Boardworks AS Biology </a:t>
            </a:r>
          </a:p>
          <a:p>
            <a:pPr fontAlgn="base">
              <a:spcBef>
                <a:spcPct val="50000"/>
              </a:spcBef>
              <a:spcAft>
                <a:spcPct val="0"/>
              </a:spcAft>
              <a:defRPr/>
            </a:pPr>
            <a:r>
              <a:rPr lang="en-GB" b="1" smtClean="0">
                <a:solidFill>
                  <a:srgbClr val="010066"/>
                </a:solidFill>
                <a:latin typeface="Arial" charset="0"/>
              </a:rPr>
              <a:t>Lifestyle and Disease</a:t>
            </a:r>
          </a:p>
        </p:txBody>
      </p:sp>
      <p:sp>
        <p:nvSpPr>
          <p:cNvPr id="20484"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Photo credit:</a:t>
            </a:r>
            <a:r>
              <a:rPr lang="en-GB" altLang="en-US" smtClean="0"/>
              <a:t> Jupiterimages Corporation</a:t>
            </a:r>
          </a:p>
        </p:txBody>
      </p:sp>
    </p:spTree>
    <p:extLst>
      <p:ext uri="{BB962C8B-B14F-4D97-AF65-F5344CB8AC3E}">
        <p14:creationId xmlns:p14="http://schemas.microsoft.com/office/powerpoint/2010/main" val="69193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50000"/>
              </a:spcBef>
              <a:spcAft>
                <a:spcPct val="0"/>
              </a:spcAft>
              <a:defRPr/>
            </a:pPr>
            <a:fld id="{1906F86D-A746-4E2D-812A-DE2135D19D4A}" type="slidenum">
              <a:rPr lang="en-GB" b="1" smtClean="0">
                <a:solidFill>
                  <a:srgbClr val="010066"/>
                </a:solidFill>
                <a:latin typeface="Arial" charset="0"/>
              </a:rPr>
              <a:pPr fontAlgn="base">
                <a:spcBef>
                  <a:spcPct val="50000"/>
                </a:spcBef>
                <a:spcAft>
                  <a:spcPct val="0"/>
                </a:spcAft>
                <a:defRPr/>
              </a:pPr>
              <a:t>32</a:t>
            </a:fld>
            <a:endParaRPr lang="en-GB" b="1" smtClean="0">
              <a:solidFill>
                <a:srgbClr val="010066"/>
              </a:solidFill>
              <a:latin typeface="Arial" charset="0"/>
            </a:endParaRPr>
          </a:p>
        </p:txBody>
      </p:sp>
      <p:sp>
        <p:nvSpPr>
          <p:cNvPr id="23555"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50000"/>
              </a:spcBef>
              <a:spcAft>
                <a:spcPct val="0"/>
              </a:spcAft>
              <a:defRPr/>
            </a:pPr>
            <a:r>
              <a:rPr lang="en-GB" b="1" smtClean="0">
                <a:solidFill>
                  <a:srgbClr val="010066"/>
                </a:solidFill>
                <a:latin typeface="Arial" charset="0"/>
              </a:rPr>
              <a:t>Boardworks AS Biology </a:t>
            </a:r>
          </a:p>
          <a:p>
            <a:pPr fontAlgn="base">
              <a:spcBef>
                <a:spcPct val="50000"/>
              </a:spcBef>
              <a:spcAft>
                <a:spcPct val="0"/>
              </a:spcAft>
              <a:defRPr/>
            </a:pPr>
            <a:r>
              <a:rPr lang="en-GB" b="1" smtClean="0">
                <a:solidFill>
                  <a:srgbClr val="010066"/>
                </a:solidFill>
                <a:latin typeface="Arial" charset="0"/>
              </a:rPr>
              <a:t>Lifestyle and Disease</a:t>
            </a:r>
          </a:p>
        </p:txBody>
      </p:sp>
      <p:sp>
        <p:nvSpPr>
          <p:cNvPr id="12292"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Photo credit:</a:t>
            </a:r>
            <a:r>
              <a:rPr lang="en-GB" altLang="en-US" smtClean="0"/>
              <a:t> CDC / Dr Edwin P Ewing, Jr </a:t>
            </a:r>
          </a:p>
          <a:p>
            <a:pPr eaLnBrk="1" hangingPunct="1">
              <a:spcBef>
                <a:spcPct val="0"/>
              </a:spcBef>
            </a:pPr>
            <a:r>
              <a:rPr lang="en-GB" altLang="en-US" smtClean="0"/>
              <a:t>Autopsy specimen of aorta has been opened lengthwise to reveal luminal surface studded with lesions of atherosclerosis.</a:t>
            </a:r>
          </a:p>
          <a:p>
            <a:pPr eaLnBrk="1" hangingPunct="1">
              <a:spcBef>
                <a:spcPct val="0"/>
              </a:spcBef>
            </a:pPr>
            <a:endParaRPr lang="en-GB" altLang="en-US" b="1" smtClean="0"/>
          </a:p>
          <a:p>
            <a:pPr eaLnBrk="1" hangingPunct="1">
              <a:spcBef>
                <a:spcPct val="0"/>
              </a:spcBef>
            </a:pPr>
            <a:r>
              <a:rPr lang="en-GB" altLang="en-US" b="1" smtClean="0"/>
              <a:t>Teacher notes</a:t>
            </a:r>
          </a:p>
          <a:p>
            <a:pPr eaLnBrk="1" hangingPunct="1">
              <a:spcBef>
                <a:spcPct val="0"/>
              </a:spcBef>
            </a:pPr>
            <a:r>
              <a:rPr lang="en-GB" altLang="en-US" smtClean="0"/>
              <a:t>Other names for coronary heart disease include coronary artery disease, ischaemic heart disease and atherosclerotic heart disease.</a:t>
            </a:r>
          </a:p>
          <a:p>
            <a:pPr eaLnBrk="1" hangingPunct="1">
              <a:spcBef>
                <a:spcPct val="0"/>
              </a:spcBef>
            </a:pPr>
            <a:endParaRPr lang="en-GB" altLang="en-US" smtClean="0"/>
          </a:p>
          <a:p>
            <a:pPr eaLnBrk="1" hangingPunct="1">
              <a:spcBef>
                <a:spcPct val="0"/>
              </a:spcBef>
            </a:pPr>
            <a:r>
              <a:rPr lang="en-GB" altLang="en-US" smtClean="0"/>
              <a:t>Congenital heart disease is sometimes abbreviated as CHD.</a:t>
            </a:r>
          </a:p>
          <a:p>
            <a:pPr eaLnBrk="1" hangingPunct="1">
              <a:spcBef>
                <a:spcPct val="0"/>
              </a:spcBef>
            </a:pPr>
            <a:endParaRPr lang="en-GB" altLang="en-US" smtClean="0"/>
          </a:p>
          <a:p>
            <a:pPr eaLnBrk="1" hangingPunct="1">
              <a:spcBef>
                <a:spcPct val="0"/>
              </a:spcBef>
            </a:pPr>
            <a:r>
              <a:rPr lang="en-GB" altLang="en-US" smtClean="0"/>
              <a:t>Atherosclerosis should not be confused with </a:t>
            </a:r>
            <a:r>
              <a:rPr lang="en-GB" altLang="en-US" b="1" smtClean="0"/>
              <a:t>arteriosclerosis</a:t>
            </a:r>
            <a:r>
              <a:rPr lang="en-GB" altLang="en-US" smtClean="0"/>
              <a:t>, which is a hardening of the arteries, although arteriosclerosis does occur in atherosclerosis.</a:t>
            </a:r>
          </a:p>
          <a:p>
            <a:pPr eaLnBrk="1" hangingPunct="1">
              <a:spcBef>
                <a:spcPct val="0"/>
              </a:spcBef>
            </a:pPr>
            <a:endParaRPr lang="en-GB" altLang="en-US" smtClean="0"/>
          </a:p>
          <a:p>
            <a:pPr eaLnBrk="1" hangingPunct="1">
              <a:spcBef>
                <a:spcPct val="0"/>
              </a:spcBef>
            </a:pPr>
            <a:r>
              <a:rPr lang="en-GB" altLang="en-US" smtClean="0"/>
              <a:t>See the ‘</a:t>
            </a:r>
            <a:r>
              <a:rPr lang="en-GB" altLang="en-US" b="1" smtClean="0"/>
              <a:t>The Heart</a:t>
            </a:r>
            <a:r>
              <a:rPr lang="en-GB" altLang="en-US" smtClean="0"/>
              <a:t>’ and ‘</a:t>
            </a:r>
            <a:r>
              <a:rPr lang="en-GB" altLang="en-US" b="1" smtClean="0"/>
              <a:t>Circulation and blood</a:t>
            </a:r>
            <a:r>
              <a:rPr lang="en-GB" altLang="en-US" smtClean="0"/>
              <a:t>’ presentations for more information about the structure of the heart and arteries.</a:t>
            </a:r>
          </a:p>
        </p:txBody>
      </p:sp>
    </p:spTree>
    <p:extLst>
      <p:ext uri="{BB962C8B-B14F-4D97-AF65-F5344CB8AC3E}">
        <p14:creationId xmlns:p14="http://schemas.microsoft.com/office/powerpoint/2010/main" val="64448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50000"/>
              </a:spcBef>
              <a:spcAft>
                <a:spcPct val="0"/>
              </a:spcAft>
              <a:defRPr/>
            </a:pPr>
            <a:fld id="{A88AE92E-AEB9-4B5B-ADCF-551A87FFBFE5}" type="slidenum">
              <a:rPr lang="en-GB" b="1" smtClean="0">
                <a:solidFill>
                  <a:srgbClr val="010066"/>
                </a:solidFill>
                <a:latin typeface="Arial" charset="0"/>
              </a:rPr>
              <a:pPr fontAlgn="base">
                <a:spcBef>
                  <a:spcPct val="50000"/>
                </a:spcBef>
                <a:spcAft>
                  <a:spcPct val="0"/>
                </a:spcAft>
                <a:defRPr/>
              </a:pPr>
              <a:t>33</a:t>
            </a:fld>
            <a:endParaRPr lang="en-GB" b="1" smtClean="0">
              <a:solidFill>
                <a:srgbClr val="010066"/>
              </a:solidFill>
              <a:latin typeface="Arial" charset="0"/>
            </a:endParaRPr>
          </a:p>
        </p:txBody>
      </p:sp>
      <p:sp>
        <p:nvSpPr>
          <p:cNvPr id="27651"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50000"/>
              </a:spcBef>
              <a:spcAft>
                <a:spcPct val="0"/>
              </a:spcAft>
              <a:defRPr/>
            </a:pPr>
            <a:r>
              <a:rPr lang="en-GB" b="1" smtClean="0">
                <a:solidFill>
                  <a:srgbClr val="010066"/>
                </a:solidFill>
                <a:latin typeface="Arial" charset="0"/>
              </a:rPr>
              <a:t>Boardworks AS Biology </a:t>
            </a:r>
          </a:p>
          <a:p>
            <a:pPr fontAlgn="base">
              <a:spcBef>
                <a:spcPct val="50000"/>
              </a:spcBef>
              <a:spcAft>
                <a:spcPct val="0"/>
              </a:spcAft>
              <a:defRPr/>
            </a:pPr>
            <a:r>
              <a:rPr lang="en-GB" b="1" smtClean="0">
                <a:solidFill>
                  <a:srgbClr val="010066"/>
                </a:solidFill>
                <a:latin typeface="Arial" charset="0"/>
              </a:rPr>
              <a:t>Lifestyle and Disease</a:t>
            </a:r>
          </a:p>
        </p:txBody>
      </p:sp>
      <p:sp>
        <p:nvSpPr>
          <p:cNvPr id="14340"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 notes</a:t>
            </a:r>
          </a:p>
          <a:p>
            <a:pPr eaLnBrk="1" hangingPunct="1">
              <a:spcBef>
                <a:spcPct val="0"/>
              </a:spcBef>
            </a:pPr>
            <a:r>
              <a:rPr lang="en-GB" altLang="en-US" smtClean="0"/>
              <a:t>Much of the understanding of the effect of factors such as diet and exercise on the risk of CHD arose from the Framingham Heart Study, an ongoing longitudinal study that began in 1948 and studied over 5,000 people in the US town of Framingham, Massachusetts. The study is now monitoring its third generation of participants.</a:t>
            </a:r>
          </a:p>
          <a:p>
            <a:pPr eaLnBrk="1" hangingPunct="1">
              <a:spcBef>
                <a:spcPct val="0"/>
              </a:spcBef>
            </a:pPr>
            <a:endParaRPr lang="en-GB" altLang="en-US" smtClean="0"/>
          </a:p>
          <a:p>
            <a:pPr eaLnBrk="1" hangingPunct="1">
              <a:spcBef>
                <a:spcPct val="0"/>
              </a:spcBef>
            </a:pPr>
            <a:r>
              <a:rPr lang="en-GB" altLang="en-US" smtClean="0"/>
              <a:t>Students could be encouraged to find out more about the study, its methodology and key findings. More information is available at http://www.framinghamheartstudy.org.</a:t>
            </a:r>
          </a:p>
          <a:p>
            <a:pPr eaLnBrk="1" hangingPunct="1">
              <a:spcBef>
                <a:spcPct val="0"/>
              </a:spcBef>
            </a:pPr>
            <a:endParaRPr lang="en-GB" altLang="en-US" smtClean="0"/>
          </a:p>
          <a:p>
            <a:pPr eaLnBrk="1" hangingPunct="1">
              <a:spcBef>
                <a:spcPct val="0"/>
              </a:spcBef>
            </a:pPr>
            <a:r>
              <a:rPr lang="en-GB" altLang="en-US" smtClean="0"/>
              <a:t>Students could also find out more about longitudinal and other types of studies such as case-control, cross-sectional, cohort, etc.</a:t>
            </a:r>
          </a:p>
        </p:txBody>
      </p:sp>
    </p:spTree>
    <p:extLst>
      <p:ext uri="{BB962C8B-B14F-4D97-AF65-F5344CB8AC3E}">
        <p14:creationId xmlns:p14="http://schemas.microsoft.com/office/powerpoint/2010/main" val="373681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50000"/>
              </a:spcBef>
              <a:spcAft>
                <a:spcPct val="0"/>
              </a:spcAft>
              <a:defRPr/>
            </a:pPr>
            <a:fld id="{46C2AFA4-1BD8-49AC-8217-EB7D2707F2AE}" type="slidenum">
              <a:rPr lang="en-GB" b="1" smtClean="0">
                <a:solidFill>
                  <a:srgbClr val="010066"/>
                </a:solidFill>
                <a:latin typeface="Arial" charset="0"/>
              </a:rPr>
              <a:pPr fontAlgn="base">
                <a:spcBef>
                  <a:spcPct val="50000"/>
                </a:spcBef>
                <a:spcAft>
                  <a:spcPct val="0"/>
                </a:spcAft>
                <a:defRPr/>
              </a:pPr>
              <a:t>34</a:t>
            </a:fld>
            <a:endParaRPr lang="en-GB" b="1" smtClean="0">
              <a:solidFill>
                <a:srgbClr val="010066"/>
              </a:solidFill>
              <a:latin typeface="Arial" charset="0"/>
            </a:endParaRPr>
          </a:p>
        </p:txBody>
      </p:sp>
      <p:sp>
        <p:nvSpPr>
          <p:cNvPr id="21507"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50000"/>
              </a:spcBef>
              <a:spcAft>
                <a:spcPct val="0"/>
              </a:spcAft>
              <a:defRPr/>
            </a:pPr>
            <a:r>
              <a:rPr lang="en-GB" b="1" smtClean="0">
                <a:solidFill>
                  <a:srgbClr val="010066"/>
                </a:solidFill>
                <a:latin typeface="Arial" charset="0"/>
              </a:rPr>
              <a:t>Boardworks AS Biology </a:t>
            </a:r>
          </a:p>
          <a:p>
            <a:pPr fontAlgn="base">
              <a:spcBef>
                <a:spcPct val="50000"/>
              </a:spcBef>
              <a:spcAft>
                <a:spcPct val="0"/>
              </a:spcAft>
              <a:defRPr/>
            </a:pPr>
            <a:r>
              <a:rPr lang="en-GB" b="1" smtClean="0">
                <a:solidFill>
                  <a:srgbClr val="010066"/>
                </a:solidFill>
                <a:latin typeface="Arial" charset="0"/>
              </a:rPr>
              <a:t>Lifestyle and Disease</a:t>
            </a:r>
          </a:p>
        </p:txBody>
      </p:sp>
      <p:sp>
        <p:nvSpPr>
          <p:cNvPr id="10244"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Photo credit: </a:t>
            </a:r>
            <a:r>
              <a:rPr lang="en-GB" altLang="en-US" smtClean="0"/>
              <a:t>Jupiterimages Corporation</a:t>
            </a:r>
          </a:p>
          <a:p>
            <a:pPr eaLnBrk="1" hangingPunct="1">
              <a:spcBef>
                <a:spcPct val="0"/>
              </a:spcBef>
            </a:pPr>
            <a:endParaRPr lang="en-GB" altLang="en-US" smtClean="0"/>
          </a:p>
          <a:p>
            <a:pPr eaLnBrk="1" hangingPunct="1">
              <a:spcBef>
                <a:spcPct val="0"/>
              </a:spcBef>
            </a:pPr>
            <a:r>
              <a:rPr lang="en-GB" altLang="en-US" b="1" smtClean="0"/>
              <a:t>Teacher notes</a:t>
            </a:r>
          </a:p>
          <a:p>
            <a:pPr eaLnBrk="1" hangingPunct="1">
              <a:spcBef>
                <a:spcPct val="0"/>
              </a:spcBef>
            </a:pPr>
            <a:r>
              <a:rPr lang="en-GB" altLang="en-US" smtClean="0"/>
              <a:t>It is important to note that correlation does not imply causation.</a:t>
            </a:r>
          </a:p>
          <a:p>
            <a:pPr eaLnBrk="1" hangingPunct="1">
              <a:spcBef>
                <a:spcPct val="0"/>
              </a:spcBef>
            </a:pPr>
            <a:endParaRPr lang="en-GB" altLang="en-US" smtClean="0"/>
          </a:p>
          <a:p>
            <a:pPr eaLnBrk="1" hangingPunct="1">
              <a:spcBef>
                <a:spcPct val="0"/>
              </a:spcBef>
            </a:pPr>
            <a:r>
              <a:rPr lang="en-GB" altLang="en-US" smtClean="0"/>
              <a:t>Students could be asked to comment on how the media reports research that ‘links’ a particular food or activity with an increased risk of developing a disease. </a:t>
            </a:r>
          </a:p>
        </p:txBody>
      </p:sp>
    </p:spTree>
    <p:extLst>
      <p:ext uri="{BB962C8B-B14F-4D97-AF65-F5344CB8AC3E}">
        <p14:creationId xmlns:p14="http://schemas.microsoft.com/office/powerpoint/2010/main" val="344383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t>08/03/2016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a:p>
        </p:txBody>
      </p:sp>
    </p:spTree>
    <p:extLst>
      <p:ext uri="{BB962C8B-B14F-4D97-AF65-F5344CB8AC3E}">
        <p14:creationId xmlns:p14="http://schemas.microsoft.com/office/powerpoint/2010/main" val="26239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t>08/03/2016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a:p>
        </p:txBody>
      </p:sp>
    </p:spTree>
    <p:extLst>
      <p:ext uri="{BB962C8B-B14F-4D97-AF65-F5344CB8AC3E}">
        <p14:creationId xmlns:p14="http://schemas.microsoft.com/office/powerpoint/2010/main" val="18824542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t>08/03/2016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a:p>
        </p:txBody>
      </p:sp>
    </p:spTree>
    <p:extLst>
      <p:ext uri="{BB962C8B-B14F-4D97-AF65-F5344CB8AC3E}">
        <p14:creationId xmlns:p14="http://schemas.microsoft.com/office/powerpoint/2010/main" val="22281351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046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t>08/03/2016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a:p>
        </p:txBody>
      </p:sp>
    </p:spTree>
    <p:extLst>
      <p:ext uri="{BB962C8B-B14F-4D97-AF65-F5344CB8AC3E}">
        <p14:creationId xmlns:p14="http://schemas.microsoft.com/office/powerpoint/2010/main" val="36496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EF8A10-2AAB-4E24-A952-FED8F00087D6}" type="datetimeFigureOut">
              <a:rPr lang="en-GB" smtClean="0"/>
              <a:t>08/03/2016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a:p>
        </p:txBody>
      </p:sp>
    </p:spTree>
    <p:extLst>
      <p:ext uri="{BB962C8B-B14F-4D97-AF65-F5344CB8AC3E}">
        <p14:creationId xmlns:p14="http://schemas.microsoft.com/office/powerpoint/2010/main" val="427774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EF8A10-2AAB-4E24-A952-FED8F00087D6}" type="datetimeFigureOut">
              <a:rPr lang="en-GB" smtClean="0"/>
              <a:t>08/03/2016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4F84E8-9A7C-4CC7-BEDE-15AE5E0E85F5}" type="slidenum">
              <a:rPr lang="en-GB" smtClean="0"/>
              <a:t>‹#›</a:t>
            </a:fld>
            <a:endParaRPr lang="en-GB"/>
          </a:p>
        </p:txBody>
      </p:sp>
    </p:spTree>
    <p:extLst>
      <p:ext uri="{BB962C8B-B14F-4D97-AF65-F5344CB8AC3E}">
        <p14:creationId xmlns:p14="http://schemas.microsoft.com/office/powerpoint/2010/main" val="234478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EF8A10-2AAB-4E24-A952-FED8F00087D6}" type="datetimeFigureOut">
              <a:rPr lang="en-GB" smtClean="0"/>
              <a:t>08/03/2016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4F84E8-9A7C-4CC7-BEDE-15AE5E0E85F5}" type="slidenum">
              <a:rPr lang="en-GB" smtClean="0"/>
              <a:t>‹#›</a:t>
            </a:fld>
            <a:endParaRPr lang="en-GB"/>
          </a:p>
        </p:txBody>
      </p:sp>
    </p:spTree>
    <p:extLst>
      <p:ext uri="{BB962C8B-B14F-4D97-AF65-F5344CB8AC3E}">
        <p14:creationId xmlns:p14="http://schemas.microsoft.com/office/powerpoint/2010/main" val="135759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EF8A10-2AAB-4E24-A952-FED8F00087D6}" type="datetimeFigureOut">
              <a:rPr lang="en-GB" smtClean="0"/>
              <a:t>08/03/2016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4F84E8-9A7C-4CC7-BEDE-15AE5E0E85F5}" type="slidenum">
              <a:rPr lang="en-GB" smtClean="0"/>
              <a:t>‹#›</a:t>
            </a:fld>
            <a:endParaRPr lang="en-GB"/>
          </a:p>
        </p:txBody>
      </p:sp>
    </p:spTree>
    <p:extLst>
      <p:ext uri="{BB962C8B-B14F-4D97-AF65-F5344CB8AC3E}">
        <p14:creationId xmlns:p14="http://schemas.microsoft.com/office/powerpoint/2010/main" val="2976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F8A10-2AAB-4E24-A952-FED8F00087D6}" type="datetimeFigureOut">
              <a:rPr lang="en-GB" smtClean="0"/>
              <a:t>08/03/2016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4F84E8-9A7C-4CC7-BEDE-15AE5E0E85F5}" type="slidenum">
              <a:rPr lang="en-GB" smtClean="0"/>
              <a:t>‹#›</a:t>
            </a:fld>
            <a:endParaRPr lang="en-GB"/>
          </a:p>
        </p:txBody>
      </p:sp>
    </p:spTree>
    <p:extLst>
      <p:ext uri="{BB962C8B-B14F-4D97-AF65-F5344CB8AC3E}">
        <p14:creationId xmlns:p14="http://schemas.microsoft.com/office/powerpoint/2010/main" val="108021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t>08/03/2016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4F84E8-9A7C-4CC7-BEDE-15AE5E0E85F5}" type="slidenum">
              <a:rPr lang="en-GB" smtClean="0"/>
              <a:t>‹#›</a:t>
            </a:fld>
            <a:endParaRPr lang="en-GB"/>
          </a:p>
        </p:txBody>
      </p:sp>
    </p:spTree>
    <p:extLst>
      <p:ext uri="{BB962C8B-B14F-4D97-AF65-F5344CB8AC3E}">
        <p14:creationId xmlns:p14="http://schemas.microsoft.com/office/powerpoint/2010/main" val="19006310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t>08/03/2016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4F84E8-9A7C-4CC7-BEDE-15AE5E0E85F5}" type="slidenum">
              <a:rPr lang="en-GB" smtClean="0"/>
              <a:t>‹#›</a:t>
            </a:fld>
            <a:endParaRPr lang="en-GB"/>
          </a:p>
        </p:txBody>
      </p:sp>
    </p:spTree>
    <p:extLst>
      <p:ext uri="{BB962C8B-B14F-4D97-AF65-F5344CB8AC3E}">
        <p14:creationId xmlns:p14="http://schemas.microsoft.com/office/powerpoint/2010/main" val="15603472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GB" dirty="0" smtClean="0">
                <a:latin typeface="Arial" panose="020B0604020202020204" pitchFamily="34" charset="0"/>
                <a:cs typeface="Arial" panose="020B0604020202020204" pitchFamily="34" charset="0"/>
              </a:rPr>
              <a:t>To know crude oil is a mixture of hydrocarbons that can be separated into fractions</a:t>
            </a:r>
          </a:p>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84E8-9A7C-4CC7-BEDE-15AE5E0E85F5}" type="slidenum">
              <a:rPr lang="en-GB" smtClean="0"/>
              <a:t>‹#›</a:t>
            </a:fld>
            <a:endParaRPr lang="en-GB"/>
          </a:p>
        </p:txBody>
      </p:sp>
    </p:spTree>
    <p:extLst>
      <p:ext uri="{BB962C8B-B14F-4D97-AF65-F5344CB8AC3E}">
        <p14:creationId xmlns:p14="http://schemas.microsoft.com/office/powerpoint/2010/main" val="54910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bing.com/videos/search?q=tissue+fluid+formation+a+level&amp;&amp;view=detail&amp;mid=DB285F6CA7FDDA6DBA40DB285F6CA7FDDA6DBA40&amp;FORM=VRDGAR"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cb0eZ63EUs0"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71UO1ja__H0" TargetMode="External"/><Relationship Id="rId2" Type="http://schemas.openxmlformats.org/officeDocument/2006/relationships/hyperlink" Target="http://www.youtube.com/watch?v=ruh23xyMxQ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image" Target="../media/image29.jpeg"/><Relationship Id="rId4"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highered.mcgraw-hill.com/sites/0072437316/student_view0/chapter44/animations.html" TargetMode="External"/><Relationship Id="rId5" Type="http://schemas.openxmlformats.org/officeDocument/2006/relationships/hyperlink" Target="http://www.answers.com/topic/dalton-s-law#ixzz2Niu25dBP" TargetMode="External"/><Relationship Id="rId4" Type="http://schemas.openxmlformats.org/officeDocument/2006/relationships/hyperlink" Target="http://www.youtube.com/watch?v=yiaZ8-aMT_A"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4.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2.bin"/><Relationship Id="rId5" Type="http://schemas.openxmlformats.org/officeDocument/2006/relationships/image" Target="../media/image41.png"/><Relationship Id="rId4" Type="http://schemas.openxmlformats.org/officeDocument/2006/relationships/oleObject" Target="../embeddings/oleObject1.bin"/><Relationship Id="rId9" Type="http://schemas.openxmlformats.org/officeDocument/2006/relationships/image" Target="../media/image4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wmf"/><Relationship Id="rId4" Type="http://schemas.openxmlformats.org/officeDocument/2006/relationships/image" Target="../media/image46.jpeg"/></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wmf"/><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7.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59.emf"/></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82.xml.rels><?xml version="1.0" encoding="UTF-8" standalone="yes"?>
<Relationships xmlns="http://schemas.openxmlformats.org/package/2006/relationships"><Relationship Id="rId3" Type="http://schemas.openxmlformats.org/officeDocument/2006/relationships/hyperlink" Target="http://www.youtube.com/watch?v=MKGhoC1Bf-I&amp;feature=related" TargetMode="External"/><Relationship Id="rId2" Type="http://schemas.openxmlformats.org/officeDocument/2006/relationships/hyperlink" Target="http://www.youtube.com/watch?v=wLPgxfBqtOM" TargetMode="External"/><Relationship Id="rId1" Type="http://schemas.openxmlformats.org/officeDocument/2006/relationships/slideLayout" Target="../slideLayouts/slideLayout2.xml"/><Relationship Id="rId4" Type="http://schemas.openxmlformats.org/officeDocument/2006/relationships/hyperlink" Target="http://www.youtube.com/watch?v=-rCpkvE7uzo&amp;feature=fvwrel"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95" y="2636912"/>
            <a:ext cx="7772400" cy="1224136"/>
          </a:xfrm>
        </p:spPr>
        <p:txBody>
          <a:bodyPr>
            <a:normAutofit/>
          </a:bodyPr>
          <a:lstStyle/>
          <a:p>
            <a:r>
              <a:rPr lang="en-US" sz="5400" dirty="0" smtClean="0"/>
              <a:t>Mass Transport</a:t>
            </a:r>
            <a:endParaRPr lang="en-MY" sz="5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82" y="3861048"/>
            <a:ext cx="3432809"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489" y="3861048"/>
            <a:ext cx="28479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82" y="285750"/>
            <a:ext cx="3107937" cy="227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441" y="285750"/>
            <a:ext cx="3884922" cy="227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2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4079"/>
            <a:ext cx="8229600" cy="2416630"/>
          </a:xfrm>
        </p:spPr>
        <p:txBody>
          <a:bodyPr>
            <a:normAutofit/>
          </a:bodyPr>
          <a:lstStyle/>
          <a:p>
            <a:r>
              <a:rPr lang="en-GB" sz="2100" dirty="0"/>
              <a:t>Tissue fluid is the means by which materials are exchanged between the blood and cells. Materials are supplied to cells and waste substances removed. </a:t>
            </a:r>
          </a:p>
          <a:p>
            <a:pPr marL="228600" indent="-228600"/>
            <a:r>
              <a:rPr lang="en-US" sz="2100" b="1" dirty="0"/>
              <a:t>Tissue Fluid </a:t>
            </a:r>
            <a:r>
              <a:rPr lang="en-US" sz="2100" dirty="0"/>
              <a:t>is</a:t>
            </a:r>
            <a:r>
              <a:rPr lang="en-US" sz="2100" b="1" dirty="0"/>
              <a:t> </a:t>
            </a:r>
            <a:r>
              <a:rPr lang="en-US" sz="2100" dirty="0"/>
              <a:t>very similar in consistency to blood plasma without the large plasma proteins</a:t>
            </a:r>
          </a:p>
          <a:p>
            <a:pPr marL="228600" indent="-228600"/>
            <a:r>
              <a:rPr lang="en-US" sz="2100" dirty="0"/>
              <a:t>Tissue fluid is also known as intercellular fluid and interstitial fluid</a:t>
            </a:r>
          </a:p>
          <a:p>
            <a:endParaRPr lang="en-GB" dirty="0"/>
          </a:p>
          <a:p>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1" y="3615418"/>
            <a:ext cx="50038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97450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1063229"/>
            <a:ext cx="8229600" cy="475059"/>
          </a:xfrm>
        </p:spPr>
        <p:txBody>
          <a:bodyPr/>
          <a:lstStyle/>
          <a:p>
            <a:pPr eaLnBrk="1" hangingPunct="1"/>
            <a:r>
              <a:rPr lang="en-GB" sz="2400" b="1" u="sng" dirty="0"/>
              <a:t>Capillaries and Capillary Beds</a:t>
            </a:r>
          </a:p>
        </p:txBody>
      </p:sp>
      <p:sp>
        <p:nvSpPr>
          <p:cNvPr id="133123" name="Rectangle 3"/>
          <p:cNvSpPr>
            <a:spLocks noGrp="1" noChangeArrowheads="1"/>
          </p:cNvSpPr>
          <p:nvPr>
            <p:ph idx="1"/>
          </p:nvPr>
        </p:nvSpPr>
        <p:spPr>
          <a:xfrm>
            <a:off x="457200" y="1646639"/>
            <a:ext cx="8229600" cy="4050506"/>
          </a:xfrm>
        </p:spPr>
        <p:txBody>
          <a:bodyPr/>
          <a:lstStyle/>
          <a:p>
            <a:pPr eaLnBrk="1" hangingPunct="1"/>
            <a:r>
              <a:rPr lang="en-GB" sz="1500" dirty="0"/>
              <a:t>Arteries divide into arterioles which branch into capillary networks. These are sometimes called capillary beds.  Capillaries permeate through all tissues so all cells are close to a capillary. They rejoin into venules then these rejoin into veins.</a:t>
            </a:r>
          </a:p>
        </p:txBody>
      </p:sp>
      <p:pic>
        <p:nvPicPr>
          <p:cNvPr id="133124" name="Picture 4" descr="Copy of J &amp; J GCSE p84"/>
          <p:cNvPicPr>
            <a:picLocks noChangeAspect="1" noChangeArrowheads="1"/>
          </p:cNvPicPr>
          <p:nvPr/>
        </p:nvPicPr>
        <p:blipFill>
          <a:blip r:embed="rId2" cstate="print"/>
          <a:srcRect/>
          <a:stretch>
            <a:fillRect/>
          </a:stretch>
        </p:blipFill>
        <p:spPr bwMode="auto">
          <a:xfrm>
            <a:off x="1524000" y="2686050"/>
            <a:ext cx="5688012" cy="3143250"/>
          </a:xfrm>
          <a:prstGeom prst="rect">
            <a:avLst/>
          </a:prstGeom>
          <a:noFill/>
          <a:ln w="9525">
            <a:noFill/>
            <a:miter lim="800000"/>
            <a:headEnd/>
            <a:tailEnd/>
          </a:ln>
        </p:spPr>
      </p:pic>
    </p:spTree>
    <p:extLst>
      <p:ext uri="{BB962C8B-B14F-4D97-AF65-F5344CB8AC3E}">
        <p14:creationId xmlns:p14="http://schemas.microsoft.com/office/powerpoint/2010/main" val="2404325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07951" y="1107281"/>
            <a:ext cx="8856663" cy="1025129"/>
          </a:xfrm>
          <a:noFill/>
        </p:spPr>
        <p:txBody>
          <a:bodyPr>
            <a:normAutofit/>
          </a:bodyPr>
          <a:lstStyle/>
          <a:p>
            <a:pPr algn="l" eaLnBrk="1" hangingPunct="1"/>
            <a:r>
              <a:rPr lang="en-GB" sz="1800" b="1" u="sng" dirty="0"/>
              <a:t>How the Structure and Functioning of Capillaries Satisfies Fick’s Law and Ensures Efficient Exchange of Materials by Diffusion</a:t>
            </a:r>
            <a:br>
              <a:rPr lang="en-GB" sz="1800" b="1" u="sng" dirty="0"/>
            </a:br>
            <a:endParaRPr lang="en-GB" sz="1800" b="1" u="sng" dirty="0"/>
          </a:p>
        </p:txBody>
      </p:sp>
      <p:sp>
        <p:nvSpPr>
          <p:cNvPr id="132099" name="Rectangle 3"/>
          <p:cNvSpPr>
            <a:spLocks noGrp="1" noChangeArrowheads="1"/>
          </p:cNvSpPr>
          <p:nvPr>
            <p:ph idx="1"/>
          </p:nvPr>
        </p:nvSpPr>
        <p:spPr>
          <a:xfrm>
            <a:off x="179391" y="2025254"/>
            <a:ext cx="8785225" cy="3780234"/>
          </a:xfrm>
        </p:spPr>
        <p:txBody>
          <a:bodyPr/>
          <a:lstStyle/>
          <a:p>
            <a:pPr eaLnBrk="1" hangingPunct="1">
              <a:buFontTx/>
              <a:buNone/>
            </a:pPr>
            <a:r>
              <a:rPr lang="en-GB" sz="1800" dirty="0"/>
              <a:t>Fick’s Law states that:</a:t>
            </a:r>
          </a:p>
          <a:p>
            <a:pPr eaLnBrk="1" hangingPunct="1">
              <a:buFontTx/>
              <a:buNone/>
            </a:pPr>
            <a:r>
              <a:rPr lang="en-GB" sz="1800" dirty="0"/>
              <a:t>	</a:t>
            </a:r>
            <a:r>
              <a:rPr lang="en-GB" sz="1800" b="1" dirty="0">
                <a:solidFill>
                  <a:srgbClr val="FF3300"/>
                </a:solidFill>
              </a:rPr>
              <a:t>Diffusion rate </a:t>
            </a:r>
            <a:r>
              <a:rPr lang="en-GB" b="1" dirty="0" smtClean="0">
                <a:solidFill>
                  <a:srgbClr val="FF3300"/>
                </a:solidFill>
                <a:latin typeface="Symbol" pitchFamily="18" charset="2"/>
              </a:rPr>
              <a:t>µ </a:t>
            </a:r>
            <a:r>
              <a:rPr lang="en-GB" sz="1800" b="1" u="sng" dirty="0">
                <a:solidFill>
                  <a:srgbClr val="FF3300"/>
                </a:solidFill>
              </a:rPr>
              <a:t>surface Area x Concentration Gradient</a:t>
            </a:r>
            <a:endParaRPr lang="en-GB" sz="1800" b="1" u="sng" dirty="0">
              <a:solidFill>
                <a:srgbClr val="FF3300"/>
              </a:solidFill>
              <a:latin typeface="Symbol" pitchFamily="18" charset="2"/>
            </a:endParaRPr>
          </a:p>
          <a:p>
            <a:pPr eaLnBrk="1" hangingPunct="1">
              <a:buFontTx/>
              <a:buNone/>
            </a:pPr>
            <a:r>
              <a:rPr lang="en-GB" sz="1800" b="1" dirty="0">
                <a:solidFill>
                  <a:srgbClr val="FF3300"/>
                </a:solidFill>
                <a:latin typeface="Symbol" pitchFamily="18" charset="2"/>
              </a:rPr>
              <a:t>					</a:t>
            </a:r>
            <a:r>
              <a:rPr lang="en-GB" sz="1800" b="1" dirty="0">
                <a:solidFill>
                  <a:srgbClr val="FF3300"/>
                </a:solidFill>
              </a:rPr>
              <a:t>Diffusion Distance</a:t>
            </a:r>
          </a:p>
          <a:p>
            <a:pPr eaLnBrk="1" hangingPunct="1">
              <a:buFontTx/>
              <a:buNone/>
            </a:pPr>
            <a:endParaRPr lang="en-GB" sz="1800" b="1" dirty="0">
              <a:solidFill>
                <a:srgbClr val="FF3300"/>
              </a:solidFill>
            </a:endParaRPr>
          </a:p>
          <a:p>
            <a:pPr>
              <a:spcBef>
                <a:spcPts val="450"/>
              </a:spcBef>
              <a:spcAft>
                <a:spcPts val="450"/>
              </a:spcAft>
            </a:pPr>
            <a:r>
              <a:rPr lang="en-GB" sz="1800" dirty="0"/>
              <a:t>Capillaries only 5 – 20 μm in diameter so have a large surface area to volume ratio. Also there are many small capillaries providing a large surface area.</a:t>
            </a:r>
          </a:p>
          <a:p>
            <a:pPr>
              <a:spcBef>
                <a:spcPts val="450"/>
              </a:spcBef>
              <a:spcAft>
                <a:spcPts val="450"/>
              </a:spcAft>
            </a:pPr>
            <a:r>
              <a:rPr lang="en-GB" sz="1800" dirty="0"/>
              <a:t>Capillaries only made of </a:t>
            </a:r>
            <a:r>
              <a:rPr lang="en-GB" sz="1800" b="1" dirty="0">
                <a:solidFill>
                  <a:srgbClr val="FF3300"/>
                </a:solidFill>
              </a:rPr>
              <a:t>ONE LAYER</a:t>
            </a:r>
            <a:r>
              <a:rPr lang="en-GB" sz="1800" dirty="0"/>
              <a:t> of </a:t>
            </a:r>
            <a:r>
              <a:rPr lang="en-GB" sz="1800" b="1" dirty="0">
                <a:solidFill>
                  <a:srgbClr val="FF3300"/>
                </a:solidFill>
              </a:rPr>
              <a:t>ENDOTHELIAL</a:t>
            </a:r>
            <a:r>
              <a:rPr lang="en-GB" sz="1800" dirty="0"/>
              <a:t> cells and therefore have a very short diffusion distance</a:t>
            </a:r>
          </a:p>
          <a:p>
            <a:pPr>
              <a:spcBef>
                <a:spcPts val="450"/>
              </a:spcBef>
              <a:spcAft>
                <a:spcPts val="450"/>
              </a:spcAft>
            </a:pPr>
            <a:r>
              <a:rPr lang="en-GB" sz="1800" dirty="0"/>
              <a:t>Capillaries are very narrow so blood flows slowly allowing maximum time for diffusion to occur</a:t>
            </a:r>
          </a:p>
          <a:p>
            <a:pPr>
              <a:spcAft>
                <a:spcPts val="450"/>
              </a:spcAft>
            </a:pPr>
            <a:endParaRPr lang="en-GB" sz="1800" dirty="0"/>
          </a:p>
        </p:txBody>
      </p:sp>
    </p:spTree>
    <p:extLst>
      <p:ext uri="{BB962C8B-B14F-4D97-AF65-F5344CB8AC3E}">
        <p14:creationId xmlns:p14="http://schemas.microsoft.com/office/powerpoint/2010/main" val="1634880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Formation of Tissue Fluid</a:t>
            </a:r>
            <a:endParaRPr lang="en-GB" dirty="0"/>
          </a:p>
        </p:txBody>
      </p:sp>
      <p:sp>
        <p:nvSpPr>
          <p:cNvPr id="3" name="Content Placeholder 2"/>
          <p:cNvSpPr>
            <a:spLocks noGrp="1"/>
          </p:cNvSpPr>
          <p:nvPr>
            <p:ph idx="1"/>
          </p:nvPr>
        </p:nvSpPr>
        <p:spPr>
          <a:xfrm>
            <a:off x="457200" y="2057401"/>
            <a:ext cx="8229600" cy="1085849"/>
          </a:xfrm>
        </p:spPr>
        <p:txBody>
          <a:bodyPr>
            <a:normAutofit lnSpcReduction="10000"/>
          </a:bodyPr>
          <a:lstStyle/>
          <a:p>
            <a:r>
              <a:rPr lang="en-GB" dirty="0" smtClean="0"/>
              <a:t>Collective memory task</a:t>
            </a:r>
          </a:p>
          <a:p>
            <a:r>
              <a:rPr lang="en-GB" dirty="0" smtClean="0"/>
              <a:t>Demo</a:t>
            </a:r>
            <a:endParaRPr lang="en-GB" dirty="0"/>
          </a:p>
        </p:txBody>
      </p:sp>
    </p:spTree>
    <p:extLst>
      <p:ext uri="{BB962C8B-B14F-4D97-AF65-F5344CB8AC3E}">
        <p14:creationId xmlns:p14="http://schemas.microsoft.com/office/powerpoint/2010/main" val="2922869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Grp="1" noChangeArrowheads="1"/>
          </p:cNvSpPr>
          <p:nvPr>
            <p:ph type="title"/>
          </p:nvPr>
        </p:nvSpPr>
        <p:spPr>
          <a:xfrm>
            <a:off x="457200" y="1063228"/>
            <a:ext cx="8229600" cy="479822"/>
          </a:xfrm>
          <a:ln/>
        </p:spPr>
        <p:txBody>
          <a:bodyPr>
            <a:normAutofit fontScale="90000"/>
          </a:bodyPr>
          <a:lstStyle/>
          <a:p>
            <a:r>
              <a:rPr lang="en-US" dirty="0"/>
              <a:t>Formation of tissue fluid</a:t>
            </a:r>
          </a:p>
        </p:txBody>
      </p:sp>
      <p:sp>
        <p:nvSpPr>
          <p:cNvPr id="98306" name="Rectangle 2"/>
          <p:cNvSpPr>
            <a:spLocks noGrp="1" noChangeArrowheads="1"/>
          </p:cNvSpPr>
          <p:nvPr>
            <p:ph idx="1"/>
          </p:nvPr>
        </p:nvSpPr>
        <p:spPr>
          <a:xfrm>
            <a:off x="2120900" y="8524879"/>
            <a:ext cx="8229600" cy="3394472"/>
          </a:xfrm>
          <a:ln/>
        </p:spPr>
        <p:txBody>
          <a:bodyPr/>
          <a:lstStyle/>
          <a:p>
            <a:endParaRPr lang="en-US" dirty="0"/>
          </a:p>
        </p:txBody>
      </p:sp>
      <p:sp>
        <p:nvSpPr>
          <p:cNvPr id="8" name="Slide Number Placeholder 7"/>
          <p:cNvSpPr>
            <a:spLocks noGrp="1"/>
          </p:cNvSpPr>
          <p:nvPr>
            <p:ph type="sldNum" sz="quarter" idx="12"/>
          </p:nvPr>
        </p:nvSpPr>
        <p:spPr>
          <a:xfrm>
            <a:off x="190498" y="5210856"/>
            <a:ext cx="8483600" cy="789894"/>
          </a:xfrm>
        </p:spPr>
        <p:txBody>
          <a:bodyPr/>
          <a:lstStyle/>
          <a:p>
            <a:pPr algn="l">
              <a:lnSpc>
                <a:spcPct val="80000"/>
              </a:lnSpc>
              <a:spcAft>
                <a:spcPts val="900"/>
              </a:spcAft>
            </a:pPr>
            <a:r>
              <a:rPr lang="en-GB" sz="1800" dirty="0">
                <a:solidFill>
                  <a:srgbClr val="0000CC"/>
                </a:solidFill>
                <a:latin typeface="Arial" panose="020B0604020202020204" pitchFamily="34" charset="0"/>
                <a:cs typeface="Arial" panose="020B0604020202020204" pitchFamily="34" charset="0"/>
              </a:rPr>
              <a:t>This movement into and out of the capillaries is dependant on the difference between the </a:t>
            </a:r>
            <a:r>
              <a:rPr lang="en-GB" sz="1800" b="1" dirty="0">
                <a:solidFill>
                  <a:srgbClr val="C00000"/>
                </a:solidFill>
                <a:latin typeface="Arial" panose="020B0604020202020204" pitchFamily="34" charset="0"/>
                <a:cs typeface="Arial" panose="020B0604020202020204" pitchFamily="34" charset="0"/>
              </a:rPr>
              <a:t>HYDROSTATIC PRESSURE</a:t>
            </a:r>
            <a:r>
              <a:rPr lang="en-GB" sz="1800" dirty="0">
                <a:solidFill>
                  <a:srgbClr val="C00000"/>
                </a:solidFill>
                <a:latin typeface="Arial" panose="020B0604020202020204" pitchFamily="34" charset="0"/>
                <a:cs typeface="Arial" panose="020B0604020202020204" pitchFamily="34" charset="0"/>
              </a:rPr>
              <a:t> </a:t>
            </a:r>
            <a:r>
              <a:rPr lang="en-GB" sz="1800" dirty="0">
                <a:solidFill>
                  <a:srgbClr val="0000CC"/>
                </a:solidFill>
                <a:latin typeface="Arial" panose="020B0604020202020204" pitchFamily="34" charset="0"/>
                <a:cs typeface="Arial" panose="020B0604020202020204" pitchFamily="34" charset="0"/>
              </a:rPr>
              <a:t>(blood pressure/pressure potential) and the </a:t>
            </a:r>
            <a:r>
              <a:rPr lang="en-GB" sz="1800" b="1" dirty="0">
                <a:solidFill>
                  <a:srgbClr val="0000CC"/>
                </a:solidFill>
                <a:latin typeface="Arial" panose="020B0604020202020204" pitchFamily="34" charset="0"/>
                <a:cs typeface="Arial" panose="020B0604020202020204" pitchFamily="34" charset="0"/>
              </a:rPr>
              <a:t> </a:t>
            </a:r>
            <a:r>
              <a:rPr lang="en-GB" sz="1800" b="1" dirty="0">
                <a:solidFill>
                  <a:srgbClr val="C00000"/>
                </a:solidFill>
                <a:latin typeface="Arial" panose="020B0604020202020204" pitchFamily="34" charset="0"/>
                <a:cs typeface="Arial" panose="020B0604020202020204" pitchFamily="34" charset="0"/>
              </a:rPr>
              <a:t>WATER POTENTIAL </a:t>
            </a:r>
            <a:r>
              <a:rPr lang="en-GB" sz="1800" dirty="0">
                <a:solidFill>
                  <a:srgbClr val="0000CC"/>
                </a:solidFill>
                <a:latin typeface="Arial" panose="020B0604020202020204" pitchFamily="34" charset="0"/>
                <a:cs typeface="Arial" panose="020B0604020202020204" pitchFamily="34" charset="0"/>
              </a:rPr>
              <a:t>at each end of the capillary bed.</a:t>
            </a:r>
          </a:p>
        </p:txBody>
      </p:sp>
      <p:pic>
        <p:nvPicPr>
          <p:cNvPr id="98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1" y="1518562"/>
            <a:ext cx="8750300" cy="358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round/>
                <a:headEnd/>
                <a:tailEnd/>
              </a14:hiddenLine>
            </a:ext>
          </a:extLst>
        </p:spPr>
      </p:pic>
      <p:sp>
        <p:nvSpPr>
          <p:cNvPr id="98308" name="Rectangle 4"/>
          <p:cNvSpPr>
            <a:spLocks/>
          </p:cNvSpPr>
          <p:nvPr/>
        </p:nvSpPr>
        <p:spPr bwMode="auto">
          <a:xfrm>
            <a:off x="203200" y="1616532"/>
            <a:ext cx="19388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1350" u="sng" dirty="0">
                <a:ea typeface="Lucida Grande" charset="0"/>
                <a:cs typeface="Lucida Grande" charset="0"/>
              </a:rPr>
              <a:t>arterial end of capillary bed</a:t>
            </a:r>
          </a:p>
        </p:txBody>
      </p:sp>
      <p:sp>
        <p:nvSpPr>
          <p:cNvPr id="98309" name="Rectangle 5"/>
          <p:cNvSpPr>
            <a:spLocks/>
          </p:cNvSpPr>
          <p:nvPr/>
        </p:nvSpPr>
        <p:spPr bwMode="auto">
          <a:xfrm>
            <a:off x="5816601" y="1591815"/>
            <a:ext cx="31369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1350" u="sng" dirty="0">
                <a:ea typeface="Lucida Grande" charset="0"/>
                <a:cs typeface="Lucida Grande" charset="0"/>
              </a:rPr>
              <a:t>venous end of capillary bed</a:t>
            </a:r>
          </a:p>
        </p:txBody>
      </p:sp>
      <p:sp>
        <p:nvSpPr>
          <p:cNvPr id="98310" name="Rectangle 6"/>
          <p:cNvSpPr>
            <a:spLocks/>
          </p:cNvSpPr>
          <p:nvPr/>
        </p:nvSpPr>
        <p:spPr bwMode="auto">
          <a:xfrm>
            <a:off x="3403600" y="8229603"/>
            <a:ext cx="21749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1350" dirty="0">
                <a:ea typeface="Lucida Grande" charset="0"/>
                <a:cs typeface="Lucida Grande" charset="0"/>
              </a:rPr>
              <a:t>ext</a:t>
            </a:r>
          </a:p>
        </p:txBody>
      </p:sp>
    </p:spTree>
    <p:extLst>
      <p:ext uri="{BB962C8B-B14F-4D97-AF65-F5344CB8AC3E}">
        <p14:creationId xmlns:p14="http://schemas.microsoft.com/office/powerpoint/2010/main" val="12612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Grp="1" noChangeArrowheads="1"/>
          </p:cNvSpPr>
          <p:nvPr>
            <p:ph type="title"/>
          </p:nvPr>
        </p:nvSpPr>
        <p:spPr>
          <a:xfrm>
            <a:off x="408215" y="857254"/>
            <a:ext cx="8229600" cy="599564"/>
          </a:xfrm>
          <a:ln/>
        </p:spPr>
        <p:txBody>
          <a:bodyPr>
            <a:normAutofit/>
          </a:bodyPr>
          <a:lstStyle/>
          <a:p>
            <a:r>
              <a:rPr lang="en-US" sz="2700" b="1" u="sng" dirty="0"/>
              <a:t>Arterial End of Capillary Bed</a:t>
            </a:r>
          </a:p>
        </p:txBody>
      </p:sp>
      <p:sp>
        <p:nvSpPr>
          <p:cNvPr id="99330" name="Rectangle 2"/>
          <p:cNvSpPr>
            <a:spLocks noGrp="1" noChangeArrowheads="1"/>
          </p:cNvSpPr>
          <p:nvPr>
            <p:ph idx="1"/>
          </p:nvPr>
        </p:nvSpPr>
        <p:spPr>
          <a:xfrm>
            <a:off x="27215" y="1415317"/>
            <a:ext cx="8991600" cy="3668315"/>
          </a:xfrm>
          <a:ln/>
        </p:spPr>
        <p:txBody>
          <a:bodyPr>
            <a:normAutofit/>
          </a:bodyPr>
          <a:lstStyle/>
          <a:p>
            <a:r>
              <a:rPr lang="en-US" sz="1800" dirty="0">
                <a:solidFill>
                  <a:srgbClr val="D90B00"/>
                </a:solidFill>
              </a:rPr>
              <a:t>Hydrostatic pressure high</a:t>
            </a:r>
            <a:r>
              <a:rPr lang="en-US" sz="1800" dirty="0"/>
              <a:t> (because of pumping from heart and elastic recoil of arteries)</a:t>
            </a:r>
          </a:p>
          <a:p>
            <a:r>
              <a:rPr lang="en-US" sz="1800" dirty="0"/>
              <a:t>Therefore the fluid part of blood forced out through capillary walls into spaces between cells</a:t>
            </a:r>
          </a:p>
          <a:p>
            <a:r>
              <a:rPr lang="en-US" sz="1800" dirty="0"/>
              <a:t>This outflow is </a:t>
            </a:r>
            <a:r>
              <a:rPr lang="en-US" sz="1800" b="1" u="sng" dirty="0"/>
              <a:t>opposed</a:t>
            </a:r>
            <a:r>
              <a:rPr lang="en-US" sz="1800" dirty="0"/>
              <a:t> by the </a:t>
            </a:r>
            <a:r>
              <a:rPr lang="en-US" sz="1800" dirty="0">
                <a:solidFill>
                  <a:srgbClr val="003DCC"/>
                </a:solidFill>
              </a:rPr>
              <a:t>reduced water potential</a:t>
            </a:r>
            <a:r>
              <a:rPr lang="en-US" sz="1800" dirty="0"/>
              <a:t> of the blood, created by the presence of the plasma proteins. This </a:t>
            </a:r>
            <a:r>
              <a:rPr lang="en-US" sz="1800" dirty="0">
                <a:solidFill>
                  <a:srgbClr val="003DCC"/>
                </a:solidFill>
              </a:rPr>
              <a:t>osmotic pressure</a:t>
            </a:r>
            <a:r>
              <a:rPr lang="en-US" sz="1800" dirty="0"/>
              <a:t> tries to draw water into the capillary</a:t>
            </a:r>
          </a:p>
          <a:p>
            <a:r>
              <a:rPr lang="en-US" sz="1800" dirty="0"/>
              <a:t>Because hydrostatic pressure is greater than osmotic pressure the </a:t>
            </a:r>
            <a:r>
              <a:rPr lang="en-US" sz="1800" b="1" u="sng" dirty="0"/>
              <a:t>net</a:t>
            </a:r>
            <a:r>
              <a:rPr lang="en-US" sz="1800" dirty="0"/>
              <a:t> flow of water is </a:t>
            </a:r>
            <a:r>
              <a:rPr lang="en-US" sz="1800" b="1" u="sng" dirty="0"/>
              <a:t>outwards</a:t>
            </a:r>
            <a:endParaRPr lang="en-US" sz="1800" b="1" u="sng" dirty="0">
              <a:ea typeface="ヒラギノ角ゴ ProN W6" charset="0"/>
              <a:cs typeface="ヒラギノ角ゴ ProN W6" charset="0"/>
            </a:endParaRPr>
          </a:p>
          <a:p>
            <a:r>
              <a:rPr lang="en-US" sz="1800" dirty="0"/>
              <a:t>As water moves through the wall it takes solutes with it</a:t>
            </a:r>
          </a:p>
        </p:txBody>
      </p:sp>
      <p:sp>
        <p:nvSpPr>
          <p:cNvPr id="4" name="Slide Number Placeholder 3"/>
          <p:cNvSpPr>
            <a:spLocks noGrp="1"/>
          </p:cNvSpPr>
          <p:nvPr>
            <p:ph type="sldNum" sz="quarter" idx="12"/>
          </p:nvPr>
        </p:nvSpPr>
        <p:spPr/>
        <p:txBody>
          <a:bodyPr/>
          <a:lstStyle/>
          <a:p>
            <a:fld id="{6143A9D1-1E59-40B8-B5B7-C3D8921E9E04}" type="slidenum">
              <a:rPr lang="en-US"/>
              <a:pPr/>
              <a:t>15</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459" y="4478667"/>
            <a:ext cx="3716573" cy="152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round/>
                <a:headEnd/>
                <a:tailEnd/>
              </a14:hiddenLine>
            </a:ext>
          </a:extLst>
        </p:spPr>
      </p:pic>
    </p:spTree>
    <p:extLst>
      <p:ext uri="{BB962C8B-B14F-4D97-AF65-F5344CB8AC3E}">
        <p14:creationId xmlns:p14="http://schemas.microsoft.com/office/powerpoint/2010/main" val="113810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Grp="1" noChangeArrowheads="1"/>
          </p:cNvSpPr>
          <p:nvPr>
            <p:ph type="title"/>
          </p:nvPr>
        </p:nvSpPr>
        <p:spPr>
          <a:xfrm>
            <a:off x="457200" y="929879"/>
            <a:ext cx="8229600" cy="857250"/>
          </a:xfrm>
          <a:ln/>
        </p:spPr>
        <p:txBody>
          <a:bodyPr/>
          <a:lstStyle/>
          <a:p>
            <a:r>
              <a:rPr lang="en-GB" sz="2700" b="1" u="sng" dirty="0"/>
              <a:t>Return of Tissue Fluid to Blood</a:t>
            </a:r>
            <a:endParaRPr lang="en-US" sz="2550" dirty="0"/>
          </a:p>
        </p:txBody>
      </p:sp>
      <p:sp>
        <p:nvSpPr>
          <p:cNvPr id="101378" name="Rectangle 2"/>
          <p:cNvSpPr>
            <a:spLocks noGrp="1" noChangeArrowheads="1"/>
          </p:cNvSpPr>
          <p:nvPr>
            <p:ph idx="1"/>
          </p:nvPr>
        </p:nvSpPr>
        <p:spPr>
          <a:xfrm>
            <a:off x="457200" y="1618064"/>
            <a:ext cx="8229600" cy="2163365"/>
          </a:xfrm>
          <a:ln/>
        </p:spPr>
        <p:txBody>
          <a:bodyPr>
            <a:normAutofit lnSpcReduction="10000"/>
          </a:bodyPr>
          <a:lstStyle/>
          <a:p>
            <a:pPr marL="0" indent="0">
              <a:buNone/>
            </a:pPr>
            <a:r>
              <a:rPr lang="en-US" sz="1800" b="1" dirty="0"/>
              <a:t>At the venous end of the capillary bed</a:t>
            </a:r>
          </a:p>
          <a:p>
            <a:r>
              <a:rPr lang="en-US" sz="1800" dirty="0">
                <a:solidFill>
                  <a:srgbClr val="D90B00"/>
                </a:solidFill>
              </a:rPr>
              <a:t>Hydrostatic pressure</a:t>
            </a:r>
            <a:r>
              <a:rPr lang="en-US" sz="1800" dirty="0"/>
              <a:t> low</a:t>
            </a:r>
          </a:p>
          <a:p>
            <a:r>
              <a:rPr lang="en-US" sz="1800" dirty="0">
                <a:solidFill>
                  <a:srgbClr val="0044FE"/>
                </a:solidFill>
              </a:rPr>
              <a:t>Osmotic pressure</a:t>
            </a:r>
            <a:r>
              <a:rPr lang="en-US" sz="1800" dirty="0"/>
              <a:t> greater than hydrostatic pressure</a:t>
            </a:r>
          </a:p>
          <a:p>
            <a:r>
              <a:rPr lang="en-US" sz="1800" dirty="0"/>
              <a:t>Fluid moves back into the capillary because the water potential gradient causes a </a:t>
            </a:r>
            <a:r>
              <a:rPr lang="en-US" sz="1800" u="sng" dirty="0"/>
              <a:t>net</a:t>
            </a:r>
            <a:r>
              <a:rPr lang="en-US" sz="1800" dirty="0"/>
              <a:t> inward flow</a:t>
            </a:r>
          </a:p>
          <a:p>
            <a:r>
              <a:rPr lang="en-US" sz="1800" u="sng" dirty="0"/>
              <a:t>Most</a:t>
            </a:r>
            <a:r>
              <a:rPr lang="en-US" sz="1800" dirty="0"/>
              <a:t> of the fluid that leaves the blood at the arterial end of the capillary bed returns at the venous end</a:t>
            </a:r>
          </a:p>
        </p:txBody>
      </p:sp>
      <p:sp>
        <p:nvSpPr>
          <p:cNvPr id="5" name="Slide Number Placeholder 4"/>
          <p:cNvSpPr>
            <a:spLocks noGrp="1"/>
          </p:cNvSpPr>
          <p:nvPr>
            <p:ph type="sldNum" sz="quarter" idx="12"/>
          </p:nvPr>
        </p:nvSpPr>
        <p:spPr/>
        <p:txBody>
          <a:bodyPr/>
          <a:lstStyle/>
          <a:p>
            <a:fld id="{C09C5C6C-E427-420C-97B0-10BAC8E60239}" type="slidenum">
              <a:rPr lang="en-US"/>
              <a:pPr/>
              <a:t>16</a:t>
            </a:fld>
            <a:endParaRPr lang="en-US" dirty="0"/>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188" y="3662876"/>
            <a:ext cx="5346700" cy="218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round/>
                <a:headEnd/>
                <a:tailEnd/>
              </a14:hiddenLine>
            </a:ext>
          </a:extLst>
        </p:spPr>
      </p:pic>
    </p:spTree>
    <p:extLst>
      <p:ext uri="{BB962C8B-B14F-4D97-AF65-F5344CB8AC3E}">
        <p14:creationId xmlns:p14="http://schemas.microsoft.com/office/powerpoint/2010/main" val="3108944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545" y="1432324"/>
            <a:ext cx="2146300" cy="411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07522" name="Rectangle 2"/>
          <p:cNvSpPr>
            <a:spLocks noGrp="1" noChangeArrowheads="1"/>
          </p:cNvSpPr>
          <p:nvPr>
            <p:ph type="title"/>
          </p:nvPr>
        </p:nvSpPr>
        <p:spPr>
          <a:xfrm>
            <a:off x="-1081088" y="844153"/>
            <a:ext cx="8228013" cy="588169"/>
          </a:xfrm>
          <a:ln/>
        </p:spPr>
        <p:txBody>
          <a:bodyPr>
            <a:normAutofit/>
          </a:bodyPr>
          <a:lstStyle/>
          <a:p>
            <a:r>
              <a:rPr lang="en-US" sz="3000" dirty="0"/>
              <a:t>The lymphatic system</a:t>
            </a:r>
          </a:p>
        </p:txBody>
      </p:sp>
      <p:sp>
        <p:nvSpPr>
          <p:cNvPr id="107523" name="Rectangle 3"/>
          <p:cNvSpPr>
            <a:spLocks/>
          </p:cNvSpPr>
          <p:nvPr/>
        </p:nvSpPr>
        <p:spPr bwMode="auto">
          <a:xfrm>
            <a:off x="474664" y="2483129"/>
            <a:ext cx="5740400" cy="65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28575" tIns="28575" rIns="28575" bIns="28575"/>
          <a:lstStyle/>
          <a:p>
            <a:r>
              <a:rPr lang="en-US" sz="1350" dirty="0">
                <a:solidFill>
                  <a:srgbClr val="0000CC"/>
                </a:solidFill>
                <a:latin typeface="Arial" panose="020B0604020202020204" pitchFamily="34" charset="0"/>
                <a:ea typeface="Lucida Grande" charset="0"/>
                <a:cs typeface="Arial" panose="020B0604020202020204" pitchFamily="34" charset="0"/>
              </a:rPr>
              <a:t>The</a:t>
            </a:r>
            <a:r>
              <a:rPr lang="en-US" sz="1350" dirty="0">
                <a:latin typeface="Arial" panose="020B0604020202020204" pitchFamily="34" charset="0"/>
                <a:ea typeface="Lucida Grande" charset="0"/>
                <a:cs typeface="Arial" panose="020B0604020202020204" pitchFamily="34" charset="0"/>
              </a:rPr>
              <a:t> </a:t>
            </a:r>
            <a:r>
              <a:rPr lang="en-US" sz="1350" b="1" dirty="0">
                <a:solidFill>
                  <a:srgbClr val="10BC45"/>
                </a:solidFill>
                <a:latin typeface="Arial" panose="020B0604020202020204" pitchFamily="34" charset="0"/>
                <a:ea typeface="Lucida Grande" charset="0"/>
                <a:cs typeface="Arial" panose="020B0604020202020204" pitchFamily="34" charset="0"/>
              </a:rPr>
              <a:t>lymphatic system</a:t>
            </a:r>
            <a:r>
              <a:rPr lang="en-US" sz="1350" dirty="0">
                <a:latin typeface="Arial" panose="020B0604020202020204" pitchFamily="34" charset="0"/>
                <a:ea typeface="Lucida Grande" charset="0"/>
                <a:cs typeface="Arial" panose="020B0604020202020204" pitchFamily="34" charset="0"/>
              </a:rPr>
              <a:t> </a:t>
            </a:r>
            <a:r>
              <a:rPr lang="en-US" sz="1350" dirty="0">
                <a:solidFill>
                  <a:srgbClr val="0000CC"/>
                </a:solidFill>
                <a:latin typeface="Arial" panose="020B0604020202020204" pitchFamily="34" charset="0"/>
                <a:ea typeface="Lucida Grande" charset="0"/>
                <a:cs typeface="Arial" panose="020B0604020202020204" pitchFamily="34" charset="0"/>
              </a:rPr>
              <a:t>is a secondary circulatory system and a major part of the immune system. It consists of:</a:t>
            </a:r>
          </a:p>
        </p:txBody>
      </p:sp>
      <p:sp>
        <p:nvSpPr>
          <p:cNvPr id="107524" name="Rectangle 4"/>
          <p:cNvSpPr>
            <a:spLocks/>
          </p:cNvSpPr>
          <p:nvPr/>
        </p:nvSpPr>
        <p:spPr bwMode="auto">
          <a:xfrm>
            <a:off x="474664" y="3037795"/>
            <a:ext cx="551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28575" tIns="28575" rIns="28575" bIns="28575"/>
          <a:lstStyle/>
          <a:p>
            <a:pPr marL="263129" indent="-263129">
              <a:buClr>
                <a:srgbClr val="10BC45"/>
              </a:buClr>
              <a:buSzPct val="80000"/>
              <a:buFont typeface="Wingdings" charset="2"/>
              <a:buChar char="l"/>
            </a:pPr>
            <a:r>
              <a:rPr lang="en-US" sz="1350" dirty="0">
                <a:solidFill>
                  <a:srgbClr val="10BC45"/>
                </a:solidFill>
                <a:latin typeface="Arial Bold" charset="0"/>
                <a:cs typeface="Arial Bold" charset="0"/>
                <a:sym typeface="Arial Bold" charset="0"/>
              </a:rPr>
              <a:t>lymphatic capillaries</a:t>
            </a:r>
            <a:r>
              <a:rPr lang="en-US" sz="1350" dirty="0">
                <a:solidFill>
                  <a:srgbClr val="010066"/>
                </a:solidFill>
                <a:latin typeface="Arial" charset="0"/>
                <a:cs typeface="Arial" charset="0"/>
                <a:sym typeface="Arial" charset="0"/>
              </a:rPr>
              <a:t> </a:t>
            </a:r>
            <a:r>
              <a:rPr lang="en-US" sz="1350" dirty="0">
                <a:solidFill>
                  <a:srgbClr val="0000CC"/>
                </a:solidFill>
                <a:latin typeface="Arial" charset="0"/>
                <a:cs typeface="Arial" charset="0"/>
                <a:sym typeface="Arial" charset="0"/>
              </a:rPr>
              <a:t>and vein-like </a:t>
            </a:r>
            <a:r>
              <a:rPr lang="en-US" sz="1350" dirty="0">
                <a:solidFill>
                  <a:srgbClr val="10BC45"/>
                </a:solidFill>
                <a:latin typeface="Arial Bold" charset="0"/>
                <a:cs typeface="Arial Bold" charset="0"/>
                <a:sym typeface="Arial Bold" charset="0"/>
              </a:rPr>
              <a:t>lymph vessels</a:t>
            </a:r>
            <a:r>
              <a:rPr lang="en-US" sz="1350" dirty="0">
                <a:solidFill>
                  <a:srgbClr val="010066"/>
                </a:solidFill>
                <a:latin typeface="Arial" charset="0"/>
                <a:cs typeface="Arial" charset="0"/>
                <a:sym typeface="Arial" charset="0"/>
              </a:rPr>
              <a:t>, </a:t>
            </a:r>
            <a:r>
              <a:rPr lang="en-US" sz="1350" dirty="0">
                <a:solidFill>
                  <a:srgbClr val="0000CC"/>
                </a:solidFill>
                <a:latin typeface="Arial" charset="0"/>
                <a:cs typeface="Arial" charset="0"/>
                <a:sym typeface="Arial" charset="0"/>
              </a:rPr>
              <a:t>containing valves</a:t>
            </a:r>
          </a:p>
        </p:txBody>
      </p:sp>
      <p:sp>
        <p:nvSpPr>
          <p:cNvPr id="107525" name="Rectangle 5"/>
          <p:cNvSpPr>
            <a:spLocks/>
          </p:cNvSpPr>
          <p:nvPr/>
        </p:nvSpPr>
        <p:spPr bwMode="auto">
          <a:xfrm>
            <a:off x="474664" y="3618820"/>
            <a:ext cx="5740400"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28575" tIns="28575" rIns="28575" bIns="28575"/>
          <a:lstStyle/>
          <a:p>
            <a:pPr marL="263129" indent="-263129">
              <a:buClr>
                <a:srgbClr val="10BC45"/>
              </a:buClr>
              <a:buSzPct val="80000"/>
              <a:buFont typeface="Wingdings" charset="2"/>
              <a:buChar char="l"/>
            </a:pPr>
            <a:r>
              <a:rPr lang="en-US" sz="1350" dirty="0">
                <a:solidFill>
                  <a:srgbClr val="10BC45"/>
                </a:solidFill>
                <a:latin typeface="Arial Bold" charset="0"/>
                <a:cs typeface="Arial Bold" charset="0"/>
                <a:sym typeface="Arial Bold" charset="0"/>
              </a:rPr>
              <a:t>lymph nodes</a:t>
            </a:r>
            <a:r>
              <a:rPr lang="en-US" sz="1350" dirty="0">
                <a:solidFill>
                  <a:srgbClr val="010066"/>
                </a:solidFill>
                <a:latin typeface="Arial" charset="0"/>
                <a:cs typeface="Arial" charset="0"/>
                <a:sym typeface="Arial" charset="0"/>
              </a:rPr>
              <a:t> –</a:t>
            </a:r>
            <a:r>
              <a:rPr lang="en-US" sz="1350" dirty="0">
                <a:solidFill>
                  <a:srgbClr val="0000CC"/>
                </a:solidFill>
                <a:latin typeface="Arial" charset="0"/>
                <a:cs typeface="Arial" charset="0"/>
                <a:sym typeface="Arial" charset="0"/>
              </a:rPr>
              <a:t> sac-like organs that trap pathogens and foreign substances, and which contain large numbers of white blood cells</a:t>
            </a:r>
          </a:p>
        </p:txBody>
      </p:sp>
      <p:sp>
        <p:nvSpPr>
          <p:cNvPr id="107526" name="Rectangle 6"/>
          <p:cNvSpPr>
            <a:spLocks/>
          </p:cNvSpPr>
          <p:nvPr/>
        </p:nvSpPr>
        <p:spPr bwMode="auto">
          <a:xfrm>
            <a:off x="474662" y="4144736"/>
            <a:ext cx="6096000" cy="71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28575" tIns="28575" rIns="28575" bIns="28575"/>
          <a:lstStyle/>
          <a:p>
            <a:pPr marL="263129" indent="-263129">
              <a:buClr>
                <a:srgbClr val="10BC45"/>
              </a:buClr>
              <a:buSzPct val="80000"/>
              <a:buFont typeface="Wingdings" charset="2"/>
              <a:buChar char="l"/>
            </a:pPr>
            <a:r>
              <a:rPr lang="en-US" sz="1350" dirty="0">
                <a:solidFill>
                  <a:srgbClr val="10BC45"/>
                </a:solidFill>
                <a:latin typeface="Arial Bold" charset="0"/>
                <a:cs typeface="Arial Bold" charset="0"/>
                <a:sym typeface="Arial Bold" charset="0"/>
              </a:rPr>
              <a:t>lymphatic tissue</a:t>
            </a:r>
            <a:r>
              <a:rPr lang="en-US" sz="1350" dirty="0">
                <a:solidFill>
                  <a:srgbClr val="010066"/>
                </a:solidFill>
                <a:latin typeface="Arial" charset="0"/>
                <a:cs typeface="Arial" charset="0"/>
                <a:sym typeface="Arial" charset="0"/>
              </a:rPr>
              <a:t> </a:t>
            </a:r>
            <a:r>
              <a:rPr lang="en-US" sz="1350" dirty="0">
                <a:solidFill>
                  <a:srgbClr val="0000CC"/>
                </a:solidFill>
                <a:latin typeface="Arial" charset="0"/>
                <a:cs typeface="Arial" charset="0"/>
                <a:sym typeface="Arial" charset="0"/>
              </a:rPr>
              <a:t>in the spleen, thymus and tonsils – these also contain large numbers of white blood cells and are involved in their development.</a:t>
            </a:r>
          </a:p>
        </p:txBody>
      </p:sp>
      <p:sp>
        <p:nvSpPr>
          <p:cNvPr id="107527" name="Rectangle 7"/>
          <p:cNvSpPr>
            <a:spLocks/>
          </p:cNvSpPr>
          <p:nvPr/>
        </p:nvSpPr>
        <p:spPr bwMode="auto">
          <a:xfrm>
            <a:off x="6433457" y="1002847"/>
            <a:ext cx="2614386"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750" u="sng" dirty="0">
                <a:ea typeface="Lucida Grande" charset="0"/>
                <a:cs typeface="Lucida Grande" charset="0"/>
                <a:hlinkClick r:id="rId4"/>
              </a:rPr>
              <a:t>http://www.bing.com/videos/search?q=tissue+fluid+formation+a+level&amp;&amp;view=detail&amp;mid=DB285F6CA7FDDA6DBA40DB285F6CA7FDDA6DBA40&amp;FORM=VRDGAR</a:t>
            </a:r>
            <a:endParaRPr lang="en-US" sz="750" u="sng" dirty="0">
              <a:ea typeface="Lucida Grande" charset="0"/>
              <a:cs typeface="Lucida Grande" charset="0"/>
            </a:endParaRPr>
          </a:p>
          <a:p>
            <a:endParaRPr lang="en-US" sz="750" u="sng" dirty="0">
              <a:ea typeface="Lucida Grande" charset="0"/>
              <a:cs typeface="Lucida Grande" charset="0"/>
            </a:endParaRPr>
          </a:p>
        </p:txBody>
      </p:sp>
      <p:sp>
        <p:nvSpPr>
          <p:cNvPr id="2" name="TextBox 1"/>
          <p:cNvSpPr txBox="1"/>
          <p:nvPr/>
        </p:nvSpPr>
        <p:spPr>
          <a:xfrm>
            <a:off x="185059" y="1630139"/>
            <a:ext cx="6716486" cy="923330"/>
          </a:xfrm>
          <a:prstGeom prst="rect">
            <a:avLst/>
          </a:prstGeom>
          <a:noFill/>
        </p:spPr>
        <p:txBody>
          <a:bodyPr wrap="square" rtlCol="0">
            <a:spAutoFit/>
          </a:bodyPr>
          <a:lstStyle/>
          <a:p>
            <a:r>
              <a:rPr lang="en-US" sz="1350" dirty="0">
                <a:solidFill>
                  <a:srgbClr val="0000CC"/>
                </a:solidFill>
                <a:latin typeface="Arial" panose="020B0604020202020204" pitchFamily="34" charset="0"/>
                <a:cs typeface="Arial" panose="020B0604020202020204" pitchFamily="34" charset="0"/>
              </a:rPr>
              <a:t>The fluid that does not return to the capillaries drains into the lymphatic system.  It is returned eventually to the bloodstream via the thoracic duct which empties into a veins near the heart</a:t>
            </a:r>
          </a:p>
          <a:p>
            <a:endParaRPr lang="en-GB" sz="1350" dirty="0"/>
          </a:p>
        </p:txBody>
      </p:sp>
      <p:sp>
        <p:nvSpPr>
          <p:cNvPr id="10" name="Rectangle 6"/>
          <p:cNvSpPr>
            <a:spLocks/>
          </p:cNvSpPr>
          <p:nvPr/>
        </p:nvSpPr>
        <p:spPr bwMode="auto">
          <a:xfrm>
            <a:off x="185059" y="4884115"/>
            <a:ext cx="7249886" cy="71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28575" tIns="28575" rIns="28575" bIns="28575"/>
          <a:lstStyle/>
          <a:p>
            <a:pPr>
              <a:buClr>
                <a:srgbClr val="10BC45"/>
              </a:buClr>
              <a:buSzPct val="80000"/>
            </a:pPr>
            <a:r>
              <a:rPr lang="en-US" sz="1350" dirty="0">
                <a:solidFill>
                  <a:srgbClr val="10BC45"/>
                </a:solidFill>
                <a:latin typeface="Arial Bold" charset="0"/>
                <a:cs typeface="Arial Bold" charset="0"/>
                <a:sym typeface="Arial Bold" charset="0"/>
              </a:rPr>
              <a:t>Movement of lymphatic contents:</a:t>
            </a:r>
            <a:r>
              <a:rPr lang="en-US" sz="1350" dirty="0">
                <a:solidFill>
                  <a:srgbClr val="0000CC"/>
                </a:solidFill>
                <a:latin typeface="Arial" charset="0"/>
                <a:cs typeface="Arial" charset="0"/>
                <a:sym typeface="Arial" charset="0"/>
              </a:rPr>
              <a:t> there is no pump to move the contents so it flows by</a:t>
            </a:r>
          </a:p>
          <a:p>
            <a:pPr marL="257175" indent="-257175">
              <a:buClr>
                <a:srgbClr val="10BC45"/>
              </a:buClr>
              <a:buSzPct val="80000"/>
              <a:buFont typeface="+mj-lt"/>
              <a:buAutoNum type="arabicPeriod"/>
            </a:pPr>
            <a:r>
              <a:rPr lang="en-US" sz="1350" dirty="0">
                <a:solidFill>
                  <a:srgbClr val="0000CC"/>
                </a:solidFill>
                <a:latin typeface="Arial" charset="0"/>
                <a:cs typeface="Arial" charset="0"/>
                <a:sym typeface="Arial" charset="0"/>
              </a:rPr>
              <a:t>Hydrostatic pressure of the tissue fluid that has left the capillaries</a:t>
            </a:r>
          </a:p>
          <a:p>
            <a:pPr marL="257175" indent="-257175">
              <a:buClr>
                <a:srgbClr val="10BC45"/>
              </a:buClr>
              <a:buSzPct val="80000"/>
              <a:buFont typeface="+mj-lt"/>
              <a:buAutoNum type="arabicPeriod"/>
            </a:pPr>
            <a:r>
              <a:rPr lang="en-US" sz="1350" dirty="0">
                <a:solidFill>
                  <a:srgbClr val="0000CC"/>
                </a:solidFill>
                <a:latin typeface="Arial" charset="0"/>
                <a:cs typeface="Arial" charset="0"/>
                <a:sym typeface="Arial" charset="0"/>
              </a:rPr>
              <a:t>Contraction of body muscles which squeeze the lymph vessels moving fluid in the direction of the heart.</a:t>
            </a:r>
          </a:p>
          <a:p>
            <a:pPr marL="257175" indent="-257175">
              <a:buClr>
                <a:srgbClr val="10BC45"/>
              </a:buClr>
              <a:buSzPct val="80000"/>
              <a:buFont typeface="+mj-lt"/>
              <a:buAutoNum type="arabicPeriod"/>
            </a:pPr>
            <a:endParaRPr lang="en-US" sz="1350" dirty="0">
              <a:solidFill>
                <a:srgbClr val="0000CC"/>
              </a:solidFill>
              <a:latin typeface="Arial" charset="0"/>
              <a:cs typeface="Arial" charset="0"/>
              <a:sym typeface="Arial" charset="0"/>
            </a:endParaRPr>
          </a:p>
        </p:txBody>
      </p:sp>
    </p:spTree>
    <p:extLst>
      <p:ext uri="{BB962C8B-B14F-4D97-AF65-F5344CB8AC3E}">
        <p14:creationId xmlns:p14="http://schemas.microsoft.com/office/powerpoint/2010/main" val="199139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1737600" presetClass="entr" presetSubtype="80181712" fill="hold" grpId="0" nodeType="clickEffect">
                                  <p:stCondLst>
                                    <p:cond delay="0"/>
                                  </p:stCondLst>
                                  <p:childTnLst>
                                    <p:set>
                                      <p:cBhvr>
                                        <p:cTn id="6" dur="1" fill="hold">
                                          <p:stCondLst>
                                            <p:cond delay="499"/>
                                          </p:stCondLst>
                                        </p:cTn>
                                        <p:tgtEl>
                                          <p:spTgt spid="107524"/>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nodeType="afterEffect">
                                  <p:stCondLst>
                                    <p:cond delay="500"/>
                                  </p:stCondLst>
                                  <p:childTnLst>
                                    <p:set>
                                      <p:cBhvr>
                                        <p:cTn id="9" dur="1" fill="hold">
                                          <p:stCondLst>
                                            <p:cond delay="0"/>
                                          </p:stCondLst>
                                        </p:cTn>
                                        <p:tgtEl>
                                          <p:spTgt spid="107521"/>
                                        </p:tgtEl>
                                        <p:attrNameLst>
                                          <p:attrName>style.visibility</p:attrName>
                                        </p:attrNameLst>
                                      </p:cBhvr>
                                      <p:to>
                                        <p:strVal val="visible"/>
                                      </p:to>
                                    </p:set>
                                    <p:animEffect transition="in" filter="wipe(up)">
                                      <p:cBhvr>
                                        <p:cTn id="10" dur="500"/>
                                        <p:tgtEl>
                                          <p:spTgt spid="1075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1737600" presetClass="entr" presetSubtype="80182016" fill="hold" grpId="0" nodeType="clickEffect">
                                  <p:stCondLst>
                                    <p:cond delay="0"/>
                                  </p:stCondLst>
                                  <p:childTnLst>
                                    <p:set>
                                      <p:cBhvr>
                                        <p:cTn id="14" dur="1" fill="hold">
                                          <p:stCondLst>
                                            <p:cond delay="499"/>
                                          </p:stCondLst>
                                        </p:cTn>
                                        <p:tgtEl>
                                          <p:spTgt spid="1075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81737600" presetClass="entr" presetSubtype="38301992" fill="hold" grpId="0" nodeType="clickEffect">
                                  <p:stCondLst>
                                    <p:cond delay="0"/>
                                  </p:stCondLst>
                                  <p:childTnLst>
                                    <p:set>
                                      <p:cBhvr>
                                        <p:cTn id="18" dur="1" fill="hold">
                                          <p:stCondLst>
                                            <p:cond delay="499"/>
                                          </p:stCondLst>
                                        </p:cTn>
                                        <p:tgtEl>
                                          <p:spTgt spid="1075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81737600" presetClass="entr" presetSubtype="38301992" fill="hold" grpId="0"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utoUpdateAnimBg="0"/>
      <p:bldP spid="107525" grpId="0" autoUpdateAnimBg="0"/>
      <p:bldP spid="107526" grpId="0" autoUpdateAnimBg="0"/>
      <p:bldP spid="1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03200" y="8359379"/>
            <a:ext cx="8229600" cy="857250"/>
          </a:xfrm>
          <a:ln/>
        </p:spPr>
        <p:txBody>
          <a:bodyPr/>
          <a:lstStyle/>
          <a:p>
            <a:endParaRPr lang="en-US" dirty="0"/>
          </a:p>
        </p:txBody>
      </p:sp>
      <p:sp>
        <p:nvSpPr>
          <p:cNvPr id="103427" name="Rectangle 3"/>
          <p:cNvSpPr>
            <a:spLocks noGrp="1" noChangeArrowheads="1"/>
          </p:cNvSpPr>
          <p:nvPr>
            <p:ph idx="1"/>
          </p:nvPr>
        </p:nvSpPr>
        <p:spPr>
          <a:xfrm>
            <a:off x="1028700" y="7905754"/>
            <a:ext cx="8229600" cy="3394472"/>
          </a:xfrm>
          <a:ln/>
        </p:spPr>
        <p:txBody>
          <a:bodyPr/>
          <a:lstStyle/>
          <a:p>
            <a:endParaRPr lang="en-US" dirty="0"/>
          </a:p>
        </p:txBody>
      </p:sp>
      <p:sp>
        <p:nvSpPr>
          <p:cNvPr id="5" name="Slide Number Placeholder 4"/>
          <p:cNvSpPr>
            <a:spLocks noGrp="1"/>
          </p:cNvSpPr>
          <p:nvPr>
            <p:ph type="sldNum" sz="quarter" idx="12"/>
          </p:nvPr>
        </p:nvSpPr>
        <p:spPr/>
        <p:txBody>
          <a:bodyPr/>
          <a:lstStyle/>
          <a:p>
            <a:fld id="{9F687472-A88D-4D24-A488-B363D176D25A}" type="slidenum">
              <a:rPr lang="en-US"/>
              <a:pPr/>
              <a:t>18</a:t>
            </a:fld>
            <a:endParaRPr lang="en-US" dirty="0"/>
          </a:p>
        </p:txBody>
      </p:sp>
      <p:pic>
        <p:nvPicPr>
          <p:cNvPr id="1034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02" y="933450"/>
            <a:ext cx="50038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3043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Grp="1" noChangeArrowheads="1"/>
          </p:cNvSpPr>
          <p:nvPr>
            <p:ph type="title"/>
          </p:nvPr>
        </p:nvSpPr>
        <p:spPr>
          <a:ln/>
        </p:spPr>
        <p:txBody>
          <a:bodyPr/>
          <a:lstStyle/>
          <a:p>
            <a:r>
              <a:rPr lang="en-US" dirty="0"/>
              <a:t>Names of Fluid</a:t>
            </a:r>
          </a:p>
        </p:txBody>
      </p:sp>
      <p:sp>
        <p:nvSpPr>
          <p:cNvPr id="109570" name="Rectangle 2"/>
          <p:cNvSpPr>
            <a:spLocks noGrp="1" noChangeArrowheads="1"/>
          </p:cNvSpPr>
          <p:nvPr>
            <p:ph idx="1"/>
          </p:nvPr>
        </p:nvSpPr>
        <p:spPr>
          <a:xfrm>
            <a:off x="457201" y="2057404"/>
            <a:ext cx="4278086" cy="3394472"/>
          </a:xfrm>
          <a:ln/>
        </p:spPr>
        <p:txBody>
          <a:bodyPr>
            <a:normAutofit/>
          </a:bodyPr>
          <a:lstStyle/>
          <a:p>
            <a:r>
              <a:rPr lang="en-US" sz="2100" dirty="0"/>
              <a:t>In the blood = plasma</a:t>
            </a:r>
          </a:p>
          <a:p>
            <a:r>
              <a:rPr lang="en-US" sz="2100" dirty="0"/>
              <a:t>Surrounding the cells = tissue fluid or intercellular fluid or interstitial fluid</a:t>
            </a:r>
          </a:p>
          <a:p>
            <a:r>
              <a:rPr lang="en-US" sz="2100" dirty="0"/>
              <a:t>In the lymphatic system = lymph</a:t>
            </a:r>
          </a:p>
        </p:txBody>
      </p:sp>
      <p:sp>
        <p:nvSpPr>
          <p:cNvPr id="4" name="Slide Number Placeholder 3"/>
          <p:cNvSpPr>
            <a:spLocks noGrp="1"/>
          </p:cNvSpPr>
          <p:nvPr>
            <p:ph type="sldNum" sz="quarter" idx="12"/>
          </p:nvPr>
        </p:nvSpPr>
        <p:spPr/>
        <p:txBody>
          <a:bodyPr/>
          <a:lstStyle/>
          <a:p>
            <a:fld id="{746780A5-59B2-48E0-8A8E-ED0471B921F8}" type="slidenum">
              <a:rPr lang="en-US"/>
              <a:pPr/>
              <a:t>19</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728" y="2073473"/>
            <a:ext cx="3867150" cy="248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grpSp>
        <p:nvGrpSpPr>
          <p:cNvPr id="6" name="Group 5"/>
          <p:cNvGrpSpPr/>
          <p:nvPr/>
        </p:nvGrpSpPr>
        <p:grpSpPr>
          <a:xfrm>
            <a:off x="6049399" y="4276725"/>
            <a:ext cx="1801811" cy="963216"/>
            <a:chOff x="7545918" y="3279775"/>
            <a:chExt cx="2402415" cy="1284288"/>
          </a:xfrm>
        </p:grpSpPr>
        <p:sp>
          <p:nvSpPr>
            <p:cNvPr id="7" name="Line 6"/>
            <p:cNvSpPr>
              <a:spLocks noChangeShapeType="1"/>
            </p:cNvSpPr>
            <p:nvPr/>
          </p:nvSpPr>
          <p:spPr bwMode="auto">
            <a:xfrm rot="10800000">
              <a:off x="7545918" y="3462338"/>
              <a:ext cx="728133" cy="1101725"/>
            </a:xfrm>
            <a:prstGeom prst="line">
              <a:avLst/>
            </a:prstGeom>
            <a:noFill/>
            <a:ln w="38100" cap="flat">
              <a:solidFill>
                <a:schemeClr val="tx1"/>
              </a:solidFill>
              <a:prstDash val="solid"/>
              <a:round/>
              <a:headEnd type="oval" w="med" len="med"/>
              <a:tailEnd type="triangle" w="lg" len="lg"/>
            </a:ln>
            <a:extLst>
              <a:ext uri="{909E8E84-426E-40DD-AFC4-6F175D3DCCD1}">
                <a14:hiddenFill xmlns:a14="http://schemas.microsoft.com/office/drawing/2010/main">
                  <a:solidFill>
                    <a:srgbClr val="FFFFFF"/>
                  </a:solidFill>
                </a14:hiddenFill>
              </a:ext>
            </a:extLst>
          </p:spPr>
          <p:txBody>
            <a:bodyPr lIns="0" tIns="0" rIns="0" bIns="0"/>
            <a:lstStyle/>
            <a:p>
              <a:endParaRPr lang="en-GB" sz="1350" dirty="0"/>
            </a:p>
          </p:txBody>
        </p:sp>
        <p:sp>
          <p:nvSpPr>
            <p:cNvPr id="8" name="Line 7"/>
            <p:cNvSpPr>
              <a:spLocks noChangeShapeType="1"/>
            </p:cNvSpPr>
            <p:nvPr/>
          </p:nvSpPr>
          <p:spPr bwMode="auto">
            <a:xfrm rot="10800000" flipH="1">
              <a:off x="8612717" y="3279775"/>
              <a:ext cx="1335616" cy="1279525"/>
            </a:xfrm>
            <a:prstGeom prst="line">
              <a:avLst/>
            </a:prstGeom>
            <a:noFill/>
            <a:ln w="38100" cap="flat">
              <a:solidFill>
                <a:schemeClr val="tx1"/>
              </a:solidFill>
              <a:prstDash val="solid"/>
              <a:round/>
              <a:headEnd type="oval" w="med" len="med"/>
              <a:tailEnd type="triangle" w="lg" len="lg"/>
            </a:ln>
            <a:extLst>
              <a:ext uri="{909E8E84-426E-40DD-AFC4-6F175D3DCCD1}">
                <a14:hiddenFill xmlns:a14="http://schemas.microsoft.com/office/drawing/2010/main">
                  <a:solidFill>
                    <a:srgbClr val="FFFFFF"/>
                  </a:solidFill>
                </a14:hiddenFill>
              </a:ext>
            </a:extLst>
          </p:spPr>
          <p:txBody>
            <a:bodyPr lIns="0" tIns="0" rIns="0" bIns="0"/>
            <a:lstStyle/>
            <a:p>
              <a:endParaRPr lang="en-GB" sz="1350" dirty="0"/>
            </a:p>
          </p:txBody>
        </p:sp>
      </p:grpSp>
      <p:sp>
        <p:nvSpPr>
          <p:cNvPr id="9" name="Rectangle 5"/>
          <p:cNvSpPr>
            <a:spLocks/>
          </p:cNvSpPr>
          <p:nvPr/>
        </p:nvSpPr>
        <p:spPr bwMode="auto">
          <a:xfrm>
            <a:off x="5918203" y="5317674"/>
            <a:ext cx="1529842"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wrap="none" lIns="28575" tIns="28575" rIns="28575" bIns="28575">
            <a:spAutoFit/>
          </a:bodyPr>
          <a:lstStyle/>
          <a:p>
            <a:r>
              <a:rPr lang="en-US" sz="1350" b="1" dirty="0">
                <a:solidFill>
                  <a:srgbClr val="10BC45"/>
                </a:solidFill>
                <a:ea typeface="Lucida Grande" charset="0"/>
                <a:cs typeface="Lucida Grande" charset="0"/>
              </a:rPr>
              <a:t>lymphatic capillaries</a:t>
            </a:r>
          </a:p>
        </p:txBody>
      </p:sp>
    </p:spTree>
    <p:extLst>
      <p:ext uri="{BB962C8B-B14F-4D97-AF65-F5344CB8AC3E}">
        <p14:creationId xmlns:p14="http://schemas.microsoft.com/office/powerpoint/2010/main" val="232432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US" dirty="0" smtClean="0"/>
              <a:t>Specification 3.3.4.1</a:t>
            </a:r>
            <a:br>
              <a:rPr lang="en-US" dirty="0" smtClean="0"/>
            </a:br>
            <a:r>
              <a:rPr lang="en-US" dirty="0" smtClean="0"/>
              <a:t>Mass Transport in Animals </a:t>
            </a:r>
            <a:endParaRPr lang="en-MY" dirty="0"/>
          </a:p>
        </p:txBody>
      </p:sp>
      <p:sp>
        <p:nvSpPr>
          <p:cNvPr id="3" name="Content Placeholder 2"/>
          <p:cNvSpPr>
            <a:spLocks noGrp="1"/>
          </p:cNvSpPr>
          <p:nvPr>
            <p:ph idx="1"/>
          </p:nvPr>
        </p:nvSpPr>
        <p:spPr>
          <a:xfrm>
            <a:off x="467544" y="1556792"/>
            <a:ext cx="8229600" cy="4929411"/>
          </a:xfrm>
          <a:ln>
            <a:solidFill>
              <a:schemeClr val="accent1"/>
            </a:solidFill>
          </a:ln>
        </p:spPr>
        <p:txBody>
          <a:bodyPr>
            <a:normAutofit/>
          </a:bodyPr>
          <a:lstStyle/>
          <a:p>
            <a:pPr marL="0" indent="0">
              <a:buNone/>
            </a:pPr>
            <a:r>
              <a:rPr lang="en-MY" sz="2000" dirty="0"/>
              <a:t>The haemoglobins are a group of chemically similar molecules found in many different organisms. Haemoglobin is a protein with a quaternary structure. </a:t>
            </a:r>
            <a:endParaRPr lang="en-MY" sz="2000" dirty="0" smtClean="0"/>
          </a:p>
          <a:p>
            <a:pPr marL="0" indent="0">
              <a:buNone/>
            </a:pPr>
            <a:endParaRPr lang="en-MY" sz="2000" dirty="0"/>
          </a:p>
          <a:p>
            <a:pPr marL="0" indent="0">
              <a:buNone/>
            </a:pPr>
            <a:r>
              <a:rPr lang="en-MY" sz="2000" dirty="0" smtClean="0"/>
              <a:t>The </a:t>
            </a:r>
            <a:r>
              <a:rPr lang="en-MY" sz="2000" dirty="0"/>
              <a:t>role of haemoglobin and red blood cells in the transport of oxygen. The loading, transport and unloading of oxygen in relation to the </a:t>
            </a:r>
            <a:r>
              <a:rPr lang="en-MY" sz="2000" dirty="0" err="1"/>
              <a:t>oxyhaemoglobin</a:t>
            </a:r>
            <a:r>
              <a:rPr lang="en-MY" sz="2000" dirty="0"/>
              <a:t> dissociation curve. The cooperative nature of oxygen binding to show that the change in shape of haemoglobin caused by binding of the first oxygens makes the binding of further oxygens easier. The effects of carbon dioxide concentration on the dissociation of </a:t>
            </a:r>
            <a:r>
              <a:rPr lang="en-MY" sz="2000" dirty="0" err="1"/>
              <a:t>oxyhaemoglobin</a:t>
            </a:r>
            <a:r>
              <a:rPr lang="en-MY" sz="2000" dirty="0"/>
              <a:t> (the Bohr effect). </a:t>
            </a:r>
            <a:endParaRPr lang="en-MY" sz="2000" dirty="0" smtClean="0"/>
          </a:p>
          <a:p>
            <a:pPr marL="0" indent="0">
              <a:buNone/>
            </a:pPr>
            <a:endParaRPr lang="en-MY" sz="2000" dirty="0"/>
          </a:p>
          <a:p>
            <a:pPr marL="0" indent="0">
              <a:buNone/>
            </a:pPr>
            <a:r>
              <a:rPr lang="en-MY" sz="2000" dirty="0" smtClean="0"/>
              <a:t>Many </a:t>
            </a:r>
            <a:r>
              <a:rPr lang="en-MY" sz="2000" dirty="0"/>
              <a:t>animals are adapted to their environment by possessing different types of haemoglobin with different oxygen transport properties. </a:t>
            </a:r>
          </a:p>
        </p:txBody>
      </p:sp>
    </p:spTree>
    <p:extLst>
      <p:ext uri="{BB962C8B-B14F-4D97-AF65-F5344CB8AC3E}">
        <p14:creationId xmlns:p14="http://schemas.microsoft.com/office/powerpoint/2010/main" val="3436573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Grp="1" noChangeArrowheads="1"/>
          </p:cNvSpPr>
          <p:nvPr>
            <p:ph type="title"/>
          </p:nvPr>
        </p:nvSpPr>
        <p:spPr>
          <a:xfrm>
            <a:off x="241300" y="1206104"/>
            <a:ext cx="8229600" cy="990600"/>
          </a:xfrm>
          <a:ln/>
        </p:spPr>
        <p:txBody>
          <a:bodyPr/>
          <a:lstStyle/>
          <a:p>
            <a:r>
              <a:rPr lang="en-US" sz="3000" dirty="0"/>
              <a:t>Lymphoedema - disruption to the lymph system</a:t>
            </a:r>
          </a:p>
        </p:txBody>
      </p:sp>
      <p:sp>
        <p:nvSpPr>
          <p:cNvPr id="110594" name="Rectangle 2"/>
          <p:cNvSpPr>
            <a:spLocks noGrp="1" noChangeArrowheads="1"/>
          </p:cNvSpPr>
          <p:nvPr>
            <p:ph idx="1"/>
          </p:nvPr>
        </p:nvSpPr>
        <p:spPr>
          <a:xfrm>
            <a:off x="1016000" y="8705854"/>
            <a:ext cx="8229600" cy="3394472"/>
          </a:xfrm>
          <a:ln/>
        </p:spPr>
        <p:txBody>
          <a:bodyPr/>
          <a:lstStyle/>
          <a:p>
            <a:endParaRPr lang="en-US" dirty="0"/>
          </a:p>
        </p:txBody>
      </p:sp>
      <p:sp>
        <p:nvSpPr>
          <p:cNvPr id="5" name="Slide Number Placeholder 4"/>
          <p:cNvSpPr>
            <a:spLocks noGrp="1"/>
          </p:cNvSpPr>
          <p:nvPr>
            <p:ph type="sldNum" sz="quarter" idx="12"/>
          </p:nvPr>
        </p:nvSpPr>
        <p:spPr/>
        <p:txBody>
          <a:bodyPr/>
          <a:lstStyle/>
          <a:p>
            <a:fld id="{CDCBCB17-9C2D-47AE-8171-DF484038562C}" type="slidenum">
              <a:rPr lang="en-US"/>
              <a:pPr/>
              <a:t>20</a:t>
            </a:fld>
            <a:endParaRPr lang="en-US" dirty="0"/>
          </a:p>
        </p:txBody>
      </p:sp>
      <p:pic>
        <p:nvPicPr>
          <p:cNvPr id="1105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2390779"/>
            <a:ext cx="5930900" cy="333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366174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30"/>
            <a:ext cx="8229600" cy="534250"/>
          </a:xfrm>
        </p:spPr>
        <p:txBody>
          <a:bodyPr>
            <a:normAutofit fontScale="90000"/>
          </a:bodyPr>
          <a:lstStyle/>
          <a:p>
            <a:r>
              <a:rPr lang="en-GB" dirty="0" smtClean="0"/>
              <a:t>Knowledge Check</a:t>
            </a:r>
            <a:endParaRPr lang="en-GB" dirty="0"/>
          </a:p>
        </p:txBody>
      </p:sp>
      <p:sp>
        <p:nvSpPr>
          <p:cNvPr id="3" name="Content Placeholder 2"/>
          <p:cNvSpPr>
            <a:spLocks noGrp="1"/>
          </p:cNvSpPr>
          <p:nvPr>
            <p:ph idx="1"/>
          </p:nvPr>
        </p:nvSpPr>
        <p:spPr>
          <a:xfrm>
            <a:off x="478972" y="1621974"/>
            <a:ext cx="8229600" cy="5047386"/>
          </a:xfrm>
        </p:spPr>
        <p:txBody>
          <a:bodyPr>
            <a:normAutofit fontScale="70000" lnSpcReduction="20000"/>
          </a:bodyPr>
          <a:lstStyle/>
          <a:p>
            <a:r>
              <a:rPr lang="en-GB" sz="2550" dirty="0"/>
              <a:t>Complete the summary questions in your booklet</a:t>
            </a:r>
          </a:p>
          <a:p>
            <a:endParaRPr lang="en-GB" sz="2550" dirty="0"/>
          </a:p>
          <a:p>
            <a:pPr marL="385763" indent="-385763">
              <a:buFont typeface="+mj-lt"/>
              <a:buAutoNum type="arabicPeriod"/>
            </a:pPr>
            <a:r>
              <a:rPr lang="en-GB" sz="2550" dirty="0"/>
              <a:t> </a:t>
            </a:r>
          </a:p>
          <a:p>
            <a:pPr marL="0" indent="0">
              <a:buNone/>
            </a:pPr>
            <a:r>
              <a:rPr lang="en-GB" sz="2550" dirty="0"/>
              <a:t>a) elastic tissue allows recoil and hence maintains blood pressure/smooth blood flow/ constant blood flow</a:t>
            </a:r>
          </a:p>
          <a:p>
            <a:pPr marL="0" indent="0">
              <a:buNone/>
            </a:pPr>
            <a:r>
              <a:rPr lang="en-GB" sz="2550" dirty="0"/>
              <a:t>b) muscle can contract, constricting the lumen of the arterioles and therefore controlling the flow of blood into capillaries</a:t>
            </a:r>
          </a:p>
          <a:p>
            <a:pPr marL="0" indent="0">
              <a:buNone/>
            </a:pPr>
            <a:r>
              <a:rPr lang="en-GB" sz="2550" dirty="0"/>
              <a:t>c) valves prevent flow of blood back to the tissues and so keep it moving towards the heart/keep blood at low pressure flowing in one direction</a:t>
            </a:r>
          </a:p>
          <a:p>
            <a:pPr marL="0" indent="0">
              <a:buNone/>
            </a:pPr>
            <a:r>
              <a:rPr lang="en-GB" sz="2550" dirty="0"/>
              <a:t>d) The wall is very thin, making the diffusion pathway short and </a:t>
            </a:r>
            <a:r>
              <a:rPr lang="en-GB" sz="2550" dirty="0" err="1"/>
              <a:t>exhange</a:t>
            </a:r>
            <a:r>
              <a:rPr lang="en-GB" sz="2550" dirty="0"/>
              <a:t> of material </a:t>
            </a:r>
            <a:r>
              <a:rPr lang="en-GB" sz="2550" dirty="0" smtClean="0"/>
              <a:t>rapid</a:t>
            </a:r>
          </a:p>
          <a:p>
            <a:pPr marL="0" indent="0">
              <a:buNone/>
            </a:pPr>
            <a:endParaRPr lang="en-GB" sz="2550" dirty="0"/>
          </a:p>
          <a:p>
            <a:pPr marL="385763" indent="-385763">
              <a:buFont typeface="+mj-lt"/>
              <a:buAutoNum type="arabicPeriod" startAt="2"/>
            </a:pPr>
            <a:r>
              <a:rPr lang="en-GB" sz="2550" dirty="0"/>
              <a:t> </a:t>
            </a:r>
          </a:p>
          <a:p>
            <a:pPr marL="0" indent="0">
              <a:buNone/>
            </a:pPr>
            <a:r>
              <a:rPr lang="en-GB" sz="2550" dirty="0"/>
              <a:t>a C;  b </a:t>
            </a:r>
            <a:r>
              <a:rPr lang="en-GB" sz="2550" dirty="0" err="1"/>
              <a:t>B</a:t>
            </a:r>
            <a:r>
              <a:rPr lang="en-GB" sz="2550" dirty="0"/>
              <a:t>;  c E;  d </a:t>
            </a:r>
            <a:r>
              <a:rPr lang="en-GB" sz="2550" dirty="0" err="1"/>
              <a:t>D</a:t>
            </a:r>
            <a:r>
              <a:rPr lang="en-GB" sz="2550" dirty="0"/>
              <a:t>;  e </a:t>
            </a:r>
            <a:r>
              <a:rPr lang="en-GB" sz="2550" dirty="0" smtClean="0"/>
              <a:t>A</a:t>
            </a:r>
          </a:p>
          <a:p>
            <a:pPr marL="0" indent="0">
              <a:buNone/>
            </a:pPr>
            <a:endParaRPr lang="en-GB" sz="2550" dirty="0"/>
          </a:p>
          <a:p>
            <a:pPr marL="385763" indent="-385763">
              <a:buFont typeface="+mj-lt"/>
              <a:buAutoNum type="arabicPeriod" startAt="3"/>
            </a:pPr>
            <a:r>
              <a:rPr lang="en-GB" sz="2550" dirty="0"/>
              <a:t>Hydrostatic pressure 9due to pumping of the heart</a:t>
            </a:r>
            <a:r>
              <a:rPr lang="en-GB" sz="2550" dirty="0" smtClean="0"/>
              <a:t>)</a:t>
            </a:r>
          </a:p>
          <a:p>
            <a:pPr marL="0" indent="0">
              <a:buNone/>
            </a:pPr>
            <a:endParaRPr lang="en-GB" sz="2550" dirty="0"/>
          </a:p>
          <a:p>
            <a:pPr marL="514350" indent="-514350">
              <a:buFont typeface="+mj-lt"/>
              <a:buAutoNum type="arabicPeriod" startAt="4"/>
            </a:pPr>
            <a:r>
              <a:rPr lang="en-GB" sz="2550" dirty="0"/>
              <a:t>Via the capillaries and via the lymphatic system</a:t>
            </a:r>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61143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02387" y="1181949"/>
            <a:ext cx="6535709" cy="1015663"/>
          </a:xfrm>
          <a:prstGeom prst="rect">
            <a:avLst/>
          </a:prstGeom>
          <a:noFill/>
        </p:spPr>
        <p:txBody>
          <a:bodyPr wrap="square" rtlCol="0">
            <a:spAutoFit/>
          </a:bodyPr>
          <a:lstStyle/>
          <a:p>
            <a:pPr algn="ctr"/>
            <a:r>
              <a:rPr lang="en-GB" sz="3000" b="1" dirty="0">
                <a:solidFill>
                  <a:srgbClr val="0000CC"/>
                </a:solidFill>
                <a:latin typeface="Arial" panose="020B0604020202020204" pitchFamily="34" charset="0"/>
                <a:cs typeface="Arial" panose="020B0604020202020204" pitchFamily="34" charset="0"/>
              </a:rPr>
              <a:t>Risk factors associated with cardiovascular disease</a:t>
            </a:r>
          </a:p>
        </p:txBody>
      </p:sp>
      <p:sp>
        <p:nvSpPr>
          <p:cNvPr id="6" name="TextBox 5"/>
          <p:cNvSpPr txBox="1"/>
          <p:nvPr/>
        </p:nvSpPr>
        <p:spPr>
          <a:xfrm>
            <a:off x="6217913" y="907024"/>
            <a:ext cx="1620180" cy="300082"/>
          </a:xfrm>
          <a:prstGeom prst="rect">
            <a:avLst/>
          </a:prstGeom>
          <a:noFill/>
        </p:spPr>
        <p:txBody>
          <a:bodyPr wrap="square" rtlCol="0">
            <a:spAutoFit/>
          </a:bodyPr>
          <a:lstStyle/>
          <a:p>
            <a:pPr algn="r"/>
            <a:r>
              <a:rPr lang="en-GB" sz="1350" b="1" dirty="0">
                <a:solidFill>
                  <a:srgbClr val="0000CC"/>
                </a:solidFill>
                <a:latin typeface="Arial" panose="020B0604020202020204" pitchFamily="34" charset="0"/>
                <a:cs typeface="Arial" panose="020B0604020202020204" pitchFamily="34" charset="0"/>
              </a:rPr>
              <a:t>07 February 2016</a:t>
            </a:r>
          </a:p>
        </p:txBody>
      </p:sp>
      <p:sp>
        <p:nvSpPr>
          <p:cNvPr id="9" name="Rectangle 8"/>
          <p:cNvSpPr/>
          <p:nvPr/>
        </p:nvSpPr>
        <p:spPr>
          <a:xfrm>
            <a:off x="1383695" y="2174527"/>
            <a:ext cx="6428667" cy="3139321"/>
          </a:xfrm>
          <a:prstGeom prst="rect">
            <a:avLst/>
          </a:prstGeom>
        </p:spPr>
        <p:txBody>
          <a:bodyPr wrap="square">
            <a:spAutoFit/>
          </a:bodyPr>
          <a:lstStyle/>
          <a:p>
            <a:r>
              <a:rPr lang="en-GB" b="1" dirty="0">
                <a:solidFill>
                  <a:srgbClr val="FF0000"/>
                </a:solidFill>
                <a:latin typeface="Arial" panose="020B0604020202020204" pitchFamily="34" charset="0"/>
                <a:cs typeface="Arial" panose="020B0604020202020204" pitchFamily="34" charset="0"/>
              </a:rPr>
              <a:t>Objectives:</a:t>
            </a:r>
          </a:p>
          <a:p>
            <a:r>
              <a:rPr lang="en-GB" b="1" dirty="0">
                <a:solidFill>
                  <a:srgbClr val="FF0000"/>
                </a:solidFill>
                <a:latin typeface="Arial" panose="020B0604020202020204" pitchFamily="34" charset="0"/>
                <a:cs typeface="Arial" panose="020B0604020202020204" pitchFamily="34" charset="0"/>
              </a:rPr>
              <a:t> </a:t>
            </a:r>
          </a:p>
          <a:p>
            <a:r>
              <a:rPr lang="en-GB" b="1" dirty="0">
                <a:solidFill>
                  <a:srgbClr val="FF0000"/>
                </a:solidFill>
                <a:latin typeface="Arial" panose="020B0604020202020204" pitchFamily="34" charset="0"/>
                <a:cs typeface="Arial" panose="020B0604020202020204" pitchFamily="34" charset="0"/>
              </a:rPr>
              <a:t>To analyse the risks factors that could lead to cardiovascular diseases</a:t>
            </a:r>
            <a:r>
              <a:rPr lang="en-GB" b="1" dirty="0">
                <a:solidFill>
                  <a:srgbClr val="0000CC"/>
                </a:solidFill>
                <a:latin typeface="Arial" panose="020B0604020202020204" pitchFamily="34" charset="0"/>
                <a:cs typeface="Arial" panose="020B0604020202020204" pitchFamily="34" charset="0"/>
              </a:rPr>
              <a:t>.</a:t>
            </a:r>
          </a:p>
          <a:p>
            <a:endParaRPr lang="en-GB" dirty="0">
              <a:solidFill>
                <a:srgbClr val="0000CC"/>
              </a:solidFill>
              <a:latin typeface="Arial" panose="020B0604020202020204" pitchFamily="34" charset="0"/>
              <a:cs typeface="Arial" panose="020B0604020202020204" pitchFamily="34" charset="0"/>
            </a:endParaRPr>
          </a:p>
          <a:p>
            <a:r>
              <a:rPr lang="en-GB" b="1" dirty="0">
                <a:solidFill>
                  <a:srgbClr val="00B050"/>
                </a:solidFill>
                <a:latin typeface="Arial" panose="020B0604020202020204" pitchFamily="34" charset="0"/>
                <a:cs typeface="Arial" panose="020B0604020202020204" pitchFamily="34" charset="0"/>
              </a:rPr>
              <a:t>To evaluate conflicting evidence associated with risk factors affecting CVD</a:t>
            </a:r>
          </a:p>
          <a:p>
            <a:endParaRPr lang="en-GB" b="1" dirty="0">
              <a:solidFill>
                <a:srgbClr val="0000CC"/>
              </a:solidFill>
              <a:latin typeface="Arial" panose="020B0604020202020204" pitchFamily="34" charset="0"/>
              <a:cs typeface="Arial" panose="020B0604020202020204" pitchFamily="34" charset="0"/>
            </a:endParaRPr>
          </a:p>
          <a:p>
            <a:r>
              <a:rPr lang="en-GB" b="1" dirty="0">
                <a:solidFill>
                  <a:srgbClr val="0000CC"/>
                </a:solidFill>
                <a:latin typeface="Arial" panose="020B0604020202020204" pitchFamily="34" charset="0"/>
                <a:cs typeface="Arial" panose="020B0604020202020204" pitchFamily="34" charset="0"/>
              </a:rPr>
              <a:t>To investigate the effect of caffeine on the heart rate of </a:t>
            </a:r>
            <a:r>
              <a:rPr lang="en-GB" b="1" i="1" dirty="0">
                <a:solidFill>
                  <a:srgbClr val="0000CC"/>
                </a:solidFill>
                <a:latin typeface="Arial" panose="020B0604020202020204" pitchFamily="34" charset="0"/>
                <a:cs typeface="Arial" panose="020B0604020202020204" pitchFamily="34" charset="0"/>
              </a:rPr>
              <a:t>Daphnia</a:t>
            </a:r>
            <a:r>
              <a:rPr lang="en-GB" b="1" dirty="0">
                <a:solidFill>
                  <a:srgbClr val="0000CC"/>
                </a:solidFill>
                <a:latin typeface="Arial" panose="020B0604020202020204" pitchFamily="34" charset="0"/>
                <a:cs typeface="Arial" panose="020B0604020202020204" pitchFamily="34" charset="0"/>
              </a:rPr>
              <a:t> and analyse results in respect to risk factors.</a:t>
            </a:r>
          </a:p>
          <a:p>
            <a:endParaRPr lang="en-GB"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748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8"/>
            <a:ext cx="8229600" cy="691586"/>
          </a:xfrm>
        </p:spPr>
        <p:txBody>
          <a:bodyPr>
            <a:normAutofit fontScale="90000"/>
          </a:bodyPr>
          <a:lstStyle/>
          <a:p>
            <a:r>
              <a:rPr lang="en-US" dirty="0"/>
              <a:t>Specification 3.3.4.1</a:t>
            </a:r>
            <a:br>
              <a:rPr lang="en-US" dirty="0"/>
            </a:br>
            <a:r>
              <a:rPr lang="en-US" dirty="0"/>
              <a:t>Mass Transport in Animals </a:t>
            </a:r>
            <a:endParaRPr lang="en-MY" dirty="0"/>
          </a:p>
        </p:txBody>
      </p:sp>
      <p:sp>
        <p:nvSpPr>
          <p:cNvPr id="3" name="Content Placeholder 2"/>
          <p:cNvSpPr>
            <a:spLocks noGrp="1"/>
          </p:cNvSpPr>
          <p:nvPr>
            <p:ph idx="1"/>
          </p:nvPr>
        </p:nvSpPr>
        <p:spPr>
          <a:xfrm>
            <a:off x="457200" y="2162216"/>
            <a:ext cx="8229600" cy="2724950"/>
          </a:xfrm>
          <a:ln>
            <a:solidFill>
              <a:schemeClr val="accent1"/>
            </a:solidFill>
          </a:ln>
        </p:spPr>
        <p:txBody>
          <a:bodyPr>
            <a:noAutofit/>
          </a:bodyPr>
          <a:lstStyle/>
          <a:p>
            <a:pPr marL="0" indent="0">
              <a:buNone/>
            </a:pPr>
            <a:r>
              <a:rPr lang="en-MY" sz="1500" dirty="0"/>
              <a:t>Students should be able to: </a:t>
            </a:r>
          </a:p>
          <a:p>
            <a:pPr marL="0" indent="0">
              <a:buNone/>
            </a:pPr>
            <a:endParaRPr lang="en-MY" sz="1500" dirty="0"/>
          </a:p>
          <a:p>
            <a:r>
              <a:rPr lang="en-MY" sz="1500" dirty="0"/>
              <a:t>analyse and interpret data associated with specific risk factors and the incidence of cardiovascular disease</a:t>
            </a:r>
          </a:p>
          <a:p>
            <a:r>
              <a:rPr lang="en-MY" sz="1500" dirty="0"/>
              <a:t>evaluate conflicting evidence associated with risk factors affecting cardiovascular disease </a:t>
            </a:r>
          </a:p>
          <a:p>
            <a:r>
              <a:rPr lang="en-MY" sz="1500" dirty="0"/>
              <a:t>recognise correlations and causal relationships.</a:t>
            </a:r>
          </a:p>
        </p:txBody>
      </p:sp>
    </p:spTree>
    <p:extLst>
      <p:ext uri="{BB962C8B-B14F-4D97-AF65-F5344CB8AC3E}">
        <p14:creationId xmlns:p14="http://schemas.microsoft.com/office/powerpoint/2010/main" val="1845685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 into heart rate and caffeine</a:t>
            </a:r>
            <a:endParaRPr lang="en-MY" dirty="0"/>
          </a:p>
        </p:txBody>
      </p:sp>
      <p:sp>
        <p:nvSpPr>
          <p:cNvPr id="3" name="Content Placeholder 2"/>
          <p:cNvSpPr>
            <a:spLocks noGrp="1"/>
          </p:cNvSpPr>
          <p:nvPr>
            <p:ph idx="1"/>
          </p:nvPr>
        </p:nvSpPr>
        <p:spPr/>
        <p:txBody>
          <a:bodyPr/>
          <a:lstStyle/>
          <a:p>
            <a:r>
              <a:rPr lang="en-US" dirty="0" smtClean="0"/>
              <a:t>Aim:  To investigate if caffeine affects the heart rate of </a:t>
            </a:r>
            <a:r>
              <a:rPr lang="en-US" i="1" dirty="0" smtClean="0"/>
              <a:t>Daphnia</a:t>
            </a:r>
            <a:r>
              <a:rPr lang="en-US" dirty="0" smtClean="0"/>
              <a:t> (water fleas)</a:t>
            </a:r>
          </a:p>
          <a:p>
            <a:endParaRPr lang="en-MY"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64" y="3140362"/>
            <a:ext cx="3288863" cy="208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2" y="4042890"/>
            <a:ext cx="3740383" cy="715581"/>
          </a:xfrm>
          <a:prstGeom prst="rect">
            <a:avLst/>
          </a:prstGeom>
        </p:spPr>
        <p:txBody>
          <a:bodyPr wrap="none">
            <a:spAutoFit/>
          </a:bodyPr>
          <a:lstStyle/>
          <a:p>
            <a:r>
              <a:rPr lang="en-MY" sz="1350" dirty="0">
                <a:solidFill>
                  <a:srgbClr val="0000CC"/>
                </a:solidFill>
                <a:hlinkClick r:id="rId3"/>
              </a:rPr>
              <a:t>https://www.youtube.com/watch?v=cb0eZ63EUs0</a:t>
            </a:r>
            <a:endParaRPr lang="en-MY" sz="1350" dirty="0">
              <a:solidFill>
                <a:srgbClr val="0000CC"/>
              </a:solidFill>
            </a:endParaRPr>
          </a:p>
          <a:p>
            <a:endParaRPr lang="en-US" sz="1350" dirty="0">
              <a:solidFill>
                <a:srgbClr val="0000CC"/>
              </a:solidFill>
            </a:endParaRPr>
          </a:p>
          <a:p>
            <a:r>
              <a:rPr lang="en-US" sz="1350" dirty="0">
                <a:solidFill>
                  <a:srgbClr val="0000CC"/>
                </a:solidFill>
              </a:rPr>
              <a:t>Short video that helps student identify the heart</a:t>
            </a:r>
            <a:endParaRPr lang="en-MY" sz="1350" dirty="0">
              <a:solidFill>
                <a:srgbClr val="0000CC"/>
              </a:solidFill>
            </a:endParaRPr>
          </a:p>
        </p:txBody>
      </p:sp>
    </p:spTree>
    <p:extLst>
      <p:ext uri="{BB962C8B-B14F-4D97-AF65-F5344CB8AC3E}">
        <p14:creationId xmlns:p14="http://schemas.microsoft.com/office/powerpoint/2010/main" val="2207950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MY" dirty="0"/>
          </a:p>
        </p:txBody>
      </p:sp>
      <p:sp>
        <p:nvSpPr>
          <p:cNvPr id="3" name="Content Placeholder 2"/>
          <p:cNvSpPr>
            <a:spLocks noGrp="1"/>
          </p:cNvSpPr>
          <p:nvPr>
            <p:ph idx="1"/>
          </p:nvPr>
        </p:nvSpPr>
        <p:spPr/>
        <p:txBody>
          <a:bodyPr>
            <a:normAutofit fontScale="92500" lnSpcReduction="10000"/>
          </a:bodyPr>
          <a:lstStyle/>
          <a:p>
            <a:r>
              <a:rPr lang="en-US" dirty="0" smtClean="0"/>
              <a:t>Read the background information on </a:t>
            </a:r>
            <a:r>
              <a:rPr lang="en-US" i="1" dirty="0" smtClean="0"/>
              <a:t>Daphnia</a:t>
            </a:r>
            <a:r>
              <a:rPr lang="en-US" dirty="0" smtClean="0"/>
              <a:t> and make a hypothesis for this experiment.</a:t>
            </a:r>
          </a:p>
          <a:p>
            <a:endParaRPr lang="en-US" dirty="0"/>
          </a:p>
          <a:p>
            <a:r>
              <a:rPr lang="en-US" dirty="0" smtClean="0"/>
              <a:t>Collect your equipment </a:t>
            </a:r>
          </a:p>
          <a:p>
            <a:r>
              <a:rPr lang="en-US" dirty="0" smtClean="0"/>
              <a:t>Carry out the experiment</a:t>
            </a:r>
          </a:p>
          <a:p>
            <a:endParaRPr lang="en-US" dirty="0"/>
          </a:p>
          <a:p>
            <a:r>
              <a:rPr lang="en-US" dirty="0" smtClean="0"/>
              <a:t>Remember:  do not leave the Daphnia under the microscope too long.  Return them to the stock solution</a:t>
            </a:r>
            <a:endParaRPr lang="en-US" dirty="0"/>
          </a:p>
        </p:txBody>
      </p:sp>
    </p:spTree>
    <p:extLst>
      <p:ext uri="{BB962C8B-B14F-4D97-AF65-F5344CB8AC3E}">
        <p14:creationId xmlns:p14="http://schemas.microsoft.com/office/powerpoint/2010/main" val="2558781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MY" dirty="0"/>
          </a:p>
        </p:txBody>
      </p:sp>
      <p:sp>
        <p:nvSpPr>
          <p:cNvPr id="3" name="Content Placeholder 2"/>
          <p:cNvSpPr>
            <a:spLocks noGrp="1"/>
          </p:cNvSpPr>
          <p:nvPr>
            <p:ph idx="1"/>
          </p:nvPr>
        </p:nvSpPr>
        <p:spPr/>
        <p:txBody>
          <a:bodyPr>
            <a:normAutofit fontScale="92500" lnSpcReduction="20000"/>
          </a:bodyPr>
          <a:lstStyle/>
          <a:p>
            <a:r>
              <a:rPr lang="en-US" dirty="0" smtClean="0"/>
              <a:t>Add your results to the table and calculate the mean.</a:t>
            </a:r>
          </a:p>
          <a:p>
            <a:r>
              <a:rPr lang="en-US" dirty="0" smtClean="0"/>
              <a:t>Write your analysis</a:t>
            </a:r>
          </a:p>
          <a:p>
            <a:endParaRPr lang="en-US" dirty="0"/>
          </a:p>
          <a:p>
            <a:r>
              <a:rPr lang="en-US" dirty="0"/>
              <a:t>Video of </a:t>
            </a:r>
            <a:r>
              <a:rPr lang="en-US" i="1" dirty="0"/>
              <a:t>Daphnia </a:t>
            </a:r>
            <a:r>
              <a:rPr lang="en-US" dirty="0"/>
              <a:t>without caffeine</a:t>
            </a:r>
          </a:p>
          <a:p>
            <a:pPr marL="0" indent="0">
              <a:buNone/>
            </a:pPr>
            <a:r>
              <a:rPr lang="en-US" u="sng" dirty="0" smtClean="0">
                <a:hlinkClick r:id="rId2"/>
              </a:rPr>
              <a:t>http</a:t>
            </a:r>
            <a:r>
              <a:rPr lang="en-US" u="sng" dirty="0">
                <a:hlinkClick r:id="rId2"/>
              </a:rPr>
              <a:t>://www.youtube.com/watch?v=ruh23xyMxQk</a:t>
            </a:r>
            <a:endParaRPr lang="en-MY" dirty="0"/>
          </a:p>
          <a:p>
            <a:r>
              <a:rPr lang="en-US" dirty="0"/>
              <a:t>Video of </a:t>
            </a:r>
            <a:r>
              <a:rPr lang="en-US" i="1" dirty="0"/>
              <a:t>Daphnia</a:t>
            </a:r>
            <a:r>
              <a:rPr lang="en-US" dirty="0"/>
              <a:t> with 0.5% caffeine</a:t>
            </a:r>
            <a:endParaRPr lang="en-MY" dirty="0"/>
          </a:p>
          <a:p>
            <a:pPr marL="0" indent="0">
              <a:buNone/>
            </a:pPr>
            <a:r>
              <a:rPr lang="en-US" u="sng" dirty="0" smtClean="0">
                <a:hlinkClick r:id="rId3"/>
              </a:rPr>
              <a:t>http</a:t>
            </a:r>
            <a:r>
              <a:rPr lang="en-US" u="sng" dirty="0">
                <a:hlinkClick r:id="rId3"/>
              </a:rPr>
              <a:t>://www.youtube.com/watch?v=71UO1ja__</a:t>
            </a:r>
            <a:r>
              <a:rPr lang="en-US" u="sng" dirty="0" smtClean="0">
                <a:hlinkClick r:id="rId3"/>
              </a:rPr>
              <a:t>H0</a:t>
            </a:r>
            <a:endParaRPr lang="en-MY" dirty="0"/>
          </a:p>
        </p:txBody>
      </p:sp>
    </p:spTree>
    <p:extLst>
      <p:ext uri="{BB962C8B-B14F-4D97-AF65-F5344CB8AC3E}">
        <p14:creationId xmlns:p14="http://schemas.microsoft.com/office/powerpoint/2010/main" val="2632064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that can be used</a:t>
            </a:r>
            <a:endParaRPr lang="en-MY" dirty="0"/>
          </a:p>
        </p:txBody>
      </p:sp>
      <p:graphicFrame>
        <p:nvGraphicFramePr>
          <p:cNvPr id="4" name="Content Placeholder 3"/>
          <p:cNvGraphicFramePr>
            <a:graphicFrameLocks noGrp="1"/>
          </p:cNvGraphicFramePr>
          <p:nvPr>
            <p:ph idx="1"/>
            <p:extLst/>
          </p:nvPr>
        </p:nvGraphicFramePr>
        <p:xfrm>
          <a:off x="772878" y="1945826"/>
          <a:ext cx="7620002" cy="3439878"/>
        </p:xfrm>
        <a:graphic>
          <a:graphicData uri="http://schemas.openxmlformats.org/drawingml/2006/table">
            <a:tbl>
              <a:tblPr>
                <a:tableStyleId>{5C22544A-7EE6-4342-B048-85BDC9FD1C3A}</a:tableStyleId>
              </a:tblPr>
              <a:tblGrid>
                <a:gridCol w="909988"/>
                <a:gridCol w="1746442"/>
                <a:gridCol w="1011098"/>
                <a:gridCol w="1011098"/>
                <a:gridCol w="1011098"/>
                <a:gridCol w="1011098"/>
                <a:gridCol w="919180"/>
              </a:tblGrid>
              <a:tr h="264606">
                <a:tc gridSpan="2">
                  <a:txBody>
                    <a:bodyPr/>
                    <a:lstStyle/>
                    <a:p>
                      <a:pPr marL="0" marR="0">
                        <a:spcBef>
                          <a:spcPts val="0"/>
                        </a:spcBef>
                        <a:spcAft>
                          <a:spcPts val="0"/>
                        </a:spcAft>
                      </a:pPr>
                      <a:r>
                        <a:rPr lang="en-GB" sz="800">
                          <a:effectLst/>
                        </a:rPr>
                        <a:t> </a:t>
                      </a:r>
                      <a:endParaRPr lang="en-MY" sz="900">
                        <a:effectLst/>
                        <a:latin typeface="Times New Roman"/>
                        <a:ea typeface="Times New Roman"/>
                      </a:endParaRPr>
                    </a:p>
                  </a:txBody>
                  <a:tcPr marL="51435" marR="51435" marT="0" marB="0"/>
                </a:tc>
                <a:tc hMerge="1">
                  <a:txBody>
                    <a:bodyPr/>
                    <a:lstStyle/>
                    <a:p>
                      <a:endParaRPr lang="en-MY"/>
                    </a:p>
                  </a:txBody>
                  <a:tcPr/>
                </a:tc>
                <a:tc gridSpan="5">
                  <a:txBody>
                    <a:bodyPr/>
                    <a:lstStyle/>
                    <a:p>
                      <a:pPr marL="0" marR="0" algn="ctr">
                        <a:spcBef>
                          <a:spcPts val="200"/>
                        </a:spcBef>
                        <a:spcAft>
                          <a:spcPts val="200"/>
                        </a:spcAft>
                      </a:pPr>
                      <a:r>
                        <a:rPr lang="en-GB" sz="800" dirty="0">
                          <a:effectLst/>
                        </a:rPr>
                        <a:t>Number of heartbeats in 15 seconds</a:t>
                      </a:r>
                      <a:endParaRPr lang="en-MY" sz="900" dirty="0">
                        <a:effectLst/>
                        <a:latin typeface="Times New Roman"/>
                        <a:ea typeface="Times New Roman"/>
                      </a:endParaRPr>
                    </a:p>
                  </a:txBody>
                  <a:tcPr marL="51435" marR="51435" marT="0" marB="0"/>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r>
              <a:tr h="264606">
                <a:tc gridSpan="2">
                  <a:txBody>
                    <a:bodyPr/>
                    <a:lstStyle/>
                    <a:p>
                      <a:pPr marL="0" marR="0">
                        <a:spcBef>
                          <a:spcPts val="200"/>
                        </a:spcBef>
                        <a:spcAft>
                          <a:spcPts val="200"/>
                        </a:spcAft>
                      </a:pPr>
                      <a:r>
                        <a:rPr lang="en-GB" sz="800" spc="-30" dirty="0">
                          <a:effectLst/>
                        </a:rPr>
                        <a:t>Length of time in solution/minutes</a:t>
                      </a:r>
                      <a:endParaRPr lang="en-MY" sz="800" b="1" dirty="0">
                        <a:effectLst/>
                        <a:latin typeface="Times New Roman"/>
                      </a:endParaRPr>
                    </a:p>
                  </a:txBody>
                  <a:tcPr marL="51435" marR="51435" marT="0" marB="0"/>
                </a:tc>
                <a:tc hMerge="1">
                  <a:txBody>
                    <a:bodyPr/>
                    <a:lstStyle/>
                    <a:p>
                      <a:endParaRPr lang="en-MY"/>
                    </a:p>
                  </a:txBody>
                  <a:tcPr/>
                </a:tc>
                <a:tc>
                  <a:txBody>
                    <a:bodyPr/>
                    <a:lstStyle/>
                    <a:p>
                      <a:pPr marL="0" marR="0" algn="ctr">
                        <a:spcBef>
                          <a:spcPts val="0"/>
                        </a:spcBef>
                        <a:spcAft>
                          <a:spcPts val="0"/>
                        </a:spcAft>
                      </a:pPr>
                      <a:r>
                        <a:rPr lang="en-GB" sz="800">
                          <a:effectLst/>
                        </a:rPr>
                        <a:t>2</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4</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8</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10</a:t>
                      </a:r>
                      <a:endParaRPr lang="en-MY" sz="900">
                        <a:effectLst/>
                        <a:latin typeface="Times New Roman"/>
                        <a:ea typeface="Times New Roman"/>
                      </a:endParaRPr>
                    </a:p>
                  </a:txBody>
                  <a:tcPr marL="51435" marR="51435" marT="0" marB="0"/>
                </a:tc>
              </a:tr>
              <a:tr h="264606">
                <a:tc>
                  <a:txBody>
                    <a:bodyPr/>
                    <a:lstStyle/>
                    <a:p>
                      <a:pPr marL="0" marR="0">
                        <a:spcBef>
                          <a:spcPts val="100"/>
                        </a:spcBef>
                        <a:spcAft>
                          <a:spcPts val="100"/>
                        </a:spcAft>
                      </a:pPr>
                      <a:r>
                        <a:rPr lang="en-GB" sz="800">
                          <a:effectLst/>
                        </a:rPr>
                        <a:t>Treatment</a:t>
                      </a:r>
                      <a:endParaRPr lang="en-MY" sz="900">
                        <a:effectLst/>
                        <a:latin typeface="Times New Roman"/>
                        <a:ea typeface="Times New Roman"/>
                      </a:endParaRPr>
                    </a:p>
                  </a:txBody>
                  <a:tcPr marL="51435" marR="51435" marT="0" marB="0"/>
                </a:tc>
                <a:tc>
                  <a:txBody>
                    <a:bodyPr/>
                    <a:lstStyle/>
                    <a:p>
                      <a:pPr marL="0" marR="0">
                        <a:spcBef>
                          <a:spcPts val="100"/>
                        </a:spcBef>
                        <a:spcAft>
                          <a:spcPts val="100"/>
                        </a:spcAft>
                      </a:pPr>
                      <a:r>
                        <a:rPr lang="en-GB" sz="800">
                          <a:effectLst/>
                        </a:rPr>
                        <a:t>Caffeine</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49</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53</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49</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44</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48</a:t>
                      </a:r>
                      <a:endParaRPr lang="en-MY" sz="900">
                        <a:effectLst/>
                        <a:latin typeface="Times New Roman"/>
                        <a:ea typeface="Times New Roman"/>
                      </a:endParaRPr>
                    </a:p>
                  </a:txBody>
                  <a:tcPr marL="51435" marR="51435" marT="0" marB="0"/>
                </a:tc>
              </a:tr>
              <a:tr h="264606">
                <a:tc>
                  <a:txBody>
                    <a:bodyPr/>
                    <a:lstStyle/>
                    <a:p>
                      <a:pPr marL="0" marR="0">
                        <a:spcBef>
                          <a:spcPts val="100"/>
                        </a:spcBef>
                        <a:spcAft>
                          <a:spcPts val="100"/>
                        </a:spcAft>
                      </a:pPr>
                      <a:r>
                        <a:rPr lang="en-GB" sz="800">
                          <a:effectLst/>
                        </a:rPr>
                        <a:t> </a:t>
                      </a:r>
                      <a:endParaRPr lang="en-MY" sz="900">
                        <a:effectLst/>
                        <a:latin typeface="Times New Roman"/>
                        <a:ea typeface="Times New Roman"/>
                      </a:endParaRPr>
                    </a:p>
                  </a:txBody>
                  <a:tcPr marL="51435" marR="51435" marT="0" marB="0"/>
                </a:tc>
                <a:tc>
                  <a:txBody>
                    <a:bodyPr/>
                    <a:lstStyle/>
                    <a:p>
                      <a:pPr marL="0" marR="0">
                        <a:spcBef>
                          <a:spcPts val="100"/>
                        </a:spcBef>
                        <a:spcAft>
                          <a:spcPts val="100"/>
                        </a:spcAft>
                      </a:pPr>
                      <a:r>
                        <a:rPr lang="en-GB" sz="800">
                          <a:effectLst/>
                        </a:rPr>
                        <a:t>Caffeine</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54</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54</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57</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51</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55</a:t>
                      </a:r>
                      <a:endParaRPr lang="en-MY" sz="900">
                        <a:effectLst/>
                        <a:latin typeface="Times New Roman"/>
                        <a:ea typeface="Times New Roman"/>
                      </a:endParaRPr>
                    </a:p>
                  </a:txBody>
                  <a:tcPr marL="51435" marR="51435" marT="0" marB="0"/>
                </a:tc>
              </a:tr>
              <a:tr h="264606">
                <a:tc>
                  <a:txBody>
                    <a:bodyPr/>
                    <a:lstStyle/>
                    <a:p>
                      <a:pPr marL="0" marR="0">
                        <a:spcBef>
                          <a:spcPts val="100"/>
                        </a:spcBef>
                        <a:spcAft>
                          <a:spcPts val="100"/>
                        </a:spcAft>
                      </a:pPr>
                      <a:r>
                        <a:rPr lang="en-GB" sz="800">
                          <a:effectLst/>
                        </a:rPr>
                        <a:t> </a:t>
                      </a:r>
                      <a:endParaRPr lang="en-MY" sz="900">
                        <a:effectLst/>
                        <a:latin typeface="Times New Roman"/>
                        <a:ea typeface="Times New Roman"/>
                      </a:endParaRPr>
                    </a:p>
                  </a:txBody>
                  <a:tcPr marL="51435" marR="51435" marT="0" marB="0"/>
                </a:tc>
                <a:tc>
                  <a:txBody>
                    <a:bodyPr/>
                    <a:lstStyle/>
                    <a:p>
                      <a:pPr marL="0" marR="0">
                        <a:spcBef>
                          <a:spcPts val="100"/>
                        </a:spcBef>
                        <a:spcAft>
                          <a:spcPts val="100"/>
                        </a:spcAft>
                      </a:pPr>
                      <a:r>
                        <a:rPr lang="en-GB" sz="800">
                          <a:effectLst/>
                        </a:rPr>
                        <a:t>Caffeine</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54</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59</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55</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61</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64</a:t>
                      </a:r>
                      <a:endParaRPr lang="en-MY" sz="900">
                        <a:effectLst/>
                        <a:latin typeface="Times New Roman"/>
                        <a:ea typeface="Times New Roman"/>
                      </a:endParaRPr>
                    </a:p>
                  </a:txBody>
                  <a:tcPr marL="51435" marR="51435" marT="0" marB="0"/>
                </a:tc>
              </a:tr>
              <a:tr h="264606">
                <a:tc>
                  <a:txBody>
                    <a:bodyPr/>
                    <a:lstStyle/>
                    <a:p>
                      <a:pPr marL="0" marR="0">
                        <a:spcBef>
                          <a:spcPts val="100"/>
                        </a:spcBef>
                        <a:spcAft>
                          <a:spcPts val="100"/>
                        </a:spcAft>
                      </a:pPr>
                      <a:r>
                        <a:rPr lang="en-GB" sz="800">
                          <a:effectLst/>
                        </a:rPr>
                        <a:t> </a:t>
                      </a:r>
                      <a:endParaRPr lang="en-MY" sz="900">
                        <a:effectLst/>
                        <a:latin typeface="Times New Roman"/>
                        <a:ea typeface="Times New Roman"/>
                      </a:endParaRPr>
                    </a:p>
                  </a:txBody>
                  <a:tcPr marL="51435" marR="51435" marT="0" marB="0"/>
                </a:tc>
                <a:tc>
                  <a:txBody>
                    <a:bodyPr/>
                    <a:lstStyle/>
                    <a:p>
                      <a:pPr marL="0" marR="0">
                        <a:spcBef>
                          <a:spcPts val="100"/>
                        </a:spcBef>
                        <a:spcAft>
                          <a:spcPts val="100"/>
                        </a:spcAft>
                      </a:pPr>
                      <a:r>
                        <a:rPr lang="en-GB" sz="800">
                          <a:effectLst/>
                        </a:rPr>
                        <a:t>Caffeine</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59</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65</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64</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68</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62</a:t>
                      </a:r>
                      <a:endParaRPr lang="en-MY" sz="900">
                        <a:effectLst/>
                        <a:latin typeface="Times New Roman"/>
                        <a:ea typeface="Times New Roman"/>
                      </a:endParaRPr>
                    </a:p>
                  </a:txBody>
                  <a:tcPr marL="51435" marR="51435" marT="0" marB="0"/>
                </a:tc>
              </a:tr>
              <a:tr h="264606">
                <a:tc>
                  <a:txBody>
                    <a:bodyPr/>
                    <a:lstStyle/>
                    <a:p>
                      <a:pPr marL="0" marR="0">
                        <a:spcBef>
                          <a:spcPts val="100"/>
                        </a:spcBef>
                        <a:spcAft>
                          <a:spcPts val="100"/>
                        </a:spcAft>
                      </a:pPr>
                      <a:r>
                        <a:rPr lang="en-GB" sz="800">
                          <a:effectLst/>
                        </a:rPr>
                        <a:t> </a:t>
                      </a:r>
                      <a:endParaRPr lang="en-MY" sz="900">
                        <a:effectLst/>
                        <a:latin typeface="Times New Roman"/>
                        <a:ea typeface="Times New Roman"/>
                      </a:endParaRPr>
                    </a:p>
                  </a:txBody>
                  <a:tcPr marL="51435" marR="51435" marT="0" marB="0"/>
                </a:tc>
                <a:tc>
                  <a:txBody>
                    <a:bodyPr/>
                    <a:lstStyle/>
                    <a:p>
                      <a:pPr marL="0" marR="0">
                        <a:spcBef>
                          <a:spcPts val="100"/>
                        </a:spcBef>
                        <a:spcAft>
                          <a:spcPts val="100"/>
                        </a:spcAft>
                      </a:pPr>
                      <a:r>
                        <a:rPr lang="en-GB" sz="800">
                          <a:effectLst/>
                        </a:rPr>
                        <a:t>Mean</a:t>
                      </a:r>
                      <a:endParaRPr lang="en-MY" sz="800" b="1">
                        <a:effectLst/>
                        <a:latin typeface="Times New Roman"/>
                      </a:endParaRPr>
                    </a:p>
                  </a:txBody>
                  <a:tcPr marL="51435" marR="51435" marT="0" marB="0"/>
                </a:tc>
                <a:tc>
                  <a:txBody>
                    <a:bodyPr/>
                    <a:lstStyle/>
                    <a:p>
                      <a:pPr marL="0" marR="0" algn="ctr">
                        <a:spcBef>
                          <a:spcPts val="0"/>
                        </a:spcBef>
                        <a:spcAft>
                          <a:spcPts val="0"/>
                        </a:spcAft>
                      </a:pPr>
                      <a:endParaRPr lang="en-MY" sz="900" dirty="0">
                        <a:effectLst/>
                        <a:latin typeface="Times New Roman"/>
                        <a:ea typeface="Times New Roman"/>
                      </a:endParaRPr>
                    </a:p>
                  </a:txBody>
                  <a:tcPr marL="51435" marR="51435" marT="0" marB="0"/>
                </a:tc>
                <a:tc>
                  <a:txBody>
                    <a:bodyPr/>
                    <a:lstStyle/>
                    <a:p>
                      <a:pPr marL="0" marR="0" algn="ctr">
                        <a:spcBef>
                          <a:spcPts val="0"/>
                        </a:spcBef>
                        <a:spcAft>
                          <a:spcPts val="0"/>
                        </a:spcAft>
                      </a:pPr>
                      <a:endParaRPr lang="en-MY" sz="900" dirty="0">
                        <a:effectLst/>
                        <a:latin typeface="Times New Roman"/>
                        <a:ea typeface="Times New Roman"/>
                      </a:endParaRPr>
                    </a:p>
                  </a:txBody>
                  <a:tcPr marL="51435" marR="51435" marT="0" marB="0"/>
                </a:tc>
                <a:tc>
                  <a:txBody>
                    <a:bodyPr/>
                    <a:lstStyle/>
                    <a:p>
                      <a:pPr marL="0" marR="0" algn="ctr">
                        <a:spcBef>
                          <a:spcPts val="0"/>
                        </a:spcBef>
                        <a:spcAft>
                          <a:spcPts val="0"/>
                        </a:spcAft>
                      </a:pPr>
                      <a:endParaRPr lang="en-MY" sz="900" dirty="0">
                        <a:effectLst/>
                        <a:latin typeface="Times New Roman"/>
                        <a:ea typeface="Times New Roman"/>
                      </a:endParaRPr>
                    </a:p>
                  </a:txBody>
                  <a:tcPr marL="51435" marR="51435" marT="0" marB="0"/>
                </a:tc>
                <a:tc>
                  <a:txBody>
                    <a:bodyPr/>
                    <a:lstStyle/>
                    <a:p>
                      <a:pPr marL="0" marR="0" algn="ctr">
                        <a:spcBef>
                          <a:spcPts val="0"/>
                        </a:spcBef>
                        <a:spcAft>
                          <a:spcPts val="0"/>
                        </a:spcAft>
                      </a:pPr>
                      <a:endParaRPr lang="en-MY" sz="900" dirty="0">
                        <a:effectLst/>
                        <a:latin typeface="Times New Roman"/>
                        <a:ea typeface="Times New Roman"/>
                      </a:endParaRPr>
                    </a:p>
                  </a:txBody>
                  <a:tcPr marL="51435" marR="51435" marT="0" marB="0"/>
                </a:tc>
                <a:tc>
                  <a:txBody>
                    <a:bodyPr/>
                    <a:lstStyle/>
                    <a:p>
                      <a:pPr marL="0" marR="0" algn="ctr">
                        <a:spcBef>
                          <a:spcPts val="0"/>
                        </a:spcBef>
                        <a:spcAft>
                          <a:spcPts val="0"/>
                        </a:spcAft>
                      </a:pPr>
                      <a:endParaRPr lang="en-MY" sz="900" dirty="0">
                        <a:effectLst/>
                        <a:latin typeface="Times New Roman"/>
                        <a:ea typeface="Times New Roman"/>
                      </a:endParaRPr>
                    </a:p>
                  </a:txBody>
                  <a:tcPr marL="51435" marR="51435" marT="0" marB="0"/>
                </a:tc>
              </a:tr>
              <a:tr h="264606">
                <a:tc>
                  <a:txBody>
                    <a:bodyPr/>
                    <a:lstStyle/>
                    <a:p>
                      <a:pPr marL="0" marR="0">
                        <a:spcBef>
                          <a:spcPts val="100"/>
                        </a:spcBef>
                        <a:spcAft>
                          <a:spcPts val="100"/>
                        </a:spcAft>
                      </a:pPr>
                      <a:r>
                        <a:rPr lang="en-GB" sz="800">
                          <a:effectLst/>
                        </a:rPr>
                        <a:t> </a:t>
                      </a:r>
                      <a:endParaRPr lang="en-MY" sz="900">
                        <a:effectLst/>
                        <a:latin typeface="Times New Roman"/>
                        <a:ea typeface="Times New Roman"/>
                      </a:endParaRPr>
                    </a:p>
                  </a:txBody>
                  <a:tcPr marL="51435" marR="51435" marT="0" marB="0"/>
                </a:tc>
                <a:tc>
                  <a:txBody>
                    <a:bodyPr/>
                    <a:lstStyle/>
                    <a:p>
                      <a:pPr marL="0" marR="0">
                        <a:spcBef>
                          <a:spcPts val="100"/>
                        </a:spcBef>
                        <a:spcAft>
                          <a:spcPts val="100"/>
                        </a:spcAft>
                      </a:pPr>
                      <a:r>
                        <a:rPr lang="en-GB" sz="800">
                          <a:effectLst/>
                        </a:rPr>
                        <a:t> </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 </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 </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 </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 </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 </a:t>
                      </a:r>
                      <a:endParaRPr lang="en-MY" sz="900">
                        <a:effectLst/>
                        <a:latin typeface="Times New Roman"/>
                        <a:ea typeface="Times New Roman"/>
                      </a:endParaRPr>
                    </a:p>
                  </a:txBody>
                  <a:tcPr marL="51435" marR="51435" marT="0" marB="0"/>
                </a:tc>
              </a:tr>
              <a:tr h="264606">
                <a:tc>
                  <a:txBody>
                    <a:bodyPr/>
                    <a:lstStyle/>
                    <a:p>
                      <a:pPr marL="0" marR="0">
                        <a:spcBef>
                          <a:spcPts val="100"/>
                        </a:spcBef>
                        <a:spcAft>
                          <a:spcPts val="100"/>
                        </a:spcAft>
                      </a:pPr>
                      <a:r>
                        <a:rPr lang="en-GB" sz="800">
                          <a:effectLst/>
                        </a:rPr>
                        <a:t> </a:t>
                      </a:r>
                      <a:endParaRPr lang="en-MY" sz="900">
                        <a:effectLst/>
                        <a:latin typeface="Times New Roman"/>
                        <a:ea typeface="Times New Roman"/>
                      </a:endParaRPr>
                    </a:p>
                  </a:txBody>
                  <a:tcPr marL="51435" marR="51435" marT="0" marB="0"/>
                </a:tc>
                <a:tc>
                  <a:txBody>
                    <a:bodyPr/>
                    <a:lstStyle/>
                    <a:p>
                      <a:pPr marL="0" marR="0">
                        <a:spcBef>
                          <a:spcPts val="100"/>
                        </a:spcBef>
                        <a:spcAft>
                          <a:spcPts val="100"/>
                        </a:spcAft>
                      </a:pPr>
                      <a:r>
                        <a:rPr lang="en-GB" sz="800">
                          <a:effectLst/>
                        </a:rPr>
                        <a:t>Control</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57</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55</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59</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50</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58</a:t>
                      </a:r>
                      <a:endParaRPr lang="en-MY" sz="900">
                        <a:effectLst/>
                        <a:latin typeface="Times New Roman"/>
                        <a:ea typeface="Times New Roman"/>
                      </a:endParaRPr>
                    </a:p>
                  </a:txBody>
                  <a:tcPr marL="51435" marR="51435" marT="0" marB="0"/>
                </a:tc>
              </a:tr>
              <a:tr h="264606">
                <a:tc>
                  <a:txBody>
                    <a:bodyPr/>
                    <a:lstStyle/>
                    <a:p>
                      <a:pPr marL="0" marR="0">
                        <a:spcBef>
                          <a:spcPts val="100"/>
                        </a:spcBef>
                        <a:spcAft>
                          <a:spcPts val="100"/>
                        </a:spcAft>
                      </a:pPr>
                      <a:r>
                        <a:rPr lang="en-GB" sz="800">
                          <a:effectLst/>
                        </a:rPr>
                        <a:t> </a:t>
                      </a:r>
                      <a:endParaRPr lang="en-MY" sz="900">
                        <a:effectLst/>
                        <a:latin typeface="Times New Roman"/>
                        <a:ea typeface="Times New Roman"/>
                      </a:endParaRPr>
                    </a:p>
                  </a:txBody>
                  <a:tcPr marL="51435" marR="51435" marT="0" marB="0"/>
                </a:tc>
                <a:tc>
                  <a:txBody>
                    <a:bodyPr/>
                    <a:lstStyle/>
                    <a:p>
                      <a:pPr marL="0" marR="0">
                        <a:spcBef>
                          <a:spcPts val="100"/>
                        </a:spcBef>
                        <a:spcAft>
                          <a:spcPts val="100"/>
                        </a:spcAft>
                      </a:pPr>
                      <a:r>
                        <a:rPr lang="en-GB" sz="800">
                          <a:effectLst/>
                        </a:rPr>
                        <a:t>Control</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58</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60</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54</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58</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60</a:t>
                      </a:r>
                      <a:endParaRPr lang="en-MY" sz="900">
                        <a:effectLst/>
                        <a:latin typeface="Times New Roman"/>
                        <a:ea typeface="Times New Roman"/>
                      </a:endParaRPr>
                    </a:p>
                  </a:txBody>
                  <a:tcPr marL="51435" marR="51435" marT="0" marB="0"/>
                </a:tc>
              </a:tr>
              <a:tr h="264606">
                <a:tc>
                  <a:txBody>
                    <a:bodyPr/>
                    <a:lstStyle/>
                    <a:p>
                      <a:pPr marL="0" marR="0">
                        <a:spcBef>
                          <a:spcPts val="100"/>
                        </a:spcBef>
                        <a:spcAft>
                          <a:spcPts val="100"/>
                        </a:spcAft>
                      </a:pPr>
                      <a:r>
                        <a:rPr lang="en-GB" sz="800">
                          <a:effectLst/>
                        </a:rPr>
                        <a:t> </a:t>
                      </a:r>
                      <a:endParaRPr lang="en-MY" sz="900">
                        <a:effectLst/>
                        <a:latin typeface="Times New Roman"/>
                        <a:ea typeface="Times New Roman"/>
                      </a:endParaRPr>
                    </a:p>
                  </a:txBody>
                  <a:tcPr marL="51435" marR="51435" marT="0" marB="0"/>
                </a:tc>
                <a:tc>
                  <a:txBody>
                    <a:bodyPr/>
                    <a:lstStyle/>
                    <a:p>
                      <a:pPr marL="0" marR="0">
                        <a:spcBef>
                          <a:spcPts val="100"/>
                        </a:spcBef>
                        <a:spcAft>
                          <a:spcPts val="100"/>
                        </a:spcAft>
                      </a:pPr>
                      <a:r>
                        <a:rPr lang="en-GB" sz="800">
                          <a:effectLst/>
                        </a:rPr>
                        <a:t>Control</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56</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56</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58</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57</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59</a:t>
                      </a:r>
                      <a:endParaRPr lang="en-MY" sz="900">
                        <a:effectLst/>
                        <a:latin typeface="Times New Roman"/>
                        <a:ea typeface="Times New Roman"/>
                      </a:endParaRPr>
                    </a:p>
                  </a:txBody>
                  <a:tcPr marL="51435" marR="51435" marT="0" marB="0"/>
                </a:tc>
              </a:tr>
              <a:tr h="264606">
                <a:tc>
                  <a:txBody>
                    <a:bodyPr/>
                    <a:lstStyle/>
                    <a:p>
                      <a:pPr marL="0" marR="0">
                        <a:spcBef>
                          <a:spcPts val="100"/>
                        </a:spcBef>
                        <a:spcAft>
                          <a:spcPts val="100"/>
                        </a:spcAft>
                      </a:pPr>
                      <a:r>
                        <a:rPr lang="en-GB" sz="800">
                          <a:effectLst/>
                        </a:rPr>
                        <a:t> </a:t>
                      </a:r>
                      <a:endParaRPr lang="en-MY" sz="900">
                        <a:effectLst/>
                        <a:latin typeface="Times New Roman"/>
                        <a:ea typeface="Times New Roman"/>
                      </a:endParaRPr>
                    </a:p>
                  </a:txBody>
                  <a:tcPr marL="51435" marR="51435" marT="0" marB="0"/>
                </a:tc>
                <a:tc>
                  <a:txBody>
                    <a:bodyPr/>
                    <a:lstStyle/>
                    <a:p>
                      <a:pPr marL="0" marR="0">
                        <a:spcBef>
                          <a:spcPts val="100"/>
                        </a:spcBef>
                        <a:spcAft>
                          <a:spcPts val="100"/>
                        </a:spcAft>
                      </a:pPr>
                      <a:r>
                        <a:rPr lang="en-GB" sz="800">
                          <a:effectLst/>
                        </a:rPr>
                        <a:t>Control</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60</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64</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61</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66</a:t>
                      </a:r>
                      <a:endParaRPr lang="en-MY" sz="900">
                        <a:effectLst/>
                        <a:latin typeface="Times New Roman"/>
                        <a:ea typeface="Times New Roman"/>
                      </a:endParaRPr>
                    </a:p>
                  </a:txBody>
                  <a:tcPr marL="51435" marR="51435" marT="0" marB="0"/>
                </a:tc>
                <a:tc>
                  <a:txBody>
                    <a:bodyPr/>
                    <a:lstStyle/>
                    <a:p>
                      <a:pPr marL="0" marR="0" algn="ctr">
                        <a:spcBef>
                          <a:spcPts val="0"/>
                        </a:spcBef>
                        <a:spcAft>
                          <a:spcPts val="0"/>
                        </a:spcAft>
                      </a:pPr>
                      <a:r>
                        <a:rPr lang="en-GB" sz="800">
                          <a:effectLst/>
                        </a:rPr>
                        <a:t>62</a:t>
                      </a:r>
                      <a:endParaRPr lang="en-MY" sz="900">
                        <a:effectLst/>
                        <a:latin typeface="Times New Roman"/>
                        <a:ea typeface="Times New Roman"/>
                      </a:endParaRPr>
                    </a:p>
                  </a:txBody>
                  <a:tcPr marL="51435" marR="51435" marT="0" marB="0"/>
                </a:tc>
              </a:tr>
              <a:tr h="264606">
                <a:tc>
                  <a:txBody>
                    <a:bodyPr/>
                    <a:lstStyle/>
                    <a:p>
                      <a:pPr marL="0" marR="0">
                        <a:spcBef>
                          <a:spcPts val="100"/>
                        </a:spcBef>
                        <a:spcAft>
                          <a:spcPts val="100"/>
                        </a:spcAft>
                      </a:pPr>
                      <a:r>
                        <a:rPr lang="en-GB" sz="800">
                          <a:effectLst/>
                        </a:rPr>
                        <a:t> </a:t>
                      </a:r>
                      <a:endParaRPr lang="en-MY" sz="900">
                        <a:effectLst/>
                        <a:latin typeface="Times New Roman"/>
                        <a:ea typeface="Times New Roman"/>
                      </a:endParaRPr>
                    </a:p>
                  </a:txBody>
                  <a:tcPr marL="51435" marR="51435" marT="0" marB="0"/>
                </a:tc>
                <a:tc>
                  <a:txBody>
                    <a:bodyPr/>
                    <a:lstStyle/>
                    <a:p>
                      <a:pPr marL="0" marR="0">
                        <a:spcBef>
                          <a:spcPts val="100"/>
                        </a:spcBef>
                        <a:spcAft>
                          <a:spcPts val="100"/>
                        </a:spcAft>
                      </a:pPr>
                      <a:r>
                        <a:rPr lang="en-GB" sz="800">
                          <a:effectLst/>
                        </a:rPr>
                        <a:t>Mean</a:t>
                      </a:r>
                      <a:endParaRPr lang="en-MY" sz="800" b="1">
                        <a:effectLst/>
                        <a:latin typeface="Times New Roman"/>
                      </a:endParaRPr>
                    </a:p>
                  </a:txBody>
                  <a:tcPr marL="51435" marR="51435" marT="0" marB="0"/>
                </a:tc>
                <a:tc>
                  <a:txBody>
                    <a:bodyPr/>
                    <a:lstStyle/>
                    <a:p>
                      <a:pPr marL="0" marR="0" algn="ctr">
                        <a:spcBef>
                          <a:spcPts val="0"/>
                        </a:spcBef>
                        <a:spcAft>
                          <a:spcPts val="0"/>
                        </a:spcAft>
                      </a:pPr>
                      <a:endParaRPr lang="en-MY" sz="900" dirty="0">
                        <a:effectLst/>
                        <a:latin typeface="Times New Roman"/>
                        <a:ea typeface="Times New Roman"/>
                      </a:endParaRPr>
                    </a:p>
                  </a:txBody>
                  <a:tcPr marL="51435" marR="51435" marT="0" marB="0"/>
                </a:tc>
                <a:tc>
                  <a:txBody>
                    <a:bodyPr/>
                    <a:lstStyle/>
                    <a:p>
                      <a:pPr marL="0" marR="0" algn="ctr">
                        <a:spcBef>
                          <a:spcPts val="0"/>
                        </a:spcBef>
                        <a:spcAft>
                          <a:spcPts val="0"/>
                        </a:spcAft>
                      </a:pPr>
                      <a:endParaRPr lang="en-MY" sz="900" dirty="0">
                        <a:effectLst/>
                        <a:latin typeface="Times New Roman"/>
                        <a:ea typeface="Times New Roman"/>
                      </a:endParaRPr>
                    </a:p>
                  </a:txBody>
                  <a:tcPr marL="51435" marR="51435" marT="0" marB="0"/>
                </a:tc>
                <a:tc>
                  <a:txBody>
                    <a:bodyPr/>
                    <a:lstStyle/>
                    <a:p>
                      <a:pPr marL="0" marR="0" algn="ctr">
                        <a:spcBef>
                          <a:spcPts val="0"/>
                        </a:spcBef>
                        <a:spcAft>
                          <a:spcPts val="0"/>
                        </a:spcAft>
                      </a:pPr>
                      <a:endParaRPr lang="en-MY" sz="900" dirty="0">
                        <a:effectLst/>
                        <a:latin typeface="Times New Roman"/>
                        <a:ea typeface="Times New Roman"/>
                      </a:endParaRPr>
                    </a:p>
                  </a:txBody>
                  <a:tcPr marL="51435" marR="51435" marT="0" marB="0"/>
                </a:tc>
                <a:tc>
                  <a:txBody>
                    <a:bodyPr/>
                    <a:lstStyle/>
                    <a:p>
                      <a:pPr marL="0" marR="0" algn="ctr">
                        <a:spcBef>
                          <a:spcPts val="0"/>
                        </a:spcBef>
                        <a:spcAft>
                          <a:spcPts val="0"/>
                        </a:spcAft>
                      </a:pPr>
                      <a:endParaRPr lang="en-MY" sz="900" dirty="0">
                        <a:effectLst/>
                        <a:latin typeface="Times New Roman"/>
                        <a:ea typeface="Times New Roman"/>
                      </a:endParaRPr>
                    </a:p>
                  </a:txBody>
                  <a:tcPr marL="51435" marR="51435" marT="0" marB="0"/>
                </a:tc>
                <a:tc>
                  <a:txBody>
                    <a:bodyPr/>
                    <a:lstStyle/>
                    <a:p>
                      <a:pPr marL="0" marR="0" algn="ctr">
                        <a:spcBef>
                          <a:spcPts val="0"/>
                        </a:spcBef>
                        <a:spcAft>
                          <a:spcPts val="0"/>
                        </a:spcAft>
                      </a:pPr>
                      <a:endParaRPr lang="en-MY" sz="900" dirty="0">
                        <a:effectLst/>
                        <a:latin typeface="Times New Roman"/>
                        <a:ea typeface="Times New Roman"/>
                      </a:endParaRPr>
                    </a:p>
                  </a:txBody>
                  <a:tcPr marL="51435" marR="51435" marT="0" marB="0"/>
                </a:tc>
              </a:tr>
            </a:tbl>
          </a:graphicData>
        </a:graphic>
      </p:graphicFrame>
    </p:spTree>
    <p:extLst>
      <p:ext uri="{BB962C8B-B14F-4D97-AF65-F5344CB8AC3E}">
        <p14:creationId xmlns:p14="http://schemas.microsoft.com/office/powerpoint/2010/main" val="2006671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Cardiovascular Disease and Risk Factors</a:t>
            </a:r>
            <a:endParaRPr lang="en-GB" dirty="0"/>
          </a:p>
        </p:txBody>
      </p:sp>
      <p:sp>
        <p:nvSpPr>
          <p:cNvPr id="3" name="Content Placeholder 2"/>
          <p:cNvSpPr>
            <a:spLocks noGrp="1"/>
          </p:cNvSpPr>
          <p:nvPr>
            <p:ph idx="1"/>
          </p:nvPr>
        </p:nvSpPr>
        <p:spPr/>
        <p:txBody>
          <a:bodyPr/>
          <a:lstStyle/>
          <a:p>
            <a:r>
              <a:rPr lang="en-GB" dirty="0" smtClean="0"/>
              <a:t>Activity – play the risk game</a:t>
            </a:r>
            <a:endParaRPr lang="en-GB" dirty="0"/>
          </a:p>
        </p:txBody>
      </p:sp>
    </p:spTree>
    <p:extLst>
      <p:ext uri="{BB962C8B-B14F-4D97-AF65-F5344CB8AC3E}">
        <p14:creationId xmlns:p14="http://schemas.microsoft.com/office/powerpoint/2010/main" val="4027341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943489"/>
            <a:ext cx="8229600" cy="523364"/>
          </a:xfrm>
        </p:spPr>
        <p:txBody>
          <a:bodyPr>
            <a:normAutofit fontScale="90000"/>
          </a:bodyPr>
          <a:lstStyle/>
          <a:p>
            <a:r>
              <a:rPr lang="en-US" dirty="0" smtClean="0"/>
              <a:t>Risk and </a:t>
            </a:r>
            <a:r>
              <a:rPr lang="en-US" dirty="0" err="1" smtClean="0"/>
              <a:t>Cardiovasular</a:t>
            </a:r>
            <a:r>
              <a:rPr lang="en-US" dirty="0" smtClean="0"/>
              <a:t> Disease (CVD)</a:t>
            </a:r>
            <a:endParaRPr lang="en-MY" dirty="0"/>
          </a:p>
        </p:txBody>
      </p:sp>
    </p:spTree>
    <p:controls>
      <mc:AlternateContent xmlns:mc="http://schemas.openxmlformats.org/markup-compatibility/2006">
        <mc:Choice xmlns:v="urn:schemas-microsoft-com:vml" Requires="v">
          <p:control spid="17412" name="ShockwaveFlash1" r:id="rId2" imgW="11598120" imgH="5308560"/>
        </mc:Choice>
        <mc:Fallback>
          <p:control name="ShockwaveFlash1" r:id="rId2" imgW="11598120" imgH="5308560">
            <p:pic>
              <p:nvPicPr>
                <p:cNvPr id="3" name="ShockwaveFlash1"/>
                <p:cNvPicPr preferRelativeResize="0">
                  <a:picLocks noChangeArrowheads="1" noChangeShapeType="1"/>
                </p:cNvPicPr>
                <p:nvPr/>
              </p:nvPicPr>
              <p:blipFill>
                <a:blip r:embed="rId4"/>
                <a:srcRect/>
                <a:stretch>
                  <a:fillRect/>
                </a:stretch>
              </p:blipFill>
              <p:spPr bwMode="auto">
                <a:xfrm>
                  <a:off x="213123" y="1457325"/>
                  <a:ext cx="8698706" cy="39814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291704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US" dirty="0"/>
              <a:t>Specification 3.3.4.1</a:t>
            </a:r>
            <a:br>
              <a:rPr lang="en-US" dirty="0"/>
            </a:br>
            <a:r>
              <a:rPr lang="en-US" dirty="0"/>
              <a:t>Mass Transport in Animals </a:t>
            </a:r>
            <a:endParaRPr lang="en-MY" dirty="0"/>
          </a:p>
        </p:txBody>
      </p:sp>
      <p:sp>
        <p:nvSpPr>
          <p:cNvPr id="3" name="Content Placeholder 2"/>
          <p:cNvSpPr>
            <a:spLocks noGrp="1"/>
          </p:cNvSpPr>
          <p:nvPr>
            <p:ph idx="1"/>
          </p:nvPr>
        </p:nvSpPr>
        <p:spPr>
          <a:xfrm>
            <a:off x="457200" y="1595933"/>
            <a:ext cx="8229600" cy="4929411"/>
          </a:xfrm>
          <a:ln>
            <a:solidFill>
              <a:schemeClr val="accent1"/>
            </a:solidFill>
          </a:ln>
        </p:spPr>
        <p:txBody>
          <a:bodyPr>
            <a:noAutofit/>
          </a:bodyPr>
          <a:lstStyle/>
          <a:p>
            <a:pPr marL="0" indent="0">
              <a:buNone/>
            </a:pPr>
            <a:r>
              <a:rPr lang="en-MY" sz="2000" dirty="0"/>
              <a:t>The general pattern of blood circulation in a mammal. Names are required only of the coronary arteries and of the blood vessels entering and leaving the heart, lungs and kidneys. </a:t>
            </a:r>
            <a:endParaRPr lang="en-MY" sz="2000" dirty="0" smtClean="0"/>
          </a:p>
          <a:p>
            <a:pPr marL="0" indent="0">
              <a:buNone/>
            </a:pPr>
            <a:endParaRPr lang="en-MY" sz="2000" dirty="0"/>
          </a:p>
          <a:p>
            <a:pPr marL="0" indent="0">
              <a:buNone/>
            </a:pPr>
            <a:r>
              <a:rPr lang="en-MY" sz="2000" dirty="0" smtClean="0"/>
              <a:t>The </a:t>
            </a:r>
            <a:r>
              <a:rPr lang="en-MY" sz="2000" dirty="0"/>
              <a:t>gross structure of the human heart. Pressure and volume changes and associated valve movements during the cardiac cycle that maintain a unidirectional flow of blood. </a:t>
            </a:r>
            <a:endParaRPr lang="en-MY" sz="2000" dirty="0" smtClean="0"/>
          </a:p>
          <a:p>
            <a:pPr marL="0" indent="0">
              <a:buNone/>
            </a:pPr>
            <a:endParaRPr lang="en-MY" sz="2000" dirty="0"/>
          </a:p>
          <a:p>
            <a:pPr marL="0" indent="0">
              <a:buNone/>
            </a:pPr>
            <a:r>
              <a:rPr lang="en-MY" sz="2000" dirty="0" smtClean="0"/>
              <a:t>The </a:t>
            </a:r>
            <a:r>
              <a:rPr lang="en-MY" sz="2000" dirty="0"/>
              <a:t>structure of arteries, arterioles and veins in relation to their function. </a:t>
            </a:r>
            <a:endParaRPr lang="en-MY" sz="2000" dirty="0" smtClean="0"/>
          </a:p>
          <a:p>
            <a:pPr marL="0" indent="0">
              <a:buNone/>
            </a:pPr>
            <a:endParaRPr lang="en-MY" sz="2000" dirty="0"/>
          </a:p>
          <a:p>
            <a:pPr marL="0" indent="0">
              <a:buNone/>
            </a:pPr>
            <a:r>
              <a:rPr lang="en-MY" sz="2000" dirty="0" smtClean="0"/>
              <a:t>The </a:t>
            </a:r>
            <a:r>
              <a:rPr lang="en-MY" sz="2000" dirty="0"/>
              <a:t>structure of capillaries and the importance of capillary beds as exchange surfaces. The formation of tissue fluid and its return to the circulatory system. </a:t>
            </a:r>
          </a:p>
        </p:txBody>
      </p:sp>
    </p:spTree>
    <p:extLst>
      <p:ext uri="{BB962C8B-B14F-4D97-AF65-F5344CB8AC3E}">
        <p14:creationId xmlns:p14="http://schemas.microsoft.com/office/powerpoint/2010/main" val="2832066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108" name="Picture 12" descr="heart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863" y="2206228"/>
            <a:ext cx="3143250" cy="287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idx="4294967295"/>
          </p:nvPr>
        </p:nvSpPr>
        <p:spPr>
          <a:xfrm>
            <a:off x="457200" y="1008804"/>
            <a:ext cx="8229600" cy="534250"/>
          </a:xfrm>
        </p:spPr>
        <p:txBody>
          <a:bodyPr>
            <a:normAutofit fontScale="90000"/>
          </a:bodyPr>
          <a:lstStyle/>
          <a:p>
            <a:pPr eaLnBrk="1" hangingPunct="1"/>
            <a:r>
              <a:rPr lang="en-GB" altLang="en-US" dirty="0" smtClean="0"/>
              <a:t>Effects of CHD: heart attack</a:t>
            </a:r>
          </a:p>
        </p:txBody>
      </p:sp>
      <p:sp>
        <p:nvSpPr>
          <p:cNvPr id="11268" name="Text Box 3"/>
          <p:cNvSpPr txBox="1">
            <a:spLocks noChangeArrowheads="1"/>
          </p:cNvSpPr>
          <p:nvPr/>
        </p:nvSpPr>
        <p:spPr bwMode="auto">
          <a:xfrm>
            <a:off x="560388" y="1445423"/>
            <a:ext cx="8583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10BC45"/>
              </a:buClr>
              <a:buSzPct val="80000"/>
              <a:buFont typeface="Wingdings" pitchFamily="2" charset="2"/>
              <a:buNone/>
            </a:pPr>
            <a:r>
              <a:rPr lang="en-GB" altLang="en-US" dirty="0">
                <a:solidFill>
                  <a:srgbClr val="010066"/>
                </a:solidFill>
              </a:rPr>
              <a:t>The most dangerous symptom/result of CHD is a heart attack, known as a </a:t>
            </a:r>
            <a:r>
              <a:rPr lang="en-GB" altLang="en-US" b="1" dirty="0">
                <a:solidFill>
                  <a:srgbClr val="10BC45"/>
                </a:solidFill>
              </a:rPr>
              <a:t>myocardial infarction </a:t>
            </a:r>
            <a:r>
              <a:rPr lang="en-GB" altLang="en-US" dirty="0">
                <a:solidFill>
                  <a:srgbClr val="010066"/>
                </a:solidFill>
              </a:rPr>
              <a:t>(</a:t>
            </a:r>
            <a:r>
              <a:rPr lang="en-GB" altLang="en-US" b="1" dirty="0">
                <a:solidFill>
                  <a:srgbClr val="10BC45"/>
                </a:solidFill>
              </a:rPr>
              <a:t>MI</a:t>
            </a:r>
            <a:r>
              <a:rPr lang="en-GB" altLang="en-US" dirty="0">
                <a:solidFill>
                  <a:srgbClr val="010066"/>
                </a:solidFill>
              </a:rPr>
              <a:t>).</a:t>
            </a:r>
          </a:p>
        </p:txBody>
      </p:sp>
      <p:sp>
        <p:nvSpPr>
          <p:cNvPr id="1028104" name="Text Box 8"/>
          <p:cNvSpPr txBox="1">
            <a:spLocks noChangeArrowheads="1"/>
          </p:cNvSpPr>
          <p:nvPr/>
        </p:nvSpPr>
        <p:spPr bwMode="auto">
          <a:xfrm>
            <a:off x="560388" y="2372916"/>
            <a:ext cx="47355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10BC45"/>
              </a:buClr>
              <a:buSzPct val="80000"/>
              <a:buFont typeface="Wingdings" pitchFamily="2" charset="2"/>
              <a:buNone/>
            </a:pPr>
            <a:r>
              <a:rPr lang="en-GB" altLang="en-US" dirty="0">
                <a:solidFill>
                  <a:srgbClr val="010066"/>
                </a:solidFill>
              </a:rPr>
              <a:t>An MI occurs when the blood supply to part of the heart muscle (</a:t>
            </a:r>
            <a:r>
              <a:rPr lang="en-GB" altLang="en-US" b="1" dirty="0">
                <a:solidFill>
                  <a:srgbClr val="10BC45"/>
                </a:solidFill>
              </a:rPr>
              <a:t>myocardium</a:t>
            </a:r>
            <a:r>
              <a:rPr lang="en-GB" altLang="en-US" dirty="0">
                <a:solidFill>
                  <a:srgbClr val="010066"/>
                </a:solidFill>
              </a:rPr>
              <a:t>) is interrupted. This causes oxygen deprivation and subsequent tissue damage.</a:t>
            </a:r>
          </a:p>
        </p:txBody>
      </p:sp>
      <p:sp>
        <p:nvSpPr>
          <p:cNvPr id="1028105" name="Text Box 9"/>
          <p:cNvSpPr txBox="1">
            <a:spLocks noChangeArrowheads="1"/>
          </p:cNvSpPr>
          <p:nvPr/>
        </p:nvSpPr>
        <p:spPr bwMode="auto">
          <a:xfrm>
            <a:off x="560388" y="3773601"/>
            <a:ext cx="55102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10BC45"/>
              </a:buClr>
              <a:buSzPct val="80000"/>
              <a:buFont typeface="Wingdings" pitchFamily="2" charset="2"/>
              <a:buNone/>
            </a:pPr>
            <a:r>
              <a:rPr lang="en-GB" altLang="en-US" dirty="0">
                <a:solidFill>
                  <a:srgbClr val="010066"/>
                </a:solidFill>
              </a:rPr>
              <a:t>The most common symptom is</a:t>
            </a:r>
            <a:br>
              <a:rPr lang="en-GB" altLang="en-US" dirty="0">
                <a:solidFill>
                  <a:srgbClr val="010066"/>
                </a:solidFill>
              </a:rPr>
            </a:br>
            <a:r>
              <a:rPr lang="en-GB" altLang="en-US" dirty="0">
                <a:solidFill>
                  <a:srgbClr val="010066"/>
                </a:solidFill>
              </a:rPr>
              <a:t>chest pain, but shortness of breath, excessive sweating, nausea and weakness may also be present. Loss of consciousness and death can occur.</a:t>
            </a:r>
          </a:p>
        </p:txBody>
      </p:sp>
    </p:spTree>
    <p:extLst>
      <p:ext uri="{BB962C8B-B14F-4D97-AF65-F5344CB8AC3E}">
        <p14:creationId xmlns:p14="http://schemas.microsoft.com/office/powerpoint/2010/main" val="2294287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8104"/>
                                        </p:tgtEl>
                                        <p:attrNameLst>
                                          <p:attrName>style.visibility</p:attrName>
                                        </p:attrNameLst>
                                      </p:cBhvr>
                                      <p:to>
                                        <p:strVal val="visible"/>
                                      </p:to>
                                    </p:set>
                                    <p:animEffect transition="in" filter="dissolve">
                                      <p:cBhvr>
                                        <p:cTn id="7" dur="500"/>
                                        <p:tgtEl>
                                          <p:spTgt spid="102810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028108"/>
                                        </p:tgtEl>
                                        <p:attrNameLst>
                                          <p:attrName>style.visibility</p:attrName>
                                        </p:attrNameLst>
                                      </p:cBhvr>
                                      <p:to>
                                        <p:strVal val="visible"/>
                                      </p:to>
                                    </p:set>
                                    <p:animEffect transition="in" filter="wipe(up)">
                                      <p:cBhvr>
                                        <p:cTn id="11" dur="500"/>
                                        <p:tgtEl>
                                          <p:spTgt spid="10281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28105"/>
                                        </p:tgtEl>
                                        <p:attrNameLst>
                                          <p:attrName>style.visibility</p:attrName>
                                        </p:attrNameLst>
                                      </p:cBhvr>
                                      <p:to>
                                        <p:strVal val="visible"/>
                                      </p:to>
                                    </p:set>
                                    <p:animEffect transition="in" filter="dissolve">
                                      <p:cBhvr>
                                        <p:cTn id="16" dur="500"/>
                                        <p:tgtEl>
                                          <p:spTgt spid="1028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4" grpId="0"/>
      <p:bldP spid="102810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954377"/>
            <a:ext cx="8229600" cy="599564"/>
          </a:xfrm>
        </p:spPr>
        <p:txBody>
          <a:bodyPr>
            <a:normAutofit fontScale="90000"/>
          </a:bodyPr>
          <a:lstStyle/>
          <a:p>
            <a:pPr eaLnBrk="1" hangingPunct="1"/>
            <a:r>
              <a:rPr lang="en-GB" altLang="en-US" dirty="0" smtClean="0"/>
              <a:t>Effects of CHD: angina</a:t>
            </a:r>
          </a:p>
        </p:txBody>
      </p:sp>
      <p:sp>
        <p:nvSpPr>
          <p:cNvPr id="12291" name="Text Box 3"/>
          <p:cNvSpPr txBox="1">
            <a:spLocks noChangeArrowheads="1"/>
          </p:cNvSpPr>
          <p:nvPr/>
        </p:nvSpPr>
        <p:spPr bwMode="auto">
          <a:xfrm>
            <a:off x="560390" y="1805338"/>
            <a:ext cx="37369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10BC45"/>
              </a:buClr>
              <a:buSzPct val="80000"/>
              <a:buFont typeface="Wingdings" pitchFamily="2" charset="2"/>
              <a:buNone/>
            </a:pPr>
            <a:r>
              <a:rPr lang="en-GB" altLang="en-US" dirty="0">
                <a:solidFill>
                  <a:srgbClr val="010066"/>
                </a:solidFill>
              </a:rPr>
              <a:t>A less severe symptom of CHD is</a:t>
            </a:r>
            <a:r>
              <a:rPr lang="en-GB" altLang="en-US" b="1" dirty="0">
                <a:solidFill>
                  <a:srgbClr val="10BC45"/>
                </a:solidFill>
              </a:rPr>
              <a:t> angina pectoris</a:t>
            </a:r>
            <a:r>
              <a:rPr lang="en-GB" altLang="en-US" dirty="0">
                <a:solidFill>
                  <a:srgbClr val="010066"/>
                </a:solidFill>
              </a:rPr>
              <a:t>. This is a tight, gripping chest pain or ache, similar to indigestion, which commonly occurs during physical activity.</a:t>
            </a:r>
          </a:p>
        </p:txBody>
      </p:sp>
      <p:sp>
        <p:nvSpPr>
          <p:cNvPr id="1030149" name="Text Box 5"/>
          <p:cNvSpPr txBox="1">
            <a:spLocks noChangeArrowheads="1"/>
          </p:cNvSpPr>
          <p:nvPr/>
        </p:nvSpPr>
        <p:spPr bwMode="auto">
          <a:xfrm>
            <a:off x="560388" y="3684988"/>
            <a:ext cx="85836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SzPct val="80000"/>
              <a:buFont typeface="Wingdings" pitchFamily="2" charset="2"/>
              <a:buNone/>
            </a:pPr>
            <a:r>
              <a:rPr lang="en-GB" altLang="en-US">
                <a:solidFill>
                  <a:srgbClr val="010066"/>
                </a:solidFill>
              </a:rPr>
              <a:t>The narrowing of the coronary arteries results in inadequate blood and oxygen supply, forcing the heart to respire anaerobically, and causing a build-up of lactic acid.</a:t>
            </a:r>
          </a:p>
        </p:txBody>
      </p:sp>
      <p:sp>
        <p:nvSpPr>
          <p:cNvPr id="1030151" name="Text Box 7"/>
          <p:cNvSpPr txBox="1">
            <a:spLocks noChangeArrowheads="1"/>
          </p:cNvSpPr>
          <p:nvPr/>
        </p:nvSpPr>
        <p:spPr bwMode="auto">
          <a:xfrm>
            <a:off x="560391" y="4830370"/>
            <a:ext cx="8434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SzPct val="80000"/>
              <a:buFont typeface="Wingdings" pitchFamily="2" charset="2"/>
              <a:buNone/>
            </a:pPr>
            <a:r>
              <a:rPr lang="en-GB" altLang="en-US">
                <a:solidFill>
                  <a:srgbClr val="010066"/>
                </a:solidFill>
              </a:rPr>
              <a:t>The pain normally subsides with rest, once the demand on the heart has dropped and it can respire aerobically.</a:t>
            </a:r>
          </a:p>
        </p:txBody>
      </p:sp>
      <p:pic>
        <p:nvPicPr>
          <p:cNvPr id="1030152" name="Picture 8"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90" y="5482833"/>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descr="chest_p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963" y="1531148"/>
            <a:ext cx="4005262" cy="200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644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0149"/>
                                        </p:tgtEl>
                                        <p:attrNameLst>
                                          <p:attrName>style.visibility</p:attrName>
                                        </p:attrNameLst>
                                      </p:cBhvr>
                                      <p:to>
                                        <p:strVal val="visible"/>
                                      </p:to>
                                    </p:set>
                                    <p:animEffect transition="in" filter="dissolve">
                                      <p:cBhvr>
                                        <p:cTn id="7" dur="500"/>
                                        <p:tgtEl>
                                          <p:spTgt spid="1030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0151"/>
                                        </p:tgtEl>
                                        <p:attrNameLst>
                                          <p:attrName>style.visibility</p:attrName>
                                        </p:attrNameLst>
                                      </p:cBhvr>
                                      <p:to>
                                        <p:strVal val="visible"/>
                                      </p:to>
                                    </p:set>
                                    <p:animEffect transition="in" filter="dissolve">
                                      <p:cBhvr>
                                        <p:cTn id="12" dur="500"/>
                                        <p:tgtEl>
                                          <p:spTgt spid="1030151"/>
                                        </p:tgtEl>
                                      </p:cBhvr>
                                    </p:animEffect>
                                  </p:childTnLst>
                                </p:cTn>
                              </p:par>
                              <p:par>
                                <p:cTn id="13" presetID="1" presetClass="entr" presetSubtype="0" fill="hold" nodeType="withEffect">
                                  <p:stCondLst>
                                    <p:cond delay="0"/>
                                  </p:stCondLst>
                                  <p:childTnLst>
                                    <p:set>
                                      <p:cBhvr>
                                        <p:cTn id="14" dur="1" fill="hold">
                                          <p:stCondLst>
                                            <p:cond delay="0"/>
                                          </p:stCondLst>
                                        </p:cTn>
                                        <p:tgtEl>
                                          <p:spTgt spid="1030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49" grpId="0"/>
      <p:bldP spid="10301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976145"/>
            <a:ext cx="8229600" cy="490707"/>
          </a:xfrm>
        </p:spPr>
        <p:txBody>
          <a:bodyPr>
            <a:normAutofit fontScale="90000"/>
          </a:bodyPr>
          <a:lstStyle/>
          <a:p>
            <a:pPr eaLnBrk="1" hangingPunct="1"/>
            <a:r>
              <a:rPr lang="en-GB" altLang="en-US" dirty="0" smtClean="0"/>
              <a:t>What is coronary heart disease?</a:t>
            </a:r>
          </a:p>
        </p:txBody>
      </p:sp>
      <p:sp>
        <p:nvSpPr>
          <p:cNvPr id="8195" name="Text Box 3"/>
          <p:cNvSpPr txBox="1">
            <a:spLocks noChangeArrowheads="1"/>
          </p:cNvSpPr>
          <p:nvPr/>
        </p:nvSpPr>
        <p:spPr bwMode="auto">
          <a:xfrm>
            <a:off x="560388" y="1445422"/>
            <a:ext cx="84312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b="1">
                <a:solidFill>
                  <a:srgbClr val="10BC45"/>
                </a:solidFill>
              </a:rPr>
              <a:t>Coronary heart disease</a:t>
            </a:r>
            <a:r>
              <a:rPr lang="en-GB" altLang="en-US">
                <a:solidFill>
                  <a:srgbClr val="010066"/>
                </a:solidFill>
              </a:rPr>
              <a:t> (</a:t>
            </a:r>
            <a:r>
              <a:rPr lang="en-GB" altLang="en-US" b="1">
                <a:solidFill>
                  <a:srgbClr val="10BC45"/>
                </a:solidFill>
              </a:rPr>
              <a:t>CHD</a:t>
            </a:r>
            <a:r>
              <a:rPr lang="en-GB" altLang="en-US">
                <a:solidFill>
                  <a:srgbClr val="010066"/>
                </a:solidFill>
              </a:rPr>
              <a:t>) is a disease of the arteries supplying the heart (</a:t>
            </a:r>
            <a:r>
              <a:rPr lang="en-GB" altLang="en-US" b="1">
                <a:solidFill>
                  <a:srgbClr val="10BC45"/>
                </a:solidFill>
              </a:rPr>
              <a:t>coronary arteries</a:t>
            </a:r>
            <a:r>
              <a:rPr lang="en-GB" altLang="en-US">
                <a:solidFill>
                  <a:srgbClr val="010066"/>
                </a:solidFill>
              </a:rPr>
              <a:t>). Almost one-fifth of all deaths in the UK in 2005 were due to CHD.</a:t>
            </a:r>
          </a:p>
        </p:txBody>
      </p:sp>
      <p:sp>
        <p:nvSpPr>
          <p:cNvPr id="972804" name="Text Box 4"/>
          <p:cNvSpPr txBox="1">
            <a:spLocks noChangeArrowheads="1"/>
          </p:cNvSpPr>
          <p:nvPr/>
        </p:nvSpPr>
        <p:spPr bwMode="auto">
          <a:xfrm>
            <a:off x="560389" y="2643189"/>
            <a:ext cx="49514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solidFill>
                  <a:srgbClr val="010066"/>
                </a:solidFill>
              </a:rPr>
              <a:t>The major cause of CHD is </a:t>
            </a:r>
            <a:r>
              <a:rPr lang="en-GB" altLang="en-US" b="1">
                <a:solidFill>
                  <a:srgbClr val="10BC45"/>
                </a:solidFill>
              </a:rPr>
              <a:t>atherosclerosis</a:t>
            </a:r>
            <a:r>
              <a:rPr lang="en-GB" altLang="en-US">
                <a:solidFill>
                  <a:srgbClr val="010066"/>
                </a:solidFill>
              </a:rPr>
              <a:t>: a thickening of arteries caused by a build-up of fatty plaques (</a:t>
            </a:r>
            <a:r>
              <a:rPr lang="en-GB" altLang="en-US" b="1">
                <a:solidFill>
                  <a:srgbClr val="10BC45"/>
                </a:solidFill>
              </a:rPr>
              <a:t>atheromas</a:t>
            </a:r>
            <a:r>
              <a:rPr lang="en-GB" altLang="en-US">
                <a:solidFill>
                  <a:srgbClr val="010066"/>
                </a:solidFill>
              </a:rPr>
              <a:t>) on the inside walls.</a:t>
            </a:r>
          </a:p>
        </p:txBody>
      </p:sp>
      <p:sp>
        <p:nvSpPr>
          <p:cNvPr id="972810" name="Text Box 10"/>
          <p:cNvSpPr txBox="1">
            <a:spLocks noChangeArrowheads="1"/>
          </p:cNvSpPr>
          <p:nvPr/>
        </p:nvSpPr>
        <p:spPr bwMode="auto">
          <a:xfrm>
            <a:off x="560388" y="3953832"/>
            <a:ext cx="48879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dirty="0">
                <a:solidFill>
                  <a:srgbClr val="010066"/>
                </a:solidFill>
              </a:rPr>
              <a:t>Atherosclerosis can eventually lead to a reduced blood supply (</a:t>
            </a:r>
            <a:r>
              <a:rPr lang="en-GB" altLang="en-US" b="1" dirty="0">
                <a:solidFill>
                  <a:srgbClr val="10BC45"/>
                </a:solidFill>
              </a:rPr>
              <a:t>ischaemia</a:t>
            </a:r>
            <a:r>
              <a:rPr lang="en-GB" altLang="en-US" dirty="0">
                <a:solidFill>
                  <a:srgbClr val="010066"/>
                </a:solidFill>
              </a:rPr>
              <a:t>) to tissues, with potentially fatal consequences.</a:t>
            </a:r>
          </a:p>
        </p:txBody>
      </p:sp>
      <p:pic>
        <p:nvPicPr>
          <p:cNvPr id="6" name="Picture 6" descr="PHIL_846_lo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2441" y="2440785"/>
            <a:ext cx="2803525" cy="327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205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2804"/>
                                        </p:tgtEl>
                                        <p:attrNameLst>
                                          <p:attrName>style.visibility</p:attrName>
                                        </p:attrNameLst>
                                      </p:cBhvr>
                                      <p:to>
                                        <p:strVal val="visible"/>
                                      </p:to>
                                    </p:set>
                                    <p:animEffect transition="in" filter="dissolve">
                                      <p:cBhvr>
                                        <p:cTn id="7" dur="500"/>
                                        <p:tgtEl>
                                          <p:spTgt spid="972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2810"/>
                                        </p:tgtEl>
                                        <p:attrNameLst>
                                          <p:attrName>style.visibility</p:attrName>
                                        </p:attrNameLst>
                                      </p:cBhvr>
                                      <p:to>
                                        <p:strVal val="visible"/>
                                      </p:to>
                                    </p:set>
                                    <p:animEffect transition="in" filter="dissolve">
                                      <p:cBhvr>
                                        <p:cTn id="12" dur="500"/>
                                        <p:tgtEl>
                                          <p:spTgt spid="972810"/>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04" grpId="0"/>
      <p:bldP spid="9728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24" name="Rectangle 20"/>
          <p:cNvSpPr>
            <a:spLocks noChangeArrowheads="1"/>
          </p:cNvSpPr>
          <p:nvPr/>
        </p:nvSpPr>
        <p:spPr bwMode="auto">
          <a:xfrm>
            <a:off x="685800" y="4857750"/>
            <a:ext cx="3365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a:solidFill>
                  <a:srgbClr val="010066"/>
                </a:solidFill>
              </a:rPr>
              <a:t>others: stress, alcohol</a:t>
            </a:r>
          </a:p>
        </p:txBody>
      </p:sp>
      <p:sp>
        <p:nvSpPr>
          <p:cNvPr id="968722" name="Rectangle 18"/>
          <p:cNvSpPr>
            <a:spLocks noChangeArrowheads="1"/>
          </p:cNvSpPr>
          <p:nvPr/>
        </p:nvSpPr>
        <p:spPr bwMode="auto">
          <a:xfrm>
            <a:off x="685800" y="4476750"/>
            <a:ext cx="3365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a:solidFill>
                  <a:srgbClr val="010066"/>
                </a:solidFill>
              </a:rPr>
              <a:t>diabetes mellitus</a:t>
            </a:r>
          </a:p>
        </p:txBody>
      </p:sp>
      <p:sp>
        <p:nvSpPr>
          <p:cNvPr id="968720" name="Rectangle 16"/>
          <p:cNvSpPr>
            <a:spLocks noChangeArrowheads="1"/>
          </p:cNvSpPr>
          <p:nvPr/>
        </p:nvSpPr>
        <p:spPr bwMode="auto">
          <a:xfrm>
            <a:off x="685800" y="4095750"/>
            <a:ext cx="3365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a:solidFill>
                  <a:srgbClr val="010066"/>
                </a:solidFill>
              </a:rPr>
              <a:t>obesity</a:t>
            </a:r>
          </a:p>
        </p:txBody>
      </p:sp>
      <p:sp>
        <p:nvSpPr>
          <p:cNvPr id="968719" name="Rectangle 15"/>
          <p:cNvSpPr>
            <a:spLocks noChangeArrowheads="1"/>
          </p:cNvSpPr>
          <p:nvPr/>
        </p:nvSpPr>
        <p:spPr bwMode="auto">
          <a:xfrm>
            <a:off x="4235452" y="3714750"/>
            <a:ext cx="406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a:solidFill>
                  <a:srgbClr val="010066"/>
                </a:solidFill>
              </a:rPr>
              <a:t>ethnicity/race</a:t>
            </a:r>
          </a:p>
        </p:txBody>
      </p:sp>
      <p:sp>
        <p:nvSpPr>
          <p:cNvPr id="968718" name="Rectangle 14"/>
          <p:cNvSpPr>
            <a:spLocks noChangeArrowheads="1"/>
          </p:cNvSpPr>
          <p:nvPr/>
        </p:nvSpPr>
        <p:spPr bwMode="auto">
          <a:xfrm>
            <a:off x="685800" y="3714750"/>
            <a:ext cx="3365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a:solidFill>
                  <a:srgbClr val="010066"/>
                </a:solidFill>
              </a:rPr>
              <a:t>physical inactivity</a:t>
            </a:r>
          </a:p>
        </p:txBody>
      </p:sp>
      <p:sp>
        <p:nvSpPr>
          <p:cNvPr id="968717" name="Rectangle 13"/>
          <p:cNvSpPr>
            <a:spLocks noChangeArrowheads="1"/>
          </p:cNvSpPr>
          <p:nvPr/>
        </p:nvSpPr>
        <p:spPr bwMode="auto">
          <a:xfrm>
            <a:off x="4235452" y="3333750"/>
            <a:ext cx="406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a:solidFill>
                  <a:srgbClr val="010066"/>
                </a:solidFill>
              </a:rPr>
              <a:t>family history of the disease</a:t>
            </a:r>
          </a:p>
        </p:txBody>
      </p:sp>
      <p:sp>
        <p:nvSpPr>
          <p:cNvPr id="968716" name="Rectangle 12"/>
          <p:cNvSpPr>
            <a:spLocks noChangeArrowheads="1"/>
          </p:cNvSpPr>
          <p:nvPr/>
        </p:nvSpPr>
        <p:spPr bwMode="auto">
          <a:xfrm>
            <a:off x="685800" y="3333750"/>
            <a:ext cx="3365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a:solidFill>
                  <a:srgbClr val="010066"/>
                </a:solidFill>
              </a:rPr>
              <a:t>tobacco smoking</a:t>
            </a:r>
          </a:p>
        </p:txBody>
      </p:sp>
      <p:sp>
        <p:nvSpPr>
          <p:cNvPr id="968715" name="Rectangle 11"/>
          <p:cNvSpPr>
            <a:spLocks noChangeArrowheads="1"/>
          </p:cNvSpPr>
          <p:nvPr/>
        </p:nvSpPr>
        <p:spPr bwMode="auto">
          <a:xfrm>
            <a:off x="4235452" y="2952750"/>
            <a:ext cx="406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a:solidFill>
                  <a:srgbClr val="010066"/>
                </a:solidFill>
              </a:rPr>
              <a:t>male gender</a:t>
            </a:r>
          </a:p>
        </p:txBody>
      </p:sp>
      <p:sp>
        <p:nvSpPr>
          <p:cNvPr id="968714" name="Rectangle 10"/>
          <p:cNvSpPr>
            <a:spLocks noChangeArrowheads="1"/>
          </p:cNvSpPr>
          <p:nvPr/>
        </p:nvSpPr>
        <p:spPr bwMode="auto">
          <a:xfrm>
            <a:off x="685800" y="2952750"/>
            <a:ext cx="3365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a:solidFill>
                  <a:srgbClr val="010066"/>
                </a:solidFill>
              </a:rPr>
              <a:t>high blood cholesterol</a:t>
            </a:r>
          </a:p>
        </p:txBody>
      </p:sp>
      <p:sp>
        <p:nvSpPr>
          <p:cNvPr id="968713" name="Rectangle 9"/>
          <p:cNvSpPr>
            <a:spLocks noChangeArrowheads="1"/>
          </p:cNvSpPr>
          <p:nvPr/>
        </p:nvSpPr>
        <p:spPr bwMode="auto">
          <a:xfrm>
            <a:off x="4235452" y="2571750"/>
            <a:ext cx="406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a:solidFill>
                  <a:srgbClr val="010066"/>
                </a:solidFill>
              </a:rPr>
              <a:t>advancing age</a:t>
            </a:r>
          </a:p>
        </p:txBody>
      </p:sp>
      <p:sp>
        <p:nvSpPr>
          <p:cNvPr id="968712" name="Rectangle 8"/>
          <p:cNvSpPr>
            <a:spLocks noChangeArrowheads="1"/>
          </p:cNvSpPr>
          <p:nvPr/>
        </p:nvSpPr>
        <p:spPr bwMode="auto">
          <a:xfrm>
            <a:off x="685800" y="2571750"/>
            <a:ext cx="3365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a:solidFill>
                  <a:srgbClr val="010066"/>
                </a:solidFill>
              </a:rPr>
              <a:t>high blood pressure</a:t>
            </a:r>
          </a:p>
        </p:txBody>
      </p:sp>
      <p:sp>
        <p:nvSpPr>
          <p:cNvPr id="9229" name="Rectangle 2"/>
          <p:cNvSpPr>
            <a:spLocks noGrp="1" noChangeArrowheads="1"/>
          </p:cNvSpPr>
          <p:nvPr>
            <p:ph type="title" idx="4294967295"/>
          </p:nvPr>
        </p:nvSpPr>
        <p:spPr>
          <a:xfrm>
            <a:off x="457200" y="976148"/>
            <a:ext cx="8229600" cy="534250"/>
          </a:xfrm>
        </p:spPr>
        <p:txBody>
          <a:bodyPr>
            <a:normAutofit fontScale="90000"/>
          </a:bodyPr>
          <a:lstStyle/>
          <a:p>
            <a:pPr eaLnBrk="1" hangingPunct="1"/>
            <a:r>
              <a:rPr lang="en-GB" altLang="en-US" dirty="0" smtClean="0"/>
              <a:t>Risk factors</a:t>
            </a:r>
          </a:p>
        </p:txBody>
      </p:sp>
      <p:sp>
        <p:nvSpPr>
          <p:cNvPr id="9230" name="Text Box 3"/>
          <p:cNvSpPr txBox="1">
            <a:spLocks noChangeArrowheads="1"/>
          </p:cNvSpPr>
          <p:nvPr/>
        </p:nvSpPr>
        <p:spPr bwMode="auto">
          <a:xfrm>
            <a:off x="239488" y="1467193"/>
            <a:ext cx="89076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dirty="0">
                <a:solidFill>
                  <a:srgbClr val="010066"/>
                </a:solidFill>
              </a:rPr>
              <a:t>A </a:t>
            </a:r>
            <a:r>
              <a:rPr lang="en-GB" altLang="en-US" b="1" dirty="0">
                <a:solidFill>
                  <a:srgbClr val="10BC45"/>
                </a:solidFill>
              </a:rPr>
              <a:t>risk factor</a:t>
            </a:r>
            <a:r>
              <a:rPr lang="en-GB" altLang="en-US" dirty="0">
                <a:solidFill>
                  <a:srgbClr val="010066"/>
                </a:solidFill>
              </a:rPr>
              <a:t> is anything that increases the chance of developing a disease. </a:t>
            </a:r>
          </a:p>
          <a:p>
            <a:pPr eaLnBrk="1" hangingPunct="1"/>
            <a:r>
              <a:rPr lang="en-GB" altLang="en-US" dirty="0">
                <a:solidFill>
                  <a:srgbClr val="010066"/>
                </a:solidFill>
              </a:rPr>
              <a:t>Hundreds of risk factors for CHD and stroke have been identified. The major ones are:</a:t>
            </a:r>
          </a:p>
        </p:txBody>
      </p:sp>
      <p:sp>
        <p:nvSpPr>
          <p:cNvPr id="9231" name="Line 31"/>
          <p:cNvSpPr>
            <a:spLocks noChangeShapeType="1"/>
          </p:cNvSpPr>
          <p:nvPr/>
        </p:nvSpPr>
        <p:spPr bwMode="auto">
          <a:xfrm>
            <a:off x="647700" y="2190750"/>
            <a:ext cx="0" cy="304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spAutoFit/>
          </a:bodyPr>
          <a:lstStyle/>
          <a:p>
            <a:endParaRPr lang="en-MY" sz="1350"/>
          </a:p>
        </p:txBody>
      </p:sp>
      <p:grpSp>
        <p:nvGrpSpPr>
          <p:cNvPr id="9232" name="Group 126"/>
          <p:cNvGrpSpPr>
            <a:grpSpLocks/>
          </p:cNvGrpSpPr>
          <p:nvPr/>
        </p:nvGrpSpPr>
        <p:grpSpPr bwMode="auto">
          <a:xfrm>
            <a:off x="622300" y="2132921"/>
            <a:ext cx="7772400" cy="3071813"/>
            <a:chOff x="392" y="1108"/>
            <a:chExt cx="4896" cy="2580"/>
          </a:xfrm>
        </p:grpSpPr>
        <p:sp>
          <p:nvSpPr>
            <p:cNvPr id="9235" name="AutoShape 88"/>
            <p:cNvSpPr>
              <a:spLocks noChangeArrowheads="1"/>
            </p:cNvSpPr>
            <p:nvPr/>
          </p:nvSpPr>
          <p:spPr bwMode="auto">
            <a:xfrm>
              <a:off x="408" y="1108"/>
              <a:ext cx="4872" cy="343"/>
            </a:xfrm>
            <a:prstGeom prst="roundRect">
              <a:avLst>
                <a:gd name="adj" fmla="val 16667"/>
              </a:avLst>
            </a:prstGeom>
            <a:solidFill>
              <a:srgbClr val="B0F9B9"/>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altLang="en-US" b="1">
                <a:solidFill>
                  <a:srgbClr val="010066"/>
                </a:solidFill>
              </a:endParaRPr>
            </a:p>
          </p:txBody>
        </p:sp>
        <p:sp>
          <p:nvSpPr>
            <p:cNvPr id="9236" name="Rectangle 7"/>
            <p:cNvSpPr>
              <a:spLocks noChangeArrowheads="1"/>
            </p:cNvSpPr>
            <p:nvPr/>
          </p:nvSpPr>
          <p:spPr bwMode="auto">
            <a:xfrm>
              <a:off x="2668" y="1120"/>
              <a:ext cx="256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b="1">
                  <a:solidFill>
                    <a:srgbClr val="010066"/>
                  </a:solidFill>
                </a:rPr>
                <a:t>Non-modifiable</a:t>
              </a:r>
            </a:p>
          </p:txBody>
        </p:sp>
        <p:sp>
          <p:nvSpPr>
            <p:cNvPr id="9237" name="Rectangle 6"/>
            <p:cNvSpPr>
              <a:spLocks noChangeArrowheads="1"/>
            </p:cNvSpPr>
            <p:nvPr/>
          </p:nvSpPr>
          <p:spPr bwMode="auto">
            <a:xfrm>
              <a:off x="432" y="1120"/>
              <a:ext cx="175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b="1">
                  <a:solidFill>
                    <a:srgbClr val="010066"/>
                  </a:solidFill>
                </a:rPr>
                <a:t>Modifiable</a:t>
              </a:r>
            </a:p>
          </p:txBody>
        </p:sp>
        <p:grpSp>
          <p:nvGrpSpPr>
            <p:cNvPr id="9238" name="Group 90"/>
            <p:cNvGrpSpPr>
              <a:grpSpLocks/>
            </p:cNvGrpSpPr>
            <p:nvPr/>
          </p:nvGrpSpPr>
          <p:grpSpPr bwMode="auto">
            <a:xfrm>
              <a:off x="392" y="1120"/>
              <a:ext cx="4896" cy="2568"/>
              <a:chOff x="392" y="1120"/>
              <a:chExt cx="4896" cy="2568"/>
            </a:xfrm>
          </p:grpSpPr>
          <p:sp>
            <p:nvSpPr>
              <p:cNvPr id="9239" name="Line 91"/>
              <p:cNvSpPr>
                <a:spLocks noChangeShapeType="1"/>
              </p:cNvSpPr>
              <p:nvPr/>
            </p:nvSpPr>
            <p:spPr bwMode="auto">
              <a:xfrm>
                <a:off x="408" y="1440"/>
                <a:ext cx="4856" cy="1"/>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a:spAutoFit/>
              </a:bodyPr>
              <a:lstStyle/>
              <a:p>
                <a:endParaRPr lang="en-MY" sz="1350"/>
              </a:p>
            </p:txBody>
          </p:sp>
          <p:sp>
            <p:nvSpPr>
              <p:cNvPr id="9240" name="Line 92"/>
              <p:cNvSpPr>
                <a:spLocks noChangeShapeType="1"/>
              </p:cNvSpPr>
              <p:nvPr/>
            </p:nvSpPr>
            <p:spPr bwMode="auto">
              <a:xfrm>
                <a:off x="392" y="1760"/>
                <a:ext cx="4888" cy="1"/>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a:spAutoFit/>
              </a:bodyPr>
              <a:lstStyle/>
              <a:p>
                <a:endParaRPr lang="en-MY" sz="1350"/>
              </a:p>
            </p:txBody>
          </p:sp>
          <p:sp>
            <p:nvSpPr>
              <p:cNvPr id="9241" name="Line 93"/>
              <p:cNvSpPr>
                <a:spLocks noChangeShapeType="1"/>
              </p:cNvSpPr>
              <p:nvPr/>
            </p:nvSpPr>
            <p:spPr bwMode="auto">
              <a:xfrm>
                <a:off x="392" y="2088"/>
                <a:ext cx="4880" cy="1"/>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a:spAutoFit/>
              </a:bodyPr>
              <a:lstStyle/>
              <a:p>
                <a:endParaRPr lang="en-MY" sz="1350"/>
              </a:p>
            </p:txBody>
          </p:sp>
          <p:sp>
            <p:nvSpPr>
              <p:cNvPr id="9242" name="Line 94"/>
              <p:cNvSpPr>
                <a:spLocks noChangeShapeType="1"/>
              </p:cNvSpPr>
              <p:nvPr/>
            </p:nvSpPr>
            <p:spPr bwMode="auto">
              <a:xfrm>
                <a:off x="408" y="2408"/>
                <a:ext cx="4872" cy="1"/>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a:spAutoFit/>
              </a:bodyPr>
              <a:lstStyle/>
              <a:p>
                <a:endParaRPr lang="en-MY" sz="1350"/>
              </a:p>
            </p:txBody>
          </p:sp>
          <p:sp>
            <p:nvSpPr>
              <p:cNvPr id="9243" name="Line 95"/>
              <p:cNvSpPr>
                <a:spLocks noChangeShapeType="1"/>
              </p:cNvSpPr>
              <p:nvPr/>
            </p:nvSpPr>
            <p:spPr bwMode="auto">
              <a:xfrm>
                <a:off x="416" y="2728"/>
                <a:ext cx="4864" cy="1"/>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a:spAutoFit/>
              </a:bodyPr>
              <a:lstStyle/>
              <a:p>
                <a:endParaRPr lang="en-MY" sz="1350"/>
              </a:p>
            </p:txBody>
          </p:sp>
          <p:sp>
            <p:nvSpPr>
              <p:cNvPr id="9244" name="Line 96"/>
              <p:cNvSpPr>
                <a:spLocks noChangeShapeType="1"/>
              </p:cNvSpPr>
              <p:nvPr/>
            </p:nvSpPr>
            <p:spPr bwMode="auto">
              <a:xfrm>
                <a:off x="408" y="3048"/>
                <a:ext cx="4880" cy="1"/>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a:spAutoFit/>
              </a:bodyPr>
              <a:lstStyle/>
              <a:p>
                <a:endParaRPr lang="en-MY" sz="1350"/>
              </a:p>
            </p:txBody>
          </p:sp>
          <p:sp>
            <p:nvSpPr>
              <p:cNvPr id="9245" name="Line 97"/>
              <p:cNvSpPr>
                <a:spLocks noChangeShapeType="1"/>
              </p:cNvSpPr>
              <p:nvPr/>
            </p:nvSpPr>
            <p:spPr bwMode="auto">
              <a:xfrm>
                <a:off x="400" y="3368"/>
                <a:ext cx="4880" cy="1"/>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a:spAutoFit/>
              </a:bodyPr>
              <a:lstStyle/>
              <a:p>
                <a:endParaRPr lang="en-MY" sz="1350"/>
              </a:p>
            </p:txBody>
          </p:sp>
          <p:sp>
            <p:nvSpPr>
              <p:cNvPr id="9247" name="Line 99"/>
              <p:cNvSpPr>
                <a:spLocks noChangeShapeType="1"/>
              </p:cNvSpPr>
              <p:nvPr/>
            </p:nvSpPr>
            <p:spPr bwMode="auto">
              <a:xfrm>
                <a:off x="2640" y="1120"/>
                <a:ext cx="0" cy="2568"/>
              </a:xfrm>
              <a:prstGeom prst="line">
                <a:avLst/>
              </a:prstGeom>
              <a:noFill/>
              <a:ln w="25400">
                <a:solidFill>
                  <a:srgbClr val="10BC45"/>
                </a:solidFill>
                <a:round/>
                <a:headEnd/>
                <a:tailEnd/>
              </a:ln>
              <a:extLst>
                <a:ext uri="{909E8E84-426E-40DD-AFC4-6F175D3DCCD1}">
                  <a14:hiddenFill xmlns:a14="http://schemas.microsoft.com/office/drawing/2010/main">
                    <a:noFill/>
                  </a14:hiddenFill>
                </a:ext>
              </a:extLst>
            </p:spPr>
            <p:txBody>
              <a:bodyPr>
                <a:spAutoFit/>
              </a:bodyPr>
              <a:lstStyle/>
              <a:p>
                <a:endParaRPr lang="en-MY" sz="1350"/>
              </a:p>
            </p:txBody>
          </p:sp>
        </p:grpSp>
      </p:grpSp>
      <p:sp>
        <p:nvSpPr>
          <p:cNvPr id="3" name="TextBox 2"/>
          <p:cNvSpPr txBox="1"/>
          <p:nvPr/>
        </p:nvSpPr>
        <p:spPr>
          <a:xfrm>
            <a:off x="152400" y="5320394"/>
            <a:ext cx="3898900" cy="784830"/>
          </a:xfrm>
          <a:prstGeom prst="rect">
            <a:avLst/>
          </a:prstGeom>
          <a:noFill/>
        </p:spPr>
        <p:txBody>
          <a:bodyPr wrap="square" rtlCol="0">
            <a:spAutoFit/>
          </a:bodyPr>
          <a:lstStyle/>
          <a:p>
            <a:r>
              <a:rPr lang="en-GB" altLang="en-US" sz="1500" dirty="0">
                <a:solidFill>
                  <a:srgbClr val="010066"/>
                </a:solidFill>
              </a:rPr>
              <a:t>Can be prevented and controlled. These are essentially environmental or lifestyle risk factors</a:t>
            </a:r>
            <a:endParaRPr lang="en-MY" sz="1500" dirty="0"/>
          </a:p>
        </p:txBody>
      </p:sp>
      <p:sp>
        <p:nvSpPr>
          <p:cNvPr id="35" name="TextBox 34"/>
          <p:cNvSpPr txBox="1"/>
          <p:nvPr/>
        </p:nvSpPr>
        <p:spPr>
          <a:xfrm>
            <a:off x="4457700" y="5331935"/>
            <a:ext cx="3898900" cy="530915"/>
          </a:xfrm>
          <a:prstGeom prst="rect">
            <a:avLst/>
          </a:prstGeom>
          <a:noFill/>
        </p:spPr>
        <p:txBody>
          <a:bodyPr wrap="square" rtlCol="0">
            <a:spAutoFit/>
          </a:bodyPr>
          <a:lstStyle/>
          <a:p>
            <a:pPr>
              <a:spcBef>
                <a:spcPct val="50000"/>
              </a:spcBef>
              <a:buClr>
                <a:srgbClr val="10BC45"/>
              </a:buClr>
              <a:buSzPct val="80000"/>
            </a:pPr>
            <a:r>
              <a:rPr lang="en-GB" altLang="en-US" sz="1500" dirty="0">
                <a:solidFill>
                  <a:srgbClr val="010066"/>
                </a:solidFill>
              </a:rPr>
              <a:t>Cannot be prevented or controlled</a:t>
            </a:r>
            <a:r>
              <a:rPr lang="en-GB" altLang="en-US" sz="1350" dirty="0">
                <a:solidFill>
                  <a:srgbClr val="010066"/>
                </a:solidFill>
              </a:rPr>
              <a:t>. </a:t>
            </a:r>
          </a:p>
          <a:p>
            <a:endParaRPr lang="en-MY" sz="1350" dirty="0"/>
          </a:p>
        </p:txBody>
      </p:sp>
      <p:pic>
        <p:nvPicPr>
          <p:cNvPr id="36" name="Picture 12" descr="junk_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975" y="3766628"/>
            <a:ext cx="1730828" cy="194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342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8712"/>
                                        </p:tgtEl>
                                        <p:attrNameLst>
                                          <p:attrName>style.visibility</p:attrName>
                                        </p:attrNameLst>
                                      </p:cBhvr>
                                      <p:to>
                                        <p:strVal val="visible"/>
                                      </p:to>
                                    </p:set>
                                    <p:animEffect transition="in" filter="dissolve">
                                      <p:cBhvr>
                                        <p:cTn id="7" dur="500"/>
                                        <p:tgtEl>
                                          <p:spTgt spid="9687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8714"/>
                                        </p:tgtEl>
                                        <p:attrNameLst>
                                          <p:attrName>style.visibility</p:attrName>
                                        </p:attrNameLst>
                                      </p:cBhvr>
                                      <p:to>
                                        <p:strVal val="visible"/>
                                      </p:to>
                                    </p:set>
                                    <p:animEffect transition="in" filter="dissolve">
                                      <p:cBhvr>
                                        <p:cTn id="12" dur="500"/>
                                        <p:tgtEl>
                                          <p:spTgt spid="9687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8716"/>
                                        </p:tgtEl>
                                        <p:attrNameLst>
                                          <p:attrName>style.visibility</p:attrName>
                                        </p:attrNameLst>
                                      </p:cBhvr>
                                      <p:to>
                                        <p:strVal val="visible"/>
                                      </p:to>
                                    </p:set>
                                    <p:animEffect transition="in" filter="dissolve">
                                      <p:cBhvr>
                                        <p:cTn id="17" dur="500"/>
                                        <p:tgtEl>
                                          <p:spTgt spid="9687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8718"/>
                                        </p:tgtEl>
                                        <p:attrNameLst>
                                          <p:attrName>style.visibility</p:attrName>
                                        </p:attrNameLst>
                                      </p:cBhvr>
                                      <p:to>
                                        <p:strVal val="visible"/>
                                      </p:to>
                                    </p:set>
                                    <p:animEffect transition="in" filter="dissolve">
                                      <p:cBhvr>
                                        <p:cTn id="22" dur="500"/>
                                        <p:tgtEl>
                                          <p:spTgt spid="9687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68720"/>
                                        </p:tgtEl>
                                        <p:attrNameLst>
                                          <p:attrName>style.visibility</p:attrName>
                                        </p:attrNameLst>
                                      </p:cBhvr>
                                      <p:to>
                                        <p:strVal val="visible"/>
                                      </p:to>
                                    </p:set>
                                    <p:animEffect transition="in" filter="dissolve">
                                      <p:cBhvr>
                                        <p:cTn id="27" dur="500"/>
                                        <p:tgtEl>
                                          <p:spTgt spid="9687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68722"/>
                                        </p:tgtEl>
                                        <p:attrNameLst>
                                          <p:attrName>style.visibility</p:attrName>
                                        </p:attrNameLst>
                                      </p:cBhvr>
                                      <p:to>
                                        <p:strVal val="visible"/>
                                      </p:to>
                                    </p:set>
                                    <p:animEffect transition="in" filter="dissolve">
                                      <p:cBhvr>
                                        <p:cTn id="32" dur="500"/>
                                        <p:tgtEl>
                                          <p:spTgt spid="9687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68724"/>
                                        </p:tgtEl>
                                        <p:attrNameLst>
                                          <p:attrName>style.visibility</p:attrName>
                                        </p:attrNameLst>
                                      </p:cBhvr>
                                      <p:to>
                                        <p:strVal val="visible"/>
                                      </p:to>
                                    </p:set>
                                    <p:animEffect transition="in" filter="dissolve">
                                      <p:cBhvr>
                                        <p:cTn id="37" dur="500"/>
                                        <p:tgtEl>
                                          <p:spTgt spid="9687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68713"/>
                                        </p:tgtEl>
                                        <p:attrNameLst>
                                          <p:attrName>style.visibility</p:attrName>
                                        </p:attrNameLst>
                                      </p:cBhvr>
                                      <p:to>
                                        <p:strVal val="visible"/>
                                      </p:to>
                                    </p:set>
                                    <p:animEffect transition="in" filter="dissolve">
                                      <p:cBhvr>
                                        <p:cTn id="42" dur="500"/>
                                        <p:tgtEl>
                                          <p:spTgt spid="9687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68715"/>
                                        </p:tgtEl>
                                        <p:attrNameLst>
                                          <p:attrName>style.visibility</p:attrName>
                                        </p:attrNameLst>
                                      </p:cBhvr>
                                      <p:to>
                                        <p:strVal val="visible"/>
                                      </p:to>
                                    </p:set>
                                    <p:animEffect transition="in" filter="dissolve">
                                      <p:cBhvr>
                                        <p:cTn id="47" dur="500"/>
                                        <p:tgtEl>
                                          <p:spTgt spid="9687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68717"/>
                                        </p:tgtEl>
                                        <p:attrNameLst>
                                          <p:attrName>style.visibility</p:attrName>
                                        </p:attrNameLst>
                                      </p:cBhvr>
                                      <p:to>
                                        <p:strVal val="visible"/>
                                      </p:to>
                                    </p:set>
                                    <p:animEffect transition="in" filter="dissolve">
                                      <p:cBhvr>
                                        <p:cTn id="52" dur="500"/>
                                        <p:tgtEl>
                                          <p:spTgt spid="9687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68719"/>
                                        </p:tgtEl>
                                        <p:attrNameLst>
                                          <p:attrName>style.visibility</p:attrName>
                                        </p:attrNameLst>
                                      </p:cBhvr>
                                      <p:to>
                                        <p:strVal val="visible"/>
                                      </p:to>
                                    </p:set>
                                    <p:animEffect transition="in" filter="dissolve">
                                      <p:cBhvr>
                                        <p:cTn id="57" dur="500"/>
                                        <p:tgtEl>
                                          <p:spTgt spid="968719"/>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24" grpId="0"/>
      <p:bldP spid="968722" grpId="0"/>
      <p:bldP spid="968720" grpId="0"/>
      <p:bldP spid="968719" grpId="0"/>
      <p:bldP spid="968718" grpId="0"/>
      <p:bldP spid="968717" grpId="0"/>
      <p:bldP spid="968716" grpId="0"/>
      <p:bldP spid="968715" grpId="0"/>
      <p:bldP spid="968714" grpId="0"/>
      <p:bldP spid="968713" grpId="0"/>
      <p:bldP spid="9687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r>
              <a:rPr lang="en-GB" altLang="en-US" dirty="0" smtClean="0"/>
              <a:t>Correlation versus Cause</a:t>
            </a:r>
          </a:p>
        </p:txBody>
      </p:sp>
      <p:sp>
        <p:nvSpPr>
          <p:cNvPr id="1014793" name="Text Box 9"/>
          <p:cNvSpPr txBox="1">
            <a:spLocks noChangeArrowheads="1"/>
          </p:cNvSpPr>
          <p:nvPr/>
        </p:nvSpPr>
        <p:spPr bwMode="auto">
          <a:xfrm>
            <a:off x="495301" y="3491425"/>
            <a:ext cx="841851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b="1" dirty="0">
                <a:solidFill>
                  <a:srgbClr val="0000CC"/>
                </a:solidFill>
              </a:rPr>
              <a:t>Correlation: </a:t>
            </a:r>
          </a:p>
          <a:p>
            <a:pPr eaLnBrk="1" hangingPunct="1">
              <a:spcBef>
                <a:spcPct val="50000"/>
              </a:spcBef>
            </a:pPr>
            <a:r>
              <a:rPr lang="en-GB" altLang="en-US" b="1" dirty="0">
                <a:solidFill>
                  <a:srgbClr val="10BC45"/>
                </a:solidFill>
              </a:rPr>
              <a:t>When a change in one factor is reflected in a change in another factor </a:t>
            </a:r>
            <a:r>
              <a:rPr lang="en-GB" altLang="en-US" dirty="0">
                <a:solidFill>
                  <a:srgbClr val="010066"/>
                </a:solidFill>
              </a:rPr>
              <a:t> </a:t>
            </a:r>
          </a:p>
        </p:txBody>
      </p:sp>
      <p:pic>
        <p:nvPicPr>
          <p:cNvPr id="6148" name="Picture 13" descr="notes_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9" y="970360"/>
            <a:ext cx="442912"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798" name="Picture 14"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90" y="5482833"/>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8"/>
          <p:cNvSpPr>
            <a:spLocks noChangeArrowheads="1"/>
          </p:cNvSpPr>
          <p:nvPr/>
        </p:nvSpPr>
        <p:spPr bwMode="auto">
          <a:xfrm>
            <a:off x="495301" y="4436779"/>
            <a:ext cx="787558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b="1" dirty="0">
                <a:solidFill>
                  <a:srgbClr val="0000CC"/>
                </a:solidFill>
              </a:rPr>
              <a:t>Cause:</a:t>
            </a:r>
          </a:p>
          <a:p>
            <a:pPr eaLnBrk="1" hangingPunct="1">
              <a:spcBef>
                <a:spcPct val="50000"/>
              </a:spcBef>
            </a:pPr>
            <a:r>
              <a:rPr lang="en-GB" altLang="en-US" b="1" dirty="0">
                <a:solidFill>
                  <a:srgbClr val="10BC45"/>
                </a:solidFill>
              </a:rPr>
              <a:t>When a change in one factor is responsible for the change in another factor</a:t>
            </a:r>
            <a:endParaRPr lang="en-GB" altLang="en-US" dirty="0">
              <a:solidFill>
                <a:srgbClr val="010066"/>
              </a:solidFill>
            </a:endParaRPr>
          </a:p>
        </p:txBody>
      </p:sp>
      <p:sp>
        <p:nvSpPr>
          <p:cNvPr id="7" name="Text Box 9"/>
          <p:cNvSpPr txBox="1">
            <a:spLocks noChangeArrowheads="1"/>
          </p:cNvSpPr>
          <p:nvPr/>
        </p:nvSpPr>
        <p:spPr bwMode="auto">
          <a:xfrm>
            <a:off x="495301" y="2019130"/>
            <a:ext cx="84185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dirty="0">
                <a:solidFill>
                  <a:srgbClr val="0000CC"/>
                </a:solidFill>
              </a:rPr>
              <a:t>Risk factors are </a:t>
            </a:r>
            <a:r>
              <a:rPr lang="en-GB" altLang="en-US" b="1" dirty="0">
                <a:solidFill>
                  <a:srgbClr val="10BC45"/>
                </a:solidFill>
              </a:rPr>
              <a:t>correlational</a:t>
            </a:r>
            <a:r>
              <a:rPr lang="en-GB" altLang="en-US" dirty="0">
                <a:solidFill>
                  <a:srgbClr val="010066"/>
                </a:solidFill>
              </a:rPr>
              <a:t> </a:t>
            </a:r>
            <a:r>
              <a:rPr lang="en-GB" altLang="en-US" dirty="0">
                <a:solidFill>
                  <a:srgbClr val="0000CC"/>
                </a:solidFill>
              </a:rPr>
              <a:t>with a disease, not necessarily </a:t>
            </a:r>
            <a:r>
              <a:rPr lang="en-GB" altLang="en-US" b="1" dirty="0">
                <a:solidFill>
                  <a:srgbClr val="10BC45"/>
                </a:solidFill>
              </a:rPr>
              <a:t>causal</a:t>
            </a:r>
            <a:r>
              <a:rPr lang="en-GB" altLang="en-US" dirty="0">
                <a:solidFill>
                  <a:srgbClr val="010066"/>
                </a:solidFill>
              </a:rPr>
              <a:t>. </a:t>
            </a:r>
            <a:r>
              <a:rPr lang="en-GB" altLang="en-US" dirty="0">
                <a:solidFill>
                  <a:srgbClr val="0000CC"/>
                </a:solidFill>
              </a:rPr>
              <a:t>For example, international travel is a risk factor for malaria, but it is not the travel itself that causes malaria – it just increases the chance of coming into contact with the malarial parasite.</a:t>
            </a:r>
          </a:p>
        </p:txBody>
      </p:sp>
    </p:spTree>
    <p:extLst>
      <p:ext uri="{BB962C8B-B14F-4D97-AF65-F5344CB8AC3E}">
        <p14:creationId xmlns:p14="http://schemas.microsoft.com/office/powerpoint/2010/main" val="3908913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4793"/>
                                        </p:tgtEl>
                                        <p:attrNameLst>
                                          <p:attrName>style.visibility</p:attrName>
                                        </p:attrNameLst>
                                      </p:cBhvr>
                                      <p:to>
                                        <p:strVal val="visible"/>
                                      </p:to>
                                    </p:set>
                                    <p:animEffect transition="in" filter="dissolve">
                                      <p:cBhvr>
                                        <p:cTn id="7" dur="500"/>
                                        <p:tgtEl>
                                          <p:spTgt spid="1014793"/>
                                        </p:tgtEl>
                                      </p:cBhvr>
                                    </p:animEffect>
                                  </p:childTnLst>
                                </p:cTn>
                              </p:par>
                              <p:par>
                                <p:cTn id="8" presetID="1" presetClass="entr" presetSubtype="0" fill="hold" nodeType="withEffect">
                                  <p:stCondLst>
                                    <p:cond delay="0"/>
                                  </p:stCondLst>
                                  <p:childTnLst>
                                    <p:set>
                                      <p:cBhvr>
                                        <p:cTn id="9" dur="1" fill="hold">
                                          <p:stCondLst>
                                            <p:cond delay="0"/>
                                          </p:stCondLst>
                                        </p:cTn>
                                        <p:tgtEl>
                                          <p:spTgt spid="101479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93"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457200" y="1008801"/>
            <a:ext cx="8229600" cy="556022"/>
          </a:xfrm>
        </p:spPr>
        <p:txBody>
          <a:bodyPr>
            <a:normAutofit fontScale="90000"/>
          </a:bodyPr>
          <a:lstStyle/>
          <a:p>
            <a:r>
              <a:rPr lang="en-GB" altLang="en-US" dirty="0" smtClean="0"/>
              <a:t>Smoking</a:t>
            </a:r>
          </a:p>
        </p:txBody>
      </p:sp>
      <p:sp>
        <p:nvSpPr>
          <p:cNvPr id="8" name="Rectangle 7"/>
          <p:cNvSpPr>
            <a:spLocks noChangeArrowheads="1"/>
          </p:cNvSpPr>
          <p:nvPr/>
        </p:nvSpPr>
        <p:spPr bwMode="auto">
          <a:xfrm>
            <a:off x="571500" y="1768081"/>
            <a:ext cx="7715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350" b="1" dirty="0">
                <a:solidFill>
                  <a:srgbClr val="0000CC"/>
                </a:solidFill>
              </a:rPr>
              <a:t>Carbon monoxide combines with </a:t>
            </a:r>
            <a:r>
              <a:rPr lang="en-US" altLang="en-US" sz="1350" b="1" dirty="0" err="1">
                <a:solidFill>
                  <a:srgbClr val="0000CC"/>
                </a:solidFill>
              </a:rPr>
              <a:t>haemoglobin</a:t>
            </a:r>
            <a:r>
              <a:rPr lang="en-US" altLang="en-US" sz="1350" b="1" dirty="0">
                <a:solidFill>
                  <a:srgbClr val="0000CC"/>
                </a:solidFill>
              </a:rPr>
              <a:t> </a:t>
            </a:r>
            <a:r>
              <a:rPr lang="en-US" altLang="en-US" sz="1350" dirty="0">
                <a:solidFill>
                  <a:srgbClr val="0000CC"/>
                </a:solidFill>
              </a:rPr>
              <a:t>which </a:t>
            </a:r>
            <a:r>
              <a:rPr lang="en-US" altLang="en-US" sz="1350" b="1" dirty="0">
                <a:solidFill>
                  <a:srgbClr val="0000CC"/>
                </a:solidFill>
              </a:rPr>
              <a:t>reduces</a:t>
            </a:r>
            <a:r>
              <a:rPr lang="en-US" altLang="en-US" sz="1350" dirty="0">
                <a:solidFill>
                  <a:srgbClr val="0000CC"/>
                </a:solidFill>
              </a:rPr>
              <a:t> the amount of </a:t>
            </a:r>
            <a:r>
              <a:rPr lang="en-US" altLang="en-US" sz="1350" b="1" dirty="0">
                <a:solidFill>
                  <a:srgbClr val="0000CC"/>
                </a:solidFill>
              </a:rPr>
              <a:t>oxygen reaching the heart and brain</a:t>
            </a:r>
            <a:r>
              <a:rPr lang="en-US" altLang="en-US" sz="1350" dirty="0">
                <a:solidFill>
                  <a:srgbClr val="0000CC"/>
                </a:solidFill>
              </a:rPr>
              <a:t> which can lead to heart </a:t>
            </a:r>
            <a:r>
              <a:rPr lang="en-US" altLang="en-US" sz="1350" b="1" dirty="0">
                <a:solidFill>
                  <a:srgbClr val="0000CC"/>
                </a:solidFill>
              </a:rPr>
              <a:t>attack or stroke</a:t>
            </a:r>
            <a:endParaRPr lang="en-GB" altLang="en-US" sz="1350" b="1" dirty="0">
              <a:solidFill>
                <a:srgbClr val="0000CC"/>
              </a:solidFill>
            </a:endParaRPr>
          </a:p>
        </p:txBody>
      </p:sp>
      <p:sp>
        <p:nvSpPr>
          <p:cNvPr id="10" name="Rectangle 9"/>
          <p:cNvSpPr>
            <a:spLocks noChangeArrowheads="1"/>
          </p:cNvSpPr>
          <p:nvPr/>
        </p:nvSpPr>
        <p:spPr bwMode="auto">
          <a:xfrm>
            <a:off x="571500" y="2571754"/>
            <a:ext cx="771525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350" b="1" dirty="0">
                <a:solidFill>
                  <a:srgbClr val="0000CC"/>
                </a:solidFill>
              </a:rPr>
              <a:t>Nicotine</a:t>
            </a:r>
            <a:r>
              <a:rPr lang="en-US" altLang="en-US" sz="1350" dirty="0">
                <a:solidFill>
                  <a:srgbClr val="0000CC"/>
                </a:solidFill>
              </a:rPr>
              <a:t> makes </a:t>
            </a:r>
            <a:r>
              <a:rPr lang="en-US" altLang="en-US" sz="1350" b="1" dirty="0">
                <a:solidFill>
                  <a:srgbClr val="0000CC"/>
                </a:solidFill>
              </a:rPr>
              <a:t>platelets sticky</a:t>
            </a:r>
            <a:r>
              <a:rPr lang="en-US" altLang="en-US" sz="1350" dirty="0">
                <a:solidFill>
                  <a:srgbClr val="0000CC"/>
                </a:solidFill>
              </a:rPr>
              <a:t>, increasing the chance of </a:t>
            </a:r>
            <a:r>
              <a:rPr lang="en-US" altLang="en-US" sz="1350" b="1" dirty="0">
                <a:solidFill>
                  <a:srgbClr val="0000CC"/>
                </a:solidFill>
              </a:rPr>
              <a:t>blood clots </a:t>
            </a:r>
            <a:r>
              <a:rPr lang="en-US" altLang="en-US" sz="1350" dirty="0">
                <a:solidFill>
                  <a:srgbClr val="0000CC"/>
                </a:solidFill>
              </a:rPr>
              <a:t>forming which increases the risk of CVD. </a:t>
            </a:r>
          </a:p>
          <a:p>
            <a:pPr eaLnBrk="1" hangingPunct="1"/>
            <a:endParaRPr lang="en-US" altLang="en-US" sz="1350" dirty="0">
              <a:solidFill>
                <a:srgbClr val="0000CC"/>
              </a:solidFill>
            </a:endParaRPr>
          </a:p>
          <a:p>
            <a:pPr eaLnBrk="1" hangingPunct="1"/>
            <a:r>
              <a:rPr lang="en-US" altLang="en-US" sz="1350" dirty="0">
                <a:solidFill>
                  <a:srgbClr val="0000CC"/>
                </a:solidFill>
              </a:rPr>
              <a:t>Nicotine can also </a:t>
            </a:r>
            <a:r>
              <a:rPr lang="en-US" altLang="en-US" sz="1350" b="1" dirty="0">
                <a:solidFill>
                  <a:srgbClr val="0000CC"/>
                </a:solidFill>
              </a:rPr>
              <a:t>stimulate the pulse to increase </a:t>
            </a:r>
            <a:r>
              <a:rPr lang="en-US" altLang="en-US" sz="1350" dirty="0">
                <a:solidFill>
                  <a:srgbClr val="0000CC"/>
                </a:solidFill>
              </a:rPr>
              <a:t>and the </a:t>
            </a:r>
            <a:r>
              <a:rPr lang="en-US" altLang="en-US" sz="1350" b="1" dirty="0">
                <a:solidFill>
                  <a:srgbClr val="0000CC"/>
                </a:solidFill>
              </a:rPr>
              <a:t>blood vessels to narrow</a:t>
            </a:r>
            <a:r>
              <a:rPr lang="en-US" altLang="en-US" sz="1350" dirty="0">
                <a:solidFill>
                  <a:srgbClr val="0000CC"/>
                </a:solidFill>
              </a:rPr>
              <a:t> thus </a:t>
            </a:r>
            <a:r>
              <a:rPr lang="en-US" altLang="en-US" sz="1350" b="1" dirty="0">
                <a:solidFill>
                  <a:srgbClr val="0000CC"/>
                </a:solidFill>
              </a:rPr>
              <a:t>increasing blood pressure</a:t>
            </a:r>
            <a:endParaRPr lang="en-GB" altLang="en-US" sz="1350" b="1" dirty="0">
              <a:solidFill>
                <a:srgbClr val="0000CC"/>
              </a:solidFill>
            </a:endParaRPr>
          </a:p>
        </p:txBody>
      </p:sp>
      <p:sp>
        <p:nvSpPr>
          <p:cNvPr id="11" name="Rectangle 10"/>
          <p:cNvSpPr>
            <a:spLocks noChangeArrowheads="1"/>
          </p:cNvSpPr>
          <p:nvPr/>
        </p:nvSpPr>
        <p:spPr bwMode="auto">
          <a:xfrm>
            <a:off x="571503" y="3857628"/>
            <a:ext cx="44141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350" b="1" dirty="0">
                <a:solidFill>
                  <a:srgbClr val="0000CC"/>
                </a:solidFill>
              </a:rPr>
              <a:t>Smoking decreases the amount of antioxidants in the blood</a:t>
            </a:r>
            <a:r>
              <a:rPr lang="en-US" altLang="en-US" sz="1350" dirty="0">
                <a:solidFill>
                  <a:srgbClr val="0000CC"/>
                </a:solidFill>
              </a:rPr>
              <a:t>, these are important to </a:t>
            </a:r>
            <a:r>
              <a:rPr lang="en-US" altLang="en-US" sz="1350" b="1" dirty="0">
                <a:solidFill>
                  <a:srgbClr val="0000CC"/>
                </a:solidFill>
              </a:rPr>
              <a:t>protect the cells from damage</a:t>
            </a:r>
            <a:r>
              <a:rPr lang="en-US" altLang="en-US" sz="1350" dirty="0">
                <a:solidFill>
                  <a:srgbClr val="0000CC"/>
                </a:solidFill>
              </a:rPr>
              <a:t>. Fewer antioxidants means the </a:t>
            </a:r>
            <a:r>
              <a:rPr lang="en-US" altLang="en-US" sz="1350" b="1" dirty="0">
                <a:solidFill>
                  <a:srgbClr val="0000CC"/>
                </a:solidFill>
              </a:rPr>
              <a:t>risk of damage to artery walls is higher</a:t>
            </a:r>
            <a:endParaRPr lang="en-GB" altLang="en-US" sz="1350" b="1" dirty="0">
              <a:solidFill>
                <a:srgbClr val="0000CC"/>
              </a:solidFill>
            </a:endParaRPr>
          </a:p>
        </p:txBody>
      </p:sp>
      <p:pic>
        <p:nvPicPr>
          <p:cNvPr id="6" name="Picture 12" descr="smo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288" y="3857626"/>
            <a:ext cx="3814082" cy="190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535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GB" altLang="en-US" dirty="0" smtClean="0"/>
              <a:t>High Blood Pressure (Hypertension)</a:t>
            </a:r>
          </a:p>
        </p:txBody>
      </p:sp>
      <p:sp>
        <p:nvSpPr>
          <p:cNvPr id="4" name="Text Box 33"/>
          <p:cNvSpPr txBox="1">
            <a:spLocks noChangeArrowheads="1"/>
          </p:cNvSpPr>
          <p:nvPr/>
        </p:nvSpPr>
        <p:spPr bwMode="auto">
          <a:xfrm>
            <a:off x="356735" y="1895139"/>
            <a:ext cx="46833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dirty="0">
                <a:solidFill>
                  <a:srgbClr val="0000CC"/>
                </a:solidFill>
              </a:rPr>
              <a:t>High blood pressure can increase the risk of heart disease for the following reasons:</a:t>
            </a:r>
          </a:p>
        </p:txBody>
      </p:sp>
      <p:sp>
        <p:nvSpPr>
          <p:cNvPr id="5" name="Text Box 34"/>
          <p:cNvSpPr txBox="1">
            <a:spLocks noChangeArrowheads="1"/>
          </p:cNvSpPr>
          <p:nvPr/>
        </p:nvSpPr>
        <p:spPr bwMode="auto">
          <a:xfrm>
            <a:off x="356735" y="2697789"/>
            <a:ext cx="468335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3831" indent="-173831" eaLnBrk="1" hangingPunct="1">
              <a:spcBef>
                <a:spcPct val="50000"/>
              </a:spcBef>
              <a:buFont typeface="+mj-lt"/>
              <a:buAutoNum type="arabicPeriod"/>
            </a:pPr>
            <a:r>
              <a:rPr lang="en-GB" altLang="en-US" sz="1500" dirty="0">
                <a:solidFill>
                  <a:srgbClr val="0000CC"/>
                </a:solidFill>
              </a:rPr>
              <a:t>High pressure in the arteries means the heart must work harder to pump blood into them and is more prone to failure,</a:t>
            </a:r>
          </a:p>
          <a:p>
            <a:pPr marL="173831" indent="-173831" eaLnBrk="1" hangingPunct="1">
              <a:spcBef>
                <a:spcPct val="50000"/>
              </a:spcBef>
              <a:buFont typeface="+mj-lt"/>
              <a:buAutoNum type="arabicPeriod"/>
            </a:pPr>
            <a:r>
              <a:rPr lang="en-GB" altLang="en-US" sz="1500" dirty="0">
                <a:solidFill>
                  <a:srgbClr val="0000CC"/>
                </a:solidFill>
              </a:rPr>
              <a:t>High blood pressure puts more strain on the heart and blood vessels, increasing the risk of </a:t>
            </a:r>
            <a:r>
              <a:rPr lang="en-GB" altLang="en-US" sz="1500" b="1" dirty="0">
                <a:solidFill>
                  <a:srgbClr val="10BC45"/>
                </a:solidFill>
              </a:rPr>
              <a:t>aneurysm</a:t>
            </a:r>
            <a:r>
              <a:rPr lang="en-GB" altLang="en-US" sz="1500" dirty="0">
                <a:solidFill>
                  <a:srgbClr val="010066"/>
                </a:solidFill>
              </a:rPr>
              <a:t> </a:t>
            </a:r>
            <a:r>
              <a:rPr lang="en-GB" altLang="en-US" sz="1500" dirty="0">
                <a:solidFill>
                  <a:srgbClr val="0000CC"/>
                </a:solidFill>
              </a:rPr>
              <a:t>or </a:t>
            </a:r>
            <a:r>
              <a:rPr lang="en-GB" altLang="en-US" sz="1500" b="1" dirty="0">
                <a:solidFill>
                  <a:srgbClr val="10BC45"/>
                </a:solidFill>
              </a:rPr>
              <a:t>thrombosis</a:t>
            </a:r>
            <a:r>
              <a:rPr lang="en-GB" altLang="en-US" sz="1500" dirty="0">
                <a:solidFill>
                  <a:srgbClr val="010066"/>
                </a:solidFill>
              </a:rPr>
              <a:t>. </a:t>
            </a:r>
            <a:r>
              <a:rPr lang="en-GB" altLang="en-US" sz="1500" dirty="0">
                <a:solidFill>
                  <a:srgbClr val="0000CC"/>
                </a:solidFill>
              </a:rPr>
              <a:t>It is sometimes called the ‘silent killer’ because it can develop without symptoms.</a:t>
            </a:r>
          </a:p>
          <a:p>
            <a:pPr marL="173831" indent="-173831" eaLnBrk="1" hangingPunct="1">
              <a:spcBef>
                <a:spcPct val="50000"/>
              </a:spcBef>
              <a:buFont typeface="+mj-lt"/>
              <a:buAutoNum type="arabicPeriod"/>
            </a:pPr>
            <a:r>
              <a:rPr lang="en-GB" altLang="en-US" sz="1500" dirty="0">
                <a:solidFill>
                  <a:srgbClr val="0000CC"/>
                </a:solidFill>
              </a:rPr>
              <a:t>To resist high blood pressure, walls of arteries become thickened and harden (</a:t>
            </a:r>
            <a:r>
              <a:rPr lang="en-GB" altLang="en-US" sz="1500" dirty="0">
                <a:solidFill>
                  <a:srgbClr val="00B050"/>
                </a:solidFill>
              </a:rPr>
              <a:t>atherosclerosis</a:t>
            </a:r>
            <a:r>
              <a:rPr lang="en-GB" altLang="en-US" sz="1500" dirty="0">
                <a:solidFill>
                  <a:srgbClr val="0000CC"/>
                </a:solidFill>
              </a:rPr>
              <a:t>) which can restrict blood flow and lead to CVD</a:t>
            </a:r>
          </a:p>
        </p:txBody>
      </p:sp>
      <p:pic>
        <p:nvPicPr>
          <p:cNvPr id="27651" name="Picture 3" descr="http://imgc.allpostersimages.com/images/P-473-488-90/60/6003/NCBB100Z/posters/david-sipress-i-m-going-to-take-your-blood-pressure-so-try-to-relax-and-not-think-abou-new-yorker-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228" y="2057743"/>
            <a:ext cx="3741623" cy="374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3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2" name="Picture 12" descr="lipopro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088" y="1857763"/>
            <a:ext cx="3209925"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idx="4294967295"/>
          </p:nvPr>
        </p:nvSpPr>
        <p:spPr>
          <a:xfrm>
            <a:off x="457200" y="954376"/>
            <a:ext cx="8229600" cy="512479"/>
          </a:xfrm>
        </p:spPr>
        <p:txBody>
          <a:bodyPr>
            <a:normAutofit fontScale="90000"/>
          </a:bodyPr>
          <a:lstStyle/>
          <a:p>
            <a:r>
              <a:rPr lang="en-GB" altLang="en-US" dirty="0" smtClean="0"/>
              <a:t>Blood Cholesterol and lipoproteins</a:t>
            </a:r>
          </a:p>
        </p:txBody>
      </p:sp>
      <p:sp>
        <p:nvSpPr>
          <p:cNvPr id="7172" name="Text Box 3"/>
          <p:cNvSpPr txBox="1">
            <a:spLocks noChangeArrowheads="1"/>
          </p:cNvSpPr>
          <p:nvPr/>
        </p:nvSpPr>
        <p:spPr bwMode="auto">
          <a:xfrm>
            <a:off x="563563" y="1445422"/>
            <a:ext cx="858361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350" b="1" dirty="0">
                <a:solidFill>
                  <a:srgbClr val="00B050"/>
                </a:solidFill>
              </a:rPr>
              <a:t>Cholesterol</a:t>
            </a:r>
            <a:r>
              <a:rPr lang="en-GB" altLang="en-US" sz="1350" dirty="0"/>
              <a:t> </a:t>
            </a:r>
            <a:r>
              <a:rPr lang="en-GB" altLang="en-US" sz="1350" dirty="0">
                <a:solidFill>
                  <a:srgbClr val="0000CC"/>
                </a:solidFill>
              </a:rPr>
              <a:t>is a soft waxy lipid that has a vital role as a component of cell membranes, where it regulates fluidity.</a:t>
            </a:r>
          </a:p>
        </p:txBody>
      </p:sp>
      <p:sp>
        <p:nvSpPr>
          <p:cNvPr id="1044484" name="Text Box 4"/>
          <p:cNvSpPr txBox="1">
            <a:spLocks noChangeArrowheads="1"/>
          </p:cNvSpPr>
          <p:nvPr/>
        </p:nvSpPr>
        <p:spPr bwMode="auto">
          <a:xfrm>
            <a:off x="563566" y="1989540"/>
            <a:ext cx="50323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350" dirty="0">
                <a:solidFill>
                  <a:srgbClr val="0000CC"/>
                </a:solidFill>
              </a:rPr>
              <a:t>Cholesterol is insoluble in blood, so it is transported by </a:t>
            </a:r>
            <a:r>
              <a:rPr lang="en-GB" altLang="en-US" sz="1350" b="1" dirty="0">
                <a:solidFill>
                  <a:srgbClr val="00B050"/>
                </a:solidFill>
              </a:rPr>
              <a:t>lipoproteins</a:t>
            </a:r>
            <a:r>
              <a:rPr lang="en-GB" altLang="en-US" sz="1350" dirty="0"/>
              <a:t>. </a:t>
            </a:r>
            <a:r>
              <a:rPr lang="en-GB" altLang="en-US" sz="1350" dirty="0">
                <a:solidFill>
                  <a:srgbClr val="0000CC"/>
                </a:solidFill>
              </a:rPr>
              <a:t>These are spherical complexes consisting of:</a:t>
            </a:r>
          </a:p>
        </p:txBody>
      </p:sp>
      <p:sp>
        <p:nvSpPr>
          <p:cNvPr id="1044488" name="Text Box 8"/>
          <p:cNvSpPr txBox="1">
            <a:spLocks noChangeArrowheads="1"/>
          </p:cNvSpPr>
          <p:nvPr/>
        </p:nvSpPr>
        <p:spPr bwMode="auto">
          <a:xfrm>
            <a:off x="563564" y="3512517"/>
            <a:ext cx="4953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350" b="1" dirty="0">
                <a:solidFill>
                  <a:srgbClr val="00B050"/>
                </a:solidFill>
              </a:rPr>
              <a:t>Low-density lipoprotein (LDL)</a:t>
            </a:r>
          </a:p>
          <a:p>
            <a:pPr eaLnBrk="1" hangingPunct="1"/>
            <a:r>
              <a:rPr lang="en-GB" altLang="en-US" sz="1350" dirty="0">
                <a:solidFill>
                  <a:srgbClr val="0000CC"/>
                </a:solidFill>
              </a:rPr>
              <a:t>Transport cholesterol from the liver to the tissues including artery walls. In high levels, it contributes to</a:t>
            </a:r>
            <a:r>
              <a:rPr lang="en-GB" altLang="en-US" sz="1350" dirty="0"/>
              <a:t> </a:t>
            </a:r>
            <a:r>
              <a:rPr lang="en-GB" altLang="en-US" sz="1350" b="1" dirty="0">
                <a:solidFill>
                  <a:srgbClr val="00B050"/>
                </a:solidFill>
              </a:rPr>
              <a:t>atherosclerosis.</a:t>
            </a:r>
          </a:p>
        </p:txBody>
      </p:sp>
      <p:sp>
        <p:nvSpPr>
          <p:cNvPr id="1044493" name="Text Box 13"/>
          <p:cNvSpPr txBox="1">
            <a:spLocks noChangeArrowheads="1"/>
          </p:cNvSpPr>
          <p:nvPr/>
        </p:nvSpPr>
        <p:spPr bwMode="auto">
          <a:xfrm>
            <a:off x="563563" y="2723984"/>
            <a:ext cx="4953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10BC45"/>
              </a:buClr>
              <a:buSzPct val="80000"/>
              <a:buFont typeface="Wingdings" pitchFamily="2" charset="2"/>
              <a:buChar char="l"/>
            </a:pPr>
            <a:r>
              <a:rPr lang="en-GB" altLang="en-US" sz="1350" dirty="0">
                <a:solidFill>
                  <a:srgbClr val="0000CC"/>
                </a:solidFill>
              </a:rPr>
              <a:t>an outer layer of phospholipids, studded with proteins</a:t>
            </a:r>
          </a:p>
          <a:p>
            <a:pPr marL="0" indent="0" eaLnBrk="1" hangingPunct="1">
              <a:buClr>
                <a:srgbClr val="10BC45"/>
              </a:buClr>
              <a:buSzPct val="80000"/>
            </a:pPr>
            <a:endParaRPr lang="en-GB" altLang="en-US" sz="1350" dirty="0"/>
          </a:p>
        </p:txBody>
      </p:sp>
      <p:sp>
        <p:nvSpPr>
          <p:cNvPr id="1044494" name="Text Box 14"/>
          <p:cNvSpPr txBox="1">
            <a:spLocks noChangeArrowheads="1"/>
          </p:cNvSpPr>
          <p:nvPr/>
        </p:nvSpPr>
        <p:spPr bwMode="auto">
          <a:xfrm>
            <a:off x="563563" y="3084108"/>
            <a:ext cx="44577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10BC45"/>
              </a:buClr>
              <a:buSzPct val="80000"/>
              <a:buFont typeface="Wingdings" pitchFamily="2" charset="2"/>
              <a:buChar char="l"/>
            </a:pPr>
            <a:r>
              <a:rPr lang="en-GB" altLang="en-US" sz="1350" dirty="0">
                <a:solidFill>
                  <a:srgbClr val="0000CC"/>
                </a:solidFill>
              </a:rPr>
              <a:t>an inner core of </a:t>
            </a:r>
            <a:r>
              <a:rPr lang="en-GB" altLang="en-US" sz="1350" dirty="0" err="1">
                <a:solidFill>
                  <a:srgbClr val="0000CC"/>
                </a:solidFill>
              </a:rPr>
              <a:t>trigylcerides</a:t>
            </a:r>
            <a:r>
              <a:rPr lang="en-GB" altLang="en-US" sz="1350" dirty="0">
                <a:solidFill>
                  <a:srgbClr val="0000CC"/>
                </a:solidFill>
              </a:rPr>
              <a:t> and cholesterol</a:t>
            </a:r>
            <a:r>
              <a:rPr lang="en-GB" altLang="en-US" sz="1350" dirty="0"/>
              <a:t>.</a:t>
            </a:r>
          </a:p>
        </p:txBody>
      </p:sp>
      <p:sp>
        <p:nvSpPr>
          <p:cNvPr id="1044495" name="Line 15"/>
          <p:cNvSpPr>
            <a:spLocks noChangeShapeType="1"/>
          </p:cNvSpPr>
          <p:nvPr/>
        </p:nvSpPr>
        <p:spPr bwMode="auto">
          <a:xfrm rot="-5400000">
            <a:off x="5261570" y="2443077"/>
            <a:ext cx="208359" cy="83820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endParaRPr lang="en-MY" sz="1350"/>
          </a:p>
        </p:txBody>
      </p:sp>
      <p:sp>
        <p:nvSpPr>
          <p:cNvPr id="1044496" name="Line 16"/>
          <p:cNvSpPr>
            <a:spLocks noChangeShapeType="1"/>
          </p:cNvSpPr>
          <p:nvPr/>
        </p:nvSpPr>
        <p:spPr bwMode="auto">
          <a:xfrm rot="-5400000" flipH="1">
            <a:off x="5684688" y="2077265"/>
            <a:ext cx="275621" cy="2566306"/>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wrap="square">
            <a:spAutoFit/>
          </a:bodyPr>
          <a:lstStyle/>
          <a:p>
            <a:endParaRPr lang="en-MY" sz="1350"/>
          </a:p>
        </p:txBody>
      </p:sp>
      <p:sp>
        <p:nvSpPr>
          <p:cNvPr id="13" name="Text Box 8"/>
          <p:cNvSpPr txBox="1">
            <a:spLocks noChangeArrowheads="1"/>
          </p:cNvSpPr>
          <p:nvPr/>
        </p:nvSpPr>
        <p:spPr bwMode="auto">
          <a:xfrm>
            <a:off x="563564" y="4530331"/>
            <a:ext cx="4953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350" b="1" dirty="0">
                <a:solidFill>
                  <a:srgbClr val="00B050"/>
                </a:solidFill>
              </a:rPr>
              <a:t>High-density lipoprotein (HDL).</a:t>
            </a:r>
          </a:p>
          <a:p>
            <a:pPr eaLnBrk="1" hangingPunct="1"/>
            <a:r>
              <a:rPr lang="en-GB" altLang="en-US" sz="1350" dirty="0">
                <a:solidFill>
                  <a:srgbClr val="0000CC"/>
                </a:solidFill>
              </a:rPr>
              <a:t>Remove cholesterol from tissues and transport it to the liver for excretion.  They help protect arteries against heart disease</a:t>
            </a:r>
          </a:p>
        </p:txBody>
      </p:sp>
      <p:pic>
        <p:nvPicPr>
          <p:cNvPr id="14" name="Picture 10" descr="athe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1919" y="4530329"/>
            <a:ext cx="2771094" cy="155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535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484"/>
                                        </p:tgtEl>
                                        <p:attrNameLst>
                                          <p:attrName>style.visibility</p:attrName>
                                        </p:attrNameLst>
                                      </p:cBhvr>
                                      <p:to>
                                        <p:strVal val="visible"/>
                                      </p:to>
                                    </p:set>
                                    <p:animEffect transition="in" filter="dissolve">
                                      <p:cBhvr>
                                        <p:cTn id="7" dur="500"/>
                                        <p:tgtEl>
                                          <p:spTgt spid="1044484"/>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044492"/>
                                        </p:tgtEl>
                                        <p:attrNameLst>
                                          <p:attrName>style.visibility</p:attrName>
                                        </p:attrNameLst>
                                      </p:cBhvr>
                                      <p:to>
                                        <p:strVal val="visible"/>
                                      </p:to>
                                    </p:set>
                                    <p:anim calcmode="lin" valueType="num">
                                      <p:cBhvr>
                                        <p:cTn id="11" dur="500" fill="hold"/>
                                        <p:tgtEl>
                                          <p:spTgt spid="1044492"/>
                                        </p:tgtEl>
                                        <p:attrNameLst>
                                          <p:attrName>ppt_w</p:attrName>
                                        </p:attrNameLst>
                                      </p:cBhvr>
                                      <p:tavLst>
                                        <p:tav tm="0">
                                          <p:val>
                                            <p:fltVal val="0"/>
                                          </p:val>
                                        </p:tav>
                                        <p:tav tm="100000">
                                          <p:val>
                                            <p:strVal val="#ppt_w"/>
                                          </p:val>
                                        </p:tav>
                                      </p:tavLst>
                                    </p:anim>
                                    <p:anim calcmode="lin" valueType="num">
                                      <p:cBhvr>
                                        <p:cTn id="12" dur="500" fill="hold"/>
                                        <p:tgtEl>
                                          <p:spTgt spid="104449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44493"/>
                                        </p:tgtEl>
                                        <p:attrNameLst>
                                          <p:attrName>style.visibility</p:attrName>
                                        </p:attrNameLst>
                                      </p:cBhvr>
                                      <p:to>
                                        <p:strVal val="visible"/>
                                      </p:to>
                                    </p:set>
                                    <p:animEffect transition="in" filter="dissolve">
                                      <p:cBhvr>
                                        <p:cTn id="17" dur="500"/>
                                        <p:tgtEl>
                                          <p:spTgt spid="1044493"/>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44495"/>
                                        </p:tgtEl>
                                        <p:attrNameLst>
                                          <p:attrName>style.visibility</p:attrName>
                                        </p:attrNameLst>
                                      </p:cBhvr>
                                      <p:to>
                                        <p:strVal val="visible"/>
                                      </p:to>
                                    </p:set>
                                    <p:animEffect transition="in" filter="wipe(down)">
                                      <p:cBhvr>
                                        <p:cTn id="21" dur="500"/>
                                        <p:tgtEl>
                                          <p:spTgt spid="10444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44494"/>
                                        </p:tgtEl>
                                        <p:attrNameLst>
                                          <p:attrName>style.visibility</p:attrName>
                                        </p:attrNameLst>
                                      </p:cBhvr>
                                      <p:to>
                                        <p:strVal val="visible"/>
                                      </p:to>
                                    </p:set>
                                    <p:animEffect transition="in" filter="dissolve">
                                      <p:cBhvr>
                                        <p:cTn id="26" dur="500"/>
                                        <p:tgtEl>
                                          <p:spTgt spid="1044494"/>
                                        </p:tgtEl>
                                      </p:cBhvr>
                                    </p:animEffect>
                                  </p:childTnLst>
                                </p:cTn>
                              </p:par>
                            </p:childTnLst>
                          </p:cTn>
                        </p:par>
                        <p:par>
                          <p:cTn id="27" fill="hold" nodeType="afterGroup">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044496"/>
                                        </p:tgtEl>
                                        <p:attrNameLst>
                                          <p:attrName>style.visibility</p:attrName>
                                        </p:attrNameLst>
                                      </p:cBhvr>
                                      <p:to>
                                        <p:strVal val="visible"/>
                                      </p:to>
                                    </p:set>
                                    <p:animEffect transition="in" filter="wipe(down)">
                                      <p:cBhvr>
                                        <p:cTn id="30" dur="500"/>
                                        <p:tgtEl>
                                          <p:spTgt spid="104449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44488"/>
                                        </p:tgtEl>
                                        <p:attrNameLst>
                                          <p:attrName>style.visibility</p:attrName>
                                        </p:attrNameLst>
                                      </p:cBhvr>
                                      <p:to>
                                        <p:strVal val="visible"/>
                                      </p:to>
                                    </p:set>
                                    <p:animEffect transition="in" filter="dissolve">
                                      <p:cBhvr>
                                        <p:cTn id="35" dur="500"/>
                                        <p:tgtEl>
                                          <p:spTgt spid="104448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84" grpId="0"/>
      <p:bldP spid="1044488" grpId="0"/>
      <p:bldP spid="1044493" grpId="0"/>
      <p:bldP spid="1044494" grpId="0"/>
      <p:bldP spid="1044495" grpId="0" animBg="1"/>
      <p:bldP spid="1044496"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457200" y="921720"/>
            <a:ext cx="8229600" cy="588679"/>
          </a:xfrm>
        </p:spPr>
        <p:txBody>
          <a:bodyPr>
            <a:normAutofit fontScale="90000"/>
          </a:bodyPr>
          <a:lstStyle/>
          <a:p>
            <a:r>
              <a:rPr lang="en-GB" altLang="en-US" dirty="0" smtClean="0"/>
              <a:t>Diet</a:t>
            </a:r>
          </a:p>
        </p:txBody>
      </p:sp>
      <p:sp>
        <p:nvSpPr>
          <p:cNvPr id="12" name="TextBox 11"/>
          <p:cNvSpPr txBox="1">
            <a:spLocks noChangeArrowheads="1"/>
          </p:cNvSpPr>
          <p:nvPr/>
        </p:nvSpPr>
        <p:spPr bwMode="auto">
          <a:xfrm>
            <a:off x="577628" y="1495257"/>
            <a:ext cx="807243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500" dirty="0">
                <a:solidFill>
                  <a:srgbClr val="0000CC"/>
                </a:solidFill>
              </a:rPr>
              <a:t>Diet can have many aspects that increase the risk of CHD both directly and indirectly.</a:t>
            </a:r>
          </a:p>
          <a:p>
            <a:pPr eaLnBrk="1" hangingPunct="1"/>
            <a:endParaRPr lang="en-GB" altLang="en-US" sz="1500" b="1" dirty="0">
              <a:solidFill>
                <a:srgbClr val="0000CC"/>
              </a:solidFill>
            </a:endParaRPr>
          </a:p>
          <a:p>
            <a:pPr marL="342900" indent="-342900" eaLnBrk="1" hangingPunct="1">
              <a:buFont typeface="+mj-lt"/>
              <a:buAutoNum type="arabicPeriod"/>
            </a:pPr>
            <a:r>
              <a:rPr lang="en-GB" altLang="en-US" sz="1500" b="1" dirty="0">
                <a:solidFill>
                  <a:srgbClr val="0000CC"/>
                </a:solidFill>
              </a:rPr>
              <a:t>High in saturated fat increases the risk of CVD</a:t>
            </a:r>
            <a:endParaRPr lang="en-GB" altLang="en-US" sz="1500" dirty="0">
              <a:solidFill>
                <a:srgbClr val="0000CC"/>
              </a:solidFill>
            </a:endParaRPr>
          </a:p>
          <a:p>
            <a:pPr eaLnBrk="1" hangingPunct="1"/>
            <a:r>
              <a:rPr lang="en-GB" altLang="en-US" sz="1500" dirty="0">
                <a:solidFill>
                  <a:srgbClr val="0000CC"/>
                </a:solidFill>
              </a:rPr>
              <a:t>	</a:t>
            </a:r>
          </a:p>
          <a:p>
            <a:pPr eaLnBrk="1" hangingPunct="1"/>
            <a:r>
              <a:rPr lang="en-GB" altLang="en-US" sz="1500" dirty="0">
                <a:solidFill>
                  <a:srgbClr val="0000CC"/>
                </a:solidFill>
              </a:rPr>
              <a:t>	This is because it increases LDL levels and there for the blood cholesterol level. This 	will increase </a:t>
            </a:r>
            <a:r>
              <a:rPr lang="en-GB" altLang="en-US" sz="1500" b="1" dirty="0">
                <a:solidFill>
                  <a:srgbClr val="0000CC"/>
                </a:solidFill>
              </a:rPr>
              <a:t> atheroma formation </a:t>
            </a:r>
            <a:r>
              <a:rPr lang="en-GB" altLang="en-US" sz="1500" dirty="0">
                <a:solidFill>
                  <a:srgbClr val="0000CC"/>
                </a:solidFill>
              </a:rPr>
              <a:t>which can lead to formation of blood clots, which 	can cause a heart attack, stroke or deep vein thrombosis.</a:t>
            </a:r>
          </a:p>
          <a:p>
            <a:pPr eaLnBrk="1" hangingPunct="1"/>
            <a:endParaRPr lang="en-GB" altLang="en-US" sz="1500" dirty="0">
              <a:solidFill>
                <a:srgbClr val="0000CC"/>
              </a:solidFill>
            </a:endParaRPr>
          </a:p>
          <a:p>
            <a:pPr eaLnBrk="1" hangingPunct="1"/>
            <a:r>
              <a:rPr lang="en-GB" altLang="en-US" sz="1500" dirty="0">
                <a:solidFill>
                  <a:srgbClr val="0000CC"/>
                </a:solidFill>
              </a:rPr>
              <a:t>	LDL cholesterol levels can be reduced by regular exercise, eating plenty of fibre and a 	diet rich in </a:t>
            </a:r>
            <a:r>
              <a:rPr lang="en-GB" altLang="en-US" sz="1500" dirty="0" err="1">
                <a:solidFill>
                  <a:srgbClr val="0000CC"/>
                </a:solidFill>
              </a:rPr>
              <a:t>polyunsatured</a:t>
            </a:r>
            <a:r>
              <a:rPr lang="en-GB" altLang="en-US" sz="1500" dirty="0">
                <a:solidFill>
                  <a:srgbClr val="0000CC"/>
                </a:solidFill>
              </a:rPr>
              <a:t> fats.</a:t>
            </a:r>
          </a:p>
          <a:p>
            <a:pPr eaLnBrk="1" hangingPunct="1"/>
            <a:endParaRPr lang="en-GB" altLang="en-US" sz="1500" dirty="0">
              <a:solidFill>
                <a:srgbClr val="0000CC"/>
              </a:solidFill>
            </a:endParaRPr>
          </a:p>
          <a:p>
            <a:pPr marL="342900" indent="-342900" eaLnBrk="1" hangingPunct="1">
              <a:buFont typeface="+mj-lt"/>
              <a:buAutoNum type="arabicPeriod" startAt="2"/>
            </a:pPr>
            <a:r>
              <a:rPr lang="en-US" altLang="en-US" sz="1500" b="1" dirty="0">
                <a:solidFill>
                  <a:srgbClr val="0000CC"/>
                </a:solidFill>
              </a:rPr>
              <a:t>High in salt also increases the risk of CVD </a:t>
            </a:r>
          </a:p>
          <a:p>
            <a:pPr eaLnBrk="1" hangingPunct="1"/>
            <a:endParaRPr lang="en-US" altLang="en-US" sz="1500" b="1" dirty="0">
              <a:solidFill>
                <a:srgbClr val="0000CC"/>
              </a:solidFill>
            </a:endParaRPr>
          </a:p>
          <a:p>
            <a:pPr eaLnBrk="1" hangingPunct="1"/>
            <a:r>
              <a:rPr lang="en-US" altLang="en-US" sz="1500" b="1" dirty="0">
                <a:solidFill>
                  <a:srgbClr val="0000CC"/>
                </a:solidFill>
              </a:rPr>
              <a:t>	</a:t>
            </a:r>
            <a:r>
              <a:rPr lang="en-US" altLang="en-US" sz="1500" dirty="0">
                <a:solidFill>
                  <a:srgbClr val="0000CC"/>
                </a:solidFill>
              </a:rPr>
              <a:t>This is because it increases the risk of high blood pressure</a:t>
            </a:r>
            <a:endParaRPr lang="en-GB" altLang="en-US" sz="1500" dirty="0">
              <a:solidFill>
                <a:srgbClr val="0000CC"/>
              </a:solidFill>
            </a:endParaRPr>
          </a:p>
        </p:txBody>
      </p:sp>
      <p:sp>
        <p:nvSpPr>
          <p:cNvPr id="2" name="TextBox 1"/>
          <p:cNvSpPr txBox="1"/>
          <p:nvPr/>
        </p:nvSpPr>
        <p:spPr>
          <a:xfrm>
            <a:off x="577628" y="5102679"/>
            <a:ext cx="8072437" cy="323165"/>
          </a:xfrm>
          <a:prstGeom prst="rect">
            <a:avLst/>
          </a:prstGeom>
          <a:noFill/>
        </p:spPr>
        <p:txBody>
          <a:bodyPr wrap="square" rtlCol="0">
            <a:spAutoFit/>
          </a:bodyPr>
          <a:lstStyle/>
          <a:p>
            <a:r>
              <a:rPr lang="en-US" sz="1500" dirty="0">
                <a:solidFill>
                  <a:srgbClr val="0000CC"/>
                </a:solidFill>
                <a:latin typeface="Arial" panose="020B0604020202020204" pitchFamily="34" charset="0"/>
                <a:cs typeface="Arial" panose="020B0604020202020204" pitchFamily="34" charset="0"/>
              </a:rPr>
              <a:t>Foods high in antioxidants e.g. vitamin C can reduce the risk of heart disease</a:t>
            </a:r>
            <a:endParaRPr lang="en-MY" sz="15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49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Taking a risk – evaluating risk based on data</a:t>
            </a:r>
            <a:endParaRPr lang="en-MY" dirty="0"/>
          </a:p>
        </p:txBody>
      </p:sp>
      <p:sp>
        <p:nvSpPr>
          <p:cNvPr id="4" name="Content Placeholder 3"/>
          <p:cNvSpPr>
            <a:spLocks noGrp="1"/>
          </p:cNvSpPr>
          <p:nvPr>
            <p:ph idx="1"/>
          </p:nvPr>
        </p:nvSpPr>
        <p:spPr>
          <a:xfrm>
            <a:off x="457200" y="2057402"/>
            <a:ext cx="5334000" cy="639535"/>
          </a:xfrm>
        </p:spPr>
        <p:txBody>
          <a:bodyPr>
            <a:normAutofit fontScale="92500" lnSpcReduction="20000"/>
          </a:bodyPr>
          <a:lstStyle/>
          <a:p>
            <a:pPr marL="0" indent="0">
              <a:buNone/>
            </a:pPr>
            <a:r>
              <a:rPr lang="en-US" sz="1500" dirty="0"/>
              <a:t>There are many risk factors that increase the chance of CVD when they are combined together the risk becomes disproportionately greater.</a:t>
            </a:r>
            <a:endParaRPr lang="en-MY" sz="1500" dirty="0"/>
          </a:p>
        </p:txBody>
      </p:sp>
      <p:sp>
        <p:nvSpPr>
          <p:cNvPr id="5" name="Content Placeholder 3"/>
          <p:cNvSpPr txBox="1">
            <a:spLocks/>
          </p:cNvSpPr>
          <p:nvPr/>
        </p:nvSpPr>
        <p:spPr>
          <a:xfrm>
            <a:off x="495300" y="2879272"/>
            <a:ext cx="8229600" cy="44903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dirty="0"/>
              <a:t>Calculating risk – answer the question in your booklet</a:t>
            </a:r>
            <a:endParaRPr lang="en-MY" sz="15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0456" y="1837075"/>
            <a:ext cx="2763175" cy="3913396"/>
          </a:xfrm>
          <a:prstGeom prst="rect">
            <a:avLst/>
          </a:prstGeom>
        </p:spPr>
      </p:pic>
    </p:spTree>
    <p:extLst>
      <p:ext uri="{BB962C8B-B14F-4D97-AF65-F5344CB8AC3E}">
        <p14:creationId xmlns:p14="http://schemas.microsoft.com/office/powerpoint/2010/main" val="234914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US" dirty="0"/>
              <a:t>Specification 3.3.4.1</a:t>
            </a:r>
            <a:br>
              <a:rPr lang="en-US" dirty="0"/>
            </a:br>
            <a:r>
              <a:rPr lang="en-US" dirty="0"/>
              <a:t>Mass Transport in Animals </a:t>
            </a:r>
            <a:endParaRPr lang="en-MY" dirty="0"/>
          </a:p>
        </p:txBody>
      </p:sp>
      <p:sp>
        <p:nvSpPr>
          <p:cNvPr id="3" name="Content Placeholder 2"/>
          <p:cNvSpPr>
            <a:spLocks noGrp="1"/>
          </p:cNvSpPr>
          <p:nvPr>
            <p:ph idx="1"/>
          </p:nvPr>
        </p:nvSpPr>
        <p:spPr>
          <a:xfrm>
            <a:off x="457200" y="1739949"/>
            <a:ext cx="8229600" cy="3633267"/>
          </a:xfrm>
          <a:ln>
            <a:solidFill>
              <a:schemeClr val="accent1"/>
            </a:solidFill>
          </a:ln>
        </p:spPr>
        <p:txBody>
          <a:bodyPr>
            <a:noAutofit/>
          </a:bodyPr>
          <a:lstStyle/>
          <a:p>
            <a:pPr marL="0" indent="0">
              <a:buNone/>
            </a:pPr>
            <a:r>
              <a:rPr lang="en-MY" sz="2000" dirty="0" smtClean="0"/>
              <a:t>Students </a:t>
            </a:r>
            <a:r>
              <a:rPr lang="en-MY" sz="2000" dirty="0"/>
              <a:t>should be able to: </a:t>
            </a:r>
            <a:endParaRPr lang="en-MY" sz="2000" dirty="0" smtClean="0"/>
          </a:p>
          <a:p>
            <a:pPr marL="0" indent="0">
              <a:buNone/>
            </a:pPr>
            <a:endParaRPr lang="en-MY" sz="2000" dirty="0" smtClean="0"/>
          </a:p>
          <a:p>
            <a:r>
              <a:rPr lang="en-MY" sz="2000" dirty="0" smtClean="0"/>
              <a:t>analyse </a:t>
            </a:r>
            <a:r>
              <a:rPr lang="en-MY" sz="2000" dirty="0"/>
              <a:t>and interpret data relating to pressure and volume changes during the cardiac cycle </a:t>
            </a:r>
            <a:endParaRPr lang="en-MY" sz="2000" dirty="0" smtClean="0"/>
          </a:p>
          <a:p>
            <a:r>
              <a:rPr lang="en-MY" sz="2000" dirty="0" smtClean="0"/>
              <a:t>analyse </a:t>
            </a:r>
            <a:r>
              <a:rPr lang="en-MY" sz="2000" dirty="0"/>
              <a:t>and interpret data associated with specific risk factors and the incidence of cardiovascular </a:t>
            </a:r>
            <a:r>
              <a:rPr lang="en-MY" sz="2000" dirty="0" smtClean="0"/>
              <a:t>disease</a:t>
            </a:r>
          </a:p>
          <a:p>
            <a:r>
              <a:rPr lang="en-MY" sz="2000" dirty="0" smtClean="0"/>
              <a:t>evaluate </a:t>
            </a:r>
            <a:r>
              <a:rPr lang="en-MY" sz="2000" dirty="0"/>
              <a:t>conflicting evidence associated with risk factors affecting cardiovascular disease </a:t>
            </a:r>
            <a:endParaRPr lang="en-MY" sz="2000" dirty="0" smtClean="0"/>
          </a:p>
          <a:p>
            <a:r>
              <a:rPr lang="en-MY" sz="2000" dirty="0" smtClean="0"/>
              <a:t>recognise </a:t>
            </a:r>
            <a:r>
              <a:rPr lang="en-MY" sz="2000" dirty="0"/>
              <a:t>correlations and causal relationships</a:t>
            </a:r>
            <a:r>
              <a:rPr lang="en-MY" sz="2000" dirty="0" smtClean="0"/>
              <a:t>.</a:t>
            </a:r>
          </a:p>
        </p:txBody>
      </p:sp>
    </p:spTree>
    <p:extLst>
      <p:ext uri="{BB962C8B-B14F-4D97-AF65-F5344CB8AC3E}">
        <p14:creationId xmlns:p14="http://schemas.microsoft.com/office/powerpoint/2010/main" val="1026724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dirty="0" smtClean="0"/>
              <a:t>Question Answers</a:t>
            </a:r>
            <a:endParaRPr lang="en-GB" sz="3200" dirty="0"/>
          </a:p>
        </p:txBody>
      </p:sp>
      <p:sp>
        <p:nvSpPr>
          <p:cNvPr id="3" name="Content Placeholder 2"/>
          <p:cNvSpPr>
            <a:spLocks noGrp="1"/>
          </p:cNvSpPr>
          <p:nvPr>
            <p:ph idx="1"/>
          </p:nvPr>
        </p:nvSpPr>
        <p:spPr>
          <a:xfrm>
            <a:off x="457200" y="908720"/>
            <a:ext cx="8229600" cy="5616624"/>
          </a:xfrm>
        </p:spPr>
        <p:txBody>
          <a:bodyPr>
            <a:normAutofit fontScale="77500" lnSpcReduction="20000"/>
          </a:bodyPr>
          <a:lstStyle/>
          <a:p>
            <a:pPr marL="514350" indent="-514350">
              <a:buFont typeface="+mj-lt"/>
              <a:buAutoNum type="arabicPeriod"/>
            </a:pPr>
            <a:r>
              <a:rPr lang="en-GB" dirty="0" smtClean="0"/>
              <a:t>Reducing blood pressure – for any given cholesterol level, this will reduce the risk more than giving up smoking, e.g. at 8 mmdol-1 the risk falls from 23% to 15% by giving up smoking but falls to 12% by lowering blood pressure.</a:t>
            </a:r>
          </a:p>
          <a:p>
            <a:pPr marL="514350" indent="-514350">
              <a:buFont typeface="+mj-lt"/>
              <a:buAutoNum type="arabicPeriod"/>
            </a:pPr>
            <a:endParaRPr lang="en-GB" dirty="0" smtClean="0"/>
          </a:p>
          <a:p>
            <a:pPr marL="514350" indent="-514350">
              <a:buFont typeface="+mj-lt"/>
              <a:buAutoNum type="arabicPeriod"/>
            </a:pPr>
            <a:r>
              <a:rPr lang="en-GB" dirty="0" smtClean="0"/>
              <a:t>At 5 mmoldm-3, the risk is 5%.  At 8 mmoldm-3 the risk is 15%.  The risk is therefor 15 ÷ 5 = 3 times greater.</a:t>
            </a:r>
          </a:p>
          <a:p>
            <a:pPr marL="514350" indent="-514350">
              <a:buFont typeface="+mj-lt"/>
              <a:buAutoNum type="arabicPeriod"/>
            </a:pPr>
            <a:endParaRPr lang="en-GB" dirty="0" smtClean="0"/>
          </a:p>
          <a:p>
            <a:pPr marL="514350" indent="-514350">
              <a:buFont typeface="+mj-lt"/>
              <a:buAutoNum type="arabicPeriod"/>
            </a:pPr>
            <a:r>
              <a:rPr lang="en-GB" dirty="0" smtClean="0"/>
              <a:t>The man who increases his blood cholesterol level is at greater risk.  The risk of the man who starts to </a:t>
            </a:r>
            <a:r>
              <a:rPr lang="en-GB" dirty="0" err="1" smtClean="0"/>
              <a:t>smokle</a:t>
            </a:r>
            <a:r>
              <a:rPr lang="en-GB" dirty="0" smtClean="0"/>
              <a:t> </a:t>
            </a:r>
            <a:r>
              <a:rPr lang="en-GB" dirty="0" err="1" smtClean="0"/>
              <a:t>invreases</a:t>
            </a:r>
            <a:r>
              <a:rPr lang="en-GB" dirty="0" smtClean="0"/>
              <a:t> from 2.5% to 3.5% = ±1%.  The risk of the man who increases his cholesterol level increases from 2.5% to 5.5% = ± 3%</a:t>
            </a:r>
            <a:endParaRPr lang="en-GB" dirty="0"/>
          </a:p>
        </p:txBody>
      </p:sp>
    </p:spTree>
    <p:extLst>
      <p:ext uri="{BB962C8B-B14F-4D97-AF65-F5344CB8AC3E}">
        <p14:creationId xmlns:p14="http://schemas.microsoft.com/office/powerpoint/2010/main" val="4133613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876138"/>
            <a:ext cx="8229600" cy="652463"/>
          </a:xfrm>
        </p:spPr>
        <p:txBody>
          <a:bodyPr>
            <a:normAutofit fontScale="90000"/>
          </a:bodyPr>
          <a:lstStyle/>
          <a:p>
            <a:pPr eaLnBrk="1" hangingPunct="1"/>
            <a:r>
              <a:rPr lang="en-GB" altLang="en-US" dirty="0" smtClean="0"/>
              <a:t>Plenary:  Identifying CHD risk factors</a:t>
            </a:r>
          </a:p>
        </p:txBody>
      </p:sp>
      <p:grpSp>
        <p:nvGrpSpPr>
          <p:cNvPr id="4102" name="Group 14"/>
          <p:cNvGrpSpPr>
            <a:grpSpLocks/>
          </p:cNvGrpSpPr>
          <p:nvPr/>
        </p:nvGrpSpPr>
        <p:grpSpPr bwMode="auto">
          <a:xfrm>
            <a:off x="212727" y="1457325"/>
            <a:ext cx="8699500" cy="3981450"/>
            <a:chOff x="134" y="504"/>
            <a:chExt cx="5480" cy="3344"/>
          </a:xfrm>
        </p:grpSpPr>
        <p:pic>
          <p:nvPicPr>
            <p:cNvPr id="4103" name="S12_16_dd_shared_targets_risk_fa" descr="12_16_dd_shared_targets_risk_fact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 y="504"/>
              <a:ext cx="5480" cy="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controls>
      <mc:AlternateContent xmlns:mc="http://schemas.openxmlformats.org/markup-compatibility/2006">
        <mc:Choice xmlns:v="urn:schemas-microsoft-com:vml" Requires="v">
          <p:control spid="18436" name="ShockwaveFlash1" r:id="rId2" imgW="11598120" imgH="5759280"/>
        </mc:Choice>
        <mc:Fallback>
          <p:control name="ShockwaveFlash1" r:id="rId2" imgW="11598120" imgH="5759280">
            <p:pic>
              <p:nvPicPr>
                <p:cNvPr id="2" name="ShockwaveFlash1"/>
                <p:cNvPicPr preferRelativeResize="0">
                  <a:picLocks noChangeArrowheads="1" noChangeShapeType="1"/>
                </p:cNvPicPr>
                <p:nvPr/>
              </p:nvPicPr>
              <p:blipFill>
                <a:blip r:embed="rId6"/>
                <a:srcRect/>
                <a:stretch>
                  <a:fillRect/>
                </a:stretch>
              </p:blipFill>
              <p:spPr bwMode="auto">
                <a:xfrm>
                  <a:off x="213123" y="1457325"/>
                  <a:ext cx="8698706" cy="43195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195569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513" y="432928"/>
            <a:ext cx="6554038" cy="1323439"/>
          </a:xfrm>
          <a:prstGeom prst="rect">
            <a:avLst/>
          </a:prstGeom>
          <a:noFill/>
        </p:spPr>
        <p:txBody>
          <a:bodyPr wrap="square" rtlCol="0">
            <a:spAutoFit/>
          </a:bodyPr>
          <a:lstStyle/>
          <a:p>
            <a:pPr algn="ctr"/>
            <a:r>
              <a:rPr lang="en-GB" sz="4000" b="1" dirty="0" smtClean="0">
                <a:solidFill>
                  <a:srgbClr val="0000CC"/>
                </a:solidFill>
                <a:latin typeface="Arial" panose="020B0604020202020204" pitchFamily="34" charset="0"/>
                <a:cs typeface="Arial" panose="020B0604020202020204" pitchFamily="34" charset="0"/>
              </a:rPr>
              <a:t>Transport of Oxygen and Haemoglobin </a:t>
            </a:r>
            <a:endParaRPr lang="en-GB" sz="4000" b="1" dirty="0">
              <a:solidFill>
                <a:srgbClr val="0000CC"/>
              </a:solidFill>
              <a:latin typeface="Arial" panose="020B0604020202020204" pitchFamily="34" charset="0"/>
              <a:cs typeface="Arial" panose="020B0604020202020204" pitchFamily="34" charset="0"/>
            </a:endParaRPr>
          </a:p>
        </p:txBody>
      </p:sp>
      <p:sp>
        <p:nvSpPr>
          <p:cNvPr id="6" name="TextBox 5"/>
          <p:cNvSpPr txBox="1"/>
          <p:nvPr/>
        </p:nvSpPr>
        <p:spPr>
          <a:xfrm>
            <a:off x="6766551" y="66363"/>
            <a:ext cx="2160240" cy="369332"/>
          </a:xfrm>
          <a:prstGeom prst="rect">
            <a:avLst/>
          </a:prstGeom>
          <a:noFill/>
        </p:spPr>
        <p:txBody>
          <a:bodyPr wrap="square" rtlCol="0">
            <a:spAutoFit/>
          </a:bodyPr>
          <a:lstStyle/>
          <a:p>
            <a:pPr algn="r"/>
            <a:r>
              <a:rPr lang="en-GB" b="1" dirty="0" smtClean="0">
                <a:solidFill>
                  <a:srgbClr val="0000CC"/>
                </a:solidFill>
                <a:latin typeface="Arial" panose="020B0604020202020204" pitchFamily="34" charset="0"/>
                <a:cs typeface="Arial" panose="020B0604020202020204" pitchFamily="34" charset="0"/>
              </a:rPr>
              <a:t>07 February 2016</a:t>
            </a:r>
            <a:endParaRPr lang="en-GB" b="1" dirty="0">
              <a:solidFill>
                <a:srgbClr val="0000CC"/>
              </a:solidFill>
              <a:latin typeface="Arial" panose="020B0604020202020204" pitchFamily="34" charset="0"/>
              <a:cs typeface="Arial" panose="020B0604020202020204" pitchFamily="34" charset="0"/>
            </a:endParaRPr>
          </a:p>
        </p:txBody>
      </p:sp>
      <p:sp>
        <p:nvSpPr>
          <p:cNvPr id="9" name="Rectangle 8"/>
          <p:cNvSpPr/>
          <p:nvPr/>
        </p:nvSpPr>
        <p:spPr>
          <a:xfrm>
            <a:off x="320924" y="1756367"/>
            <a:ext cx="8571556" cy="4524315"/>
          </a:xfrm>
          <a:prstGeom prst="rect">
            <a:avLst/>
          </a:prstGeom>
        </p:spPr>
        <p:txBody>
          <a:bodyPr wrap="square">
            <a:spAutoFit/>
          </a:bodyPr>
          <a:lstStyle/>
          <a:p>
            <a:r>
              <a:rPr lang="en-GB" sz="2400" b="1" dirty="0" smtClean="0">
                <a:solidFill>
                  <a:srgbClr val="FF0000"/>
                </a:solidFill>
                <a:latin typeface="Arial" panose="020B0604020202020204" pitchFamily="34" charset="0"/>
                <a:cs typeface="Arial" panose="020B0604020202020204" pitchFamily="34" charset="0"/>
              </a:rPr>
              <a:t>Objectives:</a:t>
            </a:r>
          </a:p>
          <a:p>
            <a:r>
              <a:rPr lang="en-GB" sz="2400" b="1" dirty="0" smtClean="0">
                <a:solidFill>
                  <a:srgbClr val="FF0000"/>
                </a:solidFill>
                <a:latin typeface="Arial" panose="020B0604020202020204" pitchFamily="34" charset="0"/>
                <a:cs typeface="Arial" panose="020B0604020202020204" pitchFamily="34" charset="0"/>
              </a:rPr>
              <a:t> </a:t>
            </a:r>
          </a:p>
          <a:p>
            <a:r>
              <a:rPr lang="en-GB" sz="2400" b="1" dirty="0" smtClean="0">
                <a:solidFill>
                  <a:srgbClr val="FF0000"/>
                </a:solidFill>
                <a:latin typeface="Arial" panose="020B0604020202020204" pitchFamily="34" charset="0"/>
                <a:cs typeface="Arial" panose="020B0604020202020204" pitchFamily="34" charset="0"/>
              </a:rPr>
              <a:t>To describe the structure and function of haemoglobins and explain the differences between haemoglobins in different organisms including the properties of haemoglobins in relation to the ecology  of the organism.</a:t>
            </a:r>
          </a:p>
          <a:p>
            <a:endParaRPr lang="en-GB" sz="2400" dirty="0">
              <a:solidFill>
                <a:srgbClr val="0000CC"/>
              </a:solidFill>
              <a:latin typeface="Arial" panose="020B0604020202020204" pitchFamily="34" charset="0"/>
              <a:cs typeface="Arial" panose="020B0604020202020204" pitchFamily="34" charset="0"/>
            </a:endParaRPr>
          </a:p>
          <a:p>
            <a:r>
              <a:rPr lang="en-GB" sz="2400" b="1" dirty="0" smtClean="0">
                <a:solidFill>
                  <a:srgbClr val="00B050"/>
                </a:solidFill>
                <a:latin typeface="Arial" panose="020B0604020202020204" pitchFamily="34" charset="0"/>
                <a:cs typeface="Arial" panose="020B0604020202020204" pitchFamily="34" charset="0"/>
              </a:rPr>
              <a:t>To explain what loading and unloading of oxygen is in relation to the </a:t>
            </a:r>
            <a:r>
              <a:rPr lang="en-GB" sz="2400" b="1" dirty="0" err="1" smtClean="0">
                <a:solidFill>
                  <a:srgbClr val="00B050"/>
                </a:solidFill>
                <a:latin typeface="Arial" panose="020B0604020202020204" pitchFamily="34" charset="0"/>
                <a:cs typeface="Arial" panose="020B0604020202020204" pitchFamily="34" charset="0"/>
              </a:rPr>
              <a:t>oxyhaemoglobin</a:t>
            </a:r>
            <a:r>
              <a:rPr lang="en-GB" sz="2400" b="1" dirty="0" smtClean="0">
                <a:solidFill>
                  <a:srgbClr val="00B050"/>
                </a:solidFill>
                <a:latin typeface="Arial" panose="020B0604020202020204" pitchFamily="34" charset="0"/>
                <a:cs typeface="Arial" panose="020B0604020202020204" pitchFamily="34" charset="0"/>
              </a:rPr>
              <a:t> dissociation curve.</a:t>
            </a:r>
            <a:endParaRPr lang="en-GB" sz="2400" dirty="0" smtClean="0">
              <a:solidFill>
                <a:srgbClr val="00B050"/>
              </a:solidFill>
              <a:latin typeface="Arial" panose="020B0604020202020204" pitchFamily="34" charset="0"/>
              <a:cs typeface="Arial" panose="020B0604020202020204" pitchFamily="34" charset="0"/>
            </a:endParaRPr>
          </a:p>
          <a:p>
            <a:endParaRPr lang="en-GB" sz="2400" dirty="0">
              <a:solidFill>
                <a:srgbClr val="0000CC"/>
              </a:solidFill>
              <a:latin typeface="Arial" panose="020B0604020202020204" pitchFamily="34" charset="0"/>
              <a:cs typeface="Arial" panose="020B0604020202020204" pitchFamily="34" charset="0"/>
            </a:endParaRPr>
          </a:p>
          <a:p>
            <a:r>
              <a:rPr lang="en-GB" sz="2400" b="1" dirty="0" smtClean="0">
                <a:solidFill>
                  <a:srgbClr val="0000CC"/>
                </a:solidFill>
                <a:latin typeface="Arial" panose="020B0604020202020204" pitchFamily="34" charset="0"/>
                <a:cs typeface="Arial" panose="020B0604020202020204" pitchFamily="34" charset="0"/>
              </a:rPr>
              <a:t>To explain the effect of carbon dioxide on the concentration on the dissociation of </a:t>
            </a:r>
            <a:r>
              <a:rPr lang="en-GB" sz="2400" b="1" dirty="0" err="1" smtClean="0">
                <a:solidFill>
                  <a:srgbClr val="0000CC"/>
                </a:solidFill>
                <a:latin typeface="Arial" panose="020B0604020202020204" pitchFamily="34" charset="0"/>
                <a:cs typeface="Arial" panose="020B0604020202020204" pitchFamily="34" charset="0"/>
              </a:rPr>
              <a:t>oxyhaemoglobin</a:t>
            </a:r>
            <a:r>
              <a:rPr lang="en-GB" sz="2400" b="1" dirty="0" smtClean="0">
                <a:solidFill>
                  <a:srgbClr val="0000CC"/>
                </a:solidFill>
                <a:latin typeface="Arial" panose="020B0604020202020204" pitchFamily="34" charset="0"/>
                <a:cs typeface="Arial" panose="020B0604020202020204" pitchFamily="34" charset="0"/>
              </a:rPr>
              <a:t>.</a:t>
            </a:r>
            <a:endParaRPr lang="en-GB" sz="2400" dirty="0">
              <a:solidFill>
                <a:srgbClr val="0000CC"/>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6665943" y="20247"/>
            <a:ext cx="2260848" cy="2504505"/>
          </a:xfrm>
          <a:prstGeom prst="rect">
            <a:avLst/>
          </a:prstGeom>
          <a:noFill/>
          <a:ln w="9525">
            <a:noFill/>
            <a:miter lim="800000"/>
            <a:headEnd/>
            <a:tailEnd/>
          </a:ln>
        </p:spPr>
      </p:pic>
    </p:spTree>
    <p:extLst>
      <p:ext uri="{BB962C8B-B14F-4D97-AF65-F5344CB8AC3E}">
        <p14:creationId xmlns:p14="http://schemas.microsoft.com/office/powerpoint/2010/main" val="11602506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idx="1"/>
          </p:nvPr>
        </p:nvSpPr>
        <p:spPr/>
        <p:txBody>
          <a:bodyPr/>
          <a:lstStyle/>
          <a:p>
            <a:pPr marL="0" indent="0">
              <a:buNone/>
            </a:pPr>
            <a:r>
              <a:rPr lang="en-GB" dirty="0" smtClean="0"/>
              <a:t>MWB – pairs</a:t>
            </a:r>
          </a:p>
          <a:p>
            <a:r>
              <a:rPr lang="en-GB" dirty="0" smtClean="0"/>
              <a:t>draw a generalised structure of  an amino acid.</a:t>
            </a:r>
          </a:p>
          <a:p>
            <a:r>
              <a:rPr lang="en-GB" dirty="0" smtClean="0"/>
              <a:t>Write down what you know about proteins (brainstorm)</a:t>
            </a:r>
            <a:endParaRPr lang="en-GB" dirty="0"/>
          </a:p>
        </p:txBody>
      </p:sp>
    </p:spTree>
    <p:extLst>
      <p:ext uri="{BB962C8B-B14F-4D97-AF65-F5344CB8AC3E}">
        <p14:creationId xmlns:p14="http://schemas.microsoft.com/office/powerpoint/2010/main" val="2718846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What are proteins?</a:t>
            </a:r>
            <a:endParaRPr lang="en-GB" dirty="0"/>
          </a:p>
        </p:txBody>
      </p:sp>
      <p:sp>
        <p:nvSpPr>
          <p:cNvPr id="3" name="Content Placeholder 2"/>
          <p:cNvSpPr>
            <a:spLocks noGrp="1"/>
          </p:cNvSpPr>
          <p:nvPr>
            <p:ph idx="1"/>
          </p:nvPr>
        </p:nvSpPr>
        <p:spPr>
          <a:xfrm>
            <a:off x="251520" y="1196752"/>
            <a:ext cx="8229600" cy="5472608"/>
          </a:xfrm>
        </p:spPr>
        <p:txBody>
          <a:bodyPr>
            <a:normAutofit fontScale="70000" lnSpcReduction="20000"/>
          </a:bodyPr>
          <a:lstStyle/>
          <a:p>
            <a:r>
              <a:rPr lang="en-GB" dirty="0" smtClean="0"/>
              <a:t>Proteins are made up of C, H, O, N and some S and P</a:t>
            </a:r>
          </a:p>
          <a:p>
            <a:r>
              <a:rPr lang="en-GB" dirty="0" smtClean="0"/>
              <a:t>Transport proteins such as haemoglobin carry oxygen.</a:t>
            </a:r>
          </a:p>
          <a:p>
            <a:r>
              <a:rPr lang="en-GB" dirty="0" smtClean="0"/>
              <a:t>The monomer molecules making up proteins are called amino acids.</a:t>
            </a:r>
          </a:p>
          <a:p>
            <a:r>
              <a:rPr lang="en-GB" dirty="0" smtClean="0"/>
              <a:t>There are 20 different naturally occurring amino acids.</a:t>
            </a:r>
          </a:p>
          <a:p>
            <a:pPr>
              <a:buNone/>
            </a:pPr>
            <a:r>
              <a:rPr lang="en-GB" dirty="0" smtClean="0"/>
              <a:t>All amino acids have the same general structure:</a:t>
            </a:r>
          </a:p>
          <a:p>
            <a:pPr>
              <a:buFont typeface="Arial" charset="0"/>
              <a:buChar char="•"/>
            </a:pPr>
            <a:r>
              <a:rPr lang="en-GB" dirty="0" smtClean="0"/>
              <a:t>A carboxyl group (-COOH)</a:t>
            </a:r>
          </a:p>
          <a:p>
            <a:pPr>
              <a:buFont typeface="Arial" charset="0"/>
              <a:buChar char="•"/>
            </a:pPr>
            <a:r>
              <a:rPr lang="en-GB" dirty="0" smtClean="0"/>
              <a:t>An amino group (-NH2) attached to a C atom</a:t>
            </a:r>
          </a:p>
          <a:p>
            <a:pPr>
              <a:buFont typeface="Arial" charset="0"/>
              <a:buChar char="•"/>
            </a:pPr>
            <a:r>
              <a:rPr lang="en-GB" dirty="0" smtClean="0"/>
              <a:t>A variable group called R</a:t>
            </a:r>
          </a:p>
          <a:p>
            <a:endParaRPr lang="en-GB" dirty="0" smtClean="0"/>
          </a:p>
          <a:p>
            <a:pPr marL="0" indent="0">
              <a:buNone/>
            </a:pPr>
            <a:r>
              <a:rPr lang="en-GB" dirty="0" smtClean="0"/>
              <a:t>Proteins have an ordered </a:t>
            </a:r>
          </a:p>
          <a:p>
            <a:pPr marL="0" indent="0">
              <a:buNone/>
            </a:pPr>
            <a:r>
              <a:rPr lang="en-GB" dirty="0" smtClean="0"/>
              <a:t>Structure organised as:</a:t>
            </a:r>
          </a:p>
          <a:p>
            <a:r>
              <a:rPr lang="en-GB" dirty="0" smtClean="0"/>
              <a:t>Primary</a:t>
            </a:r>
          </a:p>
          <a:p>
            <a:r>
              <a:rPr lang="en-GB" dirty="0"/>
              <a:t>S</a:t>
            </a:r>
            <a:r>
              <a:rPr lang="en-GB" dirty="0" smtClean="0"/>
              <a:t>econdary</a:t>
            </a:r>
          </a:p>
          <a:p>
            <a:r>
              <a:rPr lang="en-GB" dirty="0" smtClean="0"/>
              <a:t>Tertiary</a:t>
            </a:r>
          </a:p>
          <a:p>
            <a:r>
              <a:rPr lang="en-GB" dirty="0" err="1" smtClean="0"/>
              <a:t>Quarternary</a:t>
            </a:r>
            <a:endParaRPr lang="en-GB" dirty="0" smtClean="0"/>
          </a:p>
          <a:p>
            <a:endParaRPr lang="en-GB" dirty="0" smtClean="0"/>
          </a:p>
          <a:p>
            <a:endParaRPr lang="en-GB" dirty="0" smtClean="0"/>
          </a:p>
          <a:p>
            <a:endParaRPr lang="en-GB" dirty="0" smtClean="0"/>
          </a:p>
          <a:p>
            <a:pPr>
              <a:buNone/>
            </a:pPr>
            <a:endParaRPr lang="en-GB" dirty="0"/>
          </a:p>
        </p:txBody>
      </p:sp>
      <p:pic>
        <p:nvPicPr>
          <p:cNvPr id="4" name="Picture 2"/>
          <p:cNvPicPr>
            <a:picLocks noChangeAspect="1" noChangeArrowheads="1"/>
          </p:cNvPicPr>
          <p:nvPr/>
        </p:nvPicPr>
        <p:blipFill rotWithShape="1">
          <a:blip r:embed="rId2" cstate="print"/>
          <a:srcRect t="13358" b="6703"/>
          <a:stretch/>
        </p:blipFill>
        <p:spPr bwMode="auto">
          <a:xfrm>
            <a:off x="4499992" y="4197926"/>
            <a:ext cx="4436864" cy="2660074"/>
          </a:xfrm>
          <a:prstGeom prst="rect">
            <a:avLst/>
          </a:prstGeom>
          <a:noFill/>
          <a:ln w="9525">
            <a:noFill/>
            <a:miter lim="800000"/>
            <a:headEnd/>
            <a:tailEnd/>
          </a:ln>
        </p:spPr>
      </p:pic>
    </p:spTree>
    <p:extLst>
      <p:ext uri="{BB962C8B-B14F-4D97-AF65-F5344CB8AC3E}">
        <p14:creationId xmlns:p14="http://schemas.microsoft.com/office/powerpoint/2010/main" val="895594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15000" cy="1143000"/>
          </a:xfrm>
        </p:spPr>
        <p:txBody>
          <a:bodyPr>
            <a:normAutofit fontScale="90000"/>
          </a:bodyPr>
          <a:lstStyle/>
          <a:p>
            <a:r>
              <a:rPr lang="en-GB" dirty="0" smtClean="0"/>
              <a:t>Haemoglobin Molecules</a:t>
            </a:r>
            <a:endParaRPr lang="en-GB" dirty="0"/>
          </a:p>
        </p:txBody>
      </p:sp>
      <p:sp>
        <p:nvSpPr>
          <p:cNvPr id="3" name="Content Placeholder 2"/>
          <p:cNvSpPr>
            <a:spLocks noGrp="1"/>
          </p:cNvSpPr>
          <p:nvPr>
            <p:ph idx="1"/>
          </p:nvPr>
        </p:nvSpPr>
        <p:spPr>
          <a:xfrm>
            <a:off x="251520" y="1600200"/>
            <a:ext cx="8435280" cy="4525963"/>
          </a:xfrm>
        </p:spPr>
        <p:txBody>
          <a:bodyPr>
            <a:normAutofit fontScale="77500" lnSpcReduction="20000"/>
          </a:bodyPr>
          <a:lstStyle/>
          <a:p>
            <a:pPr marL="0" indent="0">
              <a:buNone/>
            </a:pPr>
            <a:r>
              <a:rPr lang="en-GB" dirty="0">
                <a:solidFill>
                  <a:schemeClr val="tx2">
                    <a:lumMod val="60000"/>
                    <a:lumOff val="40000"/>
                  </a:schemeClr>
                </a:solidFill>
              </a:rPr>
              <a:t>Globular proteins </a:t>
            </a:r>
            <a:r>
              <a:rPr lang="en-GB" dirty="0" smtClean="0"/>
              <a:t>= round</a:t>
            </a:r>
            <a:r>
              <a:rPr lang="en-GB" dirty="0"/>
              <a:t>, </a:t>
            </a:r>
            <a:r>
              <a:rPr lang="en-GB" dirty="0" smtClean="0"/>
              <a:t>compact, </a:t>
            </a:r>
          </a:p>
          <a:p>
            <a:pPr marL="0" indent="0">
              <a:buNone/>
            </a:pPr>
            <a:r>
              <a:rPr lang="en-GB" dirty="0" smtClean="0"/>
              <a:t>soluble, can </a:t>
            </a:r>
            <a:r>
              <a:rPr lang="en-GB" dirty="0"/>
              <a:t>be transported in fluids. </a:t>
            </a:r>
          </a:p>
          <a:p>
            <a:pPr marL="0" indent="0">
              <a:buNone/>
            </a:pPr>
            <a:endParaRPr lang="en-GB" dirty="0" smtClean="0"/>
          </a:p>
          <a:p>
            <a:pPr marL="514350" indent="-514350">
              <a:buFont typeface="+mj-lt"/>
              <a:buAutoNum type="arabicPeriod"/>
            </a:pPr>
            <a:r>
              <a:rPr lang="en-GB" dirty="0" smtClean="0"/>
              <a:t>Primary structure – sequence of amino acids in the 4 polypeptide chains.</a:t>
            </a:r>
          </a:p>
          <a:p>
            <a:pPr marL="514350" indent="-514350">
              <a:buFont typeface="+mj-lt"/>
              <a:buAutoNum type="arabicPeriod"/>
            </a:pPr>
            <a:r>
              <a:rPr lang="en-GB" dirty="0" smtClean="0"/>
              <a:t>Secondary structure – each polypeptide chain coiled into a helix</a:t>
            </a:r>
          </a:p>
          <a:p>
            <a:pPr marL="514350" indent="-514350">
              <a:buFont typeface="+mj-lt"/>
              <a:buAutoNum type="arabicPeriod"/>
            </a:pPr>
            <a:r>
              <a:rPr lang="en-GB" dirty="0" smtClean="0"/>
              <a:t>Tertiary structure – each chain folded into a precise shape</a:t>
            </a:r>
          </a:p>
          <a:p>
            <a:pPr marL="514350" indent="-514350">
              <a:buFont typeface="+mj-lt"/>
              <a:buAutoNum type="arabicPeriod"/>
            </a:pPr>
            <a:r>
              <a:rPr lang="en-GB" dirty="0" err="1" smtClean="0"/>
              <a:t>Quarternary</a:t>
            </a:r>
            <a:r>
              <a:rPr lang="en-GB" dirty="0" smtClean="0"/>
              <a:t> structure – all 4 polypeptide chains linked together to form spherical molecule.  Each chain with a haem group (contains Fe</a:t>
            </a:r>
            <a:r>
              <a:rPr lang="en-GB" baseline="30000" dirty="0" smtClean="0"/>
              <a:t>2+</a:t>
            </a:r>
            <a:r>
              <a:rPr lang="en-GB" dirty="0" smtClean="0"/>
              <a:t> ion).  Each haem group can combine with 1 O</a:t>
            </a:r>
            <a:r>
              <a:rPr lang="en-GB" baseline="-25000" dirty="0" smtClean="0"/>
              <a:t>2</a:t>
            </a:r>
            <a:r>
              <a:rPr lang="en-GB" dirty="0" smtClean="0"/>
              <a:t> molecule.</a:t>
            </a:r>
            <a:endParaRPr lang="en-GB" dirty="0"/>
          </a:p>
          <a:p>
            <a:pPr marL="0" indent="0">
              <a:buNone/>
            </a:pPr>
            <a:endParaRPr lang="en-GB" dirty="0"/>
          </a:p>
        </p:txBody>
      </p:sp>
      <p:pic>
        <p:nvPicPr>
          <p:cNvPr id="4" name="Picture 2" descr="http://www.rsc.org/Education/Teachers/Resources/cfb/images/13A.jpg"/>
          <p:cNvPicPr>
            <a:picLocks noChangeAspect="1" noChangeArrowheads="1"/>
          </p:cNvPicPr>
          <p:nvPr/>
        </p:nvPicPr>
        <p:blipFill>
          <a:blip r:embed="rId2" cstate="print"/>
          <a:srcRect/>
          <a:stretch>
            <a:fillRect/>
          </a:stretch>
        </p:blipFill>
        <p:spPr bwMode="auto">
          <a:xfrm>
            <a:off x="6156175" y="25753"/>
            <a:ext cx="2874245" cy="2530587"/>
          </a:xfrm>
          <a:prstGeom prst="rect">
            <a:avLst/>
          </a:prstGeom>
          <a:noFill/>
        </p:spPr>
      </p:pic>
    </p:spTree>
    <p:extLst>
      <p:ext uri="{BB962C8B-B14F-4D97-AF65-F5344CB8AC3E}">
        <p14:creationId xmlns:p14="http://schemas.microsoft.com/office/powerpoint/2010/main" val="42372616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9" descr="http://alevelnotes.com/content_images/i7_i6_primary-secondary-teritiary-quaternary-structures-of-haemoglobin.jpeg"/>
          <p:cNvPicPr>
            <a:picLocks noChangeAspect="1" noChangeArrowheads="1"/>
          </p:cNvPicPr>
          <p:nvPr/>
        </p:nvPicPr>
        <p:blipFill>
          <a:blip r:embed="rId2" cstate="print"/>
          <a:srcRect/>
          <a:stretch>
            <a:fillRect/>
          </a:stretch>
        </p:blipFill>
        <p:spPr bwMode="auto">
          <a:xfrm>
            <a:off x="435365" y="188640"/>
            <a:ext cx="8180388" cy="6213475"/>
          </a:xfrm>
          <a:prstGeom prst="rect">
            <a:avLst/>
          </a:prstGeom>
          <a:noFill/>
          <a:ln w="9525">
            <a:noFill/>
            <a:miter lim="800000"/>
            <a:headEnd/>
            <a:tailEnd/>
          </a:ln>
        </p:spPr>
      </p:pic>
    </p:spTree>
    <p:extLst>
      <p:ext uri="{BB962C8B-B14F-4D97-AF65-F5344CB8AC3E}">
        <p14:creationId xmlns:p14="http://schemas.microsoft.com/office/powerpoint/2010/main" val="2350418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mc-renalpharma.com/files/Grafik_1_rdax_800x587.jpg"/>
          <p:cNvPicPr>
            <a:picLocks noChangeAspect="1" noChangeArrowheads="1"/>
          </p:cNvPicPr>
          <p:nvPr/>
        </p:nvPicPr>
        <p:blipFill>
          <a:blip r:embed="rId3" cstate="print"/>
          <a:srcRect/>
          <a:stretch>
            <a:fillRect/>
          </a:stretch>
        </p:blipFill>
        <p:spPr bwMode="auto">
          <a:xfrm>
            <a:off x="762000" y="838200"/>
            <a:ext cx="8153400" cy="5591176"/>
          </a:xfrm>
          <a:prstGeom prst="rect">
            <a:avLst/>
          </a:prstGeom>
          <a:noFill/>
        </p:spPr>
      </p:pic>
    </p:spTree>
    <p:extLst>
      <p:ext uri="{BB962C8B-B14F-4D97-AF65-F5344CB8AC3E}">
        <p14:creationId xmlns:p14="http://schemas.microsoft.com/office/powerpoint/2010/main" val="1232277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Loading and Unloading Oxygen</a:t>
            </a:r>
            <a:endParaRPr lang="en-GB" dirty="0"/>
          </a:p>
        </p:txBody>
      </p:sp>
      <p:sp>
        <p:nvSpPr>
          <p:cNvPr id="3" name="Content Placeholder 2"/>
          <p:cNvSpPr>
            <a:spLocks noGrp="1"/>
          </p:cNvSpPr>
          <p:nvPr>
            <p:ph idx="1"/>
          </p:nvPr>
        </p:nvSpPr>
        <p:spPr>
          <a:xfrm>
            <a:off x="457200" y="1600200"/>
            <a:ext cx="8435280" cy="4525963"/>
          </a:xfrm>
        </p:spPr>
        <p:txBody>
          <a:bodyPr>
            <a:noAutofit/>
          </a:bodyPr>
          <a:lstStyle/>
          <a:p>
            <a:r>
              <a:rPr lang="en-GB" sz="2400" dirty="0" smtClean="0"/>
              <a:t>Haemoglobin binding to oxygen = </a:t>
            </a:r>
            <a:r>
              <a:rPr lang="en-GB" sz="2400" b="1" dirty="0" smtClean="0">
                <a:solidFill>
                  <a:srgbClr val="C00000"/>
                </a:solidFill>
              </a:rPr>
              <a:t>loading/associating</a:t>
            </a:r>
            <a:r>
              <a:rPr lang="en-GB" sz="2400" dirty="0" smtClean="0"/>
              <a:t> (in lungs)</a:t>
            </a:r>
          </a:p>
          <a:p>
            <a:r>
              <a:rPr lang="en-GB" sz="2400" dirty="0" smtClean="0"/>
              <a:t>Haemoglobin releasing oxygen = </a:t>
            </a:r>
            <a:r>
              <a:rPr lang="en-GB" sz="2400" b="1" dirty="0" smtClean="0">
                <a:solidFill>
                  <a:srgbClr val="C00000"/>
                </a:solidFill>
              </a:rPr>
              <a:t>unloading/dissociating</a:t>
            </a:r>
            <a:r>
              <a:rPr lang="en-GB" sz="2400" dirty="0" smtClean="0"/>
              <a:t> (in tissues)</a:t>
            </a:r>
          </a:p>
          <a:p>
            <a:endParaRPr lang="en-GB" sz="2400" dirty="0"/>
          </a:p>
          <a:p>
            <a:pPr marL="0" indent="0">
              <a:buNone/>
            </a:pPr>
            <a:r>
              <a:rPr lang="en-GB" sz="2400" dirty="0" smtClean="0"/>
              <a:t>Haemoglobins with a </a:t>
            </a:r>
            <a:r>
              <a:rPr lang="en-GB" sz="2400" b="1" dirty="0" smtClean="0">
                <a:solidFill>
                  <a:srgbClr val="C00000"/>
                </a:solidFill>
              </a:rPr>
              <a:t>high affinity </a:t>
            </a:r>
            <a:r>
              <a:rPr lang="en-GB" sz="2400" dirty="0" smtClean="0"/>
              <a:t>for O</a:t>
            </a:r>
            <a:r>
              <a:rPr lang="en-GB" sz="2400" baseline="-25000" dirty="0" smtClean="0"/>
              <a:t>2</a:t>
            </a:r>
            <a:r>
              <a:rPr lang="en-GB" sz="2400" dirty="0" smtClean="0"/>
              <a:t> take up </a:t>
            </a:r>
            <a:r>
              <a:rPr lang="en-GB" sz="2400" dirty="0"/>
              <a:t>O</a:t>
            </a:r>
            <a:r>
              <a:rPr lang="en-GB" sz="2400" baseline="-25000" dirty="0"/>
              <a:t>2</a:t>
            </a:r>
            <a:r>
              <a:rPr lang="en-GB" sz="2400" dirty="0" smtClean="0"/>
              <a:t> more easily but release it less easily.</a:t>
            </a:r>
          </a:p>
          <a:p>
            <a:pPr marL="0" indent="0">
              <a:buNone/>
            </a:pPr>
            <a:r>
              <a:rPr lang="en-GB" sz="2400" dirty="0" smtClean="0"/>
              <a:t>Haemoglobins with a </a:t>
            </a:r>
            <a:r>
              <a:rPr lang="en-GB" sz="2400" b="1" dirty="0" smtClean="0">
                <a:solidFill>
                  <a:srgbClr val="C00000"/>
                </a:solidFill>
              </a:rPr>
              <a:t>low affinity </a:t>
            </a:r>
            <a:r>
              <a:rPr lang="en-GB" sz="2400" dirty="0" smtClean="0"/>
              <a:t>for O</a:t>
            </a:r>
            <a:r>
              <a:rPr lang="en-GB" sz="2400" baseline="-25000" dirty="0" smtClean="0"/>
              <a:t>2</a:t>
            </a:r>
            <a:r>
              <a:rPr lang="en-GB" sz="2400" dirty="0" smtClean="0"/>
              <a:t> take up O</a:t>
            </a:r>
            <a:r>
              <a:rPr lang="en-GB" sz="2400" baseline="-25000" dirty="0" smtClean="0"/>
              <a:t>2</a:t>
            </a:r>
            <a:r>
              <a:rPr lang="en-GB" sz="2400" dirty="0" smtClean="0"/>
              <a:t> less easily but release it more easily.</a:t>
            </a:r>
            <a:endParaRPr lang="en-GB" sz="2400" dirty="0"/>
          </a:p>
        </p:txBody>
      </p:sp>
    </p:spTree>
    <p:extLst>
      <p:ext uri="{BB962C8B-B14F-4D97-AF65-F5344CB8AC3E}">
        <p14:creationId xmlns:p14="http://schemas.microsoft.com/office/powerpoint/2010/main" val="22574811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85720" y="274638"/>
            <a:ext cx="8572560" cy="706090"/>
          </a:xfrm>
          <a:noFill/>
        </p:spPr>
        <p:txBody>
          <a:bodyPr>
            <a:normAutofit fontScale="90000"/>
          </a:bodyPr>
          <a:lstStyle/>
          <a:p>
            <a:r>
              <a:rPr lang="en-GB" dirty="0"/>
              <a:t>The Role of Haemoglobin</a:t>
            </a:r>
          </a:p>
        </p:txBody>
      </p:sp>
      <p:sp>
        <p:nvSpPr>
          <p:cNvPr id="62467" name="Rectangle 3"/>
          <p:cNvSpPr>
            <a:spLocks noGrp="1" noChangeArrowheads="1"/>
          </p:cNvSpPr>
          <p:nvPr>
            <p:ph type="body" idx="1"/>
          </p:nvPr>
        </p:nvSpPr>
        <p:spPr>
          <a:xfrm>
            <a:off x="251520" y="1124744"/>
            <a:ext cx="8572560" cy="4972072"/>
          </a:xfrm>
          <a:noFill/>
        </p:spPr>
        <p:txBody>
          <a:bodyPr/>
          <a:lstStyle/>
          <a:p>
            <a:pPr>
              <a:lnSpc>
                <a:spcPct val="90000"/>
              </a:lnSpc>
            </a:pPr>
            <a:r>
              <a:rPr lang="en-GB" sz="2400" dirty="0"/>
              <a:t>To transport </a:t>
            </a:r>
            <a:r>
              <a:rPr lang="en-GB" sz="2400" dirty="0" smtClean="0"/>
              <a:t>oxygen</a:t>
            </a:r>
          </a:p>
          <a:p>
            <a:pPr>
              <a:lnSpc>
                <a:spcPct val="90000"/>
              </a:lnSpc>
            </a:pPr>
            <a:r>
              <a:rPr lang="en-GB" sz="2400" dirty="0" smtClean="0"/>
              <a:t>Haemoglobin must:</a:t>
            </a:r>
            <a:endParaRPr lang="en-GB" sz="2400" dirty="0"/>
          </a:p>
          <a:p>
            <a:pPr marL="914400" lvl="1" indent="-457200">
              <a:lnSpc>
                <a:spcPct val="90000"/>
              </a:lnSpc>
              <a:buFont typeface="+mj-lt"/>
              <a:buAutoNum type="arabicPeriod"/>
            </a:pPr>
            <a:r>
              <a:rPr lang="en-GB" sz="2000" dirty="0" smtClean="0"/>
              <a:t>combine </a:t>
            </a:r>
            <a:r>
              <a:rPr lang="en-GB" sz="2000" b="1" dirty="0" smtClean="0"/>
              <a:t>(</a:t>
            </a:r>
            <a:r>
              <a:rPr lang="en-GB" sz="2000" b="1" dirty="0"/>
              <a:t>associate) </a:t>
            </a:r>
            <a:r>
              <a:rPr lang="en-GB" sz="2000" dirty="0"/>
              <a:t>with oxygen at the gas exchange surface</a:t>
            </a:r>
            <a:r>
              <a:rPr lang="en-GB" sz="2000" dirty="0" smtClean="0"/>
              <a:t>.</a:t>
            </a:r>
          </a:p>
          <a:p>
            <a:pPr marL="914400" lvl="1" indent="-457200">
              <a:lnSpc>
                <a:spcPct val="90000"/>
              </a:lnSpc>
              <a:buFont typeface="+mj-lt"/>
              <a:buAutoNum type="arabicPeriod"/>
            </a:pPr>
            <a:r>
              <a:rPr lang="en-GB" sz="2000" dirty="0" smtClean="0"/>
              <a:t>release </a:t>
            </a:r>
            <a:r>
              <a:rPr lang="en-GB" sz="2000" b="1" dirty="0"/>
              <a:t>(dissociate)</a:t>
            </a:r>
            <a:r>
              <a:rPr lang="en-GB" sz="2000" dirty="0"/>
              <a:t> </a:t>
            </a:r>
            <a:r>
              <a:rPr lang="en-GB" sz="2000" dirty="0" smtClean="0"/>
              <a:t>the oxygen </a:t>
            </a:r>
            <a:r>
              <a:rPr lang="en-GB" sz="2000" dirty="0"/>
              <a:t>at tissues that need oxygen. </a:t>
            </a:r>
          </a:p>
          <a:p>
            <a:pPr>
              <a:lnSpc>
                <a:spcPct val="90000"/>
              </a:lnSpc>
            </a:pPr>
            <a:endParaRPr lang="en-GB" sz="2400" dirty="0" smtClean="0"/>
          </a:p>
          <a:p>
            <a:pPr>
              <a:lnSpc>
                <a:spcPct val="90000"/>
              </a:lnSpc>
            </a:pPr>
            <a:r>
              <a:rPr lang="en-GB" sz="2400" u="sng" dirty="0" smtClean="0"/>
              <a:t>The </a:t>
            </a:r>
            <a:r>
              <a:rPr lang="en-GB" sz="2400" u="sng" dirty="0"/>
              <a:t>structure </a:t>
            </a:r>
            <a:r>
              <a:rPr lang="en-GB" sz="2400" dirty="0"/>
              <a:t>of haemoglobin enables it to do these 2 things. This is because </a:t>
            </a:r>
            <a:r>
              <a:rPr lang="en-GB" sz="2400" dirty="0">
                <a:solidFill>
                  <a:srgbClr val="C00000"/>
                </a:solidFill>
              </a:rPr>
              <a:t>it can change its shape under different conditions </a:t>
            </a:r>
            <a:r>
              <a:rPr lang="en-GB" sz="2400" dirty="0"/>
              <a:t>and </a:t>
            </a:r>
            <a:r>
              <a:rPr lang="en-GB" sz="2400" dirty="0" smtClean="0"/>
              <a:t>can </a:t>
            </a:r>
            <a:r>
              <a:rPr lang="en-GB" sz="2400" dirty="0"/>
              <a:t>be more loosely or more tightly bound to the oxygen molecules. (If it is more loosely bound it will release the oxygen more </a:t>
            </a:r>
            <a:r>
              <a:rPr lang="en-GB" sz="2400" dirty="0" smtClean="0"/>
              <a:t>readily)</a:t>
            </a:r>
            <a:endParaRPr lang="en-GB" sz="2400" dirty="0"/>
          </a:p>
        </p:txBody>
      </p:sp>
    </p:spTree>
    <p:extLst>
      <p:ext uri="{BB962C8B-B14F-4D97-AF65-F5344CB8AC3E}">
        <p14:creationId xmlns:p14="http://schemas.microsoft.com/office/powerpoint/2010/main" val="3944553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02387" y="1181946"/>
            <a:ext cx="6535709" cy="553998"/>
          </a:xfrm>
          <a:prstGeom prst="rect">
            <a:avLst/>
          </a:prstGeom>
          <a:noFill/>
        </p:spPr>
        <p:txBody>
          <a:bodyPr wrap="square" rtlCol="0">
            <a:spAutoFit/>
          </a:bodyPr>
          <a:lstStyle/>
          <a:p>
            <a:pPr algn="ctr"/>
            <a:r>
              <a:rPr lang="en-GB" sz="3000" b="1" dirty="0">
                <a:solidFill>
                  <a:srgbClr val="0000CC"/>
                </a:solidFill>
                <a:latin typeface="Arial" panose="020B0604020202020204" pitchFamily="34" charset="0"/>
                <a:cs typeface="Arial" panose="020B0604020202020204" pitchFamily="34" charset="0"/>
              </a:rPr>
              <a:t>Tissue fluid formation</a:t>
            </a:r>
          </a:p>
        </p:txBody>
      </p:sp>
      <p:sp>
        <p:nvSpPr>
          <p:cNvPr id="6" name="TextBox 5"/>
          <p:cNvSpPr txBox="1"/>
          <p:nvPr/>
        </p:nvSpPr>
        <p:spPr>
          <a:xfrm>
            <a:off x="6217913" y="907024"/>
            <a:ext cx="1620180" cy="300082"/>
          </a:xfrm>
          <a:prstGeom prst="rect">
            <a:avLst/>
          </a:prstGeom>
          <a:noFill/>
        </p:spPr>
        <p:txBody>
          <a:bodyPr wrap="square" rtlCol="0">
            <a:spAutoFit/>
          </a:bodyPr>
          <a:lstStyle/>
          <a:p>
            <a:pPr algn="r"/>
            <a:r>
              <a:rPr lang="en-GB" sz="1350" b="1" dirty="0">
                <a:solidFill>
                  <a:srgbClr val="0000CC"/>
                </a:solidFill>
                <a:latin typeface="Arial" panose="020B0604020202020204" pitchFamily="34" charset="0"/>
                <a:cs typeface="Arial" panose="020B0604020202020204" pitchFamily="34" charset="0"/>
              </a:rPr>
              <a:t>07 February 2016</a:t>
            </a:r>
          </a:p>
        </p:txBody>
      </p:sp>
      <p:sp>
        <p:nvSpPr>
          <p:cNvPr id="9" name="Rectangle 8"/>
          <p:cNvSpPr/>
          <p:nvPr/>
        </p:nvSpPr>
        <p:spPr>
          <a:xfrm>
            <a:off x="1383695" y="2174529"/>
            <a:ext cx="6428667" cy="3416320"/>
          </a:xfrm>
          <a:prstGeom prst="rect">
            <a:avLst/>
          </a:prstGeom>
        </p:spPr>
        <p:txBody>
          <a:bodyPr wrap="square">
            <a:spAutoFit/>
          </a:bodyPr>
          <a:lstStyle/>
          <a:p>
            <a:r>
              <a:rPr lang="en-GB" b="1" dirty="0">
                <a:solidFill>
                  <a:srgbClr val="FF0000"/>
                </a:solidFill>
                <a:latin typeface="Arial" panose="020B0604020202020204" pitchFamily="34" charset="0"/>
                <a:cs typeface="Arial" panose="020B0604020202020204" pitchFamily="34" charset="0"/>
              </a:rPr>
              <a:t>Objectives:</a:t>
            </a:r>
          </a:p>
          <a:p>
            <a:r>
              <a:rPr lang="en-GB" b="1" dirty="0">
                <a:solidFill>
                  <a:srgbClr val="FF0000"/>
                </a:solidFill>
                <a:latin typeface="Arial" panose="020B0604020202020204" pitchFamily="34" charset="0"/>
                <a:cs typeface="Arial" panose="020B0604020202020204" pitchFamily="34" charset="0"/>
              </a:rPr>
              <a:t> </a:t>
            </a:r>
          </a:p>
          <a:p>
            <a:r>
              <a:rPr lang="en-GB" b="1" dirty="0">
                <a:solidFill>
                  <a:srgbClr val="FF0000"/>
                </a:solidFill>
                <a:latin typeface="Arial" panose="020B0604020202020204" pitchFamily="34" charset="0"/>
                <a:cs typeface="Arial" panose="020B0604020202020204" pitchFamily="34" charset="0"/>
              </a:rPr>
              <a:t>To understand the importance of capillary beds as exchange surfaces.</a:t>
            </a:r>
          </a:p>
          <a:p>
            <a:endParaRPr lang="en-GB" b="1" dirty="0">
              <a:solidFill>
                <a:srgbClr val="FF0000"/>
              </a:solidFill>
              <a:latin typeface="Arial" panose="020B0604020202020204" pitchFamily="34" charset="0"/>
              <a:cs typeface="Arial" panose="020B0604020202020204" pitchFamily="34" charset="0"/>
            </a:endParaRPr>
          </a:p>
          <a:p>
            <a:r>
              <a:rPr lang="en-GB" b="1" dirty="0">
                <a:solidFill>
                  <a:srgbClr val="00B050"/>
                </a:solidFill>
                <a:latin typeface="Arial" panose="020B0604020202020204" pitchFamily="34" charset="0"/>
                <a:cs typeface="Arial" panose="020B0604020202020204" pitchFamily="34" charset="0"/>
              </a:rPr>
              <a:t>To explain how hydrostatic pressure causes tissue fluid formation.</a:t>
            </a:r>
          </a:p>
          <a:p>
            <a:endParaRPr lang="en-GB" b="1" dirty="0">
              <a:solidFill>
                <a:srgbClr val="FF0000"/>
              </a:solidFill>
              <a:latin typeface="Arial" panose="020B0604020202020204" pitchFamily="34" charset="0"/>
              <a:cs typeface="Arial" panose="020B0604020202020204" pitchFamily="34" charset="0"/>
            </a:endParaRPr>
          </a:p>
          <a:p>
            <a:r>
              <a:rPr lang="en-GB" b="1" dirty="0">
                <a:solidFill>
                  <a:srgbClr val="0000CC"/>
                </a:solidFill>
                <a:latin typeface="Arial" panose="020B0604020202020204" pitchFamily="34" charset="0"/>
                <a:cs typeface="Arial" panose="020B0604020202020204" pitchFamily="34" charset="0"/>
              </a:rPr>
              <a:t>To understand the importance of return of tissue fluid to the circulatory system.</a:t>
            </a:r>
          </a:p>
          <a:p>
            <a:endParaRPr lang="en-GB" dirty="0">
              <a:solidFill>
                <a:srgbClr val="0000CC"/>
              </a:solidFill>
              <a:latin typeface="Arial" panose="020B0604020202020204" pitchFamily="34" charset="0"/>
              <a:cs typeface="Arial" panose="020B0604020202020204" pitchFamily="34" charset="0"/>
            </a:endParaRPr>
          </a:p>
          <a:p>
            <a:endParaRPr lang="en-GB"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7824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9" y="178904"/>
            <a:ext cx="8229600" cy="735496"/>
          </a:xfrm>
          <a:noFill/>
        </p:spPr>
        <p:txBody>
          <a:bodyPr>
            <a:normAutofit fontScale="90000"/>
          </a:bodyPr>
          <a:lstStyle/>
          <a:p>
            <a:r>
              <a:rPr lang="en-GB" b="1" dirty="0" smtClean="0"/>
              <a:t>Haemoglobin Oxygen Affinity</a:t>
            </a:r>
            <a:endParaRPr lang="en-GB" b="1" dirty="0"/>
          </a:p>
        </p:txBody>
      </p:sp>
      <p:sp>
        <p:nvSpPr>
          <p:cNvPr id="3" name="Content Placeholder 2"/>
          <p:cNvSpPr>
            <a:spLocks noGrp="1"/>
          </p:cNvSpPr>
          <p:nvPr>
            <p:ph idx="1"/>
          </p:nvPr>
        </p:nvSpPr>
        <p:spPr>
          <a:xfrm>
            <a:off x="457200" y="1013790"/>
            <a:ext cx="8229600" cy="5112373"/>
          </a:xfrm>
          <a:noFill/>
        </p:spPr>
        <p:txBody>
          <a:bodyPr>
            <a:normAutofit/>
          </a:bodyPr>
          <a:lstStyle/>
          <a:p>
            <a:r>
              <a:rPr lang="en-GB" sz="2400" u="sng" dirty="0" smtClean="0"/>
              <a:t>High Affinity for Oxygen </a:t>
            </a:r>
            <a:r>
              <a:rPr lang="en-GB" sz="2400" dirty="0" smtClean="0"/>
              <a:t>– easy to take up O</a:t>
            </a:r>
            <a:r>
              <a:rPr lang="en-GB" sz="2400" baseline="-25000" dirty="0" smtClean="0"/>
              <a:t>2</a:t>
            </a:r>
            <a:r>
              <a:rPr lang="en-GB" sz="2400" dirty="0" smtClean="0"/>
              <a:t> (load / Associate) but less easy to release O</a:t>
            </a:r>
            <a:r>
              <a:rPr lang="en-GB" sz="2400" baseline="-25000" dirty="0" smtClean="0"/>
              <a:t>2</a:t>
            </a:r>
            <a:r>
              <a:rPr lang="en-GB" sz="2400" dirty="0" smtClean="0"/>
              <a:t> (unload / dissociate)</a:t>
            </a:r>
          </a:p>
          <a:p>
            <a:r>
              <a:rPr lang="en-GB" sz="2400" u="sng" dirty="0" smtClean="0"/>
              <a:t>Low affinity for Oxygen </a:t>
            </a:r>
            <a:r>
              <a:rPr lang="en-GB" sz="2400" dirty="0" smtClean="0"/>
              <a:t>– less easy to take up O</a:t>
            </a:r>
            <a:r>
              <a:rPr lang="en-GB" sz="2400" baseline="-25000" dirty="0" smtClean="0"/>
              <a:t>2</a:t>
            </a:r>
            <a:r>
              <a:rPr lang="en-GB" sz="2400" dirty="0" smtClean="0"/>
              <a:t> but easier to release O</a:t>
            </a:r>
            <a:r>
              <a:rPr lang="en-GB" sz="2400" baseline="-25000" dirty="0" smtClean="0"/>
              <a:t>2 </a:t>
            </a:r>
          </a:p>
          <a:p>
            <a:pPr marL="0" indent="0">
              <a:buNone/>
            </a:pPr>
            <a:endParaRPr lang="en-GB" sz="2000" i="1" dirty="0" smtClean="0"/>
          </a:p>
        </p:txBody>
      </p:sp>
      <p:graphicFrame>
        <p:nvGraphicFramePr>
          <p:cNvPr id="4" name="Table 3"/>
          <p:cNvGraphicFramePr>
            <a:graphicFrameLocks noGrp="1"/>
          </p:cNvGraphicFramePr>
          <p:nvPr>
            <p:extLst/>
          </p:nvPr>
        </p:nvGraphicFramePr>
        <p:xfrm>
          <a:off x="395536" y="3356992"/>
          <a:ext cx="8040754" cy="2926037"/>
        </p:xfrm>
        <a:graphic>
          <a:graphicData uri="http://schemas.openxmlformats.org/drawingml/2006/table">
            <a:tbl>
              <a:tblPr/>
              <a:tblGrid>
                <a:gridCol w="1607498"/>
                <a:gridCol w="1608314"/>
                <a:gridCol w="1608314"/>
                <a:gridCol w="1608314"/>
                <a:gridCol w="1608314"/>
              </a:tblGrid>
              <a:tr h="1033229">
                <a:tc>
                  <a:txBody>
                    <a:bodyPr/>
                    <a:lstStyle/>
                    <a:p>
                      <a:pPr algn="l">
                        <a:lnSpc>
                          <a:spcPct val="115000"/>
                        </a:lnSpc>
                        <a:spcAft>
                          <a:spcPts val="0"/>
                        </a:spcAft>
                      </a:pPr>
                      <a:r>
                        <a:rPr lang="en-GB" sz="1800" b="1" dirty="0">
                          <a:latin typeface="+mn-lt"/>
                          <a:ea typeface="Times New Roman"/>
                          <a:cs typeface="Times New Roman"/>
                        </a:rPr>
                        <a:t>Region of Body</a:t>
                      </a: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800" b="1" dirty="0">
                          <a:latin typeface="+mn-lt"/>
                          <a:ea typeface="Times New Roman"/>
                          <a:cs typeface="Times New Roman"/>
                        </a:rPr>
                        <a:t>Oxygen concentration</a:t>
                      </a: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800" b="1" dirty="0">
                          <a:latin typeface="+mn-lt"/>
                          <a:ea typeface="Times New Roman"/>
                          <a:cs typeface="Times New Roman"/>
                        </a:rPr>
                        <a:t>Carbon dioxide concentration</a:t>
                      </a: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800" b="1" dirty="0">
                          <a:latin typeface="+mn-lt"/>
                          <a:ea typeface="Times New Roman"/>
                          <a:cs typeface="Times New Roman"/>
                        </a:rPr>
                        <a:t>Affinity of haemoglobin for oxygen</a:t>
                      </a: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800" b="1" dirty="0">
                          <a:latin typeface="+mn-lt"/>
                          <a:ea typeface="Times New Roman"/>
                          <a:cs typeface="Times New Roman"/>
                        </a:rPr>
                        <a:t>Result</a:t>
                      </a: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673">
                <a:tc>
                  <a:txBody>
                    <a:bodyPr/>
                    <a:lstStyle/>
                    <a:p>
                      <a:pPr algn="l">
                        <a:lnSpc>
                          <a:spcPct val="115000"/>
                        </a:lnSpc>
                        <a:spcAft>
                          <a:spcPts val="0"/>
                        </a:spcAft>
                      </a:pPr>
                      <a:r>
                        <a:rPr lang="en-GB" sz="1800" b="1" dirty="0">
                          <a:latin typeface="+mn-lt"/>
                          <a:ea typeface="Times New Roman"/>
                          <a:cs typeface="Times New Roman"/>
                        </a:rPr>
                        <a:t>Gas Exchange surface</a:t>
                      </a: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800" dirty="0" smtClean="0">
                          <a:solidFill>
                            <a:srgbClr val="C00000"/>
                          </a:solidFill>
                          <a:latin typeface="+mn-lt"/>
                          <a:ea typeface="Times New Roman"/>
                          <a:cs typeface="Times New Roman"/>
                        </a:rPr>
                        <a:t>High</a:t>
                      </a:r>
                    </a:p>
                    <a:p>
                      <a:pPr algn="l">
                        <a:lnSpc>
                          <a:spcPct val="115000"/>
                        </a:lnSpc>
                        <a:spcAft>
                          <a:spcPts val="0"/>
                        </a:spcAft>
                      </a:pPr>
                      <a:endParaRPr lang="en-GB" sz="1800" dirty="0" smtClean="0">
                        <a:solidFill>
                          <a:srgbClr val="C00000"/>
                        </a:solidFill>
                        <a:latin typeface="+mn-lt"/>
                        <a:ea typeface="Times New Roman"/>
                        <a:cs typeface="Times New Roman"/>
                      </a:endParaRPr>
                    </a:p>
                    <a:p>
                      <a:pPr algn="l">
                        <a:lnSpc>
                          <a:spcPct val="115000"/>
                        </a:lnSpc>
                        <a:spcAft>
                          <a:spcPts val="0"/>
                        </a:spcAft>
                      </a:pPr>
                      <a:endParaRPr lang="en-GB" sz="1800" dirty="0">
                        <a:solidFill>
                          <a:srgbClr val="C00000"/>
                        </a:solidFill>
                        <a:latin typeface="+mn-lt"/>
                        <a:ea typeface="Times New Roman"/>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dirty="0" smtClean="0">
                          <a:solidFill>
                            <a:srgbClr val="C00000"/>
                          </a:solidFill>
                        </a:rPr>
                        <a:t>Low</a:t>
                      </a:r>
                      <a:endParaRPr lang="en-GB" dirty="0">
                        <a:solidFill>
                          <a:srgbClr val="C00000"/>
                        </a:solidFil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dirty="0" smtClean="0">
                          <a:solidFill>
                            <a:srgbClr val="C00000"/>
                          </a:solidFill>
                        </a:rPr>
                        <a:t>High</a:t>
                      </a:r>
                      <a:endParaRPr lang="en-GB" dirty="0">
                        <a:solidFill>
                          <a:srgbClr val="C00000"/>
                        </a:solidFil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dirty="0" smtClean="0">
                          <a:solidFill>
                            <a:srgbClr val="C00000"/>
                          </a:solidFill>
                        </a:rPr>
                        <a:t>Oxygen associates</a:t>
                      </a:r>
                      <a:endParaRPr lang="en-GB" dirty="0">
                        <a:solidFill>
                          <a:srgbClr val="C00000"/>
                        </a:solidFil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673">
                <a:tc>
                  <a:txBody>
                    <a:bodyPr/>
                    <a:lstStyle/>
                    <a:p>
                      <a:pPr algn="l">
                        <a:lnSpc>
                          <a:spcPct val="115000"/>
                        </a:lnSpc>
                        <a:spcAft>
                          <a:spcPts val="0"/>
                        </a:spcAft>
                      </a:pPr>
                      <a:r>
                        <a:rPr lang="en-GB" sz="1800" b="1" dirty="0">
                          <a:latin typeface="+mn-lt"/>
                          <a:ea typeface="Times New Roman"/>
                          <a:cs typeface="Times New Roman"/>
                        </a:rPr>
                        <a:t>Respiring tissues</a:t>
                      </a: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800" dirty="0" smtClean="0">
                          <a:solidFill>
                            <a:srgbClr val="C00000"/>
                          </a:solidFill>
                          <a:latin typeface="+mn-lt"/>
                          <a:ea typeface="Times New Roman"/>
                          <a:cs typeface="Times New Roman"/>
                        </a:rPr>
                        <a:t>Low</a:t>
                      </a:r>
                    </a:p>
                    <a:p>
                      <a:pPr algn="l">
                        <a:lnSpc>
                          <a:spcPct val="115000"/>
                        </a:lnSpc>
                        <a:spcAft>
                          <a:spcPts val="0"/>
                        </a:spcAft>
                      </a:pPr>
                      <a:endParaRPr lang="en-GB" sz="1800" dirty="0" smtClean="0">
                        <a:solidFill>
                          <a:srgbClr val="C00000"/>
                        </a:solidFill>
                        <a:latin typeface="+mn-lt"/>
                        <a:ea typeface="Times New Roman"/>
                        <a:cs typeface="Times New Roman"/>
                      </a:endParaRPr>
                    </a:p>
                    <a:p>
                      <a:pPr algn="l">
                        <a:lnSpc>
                          <a:spcPct val="115000"/>
                        </a:lnSpc>
                        <a:spcAft>
                          <a:spcPts val="0"/>
                        </a:spcAft>
                      </a:pPr>
                      <a:endParaRPr lang="en-GB" sz="1800" dirty="0">
                        <a:solidFill>
                          <a:srgbClr val="C00000"/>
                        </a:solidFill>
                        <a:latin typeface="+mn-lt"/>
                        <a:ea typeface="Times New Roman"/>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dirty="0" smtClean="0">
                          <a:solidFill>
                            <a:srgbClr val="C00000"/>
                          </a:solidFill>
                        </a:rPr>
                        <a:t>High</a:t>
                      </a:r>
                      <a:endParaRPr lang="en-GB" dirty="0">
                        <a:solidFill>
                          <a:srgbClr val="C00000"/>
                        </a:solidFil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dirty="0" smtClean="0">
                          <a:solidFill>
                            <a:srgbClr val="C00000"/>
                          </a:solidFill>
                        </a:rPr>
                        <a:t>Low</a:t>
                      </a:r>
                      <a:endParaRPr lang="en-GB" dirty="0">
                        <a:solidFill>
                          <a:srgbClr val="C00000"/>
                        </a:solidFil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dirty="0" smtClean="0">
                          <a:solidFill>
                            <a:srgbClr val="C00000"/>
                          </a:solidFill>
                        </a:rPr>
                        <a:t>Oxygen dissociates</a:t>
                      </a:r>
                      <a:endParaRPr lang="en-GB" dirty="0">
                        <a:solidFill>
                          <a:srgbClr val="C00000"/>
                        </a:solidFill>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9738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Different Haemoglobins</a:t>
            </a:r>
            <a:endParaRPr lang="en-GB" b="1" dirty="0"/>
          </a:p>
        </p:txBody>
      </p:sp>
      <p:sp>
        <p:nvSpPr>
          <p:cNvPr id="3" name="Content Placeholder 2"/>
          <p:cNvSpPr>
            <a:spLocks noGrp="1"/>
          </p:cNvSpPr>
          <p:nvPr>
            <p:ph idx="1"/>
          </p:nvPr>
        </p:nvSpPr>
        <p:spPr>
          <a:xfrm>
            <a:off x="457200" y="1600200"/>
            <a:ext cx="8363272" cy="4525963"/>
          </a:xfrm>
        </p:spPr>
        <p:txBody>
          <a:bodyPr>
            <a:normAutofit lnSpcReduction="10000"/>
          </a:bodyPr>
          <a:lstStyle/>
          <a:p>
            <a:r>
              <a:rPr lang="en-GB" dirty="0" smtClean="0"/>
              <a:t>Different species have different haemoglobins due to slightly different amino acid sequences that change the tertiary and </a:t>
            </a:r>
            <a:r>
              <a:rPr lang="en-GB" dirty="0" err="1" smtClean="0"/>
              <a:t>quarternary</a:t>
            </a:r>
            <a:r>
              <a:rPr lang="en-GB" dirty="0" smtClean="0"/>
              <a:t> structure.  </a:t>
            </a:r>
          </a:p>
          <a:p>
            <a:pPr lvl="1"/>
            <a:r>
              <a:rPr lang="en-US" b="1" dirty="0" err="1" smtClean="0">
                <a:solidFill>
                  <a:srgbClr val="FF0000"/>
                </a:solidFill>
              </a:rPr>
              <a:t>Haemoglobins</a:t>
            </a:r>
            <a:r>
              <a:rPr lang="en-US" b="1" dirty="0" smtClean="0">
                <a:solidFill>
                  <a:srgbClr val="FF0000"/>
                </a:solidFill>
              </a:rPr>
              <a:t> </a:t>
            </a:r>
            <a:r>
              <a:rPr lang="en-US" b="1" dirty="0">
                <a:solidFill>
                  <a:srgbClr val="FF0000"/>
                </a:solidFill>
              </a:rPr>
              <a:t>with a high affinity for oxygen.  </a:t>
            </a:r>
            <a:r>
              <a:rPr lang="en-US" dirty="0"/>
              <a:t>These take up oxygen more easily but release it less readily</a:t>
            </a:r>
          </a:p>
          <a:p>
            <a:pPr lvl="1"/>
            <a:r>
              <a:rPr lang="en-US" b="1" dirty="0" err="1">
                <a:solidFill>
                  <a:srgbClr val="FF0000"/>
                </a:solidFill>
              </a:rPr>
              <a:t>Haemoglobins</a:t>
            </a:r>
            <a:r>
              <a:rPr lang="en-US" b="1" dirty="0">
                <a:solidFill>
                  <a:srgbClr val="FF0000"/>
                </a:solidFill>
              </a:rPr>
              <a:t> with a low affinity for oxygen.  </a:t>
            </a:r>
            <a:r>
              <a:rPr lang="en-US" dirty="0"/>
              <a:t>These take up oxygen less readily but release it more readily</a:t>
            </a:r>
          </a:p>
          <a:p>
            <a:endParaRPr lang="en-GB" dirty="0"/>
          </a:p>
        </p:txBody>
      </p:sp>
    </p:spTree>
    <p:extLst>
      <p:ext uri="{BB962C8B-B14F-4D97-AF65-F5344CB8AC3E}">
        <p14:creationId xmlns:p14="http://schemas.microsoft.com/office/powerpoint/2010/main" val="2224643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2" y="27892"/>
            <a:ext cx="4474840" cy="778098"/>
          </a:xfrm>
        </p:spPr>
        <p:txBody>
          <a:bodyPr>
            <a:normAutofit/>
          </a:bodyPr>
          <a:lstStyle/>
          <a:p>
            <a:r>
              <a:rPr lang="en-GB" sz="3600" dirty="0" smtClean="0"/>
              <a:t>Partial Pressures</a:t>
            </a:r>
            <a:endParaRPr lang="en-GB" sz="3600" dirty="0"/>
          </a:p>
        </p:txBody>
      </p:sp>
      <p:sp>
        <p:nvSpPr>
          <p:cNvPr id="4" name="Content Placeholder 2"/>
          <p:cNvSpPr>
            <a:spLocks noGrp="1"/>
          </p:cNvSpPr>
          <p:nvPr>
            <p:ph idx="1"/>
          </p:nvPr>
        </p:nvSpPr>
        <p:spPr>
          <a:xfrm>
            <a:off x="179512" y="1052736"/>
            <a:ext cx="4824536" cy="5256584"/>
          </a:xfrm>
        </p:spPr>
        <p:txBody>
          <a:bodyPr>
            <a:noAutofit/>
          </a:bodyPr>
          <a:lstStyle/>
          <a:p>
            <a:pPr marL="0" indent="0">
              <a:buNone/>
            </a:pPr>
            <a:r>
              <a:rPr lang="en-GB" sz="2400" b="1" dirty="0" smtClean="0">
                <a:solidFill>
                  <a:srgbClr val="C00000"/>
                </a:solidFill>
              </a:rPr>
              <a:t>Partial Pressure of O</a:t>
            </a:r>
            <a:r>
              <a:rPr lang="en-GB" sz="2400" b="1" baseline="-25000" dirty="0" smtClean="0">
                <a:solidFill>
                  <a:srgbClr val="C00000"/>
                </a:solidFill>
              </a:rPr>
              <a:t>2</a:t>
            </a:r>
            <a:r>
              <a:rPr lang="en-GB" sz="2400" dirty="0" smtClean="0"/>
              <a:t> </a:t>
            </a:r>
          </a:p>
          <a:p>
            <a:pPr marL="0" indent="0">
              <a:buNone/>
            </a:pPr>
            <a:r>
              <a:rPr lang="en-GB" sz="2400" dirty="0" smtClean="0"/>
              <a:t>The partial pressure of oxygen (pO</a:t>
            </a:r>
            <a:r>
              <a:rPr lang="en-GB" sz="2400" baseline="-25000" dirty="0" smtClean="0"/>
              <a:t>2</a:t>
            </a:r>
            <a:r>
              <a:rPr lang="en-GB" sz="2400" dirty="0" smtClean="0"/>
              <a:t>) is a measure of oxygen concentration.</a:t>
            </a:r>
          </a:p>
          <a:p>
            <a:pPr marL="0" indent="0">
              <a:buNone/>
            </a:pPr>
            <a:endParaRPr lang="en-GB" sz="2400" dirty="0" smtClean="0"/>
          </a:p>
          <a:p>
            <a:pPr marL="0" indent="0">
              <a:buNone/>
            </a:pPr>
            <a:r>
              <a:rPr lang="en-GB" sz="2400" dirty="0" smtClean="0"/>
              <a:t>Where will pO</a:t>
            </a:r>
            <a:r>
              <a:rPr lang="en-GB" sz="2400" baseline="-25000" dirty="0" smtClean="0"/>
              <a:t>2</a:t>
            </a:r>
            <a:r>
              <a:rPr lang="en-GB" sz="2400" dirty="0" smtClean="0"/>
              <a:t> will be high In the body?</a:t>
            </a:r>
          </a:p>
          <a:p>
            <a:r>
              <a:rPr lang="en-GB" sz="2400" dirty="0" smtClean="0"/>
              <a:t>in the lungs</a:t>
            </a:r>
          </a:p>
          <a:p>
            <a:pPr marL="0" indent="0">
              <a:buNone/>
            </a:pPr>
            <a:r>
              <a:rPr lang="en-GB" sz="2400" dirty="0" smtClean="0"/>
              <a:t>Where will pO</a:t>
            </a:r>
            <a:r>
              <a:rPr lang="en-GB" sz="2400" baseline="-25000" dirty="0" smtClean="0"/>
              <a:t>2 </a:t>
            </a:r>
            <a:r>
              <a:rPr lang="en-GB" sz="2400" dirty="0" smtClean="0"/>
              <a:t>be low in the body?</a:t>
            </a:r>
          </a:p>
          <a:p>
            <a:r>
              <a:rPr lang="en-GB" sz="2400" dirty="0" smtClean="0"/>
              <a:t>in body tissues such as muscle.</a:t>
            </a:r>
          </a:p>
          <a:p>
            <a:endParaRPr lang="en-GB" sz="2400" dirty="0" smtClean="0"/>
          </a:p>
          <a:p>
            <a:pPr marL="0" indent="0">
              <a:buNone/>
            </a:pPr>
            <a:endParaRPr lang="en-US" sz="1400" dirty="0"/>
          </a:p>
          <a:p>
            <a:endParaRPr lang="en-GB" sz="2400" dirty="0" smtClean="0"/>
          </a:p>
          <a:p>
            <a:pPr>
              <a:buNone/>
            </a:pPr>
            <a:endParaRPr lang="en-GB" sz="2400" dirty="0"/>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7638"/>
          <a:stretch/>
        </p:blipFill>
        <p:spPr>
          <a:xfrm>
            <a:off x="4842737" y="188640"/>
            <a:ext cx="4265767" cy="288032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906" y="3068960"/>
            <a:ext cx="4215187" cy="309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4534" y="5877272"/>
            <a:ext cx="8784976" cy="830997"/>
          </a:xfrm>
          <a:prstGeom prst="rect">
            <a:avLst/>
          </a:prstGeom>
          <a:noFill/>
        </p:spPr>
        <p:txBody>
          <a:bodyPr wrap="square" rtlCol="0">
            <a:spAutoFit/>
          </a:bodyPr>
          <a:lstStyle/>
          <a:p>
            <a:r>
              <a:rPr lang="en-GB" sz="1600" dirty="0">
                <a:hlinkClick r:id="rId4"/>
              </a:rPr>
              <a:t>http://www.youtube.com/watch?v=yiaZ8-aMT_A</a:t>
            </a:r>
            <a:endParaRPr lang="en-GB" sz="1600" dirty="0"/>
          </a:p>
          <a:p>
            <a:r>
              <a:rPr lang="en-GB" sz="1600" dirty="0">
                <a:hlinkClick r:id="rId5"/>
              </a:rPr>
              <a:t>http://</a:t>
            </a:r>
            <a:r>
              <a:rPr lang="en-GB" sz="1600" dirty="0" smtClean="0">
                <a:hlinkClick r:id="rId5"/>
              </a:rPr>
              <a:t>www.answers.com/topic/dalton-s-law#ixzz2Niu25dBP</a:t>
            </a:r>
            <a:r>
              <a:rPr lang="en-GB" sz="1600" dirty="0" smtClean="0">
                <a:hlinkClick r:id="rId6"/>
              </a:rPr>
              <a:t>http</a:t>
            </a:r>
            <a:r>
              <a:rPr lang="en-GB" sz="1600" dirty="0">
                <a:hlinkClick r:id="rId6"/>
              </a:rPr>
              <a:t>://highered.mcgraw-hill.com/sites/0072437316/student_view0/chapter44/animations.html</a:t>
            </a:r>
            <a:r>
              <a:rPr lang="en-GB" sz="1600" dirty="0"/>
              <a:t> </a:t>
            </a:r>
          </a:p>
        </p:txBody>
      </p:sp>
    </p:spTree>
    <p:extLst>
      <p:ext uri="{BB962C8B-B14F-4D97-AF65-F5344CB8AC3E}">
        <p14:creationId xmlns:p14="http://schemas.microsoft.com/office/powerpoint/2010/main" val="4200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sz="half" idx="1"/>
          </p:nvPr>
        </p:nvSpPr>
        <p:spPr>
          <a:xfrm>
            <a:off x="179388" y="1052513"/>
            <a:ext cx="4433887" cy="4933950"/>
          </a:xfrm>
        </p:spPr>
        <p:txBody>
          <a:bodyPr/>
          <a:lstStyle/>
          <a:p>
            <a:pPr>
              <a:lnSpc>
                <a:spcPct val="80000"/>
              </a:lnSpc>
            </a:pPr>
            <a:r>
              <a:rPr lang="en-GB" sz="1800" dirty="0"/>
              <a:t>Blood arriving at the lungs has a lower pO</a:t>
            </a:r>
            <a:r>
              <a:rPr lang="en-GB" sz="1800" baseline="-25000" dirty="0"/>
              <a:t>2</a:t>
            </a:r>
            <a:r>
              <a:rPr lang="en-GB" sz="1800" dirty="0"/>
              <a:t> than that in the lungs. There is therefore a diffusion gradient and oxygen will move from the alveoli into the blood. The O</a:t>
            </a:r>
            <a:r>
              <a:rPr lang="en-GB" sz="1800" baseline="-25000" dirty="0"/>
              <a:t>2</a:t>
            </a:r>
            <a:r>
              <a:rPr lang="en-GB" sz="1800" dirty="0"/>
              <a:t> is then loaded onto the </a:t>
            </a:r>
            <a:r>
              <a:rPr lang="en-GB" sz="1800" dirty="0" err="1"/>
              <a:t>Hb</a:t>
            </a:r>
            <a:r>
              <a:rPr lang="en-GB" sz="1800" dirty="0"/>
              <a:t> until the blood is about 96% saturated with oxygen. The </a:t>
            </a:r>
            <a:r>
              <a:rPr lang="en-GB" sz="1800" dirty="0" err="1"/>
              <a:t>Hb</a:t>
            </a:r>
            <a:r>
              <a:rPr lang="en-GB" sz="1800" dirty="0"/>
              <a:t> is now called </a:t>
            </a:r>
            <a:r>
              <a:rPr lang="en-GB" sz="1800" dirty="0" err="1"/>
              <a:t>oxyhaemoglobin</a:t>
            </a:r>
            <a:r>
              <a:rPr lang="en-GB" sz="1800" dirty="0"/>
              <a:t> (HbO</a:t>
            </a:r>
            <a:r>
              <a:rPr lang="en-GB" sz="1800" baseline="-25000" dirty="0"/>
              <a:t>2</a:t>
            </a:r>
            <a:r>
              <a:rPr lang="en-GB" sz="1800" dirty="0"/>
              <a:t>). </a:t>
            </a:r>
            <a:r>
              <a:rPr lang="en-GB" sz="1700" dirty="0"/>
              <a:t/>
            </a:r>
            <a:br>
              <a:rPr lang="en-GB" sz="1700" dirty="0"/>
            </a:br>
            <a:r>
              <a:rPr lang="en-GB" sz="800" dirty="0"/>
              <a:t/>
            </a:r>
            <a:br>
              <a:rPr lang="en-GB" sz="800" dirty="0"/>
            </a:br>
            <a:endParaRPr lang="en-GB" sz="800" baseline="-25000" dirty="0"/>
          </a:p>
          <a:p>
            <a:pPr>
              <a:lnSpc>
                <a:spcPct val="80000"/>
              </a:lnSpc>
            </a:pPr>
            <a:r>
              <a:rPr lang="en-GB" sz="1800" dirty="0"/>
              <a:t>The blood is then taken to tissues where the cells are respiring all the time, using oxygen. The pO</a:t>
            </a:r>
            <a:r>
              <a:rPr lang="en-GB" sz="1800" baseline="-25000" dirty="0"/>
              <a:t>2</a:t>
            </a:r>
            <a:r>
              <a:rPr lang="en-GB" sz="1800" dirty="0"/>
              <a:t> will be low. As the red blood cell enters this region, the </a:t>
            </a:r>
            <a:r>
              <a:rPr lang="en-GB" sz="1800" dirty="0" err="1"/>
              <a:t>Hb</a:t>
            </a:r>
            <a:r>
              <a:rPr lang="en-GB" sz="1800" dirty="0"/>
              <a:t> will start to unload the O</a:t>
            </a:r>
            <a:r>
              <a:rPr lang="en-GB" sz="1800" baseline="-25000" dirty="0"/>
              <a:t>2</a:t>
            </a:r>
            <a:r>
              <a:rPr lang="en-GB" sz="1800" dirty="0"/>
              <a:t>, which will diffuse into the tissues and be used for further respiration. Since much of the </a:t>
            </a:r>
            <a:r>
              <a:rPr lang="en-GB" sz="1800" dirty="0" err="1"/>
              <a:t>Hb</a:t>
            </a:r>
            <a:r>
              <a:rPr lang="en-GB" sz="1800" dirty="0"/>
              <a:t> will have unloaded the O</a:t>
            </a:r>
            <a:r>
              <a:rPr lang="en-GB" sz="1800" baseline="-25000" dirty="0"/>
              <a:t>2</a:t>
            </a:r>
            <a:r>
              <a:rPr lang="en-GB" sz="1800" dirty="0"/>
              <a:t>, a much lower percentage of the blood will be saturated with O</a:t>
            </a:r>
            <a:r>
              <a:rPr lang="en-GB" sz="1800" baseline="-25000" dirty="0"/>
              <a:t>2</a:t>
            </a:r>
            <a:r>
              <a:rPr lang="en-GB" sz="1800" dirty="0"/>
              <a:t>. </a:t>
            </a:r>
            <a:br>
              <a:rPr lang="en-GB" sz="1800" dirty="0"/>
            </a:br>
            <a:r>
              <a:rPr lang="en-GB" sz="800" dirty="0"/>
              <a:t/>
            </a:r>
            <a:br>
              <a:rPr lang="en-GB" sz="800" dirty="0"/>
            </a:br>
            <a:endParaRPr lang="en-GB" sz="800" dirty="0"/>
          </a:p>
        </p:txBody>
      </p:sp>
      <p:sp>
        <p:nvSpPr>
          <p:cNvPr id="25606" name="Rectangle 6"/>
          <p:cNvSpPr>
            <a:spLocks noGrp="1" noChangeArrowheads="1"/>
          </p:cNvSpPr>
          <p:nvPr>
            <p:ph type="body" sz="half" idx="2"/>
          </p:nvPr>
        </p:nvSpPr>
        <p:spPr/>
        <p:txBody>
          <a:bodyPr/>
          <a:lstStyle/>
          <a:p>
            <a:endParaRPr lang="en-US" sz="2200"/>
          </a:p>
        </p:txBody>
      </p:sp>
      <p:pic>
        <p:nvPicPr>
          <p:cNvPr id="25608" name="Picture 8" descr="lungpres"/>
          <p:cNvPicPr>
            <a:picLocks noChangeAspect="1" noChangeArrowheads="1"/>
          </p:cNvPicPr>
          <p:nvPr/>
        </p:nvPicPr>
        <p:blipFill>
          <a:blip r:embed="rId2" cstate="print"/>
          <a:srcRect/>
          <a:stretch>
            <a:fillRect/>
          </a:stretch>
        </p:blipFill>
        <p:spPr bwMode="auto">
          <a:xfrm>
            <a:off x="5003800" y="1268413"/>
            <a:ext cx="3341688" cy="4319587"/>
          </a:xfrm>
          <a:prstGeom prst="rect">
            <a:avLst/>
          </a:prstGeom>
          <a:noFill/>
        </p:spPr>
      </p:pic>
      <p:sp>
        <p:nvSpPr>
          <p:cNvPr id="25609" name="Text Box 9"/>
          <p:cNvSpPr txBox="1">
            <a:spLocks noChangeArrowheads="1"/>
          </p:cNvSpPr>
          <p:nvPr/>
        </p:nvSpPr>
        <p:spPr bwMode="auto">
          <a:xfrm>
            <a:off x="4500563" y="5661025"/>
            <a:ext cx="1584325" cy="457200"/>
          </a:xfrm>
          <a:prstGeom prst="rect">
            <a:avLst/>
          </a:prstGeom>
          <a:noFill/>
          <a:ln w="9525">
            <a:noFill/>
            <a:miter lim="800000"/>
            <a:headEnd/>
            <a:tailEnd/>
          </a:ln>
          <a:effectLst/>
        </p:spPr>
        <p:txBody>
          <a:bodyPr>
            <a:spAutoFit/>
          </a:bodyPr>
          <a:lstStyle/>
          <a:p>
            <a:pPr>
              <a:spcBef>
                <a:spcPct val="50000"/>
              </a:spcBef>
            </a:pPr>
            <a:r>
              <a:rPr lang="en-GB" sz="2400" b="1">
                <a:solidFill>
                  <a:srgbClr val="3399FF"/>
                </a:solidFill>
              </a:rPr>
              <a:t>Oxygen</a:t>
            </a:r>
          </a:p>
        </p:txBody>
      </p:sp>
      <p:sp>
        <p:nvSpPr>
          <p:cNvPr id="25610" name="Text Box 10"/>
          <p:cNvSpPr txBox="1">
            <a:spLocks noChangeArrowheads="1"/>
          </p:cNvSpPr>
          <p:nvPr/>
        </p:nvSpPr>
        <p:spPr bwMode="auto">
          <a:xfrm>
            <a:off x="6011863" y="5661025"/>
            <a:ext cx="2808287" cy="457200"/>
          </a:xfrm>
          <a:prstGeom prst="rect">
            <a:avLst/>
          </a:prstGeom>
          <a:noFill/>
          <a:ln w="9525">
            <a:noFill/>
            <a:miter lim="800000"/>
            <a:headEnd/>
            <a:tailEnd/>
          </a:ln>
          <a:effectLst/>
        </p:spPr>
        <p:txBody>
          <a:bodyPr>
            <a:spAutoFit/>
          </a:bodyPr>
          <a:lstStyle/>
          <a:p>
            <a:pPr>
              <a:spcBef>
                <a:spcPct val="50000"/>
              </a:spcBef>
            </a:pPr>
            <a:r>
              <a:rPr lang="en-GB" sz="2400" b="1">
                <a:solidFill>
                  <a:schemeClr val="tx2"/>
                </a:solidFill>
              </a:rPr>
              <a:t>Carbon  dioxide</a:t>
            </a:r>
          </a:p>
        </p:txBody>
      </p:sp>
      <p:sp>
        <p:nvSpPr>
          <p:cNvPr id="25613" name="Line 13"/>
          <p:cNvSpPr>
            <a:spLocks noChangeShapeType="1"/>
          </p:cNvSpPr>
          <p:nvPr/>
        </p:nvSpPr>
        <p:spPr bwMode="auto">
          <a:xfrm>
            <a:off x="4067175" y="1773238"/>
            <a:ext cx="1873250" cy="215900"/>
          </a:xfrm>
          <a:prstGeom prst="line">
            <a:avLst/>
          </a:prstGeom>
          <a:noFill/>
          <a:ln w="9525">
            <a:solidFill>
              <a:schemeClr val="tx1"/>
            </a:solidFill>
            <a:round/>
            <a:headEnd/>
            <a:tailEnd type="triangle" w="med" len="med"/>
          </a:ln>
          <a:effectLst/>
        </p:spPr>
        <p:txBody>
          <a:bodyPr/>
          <a:lstStyle/>
          <a:p>
            <a:endParaRPr lang="en-GB"/>
          </a:p>
        </p:txBody>
      </p:sp>
      <p:sp>
        <p:nvSpPr>
          <p:cNvPr id="25614" name="Line 14"/>
          <p:cNvSpPr>
            <a:spLocks noChangeShapeType="1"/>
          </p:cNvSpPr>
          <p:nvPr/>
        </p:nvSpPr>
        <p:spPr bwMode="auto">
          <a:xfrm flipV="1">
            <a:off x="4067175" y="4724400"/>
            <a:ext cx="1728788" cy="576263"/>
          </a:xfrm>
          <a:prstGeom prst="line">
            <a:avLst/>
          </a:prstGeom>
          <a:noFill/>
          <a:ln w="9525">
            <a:solidFill>
              <a:schemeClr val="tx1"/>
            </a:solidFill>
            <a:round/>
            <a:headEnd/>
            <a:tailEnd type="triangle" w="med" len="med"/>
          </a:ln>
          <a:effectLst/>
        </p:spPr>
        <p:txBody>
          <a:bodyPr/>
          <a:lstStyle/>
          <a:p>
            <a:endParaRPr lang="en-GB"/>
          </a:p>
        </p:txBody>
      </p:sp>
      <p:sp>
        <p:nvSpPr>
          <p:cNvPr id="10" name="Rounded Rectangle 9"/>
          <p:cNvSpPr/>
          <p:nvPr/>
        </p:nvSpPr>
        <p:spPr>
          <a:xfrm>
            <a:off x="304800" y="5257800"/>
            <a:ext cx="8534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Oxygen will move from high to low partial pressure of oxygen. </a:t>
            </a:r>
            <a:endParaRPr lang="en-GB" sz="3200" dirty="0"/>
          </a:p>
        </p:txBody>
      </p:sp>
    </p:spTree>
    <p:extLst>
      <p:ext uri="{BB962C8B-B14F-4D97-AF65-F5344CB8AC3E}">
        <p14:creationId xmlns:p14="http://schemas.microsoft.com/office/powerpoint/2010/main" val="85299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4000" dirty="0" smtClean="0"/>
              <a:t>Oxygen Dissociation Curves</a:t>
            </a:r>
            <a:endParaRPr lang="en-GB" sz="4000" dirty="0"/>
          </a:p>
        </p:txBody>
      </p:sp>
      <p:sp>
        <p:nvSpPr>
          <p:cNvPr id="3" name="Content Placeholder 2"/>
          <p:cNvSpPr>
            <a:spLocks noGrp="1"/>
          </p:cNvSpPr>
          <p:nvPr>
            <p:ph idx="1"/>
          </p:nvPr>
        </p:nvSpPr>
        <p:spPr>
          <a:xfrm>
            <a:off x="467544" y="1196752"/>
            <a:ext cx="8229600" cy="4525963"/>
          </a:xfrm>
        </p:spPr>
        <p:txBody>
          <a:bodyPr>
            <a:normAutofit/>
          </a:bodyPr>
          <a:lstStyle/>
          <a:p>
            <a:r>
              <a:rPr lang="en-GB" sz="2400" dirty="0" smtClean="0"/>
              <a:t>When haemoglobin is exposed to different partial pressures of O</a:t>
            </a:r>
            <a:r>
              <a:rPr lang="en-GB" sz="2400" baseline="-25000" dirty="0" smtClean="0"/>
              <a:t>2</a:t>
            </a:r>
            <a:r>
              <a:rPr lang="en-GB" sz="2400" dirty="0" smtClean="0"/>
              <a:t> it does not bind evenly.</a:t>
            </a:r>
          </a:p>
          <a:p>
            <a:endParaRPr lang="en-GB" sz="2400" dirty="0"/>
          </a:p>
          <a:p>
            <a:r>
              <a:rPr lang="en-GB" sz="2400" dirty="0" smtClean="0"/>
              <a:t>A graph to show the relationship between saturation of haemoglobin with O2 and the partial pressure = oxygen dissociation curve</a:t>
            </a:r>
            <a:endParaRPr lang="en-GB" sz="2400" dirty="0"/>
          </a:p>
        </p:txBody>
      </p:sp>
    </p:spTree>
    <p:extLst>
      <p:ext uri="{BB962C8B-B14F-4D97-AF65-F5344CB8AC3E}">
        <p14:creationId xmlns:p14="http://schemas.microsoft.com/office/powerpoint/2010/main" val="7035878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715436" cy="1000132"/>
          </a:xfrm>
          <a:noFill/>
        </p:spPr>
        <p:txBody>
          <a:bodyPr>
            <a:normAutofit fontScale="90000"/>
          </a:bodyPr>
          <a:lstStyle/>
          <a:p>
            <a:r>
              <a:rPr lang="en-GB" sz="3200" b="1" u="sng" dirty="0" smtClean="0"/>
              <a:t>An Oxygen Dissociation Curve Shows Haemoglobin’s Affinity for Oxygen</a:t>
            </a:r>
            <a:endParaRPr lang="en-GB" sz="3200" b="1" u="sng" dirty="0"/>
          </a:p>
        </p:txBody>
      </p:sp>
      <p:sp>
        <p:nvSpPr>
          <p:cNvPr id="3" name="Content Placeholder 2"/>
          <p:cNvSpPr>
            <a:spLocks noGrp="1"/>
          </p:cNvSpPr>
          <p:nvPr>
            <p:ph idx="1"/>
          </p:nvPr>
        </p:nvSpPr>
        <p:spPr>
          <a:xfrm>
            <a:off x="1043608" y="1628800"/>
            <a:ext cx="7886110" cy="5086348"/>
          </a:xfrm>
          <a:noFill/>
        </p:spPr>
        <p:txBody>
          <a:bodyPr/>
          <a:lstStyle/>
          <a:p>
            <a:pPr>
              <a:buNone/>
            </a:pPr>
            <a:r>
              <a:rPr lang="en-GB" dirty="0" smtClean="0"/>
              <a:t>  </a:t>
            </a:r>
            <a:endParaRPr lang="en-GB" dirty="0"/>
          </a:p>
        </p:txBody>
      </p:sp>
      <p:sp>
        <p:nvSpPr>
          <p:cNvPr id="127" name="TextBox 126"/>
          <p:cNvSpPr txBox="1"/>
          <p:nvPr/>
        </p:nvSpPr>
        <p:spPr>
          <a:xfrm>
            <a:off x="5436096" y="1201607"/>
            <a:ext cx="3351534" cy="2308324"/>
          </a:xfrm>
          <a:prstGeom prst="rect">
            <a:avLst/>
          </a:prstGeom>
          <a:solidFill>
            <a:schemeClr val="bg1"/>
          </a:solidFill>
          <a:ln w="31750">
            <a:solidFill>
              <a:schemeClr val="accent2">
                <a:lumMod val="75000"/>
              </a:schemeClr>
            </a:solidFill>
          </a:ln>
        </p:spPr>
        <p:txBody>
          <a:bodyPr wrap="square" rtlCol="0">
            <a:spAutoFit/>
          </a:bodyPr>
          <a:lstStyle/>
          <a:p>
            <a:r>
              <a:rPr lang="en-GB" dirty="0" smtClean="0">
                <a:solidFill>
                  <a:srgbClr val="0000CC"/>
                </a:solidFill>
                <a:latin typeface="Arial" panose="020B0604020202020204" pitchFamily="34" charset="0"/>
                <a:cs typeface="Arial" panose="020B0604020202020204" pitchFamily="34" charset="0"/>
              </a:rPr>
              <a:t>4. After 3</a:t>
            </a:r>
            <a:r>
              <a:rPr lang="en-GB" baseline="30000" dirty="0" smtClean="0">
                <a:solidFill>
                  <a:srgbClr val="0000CC"/>
                </a:solidFill>
                <a:latin typeface="Arial" panose="020B0604020202020204" pitchFamily="34" charset="0"/>
                <a:cs typeface="Arial" panose="020B0604020202020204" pitchFamily="34" charset="0"/>
              </a:rPr>
              <a:t>rd</a:t>
            </a:r>
            <a:r>
              <a:rPr lang="en-GB" dirty="0" smtClean="0">
                <a:solidFill>
                  <a:srgbClr val="0000CC"/>
                </a:solidFill>
                <a:latin typeface="Arial" panose="020B0604020202020204" pitchFamily="34" charset="0"/>
                <a:cs typeface="Arial" panose="020B0604020202020204" pitchFamily="34" charset="0"/>
              </a:rPr>
              <a:t> o2 molecule binds it becomes harder for the 4</a:t>
            </a:r>
            <a:r>
              <a:rPr lang="en-GB" baseline="30000" dirty="0" smtClean="0">
                <a:solidFill>
                  <a:srgbClr val="0000CC"/>
                </a:solidFill>
                <a:latin typeface="Arial" panose="020B0604020202020204" pitchFamily="34" charset="0"/>
                <a:cs typeface="Arial" panose="020B0604020202020204" pitchFamily="34" charset="0"/>
              </a:rPr>
              <a:t>th</a:t>
            </a:r>
            <a:r>
              <a:rPr lang="en-GB" dirty="0" smtClean="0">
                <a:solidFill>
                  <a:srgbClr val="0000CC"/>
                </a:solidFill>
                <a:latin typeface="Arial" panose="020B0604020202020204" pitchFamily="34" charset="0"/>
                <a:cs typeface="Arial" panose="020B0604020202020204" pitchFamily="34" charset="0"/>
              </a:rPr>
              <a:t> one to.  This is due to probability as most of the binding sites are occupied to its less likely that a single O2 molecule with find an empty site.  The curve reduces and flattens</a:t>
            </a:r>
            <a:endParaRPr lang="en-GB" dirty="0">
              <a:solidFill>
                <a:srgbClr val="0000CC"/>
              </a:solidFill>
              <a:latin typeface="Arial" panose="020B0604020202020204" pitchFamily="34" charset="0"/>
              <a:cs typeface="Arial" panose="020B0604020202020204" pitchFamily="34" charset="0"/>
            </a:endParaRPr>
          </a:p>
        </p:txBody>
      </p:sp>
      <p:sp>
        <p:nvSpPr>
          <p:cNvPr id="152" name="TextBox 151"/>
          <p:cNvSpPr txBox="1"/>
          <p:nvPr/>
        </p:nvSpPr>
        <p:spPr>
          <a:xfrm>
            <a:off x="2428860" y="6286520"/>
            <a:ext cx="3214710" cy="338554"/>
          </a:xfrm>
          <a:prstGeom prst="rect">
            <a:avLst/>
          </a:prstGeom>
          <a:noFill/>
        </p:spPr>
        <p:txBody>
          <a:bodyPr wrap="square" rtlCol="0">
            <a:spAutoFit/>
          </a:bodyPr>
          <a:lstStyle/>
          <a:p>
            <a:r>
              <a:rPr lang="en-GB" sz="1600" dirty="0" smtClean="0"/>
              <a:t>Partial pressure of oxygen / kPa</a:t>
            </a:r>
            <a:endParaRPr lang="en-GB" sz="1600" dirty="0"/>
          </a:p>
        </p:txBody>
      </p:sp>
      <p:grpSp>
        <p:nvGrpSpPr>
          <p:cNvPr id="6" name="Group 143"/>
          <p:cNvGrpSpPr/>
          <p:nvPr/>
        </p:nvGrpSpPr>
        <p:grpSpPr>
          <a:xfrm>
            <a:off x="226875" y="1160600"/>
            <a:ext cx="4133925" cy="2794390"/>
            <a:chOff x="1083343" y="1301365"/>
            <a:chExt cx="4133925" cy="2794390"/>
          </a:xfrm>
        </p:grpSpPr>
        <p:sp>
          <p:nvSpPr>
            <p:cNvPr id="129" name="TextBox 128"/>
            <p:cNvSpPr txBox="1"/>
            <p:nvPr/>
          </p:nvSpPr>
          <p:spPr>
            <a:xfrm>
              <a:off x="1083343" y="1301365"/>
              <a:ext cx="4133925" cy="1200329"/>
            </a:xfrm>
            <a:prstGeom prst="rect">
              <a:avLst/>
            </a:prstGeom>
            <a:solidFill>
              <a:schemeClr val="bg1"/>
            </a:solidFill>
            <a:ln w="15875">
              <a:solidFill>
                <a:schemeClr val="accent2">
                  <a:lumMod val="75000"/>
                </a:schemeClr>
              </a:solidFill>
            </a:ln>
          </p:spPr>
          <p:txBody>
            <a:bodyPr wrap="square" rtlCol="0">
              <a:spAutoFit/>
            </a:bodyPr>
            <a:lstStyle/>
            <a:p>
              <a:r>
                <a:rPr lang="en-GB" dirty="0" smtClean="0">
                  <a:solidFill>
                    <a:srgbClr val="0000CC"/>
                  </a:solidFill>
                  <a:latin typeface="Arial" panose="020B0604020202020204" pitchFamily="34" charset="0"/>
                  <a:cs typeface="Arial" panose="020B0604020202020204" pitchFamily="34" charset="0"/>
                </a:rPr>
                <a:t>3. It takes a smaller increase in pO</a:t>
              </a:r>
              <a:r>
                <a:rPr lang="en-GB" baseline="-25000" dirty="0" smtClean="0">
                  <a:solidFill>
                    <a:srgbClr val="0000CC"/>
                  </a:solidFill>
                  <a:latin typeface="Arial" panose="020B0604020202020204" pitchFamily="34" charset="0"/>
                  <a:cs typeface="Arial" panose="020B0604020202020204" pitchFamily="34" charset="0"/>
                </a:rPr>
                <a:t>2</a:t>
              </a:r>
              <a:r>
                <a:rPr lang="en-GB" dirty="0" smtClean="0">
                  <a:solidFill>
                    <a:srgbClr val="0000CC"/>
                  </a:solidFill>
                  <a:latin typeface="Arial" panose="020B0604020202020204" pitchFamily="34" charset="0"/>
                  <a:cs typeface="Arial" panose="020B0604020202020204" pitchFamily="34" charset="0"/>
                </a:rPr>
                <a:t> to bind the 2</a:t>
              </a:r>
              <a:r>
                <a:rPr lang="en-GB" baseline="30000" dirty="0" smtClean="0">
                  <a:solidFill>
                    <a:srgbClr val="0000CC"/>
                  </a:solidFill>
                  <a:latin typeface="Arial" panose="020B0604020202020204" pitchFamily="34" charset="0"/>
                  <a:cs typeface="Arial" panose="020B0604020202020204" pitchFamily="34" charset="0"/>
                </a:rPr>
                <a:t>nd</a:t>
              </a:r>
              <a:r>
                <a:rPr lang="en-GB" dirty="0" smtClean="0">
                  <a:solidFill>
                    <a:srgbClr val="0000CC"/>
                  </a:solidFill>
                  <a:latin typeface="Arial" panose="020B0604020202020204" pitchFamily="34" charset="0"/>
                  <a:cs typeface="Arial" panose="020B0604020202020204" pitchFamily="34" charset="0"/>
                </a:rPr>
                <a:t> O</a:t>
              </a:r>
              <a:r>
                <a:rPr lang="en-GB" baseline="-25000" dirty="0" smtClean="0">
                  <a:solidFill>
                    <a:srgbClr val="0000CC"/>
                  </a:solidFill>
                  <a:latin typeface="Arial" panose="020B0604020202020204" pitchFamily="34" charset="0"/>
                  <a:cs typeface="Arial" panose="020B0604020202020204" pitchFamily="34" charset="0"/>
                </a:rPr>
                <a:t>2</a:t>
              </a:r>
              <a:r>
                <a:rPr lang="en-GB" dirty="0" smtClean="0">
                  <a:solidFill>
                    <a:srgbClr val="0000CC"/>
                  </a:solidFill>
                  <a:latin typeface="Arial" panose="020B0604020202020204" pitchFamily="34" charset="0"/>
                  <a:cs typeface="Arial" panose="020B0604020202020204" pitchFamily="34" charset="0"/>
                </a:rPr>
                <a:t> molecule  than it did the first one = </a:t>
              </a:r>
              <a:r>
                <a:rPr lang="en-GB" b="1" u="sng" dirty="0" smtClean="0">
                  <a:solidFill>
                    <a:srgbClr val="C00000"/>
                  </a:solidFill>
                  <a:latin typeface="Arial" panose="020B0604020202020204" pitchFamily="34" charset="0"/>
                  <a:cs typeface="Arial" panose="020B0604020202020204" pitchFamily="34" charset="0"/>
                </a:rPr>
                <a:t>positive </a:t>
              </a:r>
              <a:r>
                <a:rPr lang="en-GB" b="1" u="sng" dirty="0" err="1" smtClean="0">
                  <a:solidFill>
                    <a:srgbClr val="C00000"/>
                  </a:solidFill>
                  <a:latin typeface="Arial" panose="020B0604020202020204" pitchFamily="34" charset="0"/>
                  <a:cs typeface="Arial" panose="020B0604020202020204" pitchFamily="34" charset="0"/>
                </a:rPr>
                <a:t>cooperativity</a:t>
              </a:r>
              <a:r>
                <a:rPr lang="en-GB" dirty="0" smtClean="0">
                  <a:solidFill>
                    <a:srgbClr val="0000CC"/>
                  </a:solidFill>
                  <a:latin typeface="Arial" panose="020B0604020202020204" pitchFamily="34" charset="0"/>
                  <a:cs typeface="Arial" panose="020B0604020202020204" pitchFamily="34" charset="0"/>
                </a:rPr>
                <a:t>.  The gradient of the curve steepens</a:t>
              </a:r>
              <a:endParaRPr lang="en-GB" dirty="0">
                <a:solidFill>
                  <a:srgbClr val="0000CC"/>
                </a:solidFill>
                <a:latin typeface="Arial" panose="020B0604020202020204" pitchFamily="34" charset="0"/>
                <a:cs typeface="Arial" panose="020B0604020202020204" pitchFamily="34" charset="0"/>
              </a:endParaRPr>
            </a:p>
          </p:txBody>
        </p:sp>
        <p:cxnSp>
          <p:nvCxnSpPr>
            <p:cNvPr id="131" name="Straight Arrow Connector 130"/>
            <p:cNvCxnSpPr/>
            <p:nvPr/>
          </p:nvCxnSpPr>
          <p:spPr>
            <a:xfrm>
              <a:off x="2902805" y="2577392"/>
              <a:ext cx="495002" cy="151836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142"/>
          <p:cNvGrpSpPr/>
          <p:nvPr/>
        </p:nvGrpSpPr>
        <p:grpSpPr>
          <a:xfrm>
            <a:off x="2005554" y="5145623"/>
            <a:ext cx="6492343" cy="1000132"/>
            <a:chOff x="2862022" y="5286388"/>
            <a:chExt cx="6492343" cy="1000132"/>
          </a:xfrm>
        </p:grpSpPr>
        <p:sp>
          <p:nvSpPr>
            <p:cNvPr id="128" name="TextBox 127"/>
            <p:cNvSpPr txBox="1"/>
            <p:nvPr/>
          </p:nvSpPr>
          <p:spPr>
            <a:xfrm>
              <a:off x="4710895" y="5286388"/>
              <a:ext cx="4643470" cy="923330"/>
            </a:xfrm>
            <a:prstGeom prst="rect">
              <a:avLst/>
            </a:prstGeom>
            <a:solidFill>
              <a:schemeClr val="bg1"/>
            </a:solidFill>
            <a:ln w="15875">
              <a:solidFill>
                <a:schemeClr val="accent2">
                  <a:lumMod val="75000"/>
                </a:schemeClr>
              </a:solidFill>
            </a:ln>
          </p:spPr>
          <p:txBody>
            <a:bodyPr wrap="square" rtlCol="0">
              <a:spAutoFit/>
            </a:bodyPr>
            <a:lstStyle/>
            <a:p>
              <a:r>
                <a:rPr lang="en-GB" dirty="0" smtClean="0">
                  <a:solidFill>
                    <a:srgbClr val="0000CC"/>
                  </a:solidFill>
                  <a:latin typeface="Arial" panose="020B0604020202020204" pitchFamily="34" charset="0"/>
                  <a:cs typeface="Arial" panose="020B0604020202020204" pitchFamily="34" charset="0"/>
                </a:rPr>
                <a:t>1. Haemoglobin </a:t>
              </a:r>
              <a:r>
                <a:rPr lang="en-GB" dirty="0">
                  <a:solidFill>
                    <a:srgbClr val="0000CC"/>
                  </a:solidFill>
                  <a:latin typeface="Arial" panose="020B0604020202020204" pitchFamily="34" charset="0"/>
                  <a:cs typeface="Arial" panose="020B0604020202020204" pitchFamily="34" charset="0"/>
                </a:rPr>
                <a:t>shape  = difficult for 1</a:t>
              </a:r>
              <a:r>
                <a:rPr lang="en-GB" baseline="30000" dirty="0">
                  <a:solidFill>
                    <a:srgbClr val="0000CC"/>
                  </a:solidFill>
                  <a:latin typeface="Arial" panose="020B0604020202020204" pitchFamily="34" charset="0"/>
                  <a:cs typeface="Arial" panose="020B0604020202020204" pitchFamily="34" charset="0"/>
                </a:rPr>
                <a:t>st</a:t>
              </a:r>
              <a:r>
                <a:rPr lang="en-GB" dirty="0">
                  <a:solidFill>
                    <a:srgbClr val="0000CC"/>
                  </a:solidFill>
                  <a:latin typeface="Arial" panose="020B0604020202020204" pitchFamily="34" charset="0"/>
                  <a:cs typeface="Arial" panose="020B0604020202020204" pitchFamily="34" charset="0"/>
                </a:rPr>
                <a:t> O</a:t>
              </a:r>
              <a:r>
                <a:rPr lang="en-GB" baseline="-25000" dirty="0">
                  <a:solidFill>
                    <a:srgbClr val="0000CC"/>
                  </a:solidFill>
                  <a:latin typeface="Arial" panose="020B0604020202020204" pitchFamily="34" charset="0"/>
                  <a:cs typeface="Arial" panose="020B0604020202020204" pitchFamily="34" charset="0"/>
                </a:rPr>
                <a:t>2</a:t>
              </a:r>
              <a:r>
                <a:rPr lang="en-GB" dirty="0">
                  <a:solidFill>
                    <a:srgbClr val="0000CC"/>
                  </a:solidFill>
                  <a:latin typeface="Arial" panose="020B0604020202020204" pitchFamily="34" charset="0"/>
                  <a:cs typeface="Arial" panose="020B0604020202020204" pitchFamily="34" charset="0"/>
                </a:rPr>
                <a:t> molecule to bind as </a:t>
              </a:r>
              <a:r>
                <a:rPr lang="en-GB" dirty="0" smtClean="0">
                  <a:solidFill>
                    <a:srgbClr val="0000CC"/>
                  </a:solidFill>
                  <a:latin typeface="Arial" panose="020B0604020202020204" pitchFamily="34" charset="0"/>
                  <a:cs typeface="Arial" panose="020B0604020202020204" pitchFamily="34" charset="0"/>
                </a:rPr>
                <a:t>the polypeptide </a:t>
              </a:r>
              <a:r>
                <a:rPr lang="en-GB" dirty="0">
                  <a:solidFill>
                    <a:srgbClr val="0000CC"/>
                  </a:solidFill>
                  <a:latin typeface="Arial" panose="020B0604020202020204" pitchFamily="34" charset="0"/>
                  <a:cs typeface="Arial" panose="020B0604020202020204" pitchFamily="34" charset="0"/>
                </a:rPr>
                <a:t>chains are close together.  Low O</a:t>
              </a:r>
              <a:r>
                <a:rPr lang="en-GB" baseline="-25000" dirty="0">
                  <a:solidFill>
                    <a:srgbClr val="0000CC"/>
                  </a:solidFill>
                  <a:latin typeface="Arial" panose="020B0604020202020204" pitchFamily="34" charset="0"/>
                  <a:cs typeface="Arial" panose="020B0604020202020204" pitchFamily="34" charset="0"/>
                </a:rPr>
                <a:t>2</a:t>
              </a:r>
              <a:r>
                <a:rPr lang="en-GB" dirty="0">
                  <a:solidFill>
                    <a:srgbClr val="0000CC"/>
                  </a:solidFill>
                  <a:latin typeface="Arial" panose="020B0604020202020204" pitchFamily="34" charset="0"/>
                  <a:cs typeface="Arial" panose="020B0604020202020204" pitchFamily="34" charset="0"/>
                </a:rPr>
                <a:t> = shallow curve</a:t>
              </a:r>
            </a:p>
          </p:txBody>
        </p:sp>
        <p:cxnSp>
          <p:nvCxnSpPr>
            <p:cNvPr id="132" name="Straight Arrow Connector 131"/>
            <p:cNvCxnSpPr/>
            <p:nvPr/>
          </p:nvCxnSpPr>
          <p:spPr>
            <a:xfrm flipH="1">
              <a:off x="2862022" y="5715016"/>
              <a:ext cx="1702350" cy="57150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149"/>
          <p:cNvGrpSpPr/>
          <p:nvPr/>
        </p:nvGrpSpPr>
        <p:grpSpPr>
          <a:xfrm>
            <a:off x="603038" y="2430979"/>
            <a:ext cx="3958618" cy="4012670"/>
            <a:chOff x="1459506" y="2571744"/>
            <a:chExt cx="3958618" cy="4012670"/>
          </a:xfrm>
        </p:grpSpPr>
        <p:grpSp>
          <p:nvGrpSpPr>
            <p:cNvPr id="9" name="Group 2"/>
            <p:cNvGrpSpPr>
              <a:grpSpLocks/>
            </p:cNvGrpSpPr>
            <p:nvPr/>
          </p:nvGrpSpPr>
          <p:grpSpPr bwMode="auto">
            <a:xfrm>
              <a:off x="2214546" y="2571744"/>
              <a:ext cx="3203578" cy="4000528"/>
              <a:chOff x="2554" y="1986"/>
              <a:chExt cx="5404" cy="5964"/>
            </a:xfrm>
          </p:grpSpPr>
          <p:cxnSp>
            <p:nvCxnSpPr>
              <p:cNvPr id="1027" name="AutoShape 3"/>
              <p:cNvCxnSpPr>
                <a:cxnSpLocks noChangeShapeType="1"/>
              </p:cNvCxnSpPr>
              <p:nvPr/>
            </p:nvCxnSpPr>
            <p:spPr bwMode="auto">
              <a:xfrm flipV="1">
                <a:off x="4550" y="4810"/>
                <a:ext cx="0" cy="2850"/>
              </a:xfrm>
              <a:prstGeom prst="straightConnector1">
                <a:avLst/>
              </a:prstGeom>
              <a:noFill/>
              <a:ln w="9525" cap="rnd">
                <a:solidFill>
                  <a:srgbClr val="000000"/>
                </a:solidFill>
                <a:prstDash val="sysDot"/>
                <a:round/>
                <a:headEnd/>
                <a:tailEnd/>
              </a:ln>
            </p:spPr>
          </p:cxnSp>
          <p:cxnSp>
            <p:nvCxnSpPr>
              <p:cNvPr id="1028" name="AutoShape 4"/>
              <p:cNvCxnSpPr>
                <a:cxnSpLocks noChangeShapeType="1"/>
              </p:cNvCxnSpPr>
              <p:nvPr/>
            </p:nvCxnSpPr>
            <p:spPr bwMode="auto">
              <a:xfrm>
                <a:off x="2890" y="4820"/>
                <a:ext cx="1650" cy="0"/>
              </a:xfrm>
              <a:prstGeom prst="straightConnector1">
                <a:avLst/>
              </a:prstGeom>
              <a:noFill/>
              <a:ln w="9525" cap="rnd">
                <a:solidFill>
                  <a:srgbClr val="000000"/>
                </a:solidFill>
                <a:prstDash val="sysDot"/>
                <a:round/>
                <a:headEnd/>
                <a:tailEnd/>
              </a:ln>
            </p:spPr>
          </p:cxnSp>
          <p:grpSp>
            <p:nvGrpSpPr>
              <p:cNvPr id="10" name="Group 5"/>
              <p:cNvGrpSpPr>
                <a:grpSpLocks/>
              </p:cNvGrpSpPr>
              <p:nvPr/>
            </p:nvGrpSpPr>
            <p:grpSpPr bwMode="auto">
              <a:xfrm>
                <a:off x="2554" y="1986"/>
                <a:ext cx="5404" cy="5964"/>
                <a:chOff x="2554" y="1986"/>
                <a:chExt cx="5404" cy="5964"/>
              </a:xfrm>
            </p:grpSpPr>
            <p:grpSp>
              <p:nvGrpSpPr>
                <p:cNvPr id="11" name="Group 6"/>
                <p:cNvGrpSpPr>
                  <a:grpSpLocks/>
                </p:cNvGrpSpPr>
                <p:nvPr/>
              </p:nvGrpSpPr>
              <p:grpSpPr bwMode="auto">
                <a:xfrm>
                  <a:off x="2554" y="1986"/>
                  <a:ext cx="5404" cy="5964"/>
                  <a:chOff x="2554" y="1986"/>
                  <a:chExt cx="5404" cy="5964"/>
                </a:xfrm>
              </p:grpSpPr>
              <p:grpSp>
                <p:nvGrpSpPr>
                  <p:cNvPr id="12" name="Group 7"/>
                  <p:cNvGrpSpPr>
                    <a:grpSpLocks/>
                  </p:cNvGrpSpPr>
                  <p:nvPr/>
                </p:nvGrpSpPr>
                <p:grpSpPr bwMode="auto">
                  <a:xfrm>
                    <a:off x="2554" y="1986"/>
                    <a:ext cx="5404" cy="5964"/>
                    <a:chOff x="2554" y="1986"/>
                    <a:chExt cx="4724" cy="5964"/>
                  </a:xfrm>
                </p:grpSpPr>
                <p:grpSp>
                  <p:nvGrpSpPr>
                    <p:cNvPr id="13" name="Group 8"/>
                    <p:cNvGrpSpPr>
                      <a:grpSpLocks/>
                    </p:cNvGrpSpPr>
                    <p:nvPr/>
                  </p:nvGrpSpPr>
                  <p:grpSpPr bwMode="auto">
                    <a:xfrm>
                      <a:off x="2554" y="1986"/>
                      <a:ext cx="4724" cy="5680"/>
                      <a:chOff x="2554" y="1986"/>
                      <a:chExt cx="4724" cy="5680"/>
                    </a:xfrm>
                  </p:grpSpPr>
                  <p:grpSp>
                    <p:nvGrpSpPr>
                      <p:cNvPr id="14" name="Group 9"/>
                      <p:cNvGrpSpPr>
                        <a:grpSpLocks/>
                      </p:cNvGrpSpPr>
                      <p:nvPr/>
                    </p:nvGrpSpPr>
                    <p:grpSpPr bwMode="auto">
                      <a:xfrm>
                        <a:off x="2554" y="1986"/>
                        <a:ext cx="4724" cy="5680"/>
                        <a:chOff x="2554" y="2296"/>
                        <a:chExt cx="4724" cy="5370"/>
                      </a:xfrm>
                    </p:grpSpPr>
                    <p:grpSp>
                      <p:nvGrpSpPr>
                        <p:cNvPr id="15" name="Group 10"/>
                        <p:cNvGrpSpPr>
                          <a:grpSpLocks/>
                        </p:cNvGrpSpPr>
                        <p:nvPr/>
                      </p:nvGrpSpPr>
                      <p:grpSpPr bwMode="auto">
                        <a:xfrm>
                          <a:off x="2839" y="2296"/>
                          <a:ext cx="4439" cy="5370"/>
                          <a:chOff x="1065" y="537"/>
                          <a:chExt cx="3597" cy="3627"/>
                        </a:xfrm>
                      </p:grpSpPr>
                      <p:sp>
                        <p:nvSpPr>
                          <p:cNvPr id="1035" name="Line 11"/>
                          <p:cNvSpPr>
                            <a:spLocks noChangeShapeType="1"/>
                          </p:cNvSpPr>
                          <p:nvPr/>
                        </p:nvSpPr>
                        <p:spPr bwMode="auto">
                          <a:xfrm>
                            <a:off x="1065" y="537"/>
                            <a:ext cx="1" cy="362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Line 12"/>
                          <p:cNvSpPr>
                            <a:spLocks noChangeShapeType="1"/>
                          </p:cNvSpPr>
                          <p:nvPr/>
                        </p:nvSpPr>
                        <p:spPr bwMode="auto">
                          <a:xfrm>
                            <a:off x="1065" y="4163"/>
                            <a:ext cx="3597" cy="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1037" name="AutoShape 13"/>
                        <p:cNvCxnSpPr>
                          <a:cxnSpLocks noChangeShapeType="1"/>
                        </p:cNvCxnSpPr>
                        <p:nvPr/>
                      </p:nvCxnSpPr>
                      <p:spPr bwMode="auto">
                        <a:xfrm>
                          <a:off x="2554" y="7666"/>
                          <a:ext cx="284" cy="0"/>
                        </a:xfrm>
                        <a:prstGeom prst="straightConnector1">
                          <a:avLst/>
                        </a:prstGeom>
                        <a:noFill/>
                        <a:ln w="9525">
                          <a:solidFill>
                            <a:srgbClr val="000000"/>
                          </a:solidFill>
                          <a:round/>
                          <a:headEnd/>
                          <a:tailEnd/>
                        </a:ln>
                      </p:spPr>
                    </p:cxnSp>
                  </p:grpSp>
                  <p:cxnSp>
                    <p:nvCxnSpPr>
                      <p:cNvPr id="1038" name="AutoShape 14"/>
                      <p:cNvCxnSpPr>
                        <a:cxnSpLocks noChangeShapeType="1"/>
                      </p:cNvCxnSpPr>
                      <p:nvPr/>
                    </p:nvCxnSpPr>
                    <p:spPr bwMode="auto">
                      <a:xfrm>
                        <a:off x="2554" y="7098"/>
                        <a:ext cx="284" cy="0"/>
                      </a:xfrm>
                      <a:prstGeom prst="straightConnector1">
                        <a:avLst/>
                      </a:prstGeom>
                      <a:noFill/>
                      <a:ln w="9525">
                        <a:solidFill>
                          <a:srgbClr val="000000"/>
                        </a:solidFill>
                        <a:round/>
                        <a:headEnd/>
                        <a:tailEnd/>
                      </a:ln>
                    </p:spPr>
                  </p:cxnSp>
                  <p:cxnSp>
                    <p:nvCxnSpPr>
                      <p:cNvPr id="1039" name="AutoShape 15"/>
                      <p:cNvCxnSpPr>
                        <a:cxnSpLocks noChangeShapeType="1"/>
                      </p:cNvCxnSpPr>
                      <p:nvPr/>
                    </p:nvCxnSpPr>
                    <p:spPr bwMode="auto">
                      <a:xfrm>
                        <a:off x="2554" y="6530"/>
                        <a:ext cx="284" cy="0"/>
                      </a:xfrm>
                      <a:prstGeom prst="straightConnector1">
                        <a:avLst/>
                      </a:prstGeom>
                      <a:noFill/>
                      <a:ln w="9525">
                        <a:solidFill>
                          <a:srgbClr val="000000"/>
                        </a:solidFill>
                        <a:round/>
                        <a:headEnd/>
                        <a:tailEnd/>
                      </a:ln>
                    </p:spPr>
                  </p:cxnSp>
                  <p:cxnSp>
                    <p:nvCxnSpPr>
                      <p:cNvPr id="1040" name="AutoShape 16"/>
                      <p:cNvCxnSpPr>
                        <a:cxnSpLocks noChangeShapeType="1"/>
                      </p:cNvCxnSpPr>
                      <p:nvPr/>
                    </p:nvCxnSpPr>
                    <p:spPr bwMode="auto">
                      <a:xfrm>
                        <a:off x="2554" y="5962"/>
                        <a:ext cx="284" cy="0"/>
                      </a:xfrm>
                      <a:prstGeom prst="straightConnector1">
                        <a:avLst/>
                      </a:prstGeom>
                      <a:noFill/>
                      <a:ln w="9525">
                        <a:solidFill>
                          <a:srgbClr val="000000"/>
                        </a:solidFill>
                        <a:round/>
                        <a:headEnd/>
                        <a:tailEnd/>
                      </a:ln>
                    </p:spPr>
                  </p:cxnSp>
                  <p:cxnSp>
                    <p:nvCxnSpPr>
                      <p:cNvPr id="1041" name="AutoShape 17"/>
                      <p:cNvCxnSpPr>
                        <a:cxnSpLocks noChangeShapeType="1"/>
                      </p:cNvCxnSpPr>
                      <p:nvPr/>
                    </p:nvCxnSpPr>
                    <p:spPr bwMode="auto">
                      <a:xfrm>
                        <a:off x="2554" y="5394"/>
                        <a:ext cx="284" cy="0"/>
                      </a:xfrm>
                      <a:prstGeom prst="straightConnector1">
                        <a:avLst/>
                      </a:prstGeom>
                      <a:noFill/>
                      <a:ln w="9525">
                        <a:solidFill>
                          <a:srgbClr val="000000"/>
                        </a:solidFill>
                        <a:round/>
                        <a:headEnd/>
                        <a:tailEnd/>
                      </a:ln>
                    </p:spPr>
                  </p:cxnSp>
                  <p:cxnSp>
                    <p:nvCxnSpPr>
                      <p:cNvPr id="1042" name="AutoShape 18"/>
                      <p:cNvCxnSpPr>
                        <a:cxnSpLocks noChangeShapeType="1"/>
                      </p:cNvCxnSpPr>
                      <p:nvPr/>
                    </p:nvCxnSpPr>
                    <p:spPr bwMode="auto">
                      <a:xfrm>
                        <a:off x="2554" y="4826"/>
                        <a:ext cx="284" cy="0"/>
                      </a:xfrm>
                      <a:prstGeom prst="straightConnector1">
                        <a:avLst/>
                      </a:prstGeom>
                      <a:noFill/>
                      <a:ln w="9525">
                        <a:solidFill>
                          <a:srgbClr val="000000"/>
                        </a:solidFill>
                        <a:round/>
                        <a:headEnd/>
                        <a:tailEnd/>
                      </a:ln>
                    </p:spPr>
                  </p:cxnSp>
                  <p:cxnSp>
                    <p:nvCxnSpPr>
                      <p:cNvPr id="1043" name="AutoShape 19"/>
                      <p:cNvCxnSpPr>
                        <a:cxnSpLocks noChangeShapeType="1"/>
                      </p:cNvCxnSpPr>
                      <p:nvPr/>
                    </p:nvCxnSpPr>
                    <p:spPr bwMode="auto">
                      <a:xfrm>
                        <a:off x="2554" y="2554"/>
                        <a:ext cx="284" cy="0"/>
                      </a:xfrm>
                      <a:prstGeom prst="straightConnector1">
                        <a:avLst/>
                      </a:prstGeom>
                      <a:noFill/>
                      <a:ln w="9525">
                        <a:solidFill>
                          <a:srgbClr val="000000"/>
                        </a:solidFill>
                        <a:round/>
                        <a:headEnd/>
                        <a:tailEnd/>
                      </a:ln>
                    </p:spPr>
                  </p:cxnSp>
                  <p:cxnSp>
                    <p:nvCxnSpPr>
                      <p:cNvPr id="1044" name="AutoShape 20"/>
                      <p:cNvCxnSpPr>
                        <a:cxnSpLocks noChangeShapeType="1"/>
                      </p:cNvCxnSpPr>
                      <p:nvPr/>
                    </p:nvCxnSpPr>
                    <p:spPr bwMode="auto">
                      <a:xfrm>
                        <a:off x="2554" y="1986"/>
                        <a:ext cx="284" cy="0"/>
                      </a:xfrm>
                      <a:prstGeom prst="straightConnector1">
                        <a:avLst/>
                      </a:prstGeom>
                      <a:noFill/>
                      <a:ln w="9525">
                        <a:solidFill>
                          <a:srgbClr val="000000"/>
                        </a:solidFill>
                        <a:round/>
                        <a:headEnd/>
                        <a:tailEnd/>
                      </a:ln>
                    </p:spPr>
                  </p:cxnSp>
                  <p:cxnSp>
                    <p:nvCxnSpPr>
                      <p:cNvPr id="1045" name="AutoShape 21"/>
                      <p:cNvCxnSpPr>
                        <a:cxnSpLocks noChangeShapeType="1"/>
                      </p:cNvCxnSpPr>
                      <p:nvPr/>
                    </p:nvCxnSpPr>
                    <p:spPr bwMode="auto">
                      <a:xfrm>
                        <a:off x="2554" y="4258"/>
                        <a:ext cx="284" cy="0"/>
                      </a:xfrm>
                      <a:prstGeom prst="straightConnector1">
                        <a:avLst/>
                      </a:prstGeom>
                      <a:noFill/>
                      <a:ln w="9525">
                        <a:solidFill>
                          <a:srgbClr val="000000"/>
                        </a:solidFill>
                        <a:round/>
                        <a:headEnd/>
                        <a:tailEnd/>
                      </a:ln>
                    </p:spPr>
                  </p:cxnSp>
                  <p:cxnSp>
                    <p:nvCxnSpPr>
                      <p:cNvPr id="1046" name="AutoShape 22"/>
                      <p:cNvCxnSpPr>
                        <a:cxnSpLocks noChangeShapeType="1"/>
                      </p:cNvCxnSpPr>
                      <p:nvPr/>
                    </p:nvCxnSpPr>
                    <p:spPr bwMode="auto">
                      <a:xfrm>
                        <a:off x="2554" y="3690"/>
                        <a:ext cx="284" cy="0"/>
                      </a:xfrm>
                      <a:prstGeom prst="straightConnector1">
                        <a:avLst/>
                      </a:prstGeom>
                      <a:noFill/>
                      <a:ln w="9525">
                        <a:solidFill>
                          <a:srgbClr val="000000"/>
                        </a:solidFill>
                        <a:round/>
                        <a:headEnd/>
                        <a:tailEnd/>
                      </a:ln>
                    </p:spPr>
                  </p:cxnSp>
                  <p:cxnSp>
                    <p:nvCxnSpPr>
                      <p:cNvPr id="1047" name="AutoShape 23"/>
                      <p:cNvCxnSpPr>
                        <a:cxnSpLocks noChangeShapeType="1"/>
                      </p:cNvCxnSpPr>
                      <p:nvPr/>
                    </p:nvCxnSpPr>
                    <p:spPr bwMode="auto">
                      <a:xfrm>
                        <a:off x="2554" y="3122"/>
                        <a:ext cx="284" cy="0"/>
                      </a:xfrm>
                      <a:prstGeom prst="straightConnector1">
                        <a:avLst/>
                      </a:prstGeom>
                      <a:noFill/>
                      <a:ln w="9525">
                        <a:solidFill>
                          <a:srgbClr val="000000"/>
                        </a:solidFill>
                        <a:round/>
                        <a:headEnd/>
                        <a:tailEnd/>
                      </a:ln>
                    </p:spPr>
                  </p:cxnSp>
                </p:grpSp>
                <p:cxnSp>
                  <p:nvCxnSpPr>
                    <p:cNvPr id="1048" name="AutoShape 24"/>
                    <p:cNvCxnSpPr>
                      <a:cxnSpLocks noChangeShapeType="1"/>
                    </p:cNvCxnSpPr>
                    <p:nvPr/>
                  </p:nvCxnSpPr>
                  <p:spPr bwMode="auto">
                    <a:xfrm>
                      <a:off x="2838" y="7666"/>
                      <a:ext cx="0" cy="284"/>
                    </a:xfrm>
                    <a:prstGeom prst="straightConnector1">
                      <a:avLst/>
                    </a:prstGeom>
                    <a:noFill/>
                    <a:ln w="9525">
                      <a:solidFill>
                        <a:srgbClr val="000000"/>
                      </a:solidFill>
                      <a:round/>
                      <a:headEnd/>
                      <a:tailEnd/>
                    </a:ln>
                  </p:spPr>
                </p:cxnSp>
              </p:grpSp>
              <p:cxnSp>
                <p:nvCxnSpPr>
                  <p:cNvPr id="1049" name="AutoShape 25"/>
                  <p:cNvCxnSpPr>
                    <a:cxnSpLocks noChangeShapeType="1"/>
                  </p:cNvCxnSpPr>
                  <p:nvPr/>
                </p:nvCxnSpPr>
                <p:spPr bwMode="auto">
                  <a:xfrm>
                    <a:off x="4542" y="7666"/>
                    <a:ext cx="0" cy="284"/>
                  </a:xfrm>
                  <a:prstGeom prst="straightConnector1">
                    <a:avLst/>
                  </a:prstGeom>
                  <a:noFill/>
                  <a:ln w="9525">
                    <a:solidFill>
                      <a:srgbClr val="000000"/>
                    </a:solidFill>
                    <a:round/>
                    <a:headEnd/>
                    <a:tailEnd/>
                  </a:ln>
                </p:spPr>
              </p:cxnSp>
              <p:cxnSp>
                <p:nvCxnSpPr>
                  <p:cNvPr id="1050" name="AutoShape 26"/>
                  <p:cNvCxnSpPr>
                    <a:cxnSpLocks noChangeShapeType="1"/>
                  </p:cNvCxnSpPr>
                  <p:nvPr/>
                </p:nvCxnSpPr>
                <p:spPr bwMode="auto">
                  <a:xfrm>
                    <a:off x="6246" y="7666"/>
                    <a:ext cx="0" cy="284"/>
                  </a:xfrm>
                  <a:prstGeom prst="straightConnector1">
                    <a:avLst/>
                  </a:prstGeom>
                  <a:noFill/>
                  <a:ln w="9525">
                    <a:solidFill>
                      <a:srgbClr val="000000"/>
                    </a:solidFill>
                    <a:round/>
                    <a:headEnd/>
                    <a:tailEnd/>
                  </a:ln>
                </p:spPr>
              </p:cxnSp>
              <p:cxnSp>
                <p:nvCxnSpPr>
                  <p:cNvPr id="1051" name="AutoShape 27"/>
                  <p:cNvCxnSpPr>
                    <a:cxnSpLocks noChangeShapeType="1"/>
                  </p:cNvCxnSpPr>
                  <p:nvPr/>
                </p:nvCxnSpPr>
                <p:spPr bwMode="auto">
                  <a:xfrm>
                    <a:off x="7950" y="7666"/>
                    <a:ext cx="0" cy="284"/>
                  </a:xfrm>
                  <a:prstGeom prst="straightConnector1">
                    <a:avLst/>
                  </a:prstGeom>
                  <a:noFill/>
                  <a:ln w="9525">
                    <a:solidFill>
                      <a:srgbClr val="000000"/>
                    </a:solidFill>
                    <a:round/>
                    <a:headEnd/>
                    <a:tailEnd/>
                  </a:ln>
                </p:spPr>
              </p:cxnSp>
            </p:grpSp>
            <p:grpSp>
              <p:nvGrpSpPr>
                <p:cNvPr id="16" name="Group 28"/>
                <p:cNvGrpSpPr>
                  <a:grpSpLocks/>
                </p:cNvGrpSpPr>
                <p:nvPr/>
              </p:nvGrpSpPr>
              <p:grpSpPr bwMode="auto">
                <a:xfrm>
                  <a:off x="2908" y="2190"/>
                  <a:ext cx="4910" cy="5465"/>
                  <a:chOff x="2908" y="2190"/>
                  <a:chExt cx="4910" cy="5465"/>
                </a:xfrm>
              </p:grpSpPr>
              <p:grpSp>
                <p:nvGrpSpPr>
                  <p:cNvPr id="17" name="Group 29"/>
                  <p:cNvGrpSpPr>
                    <a:grpSpLocks/>
                  </p:cNvGrpSpPr>
                  <p:nvPr/>
                </p:nvGrpSpPr>
                <p:grpSpPr bwMode="auto">
                  <a:xfrm>
                    <a:off x="2908" y="2190"/>
                    <a:ext cx="4061" cy="5465"/>
                    <a:chOff x="1962" y="2934"/>
                    <a:chExt cx="4032" cy="5122"/>
                  </a:xfrm>
                </p:grpSpPr>
                <p:sp>
                  <p:nvSpPr>
                    <p:cNvPr id="1054" name="Freeform 30"/>
                    <p:cNvSpPr>
                      <a:spLocks/>
                    </p:cNvSpPr>
                    <p:nvPr/>
                  </p:nvSpPr>
                  <p:spPr bwMode="auto">
                    <a:xfrm>
                      <a:off x="1962" y="2934"/>
                      <a:ext cx="4032" cy="5122"/>
                    </a:xfrm>
                    <a:custGeom>
                      <a:avLst/>
                      <a:gdLst/>
                      <a:ahLst/>
                      <a:cxnLst>
                        <a:cxn ang="0">
                          <a:pos x="0" y="4435"/>
                        </a:cxn>
                        <a:cxn ang="0">
                          <a:pos x="405" y="4375"/>
                        </a:cxn>
                        <a:cxn ang="0">
                          <a:pos x="615" y="4195"/>
                        </a:cxn>
                        <a:cxn ang="0">
                          <a:pos x="780" y="3985"/>
                        </a:cxn>
                        <a:cxn ang="0">
                          <a:pos x="930" y="3580"/>
                        </a:cxn>
                        <a:cxn ang="0">
                          <a:pos x="1545" y="1480"/>
                        </a:cxn>
                        <a:cxn ang="0">
                          <a:pos x="2010" y="535"/>
                        </a:cxn>
                        <a:cxn ang="0">
                          <a:pos x="2640" y="85"/>
                        </a:cxn>
                        <a:cxn ang="0">
                          <a:pos x="3285" y="25"/>
                        </a:cxn>
                      </a:cxnLst>
                      <a:rect l="0" t="0" r="r" b="b"/>
                      <a:pathLst>
                        <a:path w="3285" h="4435">
                          <a:moveTo>
                            <a:pt x="0" y="4435"/>
                          </a:moveTo>
                          <a:cubicBezTo>
                            <a:pt x="151" y="4425"/>
                            <a:pt x="303" y="4415"/>
                            <a:pt x="405" y="4375"/>
                          </a:cubicBezTo>
                          <a:cubicBezTo>
                            <a:pt x="507" y="4335"/>
                            <a:pt x="553" y="4260"/>
                            <a:pt x="615" y="4195"/>
                          </a:cubicBezTo>
                          <a:cubicBezTo>
                            <a:pt x="677" y="4130"/>
                            <a:pt x="728" y="4087"/>
                            <a:pt x="780" y="3985"/>
                          </a:cubicBezTo>
                          <a:cubicBezTo>
                            <a:pt x="832" y="3883"/>
                            <a:pt x="803" y="3997"/>
                            <a:pt x="930" y="3580"/>
                          </a:cubicBezTo>
                          <a:cubicBezTo>
                            <a:pt x="1057" y="3163"/>
                            <a:pt x="1365" y="1987"/>
                            <a:pt x="1545" y="1480"/>
                          </a:cubicBezTo>
                          <a:cubicBezTo>
                            <a:pt x="1725" y="973"/>
                            <a:pt x="1828" y="767"/>
                            <a:pt x="2010" y="535"/>
                          </a:cubicBezTo>
                          <a:cubicBezTo>
                            <a:pt x="2192" y="303"/>
                            <a:pt x="2428" y="170"/>
                            <a:pt x="2640" y="85"/>
                          </a:cubicBezTo>
                          <a:cubicBezTo>
                            <a:pt x="2852" y="0"/>
                            <a:pt x="3068" y="12"/>
                            <a:pt x="3285" y="25"/>
                          </a:cubicBezTo>
                        </a:path>
                      </a:pathLst>
                    </a:cu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Rectangle 31"/>
                    <p:cNvSpPr>
                      <a:spLocks noChangeArrowheads="1"/>
                    </p:cNvSpPr>
                    <p:nvPr/>
                  </p:nvSpPr>
                  <p:spPr bwMode="auto">
                    <a:xfrm>
                      <a:off x="5814" y="2934"/>
                      <a:ext cx="180" cy="180"/>
                    </a:xfrm>
                    <a:prstGeom prst="rect">
                      <a:avLst/>
                    </a:prstGeom>
                    <a:solidFill>
                      <a:srgbClr val="FFFFCD"/>
                    </a:solidFill>
                    <a:ln w="9525">
                      <a:solidFill>
                        <a:srgbClr val="FFFFCD"/>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1056" name="AutoShape 32"/>
                  <p:cNvCxnSpPr>
                    <a:cxnSpLocks noChangeShapeType="1"/>
                  </p:cNvCxnSpPr>
                  <p:nvPr/>
                </p:nvCxnSpPr>
                <p:spPr bwMode="auto">
                  <a:xfrm>
                    <a:off x="6765" y="2206"/>
                    <a:ext cx="1053" cy="3"/>
                  </a:xfrm>
                  <a:prstGeom prst="straightConnector1">
                    <a:avLst/>
                  </a:prstGeom>
                  <a:noFill/>
                  <a:ln w="19050">
                    <a:solidFill>
                      <a:srgbClr val="FF0000"/>
                    </a:solidFill>
                    <a:round/>
                    <a:headEnd/>
                    <a:tailEnd/>
                  </a:ln>
                </p:spPr>
              </p:cxnSp>
            </p:grpSp>
          </p:grpSp>
        </p:grpSp>
        <p:grpSp>
          <p:nvGrpSpPr>
            <p:cNvPr id="18" name="Group 148"/>
            <p:cNvGrpSpPr/>
            <p:nvPr/>
          </p:nvGrpSpPr>
          <p:grpSpPr>
            <a:xfrm>
              <a:off x="1459506" y="2786058"/>
              <a:ext cx="755040" cy="3798356"/>
              <a:chOff x="1459506" y="2786058"/>
              <a:chExt cx="755040" cy="3798356"/>
            </a:xfrm>
          </p:grpSpPr>
          <p:sp>
            <p:nvSpPr>
              <p:cNvPr id="146" name="TextBox 145"/>
              <p:cNvSpPr txBox="1"/>
              <p:nvPr/>
            </p:nvSpPr>
            <p:spPr>
              <a:xfrm rot="16200000">
                <a:off x="287415" y="4315339"/>
                <a:ext cx="2928958" cy="584775"/>
              </a:xfrm>
              <a:prstGeom prst="rect">
                <a:avLst/>
              </a:prstGeom>
              <a:noFill/>
            </p:spPr>
            <p:txBody>
              <a:bodyPr wrap="square" rtlCol="0">
                <a:spAutoFit/>
              </a:bodyPr>
              <a:lstStyle/>
              <a:p>
                <a:r>
                  <a:rPr lang="en-GB" sz="1600" dirty="0" smtClean="0"/>
                  <a:t>Saturation of Haemoglobin with Oxygen / %</a:t>
                </a:r>
                <a:endParaRPr lang="en-GB" sz="1600" dirty="0"/>
              </a:p>
            </p:txBody>
          </p:sp>
          <p:sp>
            <p:nvSpPr>
              <p:cNvPr id="147" name="TextBox 146"/>
              <p:cNvSpPr txBox="1"/>
              <p:nvPr/>
            </p:nvSpPr>
            <p:spPr>
              <a:xfrm>
                <a:off x="1714480" y="2786058"/>
                <a:ext cx="500066" cy="369332"/>
              </a:xfrm>
              <a:prstGeom prst="rect">
                <a:avLst/>
              </a:prstGeom>
              <a:noFill/>
            </p:spPr>
            <p:txBody>
              <a:bodyPr wrap="square" rtlCol="0">
                <a:spAutoFit/>
              </a:bodyPr>
              <a:lstStyle/>
              <a:p>
                <a:r>
                  <a:rPr lang="en-GB" dirty="0" smtClean="0"/>
                  <a:t>90</a:t>
                </a:r>
                <a:endParaRPr lang="en-GB" dirty="0"/>
              </a:p>
            </p:txBody>
          </p:sp>
          <p:sp>
            <p:nvSpPr>
              <p:cNvPr id="148" name="TextBox 147"/>
              <p:cNvSpPr txBox="1"/>
              <p:nvPr/>
            </p:nvSpPr>
            <p:spPr>
              <a:xfrm>
                <a:off x="1857356" y="6215082"/>
                <a:ext cx="357190" cy="369332"/>
              </a:xfrm>
              <a:prstGeom prst="rect">
                <a:avLst/>
              </a:prstGeom>
              <a:noFill/>
            </p:spPr>
            <p:txBody>
              <a:bodyPr wrap="square" rtlCol="0">
                <a:spAutoFit/>
              </a:bodyPr>
              <a:lstStyle/>
              <a:p>
                <a:r>
                  <a:rPr lang="en-GB" dirty="0" smtClean="0"/>
                  <a:t>0</a:t>
                </a:r>
                <a:endParaRPr lang="en-GB" dirty="0"/>
              </a:p>
            </p:txBody>
          </p:sp>
        </p:grpSp>
      </p:grpSp>
      <p:grpSp>
        <p:nvGrpSpPr>
          <p:cNvPr id="19" name="Group 154"/>
          <p:cNvGrpSpPr/>
          <p:nvPr/>
        </p:nvGrpSpPr>
        <p:grpSpPr>
          <a:xfrm>
            <a:off x="1358078" y="6360069"/>
            <a:ext cx="3643338" cy="369332"/>
            <a:chOff x="2214546" y="6286520"/>
            <a:chExt cx="3643338" cy="369332"/>
          </a:xfrm>
        </p:grpSpPr>
        <p:sp>
          <p:nvSpPr>
            <p:cNvPr id="153" name="TextBox 152"/>
            <p:cNvSpPr txBox="1"/>
            <p:nvPr/>
          </p:nvSpPr>
          <p:spPr>
            <a:xfrm>
              <a:off x="2214546" y="6286520"/>
              <a:ext cx="357190" cy="369332"/>
            </a:xfrm>
            <a:prstGeom prst="rect">
              <a:avLst/>
            </a:prstGeom>
            <a:noFill/>
          </p:spPr>
          <p:txBody>
            <a:bodyPr wrap="square" rtlCol="0">
              <a:spAutoFit/>
            </a:bodyPr>
            <a:lstStyle/>
            <a:p>
              <a:r>
                <a:rPr lang="en-GB" dirty="0" smtClean="0"/>
                <a:t>0</a:t>
              </a:r>
              <a:endParaRPr lang="en-GB" dirty="0"/>
            </a:p>
          </p:txBody>
        </p:sp>
        <p:sp>
          <p:nvSpPr>
            <p:cNvPr id="154" name="TextBox 153"/>
            <p:cNvSpPr txBox="1"/>
            <p:nvPr/>
          </p:nvSpPr>
          <p:spPr>
            <a:xfrm>
              <a:off x="5286380" y="6286520"/>
              <a:ext cx="571504" cy="369332"/>
            </a:xfrm>
            <a:prstGeom prst="rect">
              <a:avLst/>
            </a:prstGeom>
            <a:noFill/>
          </p:spPr>
          <p:txBody>
            <a:bodyPr wrap="square" rtlCol="0">
              <a:spAutoFit/>
            </a:bodyPr>
            <a:lstStyle/>
            <a:p>
              <a:r>
                <a:rPr lang="en-GB" dirty="0" smtClean="0"/>
                <a:t>15</a:t>
              </a:r>
              <a:endParaRPr lang="en-GB" dirty="0"/>
            </a:p>
          </p:txBody>
        </p:sp>
      </p:grpSp>
      <p:sp>
        <p:nvSpPr>
          <p:cNvPr id="53" name="TextBox 52"/>
          <p:cNvSpPr txBox="1"/>
          <p:nvPr/>
        </p:nvSpPr>
        <p:spPr>
          <a:xfrm>
            <a:off x="4144160" y="4058671"/>
            <a:ext cx="4643470" cy="923330"/>
          </a:xfrm>
          <a:prstGeom prst="rect">
            <a:avLst/>
          </a:prstGeom>
          <a:solidFill>
            <a:schemeClr val="bg1"/>
          </a:solidFill>
          <a:ln w="15875">
            <a:solidFill>
              <a:schemeClr val="accent2">
                <a:lumMod val="75000"/>
              </a:schemeClr>
            </a:solidFill>
          </a:ln>
        </p:spPr>
        <p:txBody>
          <a:bodyPr wrap="square" rtlCol="0">
            <a:spAutoFit/>
          </a:bodyPr>
          <a:lstStyle/>
          <a:p>
            <a:r>
              <a:rPr lang="en-GB" dirty="0" smtClean="0">
                <a:solidFill>
                  <a:srgbClr val="0000CC"/>
                </a:solidFill>
                <a:latin typeface="Arial" panose="020B0604020202020204" pitchFamily="34" charset="0"/>
                <a:cs typeface="Arial" panose="020B0604020202020204" pitchFamily="34" charset="0"/>
              </a:rPr>
              <a:t>2. After 1 O</a:t>
            </a:r>
            <a:r>
              <a:rPr lang="en-GB" baseline="-25000" dirty="0" smtClean="0">
                <a:solidFill>
                  <a:srgbClr val="0000CC"/>
                </a:solidFill>
                <a:latin typeface="Arial" panose="020B0604020202020204" pitchFamily="34" charset="0"/>
                <a:cs typeface="Arial" panose="020B0604020202020204" pitchFamily="34" charset="0"/>
              </a:rPr>
              <a:t>2</a:t>
            </a:r>
            <a:r>
              <a:rPr lang="en-GB" dirty="0" smtClean="0">
                <a:solidFill>
                  <a:srgbClr val="0000CC"/>
                </a:solidFill>
                <a:latin typeface="Arial" panose="020B0604020202020204" pitchFamily="34" charset="0"/>
                <a:cs typeface="Arial" panose="020B0604020202020204" pitchFamily="34" charset="0"/>
              </a:rPr>
              <a:t> molecule binds, haemoglobin changes shape and it is easier for other O</a:t>
            </a:r>
            <a:r>
              <a:rPr lang="en-GB" baseline="-25000" dirty="0" smtClean="0">
                <a:solidFill>
                  <a:srgbClr val="0000CC"/>
                </a:solidFill>
                <a:latin typeface="Arial" panose="020B0604020202020204" pitchFamily="34" charset="0"/>
                <a:cs typeface="Arial" panose="020B0604020202020204" pitchFamily="34" charset="0"/>
              </a:rPr>
              <a:t>2</a:t>
            </a:r>
            <a:r>
              <a:rPr lang="en-GB" dirty="0" smtClean="0">
                <a:solidFill>
                  <a:srgbClr val="0000CC"/>
                </a:solidFill>
                <a:latin typeface="Arial" panose="020B0604020202020204" pitchFamily="34" charset="0"/>
                <a:cs typeface="Arial" panose="020B0604020202020204" pitchFamily="34" charset="0"/>
              </a:rPr>
              <a:t> molecules to bind.</a:t>
            </a:r>
            <a:endParaRPr lang="en-GB" dirty="0">
              <a:solidFill>
                <a:srgbClr val="0000CC"/>
              </a:solidFill>
              <a:latin typeface="Arial" panose="020B0604020202020204" pitchFamily="34" charset="0"/>
              <a:cs typeface="Arial" panose="020B0604020202020204" pitchFamily="34" charset="0"/>
            </a:endParaRPr>
          </a:p>
        </p:txBody>
      </p:sp>
      <p:cxnSp>
        <p:nvCxnSpPr>
          <p:cNvPr id="58" name="Straight Arrow Connector 57"/>
          <p:cNvCxnSpPr>
            <a:endCxn id="1055" idx="2"/>
          </p:cNvCxnSpPr>
          <p:nvPr/>
        </p:nvCxnSpPr>
        <p:spPr>
          <a:xfrm flipH="1" flipV="1">
            <a:off x="3921624" y="2696644"/>
            <a:ext cx="1460912" cy="65914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519438" y="4727181"/>
            <a:ext cx="1702350" cy="57150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52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5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GB" b="1" dirty="0" smtClean="0"/>
              <a:t>The Effect of Carbon Dioxide:</a:t>
            </a:r>
            <a:endParaRPr lang="en-GB" dirty="0"/>
          </a:p>
        </p:txBody>
      </p:sp>
      <p:sp>
        <p:nvSpPr>
          <p:cNvPr id="3" name="Content Placeholder 2"/>
          <p:cNvSpPr>
            <a:spLocks noGrp="1"/>
          </p:cNvSpPr>
          <p:nvPr>
            <p:ph idx="1"/>
          </p:nvPr>
        </p:nvSpPr>
        <p:spPr/>
        <p:txBody>
          <a:bodyPr>
            <a:normAutofit/>
          </a:bodyPr>
          <a:lstStyle/>
          <a:p>
            <a:r>
              <a:rPr lang="en-GB" sz="2800" dirty="0" smtClean="0"/>
              <a:t>To complicate matters the CO</a:t>
            </a:r>
            <a:r>
              <a:rPr lang="en-GB" sz="2800" baseline="-25000" dirty="0" smtClean="0"/>
              <a:t>2</a:t>
            </a:r>
            <a:r>
              <a:rPr lang="en-GB" sz="2800" dirty="0" smtClean="0"/>
              <a:t> concentration also affects how haemoglobin functions.</a:t>
            </a:r>
          </a:p>
          <a:p>
            <a:r>
              <a:rPr lang="en-GB" sz="2800" dirty="0" smtClean="0"/>
              <a:t>Haemoglobin gives up its oxygen more readily </a:t>
            </a:r>
            <a:r>
              <a:rPr lang="en-GB" sz="2800" dirty="0"/>
              <a:t>(reduced affinity) at </a:t>
            </a:r>
            <a:r>
              <a:rPr lang="en-GB" sz="2800" dirty="0" smtClean="0"/>
              <a:t>high partial pressure of CO</a:t>
            </a:r>
            <a:r>
              <a:rPr lang="en-GB" sz="2800" baseline="-25000" dirty="0" smtClean="0"/>
              <a:t>2</a:t>
            </a:r>
            <a:r>
              <a:rPr lang="en-GB" sz="2800" dirty="0" smtClean="0"/>
              <a:t> (pCO</a:t>
            </a:r>
            <a:r>
              <a:rPr lang="en-GB" sz="2800" baseline="-25000" dirty="0" smtClean="0"/>
              <a:t>2</a:t>
            </a:r>
            <a:r>
              <a:rPr lang="en-GB" sz="2800" dirty="0" smtClean="0"/>
              <a:t>). This is called the </a:t>
            </a:r>
            <a:r>
              <a:rPr lang="en-GB" sz="2800" b="1" dirty="0" smtClean="0">
                <a:solidFill>
                  <a:srgbClr val="C00000"/>
                </a:solidFill>
              </a:rPr>
              <a:t>Bohr effect</a:t>
            </a:r>
            <a:r>
              <a:rPr lang="en-GB" sz="2800" dirty="0" smtClean="0"/>
              <a:t>.  This enables more oxygen to get to cells that are respiring at a high rate.</a:t>
            </a:r>
          </a:p>
          <a:p>
            <a:r>
              <a:rPr lang="en-GB" sz="2800" dirty="0" smtClean="0"/>
              <a:t>When cells respire they produce CO</a:t>
            </a:r>
            <a:r>
              <a:rPr lang="en-GB" sz="2800" baseline="-25000" dirty="0" smtClean="0"/>
              <a:t>2</a:t>
            </a:r>
            <a:r>
              <a:rPr lang="en-GB" sz="2800" dirty="0" smtClean="0"/>
              <a:t>, therefore increasing pCO</a:t>
            </a:r>
            <a:r>
              <a:rPr lang="en-GB" sz="2800" baseline="-25000" dirty="0" smtClean="0"/>
              <a:t>2</a:t>
            </a:r>
          </a:p>
        </p:txBody>
      </p:sp>
    </p:spTree>
    <p:extLst>
      <p:ext uri="{BB962C8B-B14F-4D97-AF65-F5344CB8AC3E}">
        <p14:creationId xmlns:p14="http://schemas.microsoft.com/office/powerpoint/2010/main" val="21115757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Bohr Effect</a:t>
            </a:r>
            <a:endParaRPr lang="en-GB" dirty="0"/>
          </a:p>
        </p:txBody>
      </p:sp>
      <p:sp>
        <p:nvSpPr>
          <p:cNvPr id="3" name="Content Placeholder 2"/>
          <p:cNvSpPr>
            <a:spLocks noGrp="1"/>
          </p:cNvSpPr>
          <p:nvPr>
            <p:ph idx="1"/>
          </p:nvPr>
        </p:nvSpPr>
        <p:spPr/>
        <p:txBody>
          <a:bodyPr/>
          <a:lstStyle/>
          <a:p>
            <a:r>
              <a:rPr lang="en-GB" dirty="0" smtClean="0"/>
              <a:t>At higher partial pressures of carbon dioxide the oxygen curve shifts to the right.</a:t>
            </a:r>
          </a:p>
          <a:p>
            <a:r>
              <a:rPr lang="en-GB" dirty="0" smtClean="0"/>
              <a:t>When oxygen reaches respiring tissues (muscle) the high partial pressure of carbon dioxide enables oxygen more readily.</a:t>
            </a:r>
            <a:endParaRPr lang="en-GB" dirty="0"/>
          </a:p>
        </p:txBody>
      </p:sp>
    </p:spTree>
    <p:extLst>
      <p:ext uri="{BB962C8B-B14F-4D97-AF65-F5344CB8AC3E}">
        <p14:creationId xmlns:p14="http://schemas.microsoft.com/office/powerpoint/2010/main" val="107339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1231900" y="1238250"/>
            <a:ext cx="6724650" cy="5359400"/>
            <a:chOff x="776" y="689"/>
            <a:chExt cx="4236" cy="3376"/>
          </a:xfrm>
        </p:grpSpPr>
        <p:sp>
          <p:nvSpPr>
            <p:cNvPr id="10255" name="Text Box 3"/>
            <p:cNvSpPr txBox="1">
              <a:spLocks noChangeArrowheads="1"/>
            </p:cNvSpPr>
            <p:nvPr/>
          </p:nvSpPr>
          <p:spPr bwMode="auto">
            <a:xfrm>
              <a:off x="1102" y="3873"/>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0</a:t>
              </a:r>
            </a:p>
          </p:txBody>
        </p:sp>
        <p:sp>
          <p:nvSpPr>
            <p:cNvPr id="10256" name="Text Box 4"/>
            <p:cNvSpPr txBox="1">
              <a:spLocks noChangeArrowheads="1"/>
            </p:cNvSpPr>
            <p:nvPr/>
          </p:nvSpPr>
          <p:spPr bwMode="auto">
            <a:xfrm>
              <a:off x="1728" y="3872"/>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2</a:t>
              </a:r>
            </a:p>
          </p:txBody>
        </p:sp>
        <p:sp>
          <p:nvSpPr>
            <p:cNvPr id="10257" name="Text Box 5"/>
            <p:cNvSpPr txBox="1">
              <a:spLocks noChangeArrowheads="1"/>
            </p:cNvSpPr>
            <p:nvPr/>
          </p:nvSpPr>
          <p:spPr bwMode="auto">
            <a:xfrm>
              <a:off x="2327" y="3873"/>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4</a:t>
              </a:r>
            </a:p>
          </p:txBody>
        </p:sp>
        <p:sp>
          <p:nvSpPr>
            <p:cNvPr id="10258" name="Text Box 6"/>
            <p:cNvSpPr txBox="1">
              <a:spLocks noChangeArrowheads="1"/>
            </p:cNvSpPr>
            <p:nvPr/>
          </p:nvSpPr>
          <p:spPr bwMode="auto">
            <a:xfrm>
              <a:off x="2952" y="3872"/>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6</a:t>
              </a:r>
            </a:p>
          </p:txBody>
        </p:sp>
        <p:sp>
          <p:nvSpPr>
            <p:cNvPr id="10259" name="Text Box 7"/>
            <p:cNvSpPr txBox="1">
              <a:spLocks noChangeArrowheads="1"/>
            </p:cNvSpPr>
            <p:nvPr/>
          </p:nvSpPr>
          <p:spPr bwMode="auto">
            <a:xfrm>
              <a:off x="3552" y="3873"/>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8</a:t>
              </a:r>
            </a:p>
          </p:txBody>
        </p:sp>
        <p:sp>
          <p:nvSpPr>
            <p:cNvPr id="10260" name="Text Box 8"/>
            <p:cNvSpPr txBox="1">
              <a:spLocks noChangeArrowheads="1"/>
            </p:cNvSpPr>
            <p:nvPr/>
          </p:nvSpPr>
          <p:spPr bwMode="auto">
            <a:xfrm>
              <a:off x="4123" y="3872"/>
              <a:ext cx="262" cy="192"/>
            </a:xfrm>
            <a:prstGeom prst="rect">
              <a:avLst/>
            </a:prstGeom>
            <a:noFill/>
            <a:ln w="9525">
              <a:noFill/>
              <a:miter lim="800000"/>
              <a:headEnd/>
              <a:tailEnd/>
            </a:ln>
          </p:spPr>
          <p:txBody>
            <a:bodyPr>
              <a:spAutoFit/>
            </a:bodyPr>
            <a:lstStyle/>
            <a:p>
              <a:pPr algn="ctr">
                <a:spcBef>
                  <a:spcPct val="50000"/>
                </a:spcBef>
                <a:defRPr/>
              </a:pPr>
              <a:r>
                <a:rPr lang="en-GB" sz="1400">
                  <a:latin typeface="+mn-lt"/>
                </a:rPr>
                <a:t>10</a:t>
              </a:r>
            </a:p>
          </p:txBody>
        </p:sp>
        <p:sp>
          <p:nvSpPr>
            <p:cNvPr id="10261" name="Text Box 9"/>
            <p:cNvSpPr txBox="1">
              <a:spLocks noChangeArrowheads="1"/>
            </p:cNvSpPr>
            <p:nvPr/>
          </p:nvSpPr>
          <p:spPr bwMode="auto">
            <a:xfrm>
              <a:off x="4694" y="3872"/>
              <a:ext cx="318" cy="192"/>
            </a:xfrm>
            <a:prstGeom prst="rect">
              <a:avLst/>
            </a:prstGeom>
            <a:noFill/>
            <a:ln w="9525">
              <a:noFill/>
              <a:miter lim="800000"/>
              <a:headEnd/>
              <a:tailEnd/>
            </a:ln>
          </p:spPr>
          <p:txBody>
            <a:bodyPr>
              <a:spAutoFit/>
            </a:bodyPr>
            <a:lstStyle/>
            <a:p>
              <a:pPr algn="ctr">
                <a:spcBef>
                  <a:spcPct val="50000"/>
                </a:spcBef>
                <a:defRPr/>
              </a:pPr>
              <a:r>
                <a:rPr lang="en-GB" sz="1400">
                  <a:latin typeface="+mn-lt"/>
                </a:rPr>
                <a:t>12</a:t>
              </a:r>
            </a:p>
          </p:txBody>
        </p:sp>
        <p:sp>
          <p:nvSpPr>
            <p:cNvPr id="10262" name="Text Box 10"/>
            <p:cNvSpPr txBox="1">
              <a:spLocks noChangeArrowheads="1"/>
            </p:cNvSpPr>
            <p:nvPr/>
          </p:nvSpPr>
          <p:spPr bwMode="auto">
            <a:xfrm>
              <a:off x="966" y="3728"/>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0</a:t>
              </a:r>
            </a:p>
          </p:txBody>
        </p:sp>
        <p:sp>
          <p:nvSpPr>
            <p:cNvPr id="10263" name="Text Box 11"/>
            <p:cNvSpPr txBox="1">
              <a:spLocks noChangeArrowheads="1"/>
            </p:cNvSpPr>
            <p:nvPr/>
          </p:nvSpPr>
          <p:spPr bwMode="auto">
            <a:xfrm>
              <a:off x="867" y="3120"/>
              <a:ext cx="280" cy="192"/>
            </a:xfrm>
            <a:prstGeom prst="rect">
              <a:avLst/>
            </a:prstGeom>
            <a:noFill/>
            <a:ln w="9525">
              <a:noFill/>
              <a:miter lim="800000"/>
              <a:headEnd/>
              <a:tailEnd/>
            </a:ln>
          </p:spPr>
          <p:txBody>
            <a:bodyPr>
              <a:spAutoFit/>
            </a:bodyPr>
            <a:lstStyle/>
            <a:p>
              <a:pPr algn="r">
                <a:spcBef>
                  <a:spcPct val="50000"/>
                </a:spcBef>
                <a:defRPr/>
              </a:pPr>
              <a:r>
                <a:rPr lang="en-GB" sz="1400">
                  <a:latin typeface="+mn-lt"/>
                </a:rPr>
                <a:t>20</a:t>
              </a:r>
            </a:p>
          </p:txBody>
        </p:sp>
        <p:sp>
          <p:nvSpPr>
            <p:cNvPr id="10264" name="Text Box 12"/>
            <p:cNvSpPr txBox="1">
              <a:spLocks noChangeArrowheads="1"/>
            </p:cNvSpPr>
            <p:nvPr/>
          </p:nvSpPr>
          <p:spPr bwMode="auto">
            <a:xfrm>
              <a:off x="867" y="2513"/>
              <a:ext cx="280" cy="192"/>
            </a:xfrm>
            <a:prstGeom prst="rect">
              <a:avLst/>
            </a:prstGeom>
            <a:noFill/>
            <a:ln w="9525">
              <a:noFill/>
              <a:miter lim="800000"/>
              <a:headEnd/>
              <a:tailEnd/>
            </a:ln>
          </p:spPr>
          <p:txBody>
            <a:bodyPr>
              <a:spAutoFit/>
            </a:bodyPr>
            <a:lstStyle/>
            <a:p>
              <a:pPr algn="r">
                <a:spcBef>
                  <a:spcPct val="50000"/>
                </a:spcBef>
                <a:defRPr/>
              </a:pPr>
              <a:r>
                <a:rPr lang="en-GB" sz="1400">
                  <a:latin typeface="+mn-lt"/>
                </a:rPr>
                <a:t>40</a:t>
              </a:r>
            </a:p>
          </p:txBody>
        </p:sp>
        <p:sp>
          <p:nvSpPr>
            <p:cNvPr id="10265" name="Text Box 13"/>
            <p:cNvSpPr txBox="1">
              <a:spLocks noChangeArrowheads="1"/>
            </p:cNvSpPr>
            <p:nvPr/>
          </p:nvSpPr>
          <p:spPr bwMode="auto">
            <a:xfrm>
              <a:off x="867" y="1913"/>
              <a:ext cx="280" cy="192"/>
            </a:xfrm>
            <a:prstGeom prst="rect">
              <a:avLst/>
            </a:prstGeom>
            <a:noFill/>
            <a:ln w="9525">
              <a:noFill/>
              <a:miter lim="800000"/>
              <a:headEnd/>
              <a:tailEnd/>
            </a:ln>
          </p:spPr>
          <p:txBody>
            <a:bodyPr>
              <a:spAutoFit/>
            </a:bodyPr>
            <a:lstStyle/>
            <a:p>
              <a:pPr algn="r">
                <a:spcBef>
                  <a:spcPct val="50000"/>
                </a:spcBef>
                <a:defRPr/>
              </a:pPr>
              <a:r>
                <a:rPr lang="en-GB" sz="1400">
                  <a:latin typeface="+mn-lt"/>
                </a:rPr>
                <a:t>60</a:t>
              </a:r>
            </a:p>
          </p:txBody>
        </p:sp>
        <p:sp>
          <p:nvSpPr>
            <p:cNvPr id="10266" name="Text Box 14"/>
            <p:cNvSpPr txBox="1">
              <a:spLocks noChangeArrowheads="1"/>
            </p:cNvSpPr>
            <p:nvPr/>
          </p:nvSpPr>
          <p:spPr bwMode="auto">
            <a:xfrm>
              <a:off x="867" y="1297"/>
              <a:ext cx="280" cy="192"/>
            </a:xfrm>
            <a:prstGeom prst="rect">
              <a:avLst/>
            </a:prstGeom>
            <a:noFill/>
            <a:ln w="9525">
              <a:noFill/>
              <a:miter lim="800000"/>
              <a:headEnd/>
              <a:tailEnd/>
            </a:ln>
          </p:spPr>
          <p:txBody>
            <a:bodyPr>
              <a:spAutoFit/>
            </a:bodyPr>
            <a:lstStyle/>
            <a:p>
              <a:pPr algn="r">
                <a:spcBef>
                  <a:spcPct val="50000"/>
                </a:spcBef>
                <a:defRPr/>
              </a:pPr>
              <a:r>
                <a:rPr lang="en-GB" sz="1400">
                  <a:latin typeface="+mn-lt"/>
                </a:rPr>
                <a:t>80</a:t>
              </a:r>
            </a:p>
          </p:txBody>
        </p:sp>
        <p:sp>
          <p:nvSpPr>
            <p:cNvPr id="10267" name="Text Box 15"/>
            <p:cNvSpPr txBox="1">
              <a:spLocks noChangeArrowheads="1"/>
            </p:cNvSpPr>
            <p:nvPr/>
          </p:nvSpPr>
          <p:spPr bwMode="auto">
            <a:xfrm>
              <a:off x="776" y="689"/>
              <a:ext cx="371" cy="192"/>
            </a:xfrm>
            <a:prstGeom prst="rect">
              <a:avLst/>
            </a:prstGeom>
            <a:noFill/>
            <a:ln w="9525">
              <a:noFill/>
              <a:miter lim="800000"/>
              <a:headEnd/>
              <a:tailEnd/>
            </a:ln>
          </p:spPr>
          <p:txBody>
            <a:bodyPr>
              <a:spAutoFit/>
            </a:bodyPr>
            <a:lstStyle/>
            <a:p>
              <a:pPr algn="r">
                <a:spcBef>
                  <a:spcPct val="50000"/>
                </a:spcBef>
                <a:defRPr/>
              </a:pPr>
              <a:r>
                <a:rPr lang="en-GB" sz="1400">
                  <a:latin typeface="+mn-lt"/>
                </a:rPr>
                <a:t>100</a:t>
              </a:r>
            </a:p>
          </p:txBody>
        </p:sp>
      </p:grpSp>
      <p:pic>
        <p:nvPicPr>
          <p:cNvPr id="10243" name="Picture 16" descr="graff1"/>
          <p:cNvPicPr>
            <a:picLocks noChangeAspect="1" noChangeArrowheads="1"/>
          </p:cNvPicPr>
          <p:nvPr/>
        </p:nvPicPr>
        <p:blipFill>
          <a:blip r:embed="rId2">
            <a:extLst>
              <a:ext uri="{28A0092B-C50C-407E-A947-70E740481C1C}">
                <a14:useLocalDpi xmlns:a14="http://schemas.microsoft.com/office/drawing/2010/main" val="0"/>
              </a:ext>
            </a:extLst>
          </a:blip>
          <a:srcRect t="44324" r="14038"/>
          <a:stretch>
            <a:fillRect/>
          </a:stretch>
        </p:blipFill>
        <p:spPr bwMode="auto">
          <a:xfrm>
            <a:off x="1893888" y="1382713"/>
            <a:ext cx="5845175"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7"/>
          <p:cNvSpPr>
            <a:spLocks noChangeArrowheads="1"/>
          </p:cNvSpPr>
          <p:nvPr/>
        </p:nvSpPr>
        <p:spPr bwMode="auto">
          <a:xfrm>
            <a:off x="1835150" y="1268413"/>
            <a:ext cx="5903913" cy="5027612"/>
          </a:xfrm>
          <a:prstGeom prst="rect">
            <a:avLst/>
          </a:prstGeom>
          <a:solidFill>
            <a:schemeClr val="bg1">
              <a:alpha val="50980"/>
            </a:schemeClr>
          </a:solidFill>
          <a:ln w="9525">
            <a:noFill/>
            <a:miter lim="800000"/>
            <a:headEnd/>
            <a:tailEnd/>
          </a:ln>
        </p:spPr>
        <p:txBody>
          <a:bodyPr wrap="none" anchor="ctr"/>
          <a:lstStyle/>
          <a:p>
            <a:pPr>
              <a:defRPr/>
            </a:pPr>
            <a:endParaRPr lang="en-GB">
              <a:latin typeface="+mn-lt"/>
            </a:endParaRPr>
          </a:p>
        </p:txBody>
      </p:sp>
      <p:sp>
        <p:nvSpPr>
          <p:cNvPr id="10245" name="Freeform 6"/>
          <p:cNvSpPr>
            <a:spLocks/>
          </p:cNvSpPr>
          <p:nvPr/>
        </p:nvSpPr>
        <p:spPr bwMode="auto">
          <a:xfrm>
            <a:off x="1903413" y="1611313"/>
            <a:ext cx="5154612" cy="4610100"/>
          </a:xfrm>
          <a:custGeom>
            <a:avLst/>
            <a:gdLst>
              <a:gd name="T0" fmla="*/ 2147483647 w 3999"/>
              <a:gd name="T1" fmla="*/ 2147483647 h 3577"/>
              <a:gd name="T2" fmla="*/ 2147483647 w 3999"/>
              <a:gd name="T3" fmla="*/ 2147483647 h 3577"/>
              <a:gd name="T4" fmla="*/ 2147483647 w 3999"/>
              <a:gd name="T5" fmla="*/ 2147483647 h 3577"/>
              <a:gd name="T6" fmla="*/ 2147483647 w 3999"/>
              <a:gd name="T7" fmla="*/ 2147483647 h 3577"/>
              <a:gd name="T8" fmla="*/ 0 60000 65536"/>
              <a:gd name="T9" fmla="*/ 0 60000 65536"/>
              <a:gd name="T10" fmla="*/ 0 60000 65536"/>
              <a:gd name="T11" fmla="*/ 0 60000 65536"/>
              <a:gd name="T12" fmla="*/ 0 w 3999"/>
              <a:gd name="T13" fmla="*/ 0 h 3577"/>
              <a:gd name="T14" fmla="*/ 3999 w 3999"/>
              <a:gd name="T15" fmla="*/ 3577 h 3577"/>
            </a:gdLst>
            <a:ahLst/>
            <a:cxnLst>
              <a:cxn ang="T8">
                <a:pos x="T0" y="T1"/>
              </a:cxn>
              <a:cxn ang="T9">
                <a:pos x="T2" y="T3"/>
              </a:cxn>
              <a:cxn ang="T10">
                <a:pos x="T4" y="T5"/>
              </a:cxn>
              <a:cxn ang="T11">
                <a:pos x="T6" y="T7"/>
              </a:cxn>
            </a:cxnLst>
            <a:rect l="T12" t="T13" r="T14" b="T15"/>
            <a:pathLst>
              <a:path w="3999" h="3577">
                <a:moveTo>
                  <a:pt x="0" y="3577"/>
                </a:moveTo>
                <a:cubicBezTo>
                  <a:pt x="126" y="3529"/>
                  <a:pt x="594" y="3432"/>
                  <a:pt x="982" y="2889"/>
                </a:cubicBezTo>
                <a:cubicBezTo>
                  <a:pt x="1370" y="2346"/>
                  <a:pt x="2179" y="494"/>
                  <a:pt x="2326" y="320"/>
                </a:cubicBezTo>
                <a:cubicBezTo>
                  <a:pt x="2473" y="146"/>
                  <a:pt x="2665" y="55"/>
                  <a:pt x="2948" y="28"/>
                </a:cubicBezTo>
                <a:cubicBezTo>
                  <a:pt x="3231" y="1"/>
                  <a:pt x="3780" y="6"/>
                  <a:pt x="3999" y="0"/>
                </a:cubicBezTo>
              </a:path>
            </a:pathLst>
          </a:custGeom>
          <a:noFill/>
          <a:ln w="25400" cap="flat" cmpd="sng" algn="ctr">
            <a:solidFill>
              <a:srgbClr val="4A7EBB"/>
            </a:solidFill>
            <a:prstDash val="solid"/>
            <a:round/>
            <a:headEnd/>
            <a:tailEnd/>
          </a:ln>
        </p:spPr>
        <p:txBody>
          <a:bodyPr anchor="ctr"/>
          <a:lstStyle/>
          <a:p>
            <a:pPr>
              <a:defRPr/>
            </a:pPr>
            <a:endParaRPr lang="en-GB">
              <a:latin typeface="+mn-lt"/>
            </a:endParaRPr>
          </a:p>
        </p:txBody>
      </p:sp>
      <p:sp>
        <p:nvSpPr>
          <p:cNvPr id="10246" name="Text Box 20"/>
          <p:cNvSpPr txBox="1">
            <a:spLocks noChangeArrowheads="1"/>
          </p:cNvSpPr>
          <p:nvPr/>
        </p:nvSpPr>
        <p:spPr bwMode="auto">
          <a:xfrm>
            <a:off x="1116013" y="92075"/>
            <a:ext cx="763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dirty="0">
                <a:solidFill>
                  <a:srgbClr val="0000CC"/>
                </a:solidFill>
              </a:rPr>
              <a:t>The Effect of CO</a:t>
            </a:r>
            <a:r>
              <a:rPr lang="en-GB" sz="2400" baseline="-25000" dirty="0">
                <a:solidFill>
                  <a:srgbClr val="0000CC"/>
                </a:solidFill>
              </a:rPr>
              <a:t>2</a:t>
            </a:r>
            <a:r>
              <a:rPr lang="en-GB" sz="2400" dirty="0">
                <a:solidFill>
                  <a:srgbClr val="0000CC"/>
                </a:solidFill>
              </a:rPr>
              <a:t> on the Oxygen Dissociation Curve</a:t>
            </a:r>
            <a:endParaRPr lang="en-GB" sz="2400" baseline="-25000" dirty="0">
              <a:solidFill>
                <a:srgbClr val="0000CC"/>
              </a:solidFill>
            </a:endParaRPr>
          </a:p>
        </p:txBody>
      </p:sp>
      <p:grpSp>
        <p:nvGrpSpPr>
          <p:cNvPr id="3" name="Group 30"/>
          <p:cNvGrpSpPr>
            <a:grpSpLocks/>
          </p:cNvGrpSpPr>
          <p:nvPr/>
        </p:nvGrpSpPr>
        <p:grpSpPr bwMode="auto">
          <a:xfrm>
            <a:off x="1908175" y="2990850"/>
            <a:ext cx="5759450" cy="3233738"/>
            <a:chOff x="1202" y="1793"/>
            <a:chExt cx="3628" cy="2037"/>
          </a:xfrm>
        </p:grpSpPr>
        <p:sp>
          <p:nvSpPr>
            <p:cNvPr id="10253" name="Freeform 6"/>
            <p:cNvSpPr>
              <a:spLocks/>
            </p:cNvSpPr>
            <p:nvPr/>
          </p:nvSpPr>
          <p:spPr bwMode="auto">
            <a:xfrm>
              <a:off x="1202" y="1925"/>
              <a:ext cx="3196" cy="1905"/>
            </a:xfrm>
            <a:custGeom>
              <a:avLst/>
              <a:gdLst>
                <a:gd name="T0" fmla="*/ 24356 w 3196"/>
                <a:gd name="T1" fmla="*/ 4493957 h 1905"/>
                <a:gd name="T2" fmla="*/ 864096 w 3196"/>
                <a:gd name="T3" fmla="*/ 3792420 h 1905"/>
                <a:gd name="T4" fmla="*/ 2160240 w 3196"/>
                <a:gd name="T5" fmla="*/ 624069 h 1905"/>
                <a:gd name="T6" fmla="*/ 3024336 w 3196"/>
                <a:gd name="T7" fmla="*/ 48005 h 1905"/>
                <a:gd name="T8" fmla="*/ 0 60000 65536"/>
                <a:gd name="T9" fmla="*/ 0 60000 65536"/>
                <a:gd name="T10" fmla="*/ 0 60000 65536"/>
                <a:gd name="T11" fmla="*/ 0 60000 65536"/>
                <a:gd name="T12" fmla="*/ 0 w 3196"/>
                <a:gd name="T13" fmla="*/ 0 h 1905"/>
                <a:gd name="T14" fmla="*/ 3196 w 3196"/>
                <a:gd name="T15" fmla="*/ 1905 h 1905"/>
              </a:gdLst>
              <a:ahLst/>
              <a:cxnLst>
                <a:cxn ang="T8">
                  <a:pos x="T0" y="T1"/>
                </a:cxn>
                <a:cxn ang="T9">
                  <a:pos x="T2" y="T3"/>
                </a:cxn>
                <a:cxn ang="T10">
                  <a:pos x="T4" y="T5"/>
                </a:cxn>
                <a:cxn ang="T11">
                  <a:pos x="T6" y="T7"/>
                </a:cxn>
              </a:cxnLst>
              <a:rect l="T12" t="T13" r="T14" b="T15"/>
              <a:pathLst>
                <a:path w="3196" h="1905">
                  <a:moveTo>
                    <a:pt x="0" y="1905"/>
                  </a:moveTo>
                  <a:cubicBezTo>
                    <a:pt x="102" y="1866"/>
                    <a:pt x="574" y="1758"/>
                    <a:pt x="892" y="1476"/>
                  </a:cubicBezTo>
                  <a:cubicBezTo>
                    <a:pt x="1210" y="1194"/>
                    <a:pt x="1636" y="456"/>
                    <a:pt x="1907" y="214"/>
                  </a:cubicBezTo>
                  <a:cubicBezTo>
                    <a:pt x="2026" y="73"/>
                    <a:pt x="2289" y="44"/>
                    <a:pt x="2519" y="22"/>
                  </a:cubicBezTo>
                  <a:cubicBezTo>
                    <a:pt x="2748" y="0"/>
                    <a:pt x="3018" y="9"/>
                    <a:pt x="3196" y="4"/>
                  </a:cubicBezTo>
                </a:path>
              </a:pathLst>
            </a:custGeom>
            <a:noFill/>
            <a:ln w="25400" cap="flat" cmpd="sng" algn="ctr">
              <a:solidFill>
                <a:srgbClr val="FF0000"/>
              </a:solidFill>
              <a:prstDash val="solid"/>
              <a:round/>
              <a:headEnd/>
              <a:tailEnd/>
            </a:ln>
          </p:spPr>
          <p:txBody>
            <a:bodyPr anchor="ctr"/>
            <a:lstStyle/>
            <a:p>
              <a:pPr>
                <a:defRPr/>
              </a:pPr>
              <a:endParaRPr lang="en-GB">
                <a:latin typeface="+mn-lt"/>
              </a:endParaRPr>
            </a:p>
          </p:txBody>
        </p:sp>
        <p:sp>
          <p:nvSpPr>
            <p:cNvPr id="10254" name="Text Box 29"/>
            <p:cNvSpPr txBox="1">
              <a:spLocks noChangeArrowheads="1"/>
            </p:cNvSpPr>
            <p:nvPr/>
          </p:nvSpPr>
          <p:spPr bwMode="auto">
            <a:xfrm>
              <a:off x="4376" y="1793"/>
              <a:ext cx="454" cy="231"/>
            </a:xfrm>
            <a:prstGeom prst="rect">
              <a:avLst/>
            </a:prstGeom>
            <a:noFill/>
            <a:ln w="9525">
              <a:noFill/>
              <a:miter lim="800000"/>
              <a:headEnd/>
              <a:tailEnd/>
            </a:ln>
          </p:spPr>
          <p:txBody>
            <a:bodyPr>
              <a:spAutoFit/>
            </a:bodyPr>
            <a:lstStyle/>
            <a:p>
              <a:pPr>
                <a:spcBef>
                  <a:spcPct val="50000"/>
                </a:spcBef>
                <a:defRPr/>
              </a:pPr>
              <a:r>
                <a:rPr lang="en-GB" b="1">
                  <a:solidFill>
                    <a:srgbClr val="FF0000"/>
                  </a:solidFill>
                  <a:latin typeface="+mn-lt"/>
                </a:rPr>
                <a:t>CO</a:t>
              </a:r>
              <a:r>
                <a:rPr lang="en-GB" b="1" baseline="-25000">
                  <a:solidFill>
                    <a:srgbClr val="FF0000"/>
                  </a:solidFill>
                  <a:latin typeface="+mn-lt"/>
                </a:rPr>
                <a:t>2</a:t>
              </a:r>
            </a:p>
          </p:txBody>
        </p:sp>
      </p:grpSp>
      <p:sp>
        <p:nvSpPr>
          <p:cNvPr id="26655" name="AutoShape 31"/>
          <p:cNvSpPr>
            <a:spLocks noChangeArrowheads="1"/>
          </p:cNvSpPr>
          <p:nvPr/>
        </p:nvSpPr>
        <p:spPr bwMode="auto">
          <a:xfrm>
            <a:off x="7827963" y="1398588"/>
            <a:ext cx="1184275" cy="3603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anchor="ctr"/>
          <a:lstStyle/>
          <a:p>
            <a:pPr algn="ctr">
              <a:defRPr/>
            </a:pPr>
            <a:r>
              <a:rPr lang="en-GB" sz="900" b="1" dirty="0">
                <a:solidFill>
                  <a:schemeClr val="bg1"/>
                </a:solidFill>
                <a:latin typeface="+mn-lt"/>
              </a:rPr>
              <a:t>Show hide CO</a:t>
            </a:r>
            <a:r>
              <a:rPr lang="en-GB" sz="900" b="1" baseline="-25000" dirty="0">
                <a:solidFill>
                  <a:schemeClr val="bg1"/>
                </a:solidFill>
                <a:latin typeface="+mn-lt"/>
              </a:rPr>
              <a:t>2 </a:t>
            </a:r>
            <a:r>
              <a:rPr lang="en-GB" sz="900" b="1" dirty="0">
                <a:solidFill>
                  <a:schemeClr val="bg1"/>
                </a:solidFill>
                <a:latin typeface="+mn-lt"/>
              </a:rPr>
              <a:t>line</a:t>
            </a:r>
            <a:endParaRPr lang="en-GB" sz="900" b="1" baseline="-25000" dirty="0">
              <a:solidFill>
                <a:schemeClr val="bg1"/>
              </a:solidFill>
              <a:latin typeface="+mn-lt"/>
            </a:endParaRPr>
          </a:p>
        </p:txBody>
      </p:sp>
      <p:sp>
        <p:nvSpPr>
          <p:cNvPr id="10249" name="TextBox 26"/>
          <p:cNvSpPr txBox="1">
            <a:spLocks noChangeArrowheads="1"/>
          </p:cNvSpPr>
          <p:nvPr/>
        </p:nvSpPr>
        <p:spPr bwMode="auto">
          <a:xfrm>
            <a:off x="1403350" y="620713"/>
            <a:ext cx="7056438" cy="646112"/>
          </a:xfrm>
          <a:prstGeom prst="rect">
            <a:avLst/>
          </a:prstGeom>
          <a:noFill/>
          <a:ln w="9525">
            <a:noFill/>
            <a:miter lim="800000"/>
            <a:headEnd/>
            <a:tailEnd/>
          </a:ln>
        </p:spPr>
        <p:txBody>
          <a:bodyPr>
            <a:spAutoFit/>
          </a:bodyPr>
          <a:lstStyle/>
          <a:p>
            <a:pPr>
              <a:defRPr/>
            </a:pPr>
            <a:r>
              <a:rPr lang="en-GB" dirty="0">
                <a:solidFill>
                  <a:srgbClr val="0000CC"/>
                </a:solidFill>
                <a:latin typeface="Arial" panose="020B0604020202020204" pitchFamily="34" charset="0"/>
                <a:cs typeface="Arial" panose="020B0604020202020204" pitchFamily="34" charset="0"/>
              </a:rPr>
              <a:t>How much oxygen is transported by a molecule of haemoglobin also depends on partial pressure of carbon dioxide. </a:t>
            </a:r>
          </a:p>
        </p:txBody>
      </p:sp>
      <p:sp>
        <p:nvSpPr>
          <p:cNvPr id="28" name="TextBox 27"/>
          <p:cNvSpPr txBox="1"/>
          <p:nvPr/>
        </p:nvSpPr>
        <p:spPr>
          <a:xfrm>
            <a:off x="5364163" y="3538538"/>
            <a:ext cx="3513137" cy="2554287"/>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txBody>
          <a:bodyPr>
            <a:spAutoFit/>
          </a:bodyPr>
          <a:lstStyle/>
          <a:p>
            <a:pPr>
              <a:defRPr/>
            </a:pPr>
            <a:r>
              <a:rPr lang="en-GB" sz="1600" dirty="0">
                <a:solidFill>
                  <a:srgbClr val="0000CC"/>
                </a:solidFill>
                <a:latin typeface="Arial" panose="020B0604020202020204" pitchFamily="34" charset="0"/>
                <a:cs typeface="Arial" panose="020B0604020202020204" pitchFamily="34" charset="0"/>
              </a:rPr>
              <a:t>From the graph we see that at high partial pressures of carbon dioxide, the oxygen dissociation curve shifts to the right. </a:t>
            </a:r>
          </a:p>
          <a:p>
            <a:pPr>
              <a:defRPr/>
            </a:pPr>
            <a:endParaRPr lang="en-GB" sz="1600" dirty="0">
              <a:solidFill>
                <a:srgbClr val="0000CC"/>
              </a:solidFill>
              <a:latin typeface="Arial" panose="020B0604020202020204" pitchFamily="34" charset="0"/>
              <a:cs typeface="Arial" panose="020B0604020202020204" pitchFamily="34" charset="0"/>
            </a:endParaRPr>
          </a:p>
          <a:p>
            <a:pPr>
              <a:defRPr/>
            </a:pPr>
            <a:r>
              <a:rPr lang="en-GB" sz="1600" dirty="0">
                <a:solidFill>
                  <a:srgbClr val="0000CC"/>
                </a:solidFill>
                <a:latin typeface="Arial" panose="020B0604020202020204" pitchFamily="34" charset="0"/>
                <a:cs typeface="Arial" panose="020B0604020202020204" pitchFamily="34" charset="0"/>
              </a:rPr>
              <a:t>This is called Bohr’s shift.</a:t>
            </a:r>
          </a:p>
          <a:p>
            <a:pPr>
              <a:defRPr/>
            </a:pPr>
            <a:endParaRPr lang="en-GB" sz="1600" dirty="0">
              <a:solidFill>
                <a:srgbClr val="0000CC"/>
              </a:solidFill>
              <a:latin typeface="Arial" panose="020B0604020202020204" pitchFamily="34" charset="0"/>
              <a:cs typeface="Arial" panose="020B0604020202020204" pitchFamily="34" charset="0"/>
            </a:endParaRPr>
          </a:p>
          <a:p>
            <a:pPr>
              <a:defRPr/>
            </a:pPr>
            <a:r>
              <a:rPr lang="en-GB" sz="1600" dirty="0">
                <a:solidFill>
                  <a:srgbClr val="0000CC"/>
                </a:solidFill>
                <a:latin typeface="Arial" panose="020B0604020202020204" pitchFamily="34" charset="0"/>
                <a:cs typeface="Arial" panose="020B0604020202020204" pitchFamily="34" charset="0"/>
              </a:rPr>
              <a:t>Higher partial pressure of carbon dioxide increases the dissociation of </a:t>
            </a:r>
            <a:r>
              <a:rPr lang="en-GB" sz="1600" dirty="0" err="1">
                <a:solidFill>
                  <a:srgbClr val="0000CC"/>
                </a:solidFill>
                <a:latin typeface="Arial" panose="020B0604020202020204" pitchFamily="34" charset="0"/>
                <a:cs typeface="Arial" panose="020B0604020202020204" pitchFamily="34" charset="0"/>
              </a:rPr>
              <a:t>oxyhaemoglobin</a:t>
            </a:r>
            <a:r>
              <a:rPr lang="en-GB" sz="1600" dirty="0">
                <a:solidFill>
                  <a:srgbClr val="0000CC"/>
                </a:solidFill>
                <a:latin typeface="Arial" panose="020B0604020202020204" pitchFamily="34" charset="0"/>
                <a:cs typeface="Arial" panose="020B0604020202020204" pitchFamily="34" charset="0"/>
              </a:rPr>
              <a:t>.</a:t>
            </a:r>
          </a:p>
        </p:txBody>
      </p:sp>
      <p:sp>
        <p:nvSpPr>
          <p:cNvPr id="10251" name="Text Box 19"/>
          <p:cNvSpPr txBox="1">
            <a:spLocks noChangeArrowheads="1"/>
          </p:cNvSpPr>
          <p:nvPr/>
        </p:nvSpPr>
        <p:spPr bwMode="auto">
          <a:xfrm rot="-5400000">
            <a:off x="-694531" y="3548857"/>
            <a:ext cx="3889375" cy="338137"/>
          </a:xfrm>
          <a:prstGeom prst="rect">
            <a:avLst/>
          </a:prstGeom>
          <a:noFill/>
          <a:ln w="9525">
            <a:noFill/>
            <a:miter lim="800000"/>
            <a:headEnd/>
            <a:tailEnd/>
          </a:ln>
        </p:spPr>
        <p:txBody>
          <a:bodyPr>
            <a:spAutoFit/>
          </a:bodyPr>
          <a:lstStyle/>
          <a:p>
            <a:pPr>
              <a:spcBef>
                <a:spcPct val="50000"/>
              </a:spcBef>
              <a:defRPr/>
            </a:pPr>
            <a:r>
              <a:rPr lang="en-GB" sz="1600">
                <a:latin typeface="+mn-lt"/>
              </a:rPr>
              <a:t>Saturation of Haemoglobin / %</a:t>
            </a:r>
          </a:p>
        </p:txBody>
      </p:sp>
      <p:sp>
        <p:nvSpPr>
          <p:cNvPr id="10252" name="Rectangle 29"/>
          <p:cNvSpPr>
            <a:spLocks noChangeArrowheads="1"/>
          </p:cNvSpPr>
          <p:nvPr/>
        </p:nvSpPr>
        <p:spPr bwMode="auto">
          <a:xfrm>
            <a:off x="3635375" y="6429375"/>
            <a:ext cx="2779713" cy="338138"/>
          </a:xfrm>
          <a:prstGeom prst="rect">
            <a:avLst/>
          </a:prstGeom>
          <a:noFill/>
          <a:ln w="9525">
            <a:noFill/>
            <a:miter lim="800000"/>
            <a:headEnd/>
            <a:tailEnd/>
          </a:ln>
        </p:spPr>
        <p:txBody>
          <a:bodyPr wrap="none">
            <a:spAutoFit/>
          </a:bodyPr>
          <a:lstStyle/>
          <a:p>
            <a:pPr>
              <a:spcBef>
                <a:spcPct val="50000"/>
              </a:spcBef>
              <a:defRPr/>
            </a:pPr>
            <a:r>
              <a:rPr lang="en-GB" sz="1600" dirty="0">
                <a:latin typeface="+mn-lt"/>
              </a:rPr>
              <a:t>Partial Pressure of Oxygen/ </a:t>
            </a:r>
            <a:r>
              <a:rPr lang="en-GB" sz="1600" dirty="0" err="1">
                <a:latin typeface="+mn-lt"/>
              </a:rPr>
              <a:t>kPa</a:t>
            </a:r>
            <a:endParaRPr lang="en-GB" sz="1600" dirty="0">
              <a:latin typeface="+mn-lt"/>
            </a:endParaRPr>
          </a:p>
        </p:txBody>
      </p:sp>
      <p:sp>
        <p:nvSpPr>
          <p:cNvPr id="29" name="Left Arrow 28">
            <a:hlinkClick r:id="" action="ppaction://hlinkshowjump?jump=nextslide"/>
          </p:cNvPr>
          <p:cNvSpPr/>
          <p:nvPr/>
        </p:nvSpPr>
        <p:spPr>
          <a:xfrm flipH="1">
            <a:off x="8172450" y="6237288"/>
            <a:ext cx="849313" cy="433387"/>
          </a:xfrm>
          <a:prstGeom prst="leftArrow">
            <a:avLst/>
          </a:prstGeom>
          <a:solidFill>
            <a:srgbClr val="009900"/>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200" dirty="0"/>
              <a:t>Next</a:t>
            </a:r>
          </a:p>
        </p:txBody>
      </p:sp>
    </p:spTree>
    <p:extLst>
      <p:ext uri="{BB962C8B-B14F-4D97-AF65-F5344CB8AC3E}">
        <p14:creationId xmlns:p14="http://schemas.microsoft.com/office/powerpoint/2010/main" val="26736036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65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0"/>
                                        <p:tgtEl>
                                          <p:spTgt spid="3"/>
                                        </p:tgtEl>
                                      </p:cBhvr>
                                    </p:animEffect>
                                  </p:childTnLst>
                                </p:cTn>
                              </p:par>
                            </p:childTnLst>
                          </p:cTn>
                        </p:par>
                        <p:par>
                          <p:cTn id="8" fill="hold" nodeType="afterGroup">
                            <p:stCondLst>
                              <p:cond delay="5000"/>
                            </p:stCondLst>
                            <p:childTnLst>
                              <p:par>
                                <p:cTn id="9" presetID="53"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2000"/>
                                        <p:tgtEl>
                                          <p:spTgt spid="3"/>
                                        </p:tgtEl>
                                      </p:cBhvr>
                                    </p:animEffect>
                                    <p:set>
                                      <p:cBhvr>
                                        <p:cTn id="18" dur="1" fill="hold">
                                          <p:stCondLst>
                                            <p:cond delay="1999"/>
                                          </p:stCondLst>
                                        </p:cTn>
                                        <p:tgtEl>
                                          <p:spTgt spid="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000"/>
                                        <p:tgtEl>
                                          <p:spTgt spid="28"/>
                                        </p:tgtEl>
                                      </p:cBhvr>
                                    </p:animEffect>
                                    <p:set>
                                      <p:cBhvr>
                                        <p:cTn id="21" dur="1" fill="hold">
                                          <p:stCondLst>
                                            <p:cond delay="1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6655"/>
                  </p:tgtEl>
                </p:cond>
              </p:nextCondLst>
            </p:seq>
          </p:childTnLst>
        </p:cTn>
      </p:par>
    </p:tnLst>
    <p:bldLst>
      <p:bldP spid="28" grpId="0" animBg="1"/>
      <p:bldP spid="28"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1231900" y="1238250"/>
            <a:ext cx="6724650" cy="5359400"/>
            <a:chOff x="776" y="689"/>
            <a:chExt cx="4236" cy="3376"/>
          </a:xfrm>
        </p:grpSpPr>
        <p:sp>
          <p:nvSpPr>
            <p:cNvPr id="11283" name="Text Box 3"/>
            <p:cNvSpPr txBox="1">
              <a:spLocks noChangeArrowheads="1"/>
            </p:cNvSpPr>
            <p:nvPr/>
          </p:nvSpPr>
          <p:spPr bwMode="auto">
            <a:xfrm>
              <a:off x="1102" y="3873"/>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0</a:t>
              </a:r>
            </a:p>
          </p:txBody>
        </p:sp>
        <p:sp>
          <p:nvSpPr>
            <p:cNvPr id="11284" name="Text Box 4"/>
            <p:cNvSpPr txBox="1">
              <a:spLocks noChangeArrowheads="1"/>
            </p:cNvSpPr>
            <p:nvPr/>
          </p:nvSpPr>
          <p:spPr bwMode="auto">
            <a:xfrm>
              <a:off x="1728" y="3872"/>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2</a:t>
              </a:r>
            </a:p>
          </p:txBody>
        </p:sp>
        <p:sp>
          <p:nvSpPr>
            <p:cNvPr id="11285" name="Text Box 5"/>
            <p:cNvSpPr txBox="1">
              <a:spLocks noChangeArrowheads="1"/>
            </p:cNvSpPr>
            <p:nvPr/>
          </p:nvSpPr>
          <p:spPr bwMode="auto">
            <a:xfrm>
              <a:off x="2327" y="3873"/>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4</a:t>
              </a:r>
            </a:p>
          </p:txBody>
        </p:sp>
        <p:sp>
          <p:nvSpPr>
            <p:cNvPr id="11286" name="Text Box 6"/>
            <p:cNvSpPr txBox="1">
              <a:spLocks noChangeArrowheads="1"/>
            </p:cNvSpPr>
            <p:nvPr/>
          </p:nvSpPr>
          <p:spPr bwMode="auto">
            <a:xfrm>
              <a:off x="2952" y="3872"/>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6</a:t>
              </a:r>
            </a:p>
          </p:txBody>
        </p:sp>
        <p:sp>
          <p:nvSpPr>
            <p:cNvPr id="11287" name="Text Box 7"/>
            <p:cNvSpPr txBox="1">
              <a:spLocks noChangeArrowheads="1"/>
            </p:cNvSpPr>
            <p:nvPr/>
          </p:nvSpPr>
          <p:spPr bwMode="auto">
            <a:xfrm>
              <a:off x="3552" y="3873"/>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8</a:t>
              </a:r>
            </a:p>
          </p:txBody>
        </p:sp>
        <p:sp>
          <p:nvSpPr>
            <p:cNvPr id="11288" name="Text Box 8"/>
            <p:cNvSpPr txBox="1">
              <a:spLocks noChangeArrowheads="1"/>
            </p:cNvSpPr>
            <p:nvPr/>
          </p:nvSpPr>
          <p:spPr bwMode="auto">
            <a:xfrm>
              <a:off x="4123" y="3872"/>
              <a:ext cx="262" cy="192"/>
            </a:xfrm>
            <a:prstGeom prst="rect">
              <a:avLst/>
            </a:prstGeom>
            <a:noFill/>
            <a:ln w="9525">
              <a:noFill/>
              <a:miter lim="800000"/>
              <a:headEnd/>
              <a:tailEnd/>
            </a:ln>
          </p:spPr>
          <p:txBody>
            <a:bodyPr>
              <a:spAutoFit/>
            </a:bodyPr>
            <a:lstStyle/>
            <a:p>
              <a:pPr algn="ctr">
                <a:spcBef>
                  <a:spcPct val="50000"/>
                </a:spcBef>
                <a:defRPr/>
              </a:pPr>
              <a:r>
                <a:rPr lang="en-GB" sz="1400">
                  <a:latin typeface="+mn-lt"/>
                </a:rPr>
                <a:t>10</a:t>
              </a:r>
            </a:p>
          </p:txBody>
        </p:sp>
        <p:sp>
          <p:nvSpPr>
            <p:cNvPr id="11289" name="Text Box 9"/>
            <p:cNvSpPr txBox="1">
              <a:spLocks noChangeArrowheads="1"/>
            </p:cNvSpPr>
            <p:nvPr/>
          </p:nvSpPr>
          <p:spPr bwMode="auto">
            <a:xfrm>
              <a:off x="4694" y="3872"/>
              <a:ext cx="318" cy="192"/>
            </a:xfrm>
            <a:prstGeom prst="rect">
              <a:avLst/>
            </a:prstGeom>
            <a:noFill/>
            <a:ln w="9525">
              <a:noFill/>
              <a:miter lim="800000"/>
              <a:headEnd/>
              <a:tailEnd/>
            </a:ln>
          </p:spPr>
          <p:txBody>
            <a:bodyPr>
              <a:spAutoFit/>
            </a:bodyPr>
            <a:lstStyle/>
            <a:p>
              <a:pPr algn="ctr">
                <a:spcBef>
                  <a:spcPct val="50000"/>
                </a:spcBef>
                <a:defRPr/>
              </a:pPr>
              <a:r>
                <a:rPr lang="en-GB" sz="1400">
                  <a:latin typeface="+mn-lt"/>
                </a:rPr>
                <a:t>12</a:t>
              </a:r>
            </a:p>
          </p:txBody>
        </p:sp>
        <p:sp>
          <p:nvSpPr>
            <p:cNvPr id="11290" name="Text Box 10"/>
            <p:cNvSpPr txBox="1">
              <a:spLocks noChangeArrowheads="1"/>
            </p:cNvSpPr>
            <p:nvPr/>
          </p:nvSpPr>
          <p:spPr bwMode="auto">
            <a:xfrm>
              <a:off x="966" y="3728"/>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0</a:t>
              </a:r>
            </a:p>
          </p:txBody>
        </p:sp>
        <p:sp>
          <p:nvSpPr>
            <p:cNvPr id="11291" name="Text Box 11"/>
            <p:cNvSpPr txBox="1">
              <a:spLocks noChangeArrowheads="1"/>
            </p:cNvSpPr>
            <p:nvPr/>
          </p:nvSpPr>
          <p:spPr bwMode="auto">
            <a:xfrm>
              <a:off x="867" y="3120"/>
              <a:ext cx="280" cy="192"/>
            </a:xfrm>
            <a:prstGeom prst="rect">
              <a:avLst/>
            </a:prstGeom>
            <a:noFill/>
            <a:ln w="9525">
              <a:noFill/>
              <a:miter lim="800000"/>
              <a:headEnd/>
              <a:tailEnd/>
            </a:ln>
          </p:spPr>
          <p:txBody>
            <a:bodyPr>
              <a:spAutoFit/>
            </a:bodyPr>
            <a:lstStyle/>
            <a:p>
              <a:pPr algn="r">
                <a:spcBef>
                  <a:spcPct val="50000"/>
                </a:spcBef>
                <a:defRPr/>
              </a:pPr>
              <a:r>
                <a:rPr lang="en-GB" sz="1400">
                  <a:latin typeface="+mn-lt"/>
                </a:rPr>
                <a:t>20</a:t>
              </a:r>
            </a:p>
          </p:txBody>
        </p:sp>
        <p:sp>
          <p:nvSpPr>
            <p:cNvPr id="11292" name="Text Box 12"/>
            <p:cNvSpPr txBox="1">
              <a:spLocks noChangeArrowheads="1"/>
            </p:cNvSpPr>
            <p:nvPr/>
          </p:nvSpPr>
          <p:spPr bwMode="auto">
            <a:xfrm>
              <a:off x="867" y="2513"/>
              <a:ext cx="280" cy="192"/>
            </a:xfrm>
            <a:prstGeom prst="rect">
              <a:avLst/>
            </a:prstGeom>
            <a:noFill/>
            <a:ln w="9525">
              <a:noFill/>
              <a:miter lim="800000"/>
              <a:headEnd/>
              <a:tailEnd/>
            </a:ln>
          </p:spPr>
          <p:txBody>
            <a:bodyPr>
              <a:spAutoFit/>
            </a:bodyPr>
            <a:lstStyle/>
            <a:p>
              <a:pPr algn="r">
                <a:spcBef>
                  <a:spcPct val="50000"/>
                </a:spcBef>
                <a:defRPr/>
              </a:pPr>
              <a:r>
                <a:rPr lang="en-GB" sz="1400">
                  <a:latin typeface="+mn-lt"/>
                </a:rPr>
                <a:t>40</a:t>
              </a:r>
            </a:p>
          </p:txBody>
        </p:sp>
        <p:sp>
          <p:nvSpPr>
            <p:cNvPr id="11293" name="Text Box 13"/>
            <p:cNvSpPr txBox="1">
              <a:spLocks noChangeArrowheads="1"/>
            </p:cNvSpPr>
            <p:nvPr/>
          </p:nvSpPr>
          <p:spPr bwMode="auto">
            <a:xfrm>
              <a:off x="867" y="1913"/>
              <a:ext cx="280" cy="192"/>
            </a:xfrm>
            <a:prstGeom prst="rect">
              <a:avLst/>
            </a:prstGeom>
            <a:noFill/>
            <a:ln w="9525">
              <a:noFill/>
              <a:miter lim="800000"/>
              <a:headEnd/>
              <a:tailEnd/>
            </a:ln>
          </p:spPr>
          <p:txBody>
            <a:bodyPr>
              <a:spAutoFit/>
            </a:bodyPr>
            <a:lstStyle/>
            <a:p>
              <a:pPr algn="r">
                <a:spcBef>
                  <a:spcPct val="50000"/>
                </a:spcBef>
                <a:defRPr/>
              </a:pPr>
              <a:r>
                <a:rPr lang="en-GB" sz="1400">
                  <a:latin typeface="+mn-lt"/>
                </a:rPr>
                <a:t>60</a:t>
              </a:r>
            </a:p>
          </p:txBody>
        </p:sp>
        <p:sp>
          <p:nvSpPr>
            <p:cNvPr id="11294" name="Text Box 14"/>
            <p:cNvSpPr txBox="1">
              <a:spLocks noChangeArrowheads="1"/>
            </p:cNvSpPr>
            <p:nvPr/>
          </p:nvSpPr>
          <p:spPr bwMode="auto">
            <a:xfrm>
              <a:off x="867" y="1297"/>
              <a:ext cx="280" cy="192"/>
            </a:xfrm>
            <a:prstGeom prst="rect">
              <a:avLst/>
            </a:prstGeom>
            <a:noFill/>
            <a:ln w="9525">
              <a:noFill/>
              <a:miter lim="800000"/>
              <a:headEnd/>
              <a:tailEnd/>
            </a:ln>
          </p:spPr>
          <p:txBody>
            <a:bodyPr>
              <a:spAutoFit/>
            </a:bodyPr>
            <a:lstStyle/>
            <a:p>
              <a:pPr algn="r">
                <a:spcBef>
                  <a:spcPct val="50000"/>
                </a:spcBef>
                <a:defRPr/>
              </a:pPr>
              <a:r>
                <a:rPr lang="en-GB" sz="1400">
                  <a:latin typeface="+mn-lt"/>
                </a:rPr>
                <a:t>80</a:t>
              </a:r>
            </a:p>
          </p:txBody>
        </p:sp>
        <p:sp>
          <p:nvSpPr>
            <p:cNvPr id="11295" name="Text Box 15"/>
            <p:cNvSpPr txBox="1">
              <a:spLocks noChangeArrowheads="1"/>
            </p:cNvSpPr>
            <p:nvPr/>
          </p:nvSpPr>
          <p:spPr bwMode="auto">
            <a:xfrm>
              <a:off x="776" y="689"/>
              <a:ext cx="371" cy="192"/>
            </a:xfrm>
            <a:prstGeom prst="rect">
              <a:avLst/>
            </a:prstGeom>
            <a:noFill/>
            <a:ln w="9525">
              <a:noFill/>
              <a:miter lim="800000"/>
              <a:headEnd/>
              <a:tailEnd/>
            </a:ln>
          </p:spPr>
          <p:txBody>
            <a:bodyPr>
              <a:spAutoFit/>
            </a:bodyPr>
            <a:lstStyle/>
            <a:p>
              <a:pPr algn="r">
                <a:spcBef>
                  <a:spcPct val="50000"/>
                </a:spcBef>
                <a:defRPr/>
              </a:pPr>
              <a:r>
                <a:rPr lang="en-GB" sz="1400">
                  <a:latin typeface="+mn-lt"/>
                </a:rPr>
                <a:t>100</a:t>
              </a:r>
            </a:p>
          </p:txBody>
        </p:sp>
      </p:grpSp>
      <p:pic>
        <p:nvPicPr>
          <p:cNvPr id="11267" name="Picture 16" descr="graff1"/>
          <p:cNvPicPr>
            <a:picLocks noChangeAspect="1" noChangeArrowheads="1"/>
          </p:cNvPicPr>
          <p:nvPr/>
        </p:nvPicPr>
        <p:blipFill>
          <a:blip r:embed="rId2">
            <a:extLst>
              <a:ext uri="{28A0092B-C50C-407E-A947-70E740481C1C}">
                <a14:useLocalDpi xmlns:a14="http://schemas.microsoft.com/office/drawing/2010/main" val="0"/>
              </a:ext>
            </a:extLst>
          </a:blip>
          <a:srcRect t="44324" r="14038"/>
          <a:stretch>
            <a:fillRect/>
          </a:stretch>
        </p:blipFill>
        <p:spPr bwMode="auto">
          <a:xfrm>
            <a:off x="1893888" y="1382713"/>
            <a:ext cx="5845175"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7"/>
          <p:cNvSpPr>
            <a:spLocks noChangeArrowheads="1"/>
          </p:cNvSpPr>
          <p:nvPr/>
        </p:nvSpPr>
        <p:spPr bwMode="auto">
          <a:xfrm>
            <a:off x="1835150" y="1268413"/>
            <a:ext cx="5903913" cy="5027612"/>
          </a:xfrm>
          <a:prstGeom prst="rect">
            <a:avLst/>
          </a:prstGeom>
          <a:solidFill>
            <a:schemeClr val="bg1">
              <a:alpha val="50980"/>
            </a:schemeClr>
          </a:solidFill>
          <a:ln w="9525">
            <a:noFill/>
            <a:miter lim="800000"/>
            <a:headEnd/>
            <a:tailEnd/>
          </a:ln>
        </p:spPr>
        <p:txBody>
          <a:bodyPr wrap="none" anchor="ctr"/>
          <a:lstStyle/>
          <a:p>
            <a:pPr>
              <a:defRPr/>
            </a:pPr>
            <a:endParaRPr lang="en-GB">
              <a:latin typeface="+mn-lt"/>
            </a:endParaRPr>
          </a:p>
        </p:txBody>
      </p:sp>
      <p:sp>
        <p:nvSpPr>
          <p:cNvPr id="11269" name="Freeform 6"/>
          <p:cNvSpPr>
            <a:spLocks/>
          </p:cNvSpPr>
          <p:nvPr/>
        </p:nvSpPr>
        <p:spPr bwMode="auto">
          <a:xfrm>
            <a:off x="1903413" y="1611313"/>
            <a:ext cx="5154612" cy="4610100"/>
          </a:xfrm>
          <a:custGeom>
            <a:avLst/>
            <a:gdLst>
              <a:gd name="T0" fmla="*/ 2147483647 w 3999"/>
              <a:gd name="T1" fmla="*/ 2147483647 h 3577"/>
              <a:gd name="T2" fmla="*/ 2147483647 w 3999"/>
              <a:gd name="T3" fmla="*/ 2147483647 h 3577"/>
              <a:gd name="T4" fmla="*/ 2147483647 w 3999"/>
              <a:gd name="T5" fmla="*/ 2147483647 h 3577"/>
              <a:gd name="T6" fmla="*/ 2147483647 w 3999"/>
              <a:gd name="T7" fmla="*/ 2147483647 h 3577"/>
              <a:gd name="T8" fmla="*/ 0 60000 65536"/>
              <a:gd name="T9" fmla="*/ 0 60000 65536"/>
              <a:gd name="T10" fmla="*/ 0 60000 65536"/>
              <a:gd name="T11" fmla="*/ 0 60000 65536"/>
              <a:gd name="T12" fmla="*/ 0 w 3999"/>
              <a:gd name="T13" fmla="*/ 0 h 3577"/>
              <a:gd name="T14" fmla="*/ 3999 w 3999"/>
              <a:gd name="T15" fmla="*/ 3577 h 3577"/>
            </a:gdLst>
            <a:ahLst/>
            <a:cxnLst>
              <a:cxn ang="T8">
                <a:pos x="T0" y="T1"/>
              </a:cxn>
              <a:cxn ang="T9">
                <a:pos x="T2" y="T3"/>
              </a:cxn>
              <a:cxn ang="T10">
                <a:pos x="T4" y="T5"/>
              </a:cxn>
              <a:cxn ang="T11">
                <a:pos x="T6" y="T7"/>
              </a:cxn>
            </a:cxnLst>
            <a:rect l="T12" t="T13" r="T14" b="T15"/>
            <a:pathLst>
              <a:path w="3999" h="3577">
                <a:moveTo>
                  <a:pt x="0" y="3577"/>
                </a:moveTo>
                <a:cubicBezTo>
                  <a:pt x="126" y="3529"/>
                  <a:pt x="594" y="3432"/>
                  <a:pt x="982" y="2889"/>
                </a:cubicBezTo>
                <a:cubicBezTo>
                  <a:pt x="1370" y="2346"/>
                  <a:pt x="2179" y="494"/>
                  <a:pt x="2326" y="320"/>
                </a:cubicBezTo>
                <a:cubicBezTo>
                  <a:pt x="2473" y="146"/>
                  <a:pt x="2665" y="55"/>
                  <a:pt x="2948" y="28"/>
                </a:cubicBezTo>
                <a:cubicBezTo>
                  <a:pt x="3231" y="1"/>
                  <a:pt x="3780" y="6"/>
                  <a:pt x="3999" y="0"/>
                </a:cubicBezTo>
              </a:path>
            </a:pathLst>
          </a:custGeom>
          <a:noFill/>
          <a:ln w="25400" cap="flat" cmpd="sng" algn="ctr">
            <a:solidFill>
              <a:srgbClr val="4A7EBB"/>
            </a:solidFill>
            <a:prstDash val="solid"/>
            <a:round/>
            <a:headEnd/>
            <a:tailEnd/>
          </a:ln>
        </p:spPr>
        <p:txBody>
          <a:bodyPr anchor="ctr"/>
          <a:lstStyle/>
          <a:p>
            <a:pPr>
              <a:defRPr/>
            </a:pPr>
            <a:endParaRPr lang="en-GB">
              <a:latin typeface="+mn-lt"/>
            </a:endParaRPr>
          </a:p>
        </p:txBody>
      </p:sp>
      <p:grpSp>
        <p:nvGrpSpPr>
          <p:cNvPr id="11270" name="Group 30"/>
          <p:cNvGrpSpPr>
            <a:grpSpLocks/>
          </p:cNvGrpSpPr>
          <p:nvPr/>
        </p:nvGrpSpPr>
        <p:grpSpPr bwMode="auto">
          <a:xfrm>
            <a:off x="1908175" y="2990850"/>
            <a:ext cx="5759450" cy="3233738"/>
            <a:chOff x="1202" y="1793"/>
            <a:chExt cx="3628" cy="2037"/>
          </a:xfrm>
        </p:grpSpPr>
        <p:sp>
          <p:nvSpPr>
            <p:cNvPr id="11281" name="Freeform 6"/>
            <p:cNvSpPr>
              <a:spLocks/>
            </p:cNvSpPr>
            <p:nvPr/>
          </p:nvSpPr>
          <p:spPr bwMode="auto">
            <a:xfrm>
              <a:off x="1202" y="1925"/>
              <a:ext cx="3196" cy="1905"/>
            </a:xfrm>
            <a:custGeom>
              <a:avLst/>
              <a:gdLst>
                <a:gd name="T0" fmla="*/ 24356 w 3196"/>
                <a:gd name="T1" fmla="*/ 4493957 h 1905"/>
                <a:gd name="T2" fmla="*/ 864096 w 3196"/>
                <a:gd name="T3" fmla="*/ 3792420 h 1905"/>
                <a:gd name="T4" fmla="*/ 2160240 w 3196"/>
                <a:gd name="T5" fmla="*/ 624069 h 1905"/>
                <a:gd name="T6" fmla="*/ 3024336 w 3196"/>
                <a:gd name="T7" fmla="*/ 48005 h 1905"/>
                <a:gd name="T8" fmla="*/ 0 60000 65536"/>
                <a:gd name="T9" fmla="*/ 0 60000 65536"/>
                <a:gd name="T10" fmla="*/ 0 60000 65536"/>
                <a:gd name="T11" fmla="*/ 0 60000 65536"/>
                <a:gd name="T12" fmla="*/ 0 w 3196"/>
                <a:gd name="T13" fmla="*/ 0 h 1905"/>
                <a:gd name="T14" fmla="*/ 3196 w 3196"/>
                <a:gd name="T15" fmla="*/ 1905 h 1905"/>
              </a:gdLst>
              <a:ahLst/>
              <a:cxnLst>
                <a:cxn ang="T8">
                  <a:pos x="T0" y="T1"/>
                </a:cxn>
                <a:cxn ang="T9">
                  <a:pos x="T2" y="T3"/>
                </a:cxn>
                <a:cxn ang="T10">
                  <a:pos x="T4" y="T5"/>
                </a:cxn>
                <a:cxn ang="T11">
                  <a:pos x="T6" y="T7"/>
                </a:cxn>
              </a:cxnLst>
              <a:rect l="T12" t="T13" r="T14" b="T15"/>
              <a:pathLst>
                <a:path w="3196" h="1905">
                  <a:moveTo>
                    <a:pt x="0" y="1905"/>
                  </a:moveTo>
                  <a:cubicBezTo>
                    <a:pt x="102" y="1866"/>
                    <a:pt x="574" y="1758"/>
                    <a:pt x="892" y="1476"/>
                  </a:cubicBezTo>
                  <a:cubicBezTo>
                    <a:pt x="1210" y="1194"/>
                    <a:pt x="1636" y="456"/>
                    <a:pt x="1907" y="214"/>
                  </a:cubicBezTo>
                  <a:cubicBezTo>
                    <a:pt x="2026" y="73"/>
                    <a:pt x="2289" y="44"/>
                    <a:pt x="2519" y="22"/>
                  </a:cubicBezTo>
                  <a:cubicBezTo>
                    <a:pt x="2748" y="0"/>
                    <a:pt x="3018" y="9"/>
                    <a:pt x="3196" y="4"/>
                  </a:cubicBezTo>
                </a:path>
              </a:pathLst>
            </a:custGeom>
            <a:noFill/>
            <a:ln w="25400" cap="flat" cmpd="sng" algn="ctr">
              <a:solidFill>
                <a:srgbClr val="FF0000"/>
              </a:solidFill>
              <a:prstDash val="solid"/>
              <a:round/>
              <a:headEnd/>
              <a:tailEnd/>
            </a:ln>
          </p:spPr>
          <p:txBody>
            <a:bodyPr anchor="ctr"/>
            <a:lstStyle/>
            <a:p>
              <a:pPr>
                <a:defRPr/>
              </a:pPr>
              <a:endParaRPr lang="en-GB">
                <a:latin typeface="+mn-lt"/>
              </a:endParaRPr>
            </a:p>
          </p:txBody>
        </p:sp>
        <p:sp>
          <p:nvSpPr>
            <p:cNvPr id="11282" name="Text Box 29"/>
            <p:cNvSpPr txBox="1">
              <a:spLocks noChangeArrowheads="1"/>
            </p:cNvSpPr>
            <p:nvPr/>
          </p:nvSpPr>
          <p:spPr bwMode="auto">
            <a:xfrm>
              <a:off x="4376" y="1793"/>
              <a:ext cx="454" cy="231"/>
            </a:xfrm>
            <a:prstGeom prst="rect">
              <a:avLst/>
            </a:prstGeom>
            <a:noFill/>
            <a:ln w="9525">
              <a:noFill/>
              <a:miter lim="800000"/>
              <a:headEnd/>
              <a:tailEnd/>
            </a:ln>
          </p:spPr>
          <p:txBody>
            <a:bodyPr>
              <a:spAutoFit/>
            </a:bodyPr>
            <a:lstStyle/>
            <a:p>
              <a:pPr>
                <a:spcBef>
                  <a:spcPct val="50000"/>
                </a:spcBef>
                <a:defRPr/>
              </a:pPr>
              <a:r>
                <a:rPr lang="en-GB" b="1">
                  <a:solidFill>
                    <a:srgbClr val="FF0000"/>
                  </a:solidFill>
                  <a:latin typeface="+mn-lt"/>
                </a:rPr>
                <a:t>CO</a:t>
              </a:r>
              <a:r>
                <a:rPr lang="en-GB" b="1" baseline="-25000">
                  <a:solidFill>
                    <a:srgbClr val="FF0000"/>
                  </a:solidFill>
                  <a:latin typeface="+mn-lt"/>
                </a:rPr>
                <a:t>2</a:t>
              </a:r>
            </a:p>
          </p:txBody>
        </p:sp>
      </p:grpSp>
      <p:sp>
        <p:nvSpPr>
          <p:cNvPr id="11271" name="TextBox 26"/>
          <p:cNvSpPr txBox="1">
            <a:spLocks noChangeArrowheads="1"/>
          </p:cNvSpPr>
          <p:nvPr/>
        </p:nvSpPr>
        <p:spPr bwMode="auto">
          <a:xfrm>
            <a:off x="1331913" y="765175"/>
            <a:ext cx="7058025" cy="461963"/>
          </a:xfrm>
          <a:prstGeom prst="rect">
            <a:avLst/>
          </a:prstGeom>
          <a:noFill/>
          <a:ln w="9525">
            <a:noFill/>
            <a:miter lim="800000"/>
            <a:headEnd/>
            <a:tailEnd/>
          </a:ln>
        </p:spPr>
        <p:txBody>
          <a:bodyPr>
            <a:spAutoFit/>
          </a:bodyPr>
          <a:lstStyle/>
          <a:p>
            <a:pPr>
              <a:defRPr/>
            </a:pPr>
            <a:r>
              <a:rPr lang="en-GB" sz="2400">
                <a:solidFill>
                  <a:srgbClr val="009900"/>
                </a:solidFill>
                <a:latin typeface="+mn-lt"/>
              </a:rPr>
              <a:t>What is the significance of this in the body?</a:t>
            </a:r>
          </a:p>
        </p:txBody>
      </p:sp>
      <p:sp>
        <p:nvSpPr>
          <p:cNvPr id="28" name="TextBox 27"/>
          <p:cNvSpPr txBox="1"/>
          <p:nvPr/>
        </p:nvSpPr>
        <p:spPr>
          <a:xfrm>
            <a:off x="5220072" y="3538751"/>
            <a:ext cx="3024336" cy="1815882"/>
          </a:xfrm>
          <a:prstGeom prst="rect">
            <a:avLst/>
          </a:prstGeom>
          <a:solidFill>
            <a:schemeClr val="bg1"/>
          </a:solidFill>
          <a:ln>
            <a:solidFill>
              <a:schemeClr val="tx1">
                <a:lumMod val="50000"/>
                <a:lumOff val="50000"/>
              </a:schemeClr>
            </a:solidFill>
          </a:ln>
          <a:effectLst>
            <a:innerShdw blurRad="114300">
              <a:prstClr val="black"/>
            </a:innerShdw>
          </a:effectLst>
        </p:spPr>
        <p:txBody>
          <a:bodyPr>
            <a:spAutoFit/>
          </a:bodyPr>
          <a:lstStyle/>
          <a:p>
            <a:pPr>
              <a:defRPr/>
            </a:pPr>
            <a:r>
              <a:rPr lang="en-GB" sz="1600" dirty="0">
                <a:solidFill>
                  <a:srgbClr val="0000CC"/>
                </a:solidFill>
                <a:latin typeface="Arial" panose="020B0604020202020204" pitchFamily="34" charset="0"/>
                <a:cs typeface="Arial" panose="020B0604020202020204" pitchFamily="34" charset="0"/>
              </a:rPr>
              <a:t>When </a:t>
            </a:r>
            <a:r>
              <a:rPr lang="en-GB" sz="1600" dirty="0" err="1">
                <a:solidFill>
                  <a:srgbClr val="0000CC"/>
                </a:solidFill>
                <a:latin typeface="Arial" panose="020B0604020202020204" pitchFamily="34" charset="0"/>
                <a:cs typeface="Arial" panose="020B0604020202020204" pitchFamily="34" charset="0"/>
              </a:rPr>
              <a:t>oxyhaemoglobin</a:t>
            </a:r>
            <a:r>
              <a:rPr lang="en-GB" sz="1600" dirty="0">
                <a:solidFill>
                  <a:srgbClr val="0000CC"/>
                </a:solidFill>
                <a:latin typeface="Arial" panose="020B0604020202020204" pitchFamily="34" charset="0"/>
                <a:cs typeface="Arial" panose="020B0604020202020204" pitchFamily="34" charset="0"/>
              </a:rPr>
              <a:t> reaches the tissues, the high partial pressure of carbon dioxide from respiration causes </a:t>
            </a:r>
            <a:r>
              <a:rPr lang="en-GB" sz="1600" dirty="0" err="1">
                <a:solidFill>
                  <a:srgbClr val="0000CC"/>
                </a:solidFill>
                <a:latin typeface="Arial" panose="020B0604020202020204" pitchFamily="34" charset="0"/>
                <a:cs typeface="Arial" panose="020B0604020202020204" pitchFamily="34" charset="0"/>
              </a:rPr>
              <a:t>oxyhaemoglobin</a:t>
            </a:r>
            <a:r>
              <a:rPr lang="en-GB" sz="1600" dirty="0">
                <a:solidFill>
                  <a:srgbClr val="0000CC"/>
                </a:solidFill>
                <a:latin typeface="Arial" panose="020B0604020202020204" pitchFamily="34" charset="0"/>
                <a:cs typeface="Arial" panose="020B0604020202020204" pitchFamily="34" charset="0"/>
              </a:rPr>
              <a:t> to release its oxygen more easily. So oxygen is released where it’s needed. </a:t>
            </a:r>
          </a:p>
        </p:txBody>
      </p:sp>
      <p:sp>
        <p:nvSpPr>
          <p:cNvPr id="29" name="Rounded Rectangle 28"/>
          <p:cNvSpPr/>
          <p:nvPr/>
        </p:nvSpPr>
        <p:spPr>
          <a:xfrm>
            <a:off x="7380312" y="836712"/>
            <a:ext cx="1080120" cy="36004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GB"/>
              <a:t>Answer</a:t>
            </a:r>
          </a:p>
        </p:txBody>
      </p:sp>
      <p:sp>
        <p:nvSpPr>
          <p:cNvPr id="11278" name="Text Box 19"/>
          <p:cNvSpPr txBox="1">
            <a:spLocks noChangeArrowheads="1"/>
          </p:cNvSpPr>
          <p:nvPr/>
        </p:nvSpPr>
        <p:spPr bwMode="auto">
          <a:xfrm rot="-5400000">
            <a:off x="-694531" y="3548857"/>
            <a:ext cx="3889375" cy="338137"/>
          </a:xfrm>
          <a:prstGeom prst="rect">
            <a:avLst/>
          </a:prstGeom>
          <a:noFill/>
          <a:ln w="9525">
            <a:noFill/>
            <a:miter lim="800000"/>
            <a:headEnd/>
            <a:tailEnd/>
          </a:ln>
        </p:spPr>
        <p:txBody>
          <a:bodyPr>
            <a:spAutoFit/>
          </a:bodyPr>
          <a:lstStyle/>
          <a:p>
            <a:pPr>
              <a:spcBef>
                <a:spcPct val="50000"/>
              </a:spcBef>
              <a:defRPr/>
            </a:pPr>
            <a:r>
              <a:rPr lang="en-GB" sz="1600">
                <a:latin typeface="+mn-lt"/>
              </a:rPr>
              <a:t>Saturation of Haemoglobin / %</a:t>
            </a:r>
          </a:p>
        </p:txBody>
      </p:sp>
      <p:sp>
        <p:nvSpPr>
          <p:cNvPr id="11279" name="Rectangle 30"/>
          <p:cNvSpPr>
            <a:spLocks noChangeArrowheads="1"/>
          </p:cNvSpPr>
          <p:nvPr/>
        </p:nvSpPr>
        <p:spPr bwMode="auto">
          <a:xfrm>
            <a:off x="3757613" y="6543675"/>
            <a:ext cx="2779712" cy="338138"/>
          </a:xfrm>
          <a:prstGeom prst="rect">
            <a:avLst/>
          </a:prstGeom>
          <a:noFill/>
          <a:ln w="9525">
            <a:noFill/>
            <a:miter lim="800000"/>
            <a:headEnd/>
            <a:tailEnd/>
          </a:ln>
        </p:spPr>
        <p:txBody>
          <a:bodyPr wrap="none">
            <a:spAutoFit/>
          </a:bodyPr>
          <a:lstStyle/>
          <a:p>
            <a:pPr>
              <a:spcBef>
                <a:spcPct val="50000"/>
              </a:spcBef>
              <a:defRPr/>
            </a:pPr>
            <a:r>
              <a:rPr lang="en-GB" sz="1600" dirty="0">
                <a:latin typeface="+mn-lt"/>
              </a:rPr>
              <a:t>Partial Pressure of Oxygen/ </a:t>
            </a:r>
            <a:r>
              <a:rPr lang="en-GB" sz="1600" dirty="0" err="1">
                <a:latin typeface="+mn-lt"/>
              </a:rPr>
              <a:t>kPa</a:t>
            </a:r>
            <a:endParaRPr lang="en-GB" sz="1600" dirty="0">
              <a:latin typeface="+mn-lt"/>
            </a:endParaRPr>
          </a:p>
        </p:txBody>
      </p:sp>
      <p:sp>
        <p:nvSpPr>
          <p:cNvPr id="11280" name="Text Box 20"/>
          <p:cNvSpPr txBox="1">
            <a:spLocks noChangeArrowheads="1"/>
          </p:cNvSpPr>
          <p:nvPr/>
        </p:nvSpPr>
        <p:spPr bwMode="auto">
          <a:xfrm>
            <a:off x="1116013" y="92075"/>
            <a:ext cx="763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dirty="0">
                <a:solidFill>
                  <a:srgbClr val="0000CC"/>
                </a:solidFill>
              </a:rPr>
              <a:t>The Effect of CO</a:t>
            </a:r>
            <a:r>
              <a:rPr lang="en-GB" sz="2400" baseline="-25000" dirty="0">
                <a:solidFill>
                  <a:srgbClr val="0000CC"/>
                </a:solidFill>
              </a:rPr>
              <a:t>2</a:t>
            </a:r>
            <a:r>
              <a:rPr lang="en-GB" sz="2400" dirty="0">
                <a:solidFill>
                  <a:srgbClr val="0000CC"/>
                </a:solidFill>
              </a:rPr>
              <a:t> on the Oxygen Dissociation Curve</a:t>
            </a:r>
            <a:endParaRPr lang="en-GB" sz="2400" baseline="-25000" dirty="0">
              <a:solidFill>
                <a:srgbClr val="0000CC"/>
              </a:solidFill>
            </a:endParaRPr>
          </a:p>
        </p:txBody>
      </p:sp>
      <p:sp>
        <p:nvSpPr>
          <p:cNvPr id="30" name="Left Arrow 29">
            <a:hlinkClick r:id="" action="ppaction://hlinkshowjump?jump=nextslide"/>
          </p:cNvPr>
          <p:cNvSpPr/>
          <p:nvPr/>
        </p:nvSpPr>
        <p:spPr>
          <a:xfrm flipH="1">
            <a:off x="8172450" y="6237288"/>
            <a:ext cx="849313" cy="433387"/>
          </a:xfrm>
          <a:prstGeom prst="leftArrow">
            <a:avLst/>
          </a:prstGeom>
          <a:solidFill>
            <a:srgbClr val="009900"/>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200" dirty="0"/>
              <a:t>Next</a:t>
            </a:r>
          </a:p>
        </p:txBody>
      </p:sp>
    </p:spTree>
    <p:extLst>
      <p:ext uri="{BB962C8B-B14F-4D97-AF65-F5344CB8AC3E}">
        <p14:creationId xmlns:p14="http://schemas.microsoft.com/office/powerpoint/2010/main" val="2237234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nodeType="clickPar">
                      <p:stCondLst>
                        <p:cond delay="0"/>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nodeType="clickEffect">
                                  <p:stCondLst>
                                    <p:cond delay="0"/>
                                  </p:stCondLst>
                                  <p:childTnLst>
                                    <p:anim calcmode="lin" valueType="num">
                                      <p:cBhvr>
                                        <p:cTn id="13" dur="500"/>
                                        <p:tgtEl>
                                          <p:spTgt spid="28"/>
                                        </p:tgtEl>
                                        <p:attrNameLst>
                                          <p:attrName>ppt_w</p:attrName>
                                        </p:attrNameLst>
                                      </p:cBhvr>
                                      <p:tavLst>
                                        <p:tav tm="0">
                                          <p:val>
                                            <p:strVal val="ppt_w"/>
                                          </p:val>
                                        </p:tav>
                                        <p:tav tm="100000">
                                          <p:val>
                                            <p:fltVal val="0"/>
                                          </p:val>
                                        </p:tav>
                                      </p:tavLst>
                                    </p:anim>
                                    <p:anim calcmode="lin" valueType="num">
                                      <p:cBhvr>
                                        <p:cTn id="14" dur="500"/>
                                        <p:tgtEl>
                                          <p:spTgt spid="28"/>
                                        </p:tgtEl>
                                        <p:attrNameLst>
                                          <p:attrName>ppt_h</p:attrName>
                                        </p:attrNameLst>
                                      </p:cBhvr>
                                      <p:tavLst>
                                        <p:tav tm="0">
                                          <p:val>
                                            <p:strVal val="ppt_h"/>
                                          </p:val>
                                        </p:tav>
                                        <p:tav tm="100000">
                                          <p:val>
                                            <p:fltVal val="0"/>
                                          </p:val>
                                        </p:tav>
                                      </p:tavLst>
                                    </p:anim>
                                    <p:animEffect transition="out" filter="fade">
                                      <p:cBhvr>
                                        <p:cTn id="15" dur="500"/>
                                        <p:tgtEl>
                                          <p:spTgt spid="28"/>
                                        </p:tgtEl>
                                      </p:cBhvr>
                                    </p:animEffect>
                                    <p:set>
                                      <p:cBhvr>
                                        <p:cTn id="16"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a:xfrm>
            <a:off x="447675" y="835734"/>
            <a:ext cx="8229600" cy="540714"/>
          </a:xfrm>
          <a:noFill/>
          <a:ln/>
        </p:spPr>
        <p:txBody>
          <a:bodyPr>
            <a:normAutofit fontScale="90000"/>
          </a:bodyPr>
          <a:lstStyle/>
          <a:p>
            <a:r>
              <a:rPr lang="en-GB" altLang="en-US" dirty="0" smtClean="0"/>
              <a:t>Starter:  Arteries</a:t>
            </a:r>
            <a:r>
              <a:rPr lang="en-GB" altLang="en-US" dirty="0"/>
              <a:t>, capillaries and veins</a:t>
            </a:r>
          </a:p>
        </p:txBody>
      </p:sp>
      <p:pic>
        <p:nvPicPr>
          <p:cNvPr id="1133641" name="Picture 73"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90" y="5482833"/>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133645" name="AutoShape 77"/>
          <p:cNvSpPr>
            <a:spLocks noChangeArrowheads="1"/>
          </p:cNvSpPr>
          <p:nvPr/>
        </p:nvSpPr>
        <p:spPr bwMode="auto">
          <a:xfrm>
            <a:off x="8393115" y="5489924"/>
            <a:ext cx="728662" cy="391813"/>
          </a:xfrm>
          <a:prstGeom prst="octagon">
            <a:avLst>
              <a:gd name="adj" fmla="val 29287"/>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en-GB" sz="1350" dirty="0"/>
          </a:p>
        </p:txBody>
      </p:sp>
    </p:spTree>
    <p:controls>
      <mc:AlternateContent xmlns:mc="http://schemas.openxmlformats.org/markup-compatibility/2006">
        <mc:Choice xmlns:v="urn:schemas-microsoft-com:vml" Requires="v">
          <p:control spid="16388" name="ShockwaveFlash1" r:id="rId2" imgW="11598120" imgH="5308560"/>
        </mc:Choice>
        <mc:Fallback>
          <p:control name="ShockwaveFlash1" r:id="rId2" imgW="11598120" imgH="5308560">
            <p:pic>
              <p:nvPicPr>
                <p:cNvPr id="2" name="ShockwaveFlash1"/>
                <p:cNvPicPr preferRelativeResize="0">
                  <a:picLocks noChangeArrowheads="1" noChangeShapeType="1"/>
                </p:cNvPicPr>
                <p:nvPr/>
              </p:nvPicPr>
              <p:blipFill>
                <a:blip r:embed="rId5"/>
                <a:srcRect/>
                <a:stretch>
                  <a:fillRect/>
                </a:stretch>
              </p:blipFill>
              <p:spPr bwMode="auto">
                <a:xfrm>
                  <a:off x="213123" y="1457325"/>
                  <a:ext cx="8698706" cy="398145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2031928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634082"/>
          </a:xfrm>
        </p:spPr>
        <p:txBody>
          <a:bodyPr>
            <a:normAutofit fontScale="90000"/>
          </a:bodyPr>
          <a:lstStyle/>
          <a:p>
            <a:r>
              <a:rPr lang="en-GB" dirty="0" smtClean="0"/>
              <a:t>Bohr Effect Summary</a:t>
            </a:r>
            <a:endParaRPr lang="en-US" dirty="0" smtClean="0"/>
          </a:p>
        </p:txBody>
      </p:sp>
      <p:sp>
        <p:nvSpPr>
          <p:cNvPr id="29699" name="Content Placeholder 2"/>
          <p:cNvSpPr>
            <a:spLocks noGrp="1"/>
          </p:cNvSpPr>
          <p:nvPr>
            <p:ph idx="1"/>
          </p:nvPr>
        </p:nvSpPr>
        <p:spPr>
          <a:xfrm>
            <a:off x="4788024" y="851239"/>
            <a:ext cx="4186808" cy="4525963"/>
          </a:xfrm>
        </p:spPr>
        <p:txBody>
          <a:bodyPr>
            <a:noAutofit/>
          </a:bodyPr>
          <a:lstStyle/>
          <a:p>
            <a:pPr marL="0" indent="0">
              <a:buNone/>
            </a:pPr>
            <a:r>
              <a:rPr lang="en-GB" sz="2000" dirty="0" smtClean="0">
                <a:solidFill>
                  <a:srgbClr val="FF0000"/>
                </a:solidFill>
              </a:rPr>
              <a:t>At gas exchange surfaces</a:t>
            </a:r>
            <a:endParaRPr lang="en-GB" sz="2000" dirty="0" smtClean="0"/>
          </a:p>
          <a:p>
            <a:r>
              <a:rPr lang="en-GB" sz="2000" dirty="0" smtClean="0"/>
              <a:t>CO</a:t>
            </a:r>
            <a:r>
              <a:rPr lang="en-GB" sz="2000" baseline="-25000" dirty="0" smtClean="0"/>
              <a:t>2</a:t>
            </a:r>
            <a:r>
              <a:rPr lang="en-GB" sz="2000" dirty="0" smtClean="0"/>
              <a:t> low. </a:t>
            </a:r>
          </a:p>
          <a:p>
            <a:r>
              <a:rPr lang="en-GB" sz="2000" dirty="0" smtClean="0"/>
              <a:t>Affinity for O</a:t>
            </a:r>
            <a:r>
              <a:rPr lang="en-GB" sz="2000" baseline="-25000" dirty="0" smtClean="0"/>
              <a:t>2</a:t>
            </a:r>
            <a:r>
              <a:rPr lang="en-GB" sz="2000" dirty="0" smtClean="0"/>
              <a:t> increases.  </a:t>
            </a:r>
          </a:p>
          <a:p>
            <a:r>
              <a:rPr lang="en-GB" sz="2000" dirty="0" smtClean="0"/>
              <a:t>High O</a:t>
            </a:r>
            <a:r>
              <a:rPr lang="en-GB" sz="2000" baseline="-25000" dirty="0" smtClean="0"/>
              <a:t>2</a:t>
            </a:r>
            <a:r>
              <a:rPr lang="en-GB" sz="2000" dirty="0" smtClean="0"/>
              <a:t> levels in lungs = O</a:t>
            </a:r>
            <a:r>
              <a:rPr lang="en-GB" sz="2000" baseline="-25000" dirty="0" smtClean="0"/>
              <a:t>2</a:t>
            </a:r>
            <a:r>
              <a:rPr lang="en-GB" sz="2000" dirty="0" smtClean="0"/>
              <a:t> readily loaded by haemoglobin.</a:t>
            </a:r>
          </a:p>
          <a:p>
            <a:r>
              <a:rPr lang="en-GB" sz="2000" dirty="0" smtClean="0"/>
              <a:t>Curve shifts to the left.</a:t>
            </a:r>
          </a:p>
          <a:p>
            <a:endParaRPr lang="en-GB" sz="2000" dirty="0" smtClean="0"/>
          </a:p>
          <a:p>
            <a:pPr marL="0" indent="0">
              <a:buNone/>
            </a:pPr>
            <a:r>
              <a:rPr lang="en-GB" sz="2000" dirty="0" smtClean="0">
                <a:solidFill>
                  <a:srgbClr val="C00000"/>
                </a:solidFill>
              </a:rPr>
              <a:t>In respiring tissues</a:t>
            </a:r>
          </a:p>
          <a:p>
            <a:r>
              <a:rPr lang="en-GB" sz="2000" dirty="0"/>
              <a:t>CO</a:t>
            </a:r>
            <a:r>
              <a:rPr lang="en-GB" sz="2000" baseline="-25000" dirty="0"/>
              <a:t>2</a:t>
            </a:r>
            <a:r>
              <a:rPr lang="en-GB" sz="2000" dirty="0"/>
              <a:t> </a:t>
            </a:r>
            <a:r>
              <a:rPr lang="en-GB" sz="2000" dirty="0" smtClean="0"/>
              <a:t>high. </a:t>
            </a:r>
            <a:endParaRPr lang="en-GB" sz="2000" dirty="0"/>
          </a:p>
          <a:p>
            <a:r>
              <a:rPr lang="en-GB" sz="2000" dirty="0"/>
              <a:t>Affinity for O</a:t>
            </a:r>
            <a:r>
              <a:rPr lang="en-GB" sz="2000" baseline="-25000" dirty="0"/>
              <a:t>2</a:t>
            </a:r>
            <a:r>
              <a:rPr lang="en-GB" sz="2000" dirty="0"/>
              <a:t> </a:t>
            </a:r>
            <a:r>
              <a:rPr lang="en-GB" sz="2000" dirty="0" smtClean="0"/>
              <a:t>reduces.  </a:t>
            </a:r>
            <a:endParaRPr lang="en-GB" sz="2000" dirty="0"/>
          </a:p>
          <a:p>
            <a:r>
              <a:rPr lang="en-GB" sz="2000" dirty="0" smtClean="0"/>
              <a:t>Low </a:t>
            </a:r>
            <a:r>
              <a:rPr lang="en-GB" sz="2000" dirty="0"/>
              <a:t>O</a:t>
            </a:r>
            <a:r>
              <a:rPr lang="en-GB" sz="2000" baseline="-25000" dirty="0"/>
              <a:t>2</a:t>
            </a:r>
            <a:r>
              <a:rPr lang="en-GB" sz="2000" dirty="0"/>
              <a:t> levels in </a:t>
            </a:r>
            <a:r>
              <a:rPr lang="en-GB" sz="2000" dirty="0" smtClean="0"/>
              <a:t>muscles </a:t>
            </a:r>
            <a:r>
              <a:rPr lang="en-GB" sz="2000" dirty="0"/>
              <a:t>= O</a:t>
            </a:r>
            <a:r>
              <a:rPr lang="en-GB" sz="2000" baseline="-25000" dirty="0"/>
              <a:t>2</a:t>
            </a:r>
            <a:r>
              <a:rPr lang="en-GB" sz="2000" dirty="0"/>
              <a:t> readily </a:t>
            </a:r>
            <a:r>
              <a:rPr lang="en-GB" sz="2000" dirty="0" smtClean="0"/>
              <a:t>unloaded </a:t>
            </a:r>
            <a:r>
              <a:rPr lang="en-GB" sz="2000" dirty="0"/>
              <a:t>by haemoglobin.  </a:t>
            </a:r>
            <a:endParaRPr lang="en-GB" sz="2000" dirty="0" smtClean="0"/>
          </a:p>
          <a:p>
            <a:r>
              <a:rPr lang="en-GB" sz="2000" dirty="0" smtClean="0"/>
              <a:t>Curve </a:t>
            </a:r>
            <a:r>
              <a:rPr lang="en-GB" sz="2000" dirty="0"/>
              <a:t>shifts to the </a:t>
            </a:r>
            <a:r>
              <a:rPr lang="en-GB" sz="2000" dirty="0" smtClean="0"/>
              <a:t>right</a:t>
            </a:r>
            <a:r>
              <a:rPr lang="en-GB" sz="2000" dirty="0"/>
              <a:t>.</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4608512" cy="502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5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0" y="914400"/>
            <a:ext cx="4038600" cy="4401205"/>
          </a:xfrm>
          <a:prstGeom prst="rect">
            <a:avLst/>
          </a:prstGeom>
          <a:noFill/>
          <a:ln w="9525">
            <a:noFill/>
            <a:miter lim="800000"/>
            <a:headEnd/>
            <a:tailEnd/>
          </a:ln>
          <a:effectLst/>
        </p:spPr>
        <p:txBody>
          <a:bodyPr wrap="square">
            <a:spAutoFit/>
          </a:bodyPr>
          <a:lstStyle/>
          <a:p>
            <a:pPr>
              <a:spcBef>
                <a:spcPct val="50000"/>
              </a:spcBef>
            </a:pPr>
            <a:r>
              <a:rPr lang="en-GB" sz="2400" dirty="0" smtClean="0">
                <a:solidFill>
                  <a:srgbClr val="0000CC"/>
                </a:solidFill>
              </a:rPr>
              <a:t>Remember </a:t>
            </a:r>
            <a:r>
              <a:rPr lang="en-GB" sz="2400" dirty="0">
                <a:solidFill>
                  <a:srgbClr val="0000CC"/>
                </a:solidFill>
              </a:rPr>
              <a:t>levels of carbon dioxide </a:t>
            </a:r>
            <a:r>
              <a:rPr lang="en-GB" sz="2400" dirty="0" smtClean="0">
                <a:solidFill>
                  <a:srgbClr val="0000CC"/>
                </a:solidFill>
              </a:rPr>
              <a:t>go up when rates of respiration increase.</a:t>
            </a:r>
            <a:endParaRPr lang="en-GB" sz="2400" dirty="0">
              <a:solidFill>
                <a:srgbClr val="0000CC"/>
              </a:solidFill>
            </a:endParaRPr>
          </a:p>
          <a:p>
            <a:pPr>
              <a:spcBef>
                <a:spcPct val="50000"/>
              </a:spcBef>
            </a:pPr>
            <a:r>
              <a:rPr lang="en-GB" sz="2400" dirty="0">
                <a:solidFill>
                  <a:srgbClr val="0000CC"/>
                </a:solidFill>
              </a:rPr>
              <a:t>Carbon dioxide dissolves in the blood to form carbonic acid.</a:t>
            </a:r>
          </a:p>
          <a:p>
            <a:pPr>
              <a:spcBef>
                <a:spcPct val="50000"/>
              </a:spcBef>
            </a:pPr>
            <a:r>
              <a:rPr lang="en-GB" sz="2400" dirty="0">
                <a:solidFill>
                  <a:srgbClr val="0000CC"/>
                </a:solidFill>
              </a:rPr>
              <a:t>This change in blood pH </a:t>
            </a:r>
            <a:r>
              <a:rPr lang="en-GB" sz="2400" dirty="0" smtClean="0">
                <a:solidFill>
                  <a:srgbClr val="0000CC"/>
                </a:solidFill>
              </a:rPr>
              <a:t>changes the shape of the haemoglobin causing </a:t>
            </a:r>
            <a:r>
              <a:rPr lang="en-GB" sz="2400" dirty="0">
                <a:solidFill>
                  <a:srgbClr val="0000CC"/>
                </a:solidFill>
              </a:rPr>
              <a:t>them to lose their oxygen </a:t>
            </a:r>
            <a:r>
              <a:rPr lang="en-GB" sz="3200" b="1" u="sng" dirty="0">
                <a:solidFill>
                  <a:srgbClr val="0000CC"/>
                </a:solidFill>
              </a:rPr>
              <a:t>more readily</a:t>
            </a:r>
            <a:r>
              <a:rPr lang="en-GB" sz="2400" dirty="0" smtClean="0">
                <a:solidFill>
                  <a:srgbClr val="0000CC"/>
                </a:solidFill>
              </a:rPr>
              <a:t>.</a:t>
            </a:r>
            <a:endParaRPr lang="en-GB" sz="2400" dirty="0">
              <a:solidFill>
                <a:srgbClr val="0000CC"/>
              </a:solidFill>
            </a:endParaRPr>
          </a:p>
        </p:txBody>
      </p:sp>
      <p:pic>
        <p:nvPicPr>
          <p:cNvPr id="6" name="Picture 5"/>
          <p:cNvPicPr>
            <a:picLocks noChangeAspect="1" noChangeArrowheads="1"/>
          </p:cNvPicPr>
          <p:nvPr/>
        </p:nvPicPr>
        <p:blipFill>
          <a:blip r:embed="rId2" cstate="print"/>
          <a:srcRect/>
          <a:stretch>
            <a:fillRect/>
          </a:stretch>
        </p:blipFill>
        <p:spPr bwMode="auto">
          <a:xfrm>
            <a:off x="4038600" y="990600"/>
            <a:ext cx="4724400" cy="4697413"/>
          </a:xfrm>
          <a:prstGeom prst="rect">
            <a:avLst/>
          </a:prstGeom>
          <a:noFill/>
          <a:ln w="9525">
            <a:noFill/>
            <a:miter lim="800000"/>
            <a:headEnd/>
            <a:tailEnd/>
          </a:ln>
          <a:effectLst/>
        </p:spPr>
      </p:pic>
      <p:sp>
        <p:nvSpPr>
          <p:cNvPr id="4" name="Title 1"/>
          <p:cNvSpPr txBox="1">
            <a:spLocks/>
          </p:cNvSpPr>
          <p:nvPr/>
        </p:nvSpPr>
        <p:spPr>
          <a:xfrm>
            <a:off x="457200" y="8631"/>
            <a:ext cx="8229600" cy="715962"/>
          </a:xfrm>
          <a:prstGeom prst="rect">
            <a:avLst/>
          </a:prstGeom>
        </p:spPr>
        <p:txBody>
          <a:bodyPr/>
          <a:lst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a:lstStyle>
          <a:p>
            <a:r>
              <a:rPr lang="en-GB" smtClean="0"/>
              <a:t>Carbon Dioxide and pH</a:t>
            </a:r>
            <a:endParaRPr lang="en-GB" dirty="0"/>
          </a:p>
        </p:txBody>
      </p:sp>
    </p:spTree>
    <p:extLst>
      <p:ext uri="{BB962C8B-B14F-4D97-AF65-F5344CB8AC3E}">
        <p14:creationId xmlns:p14="http://schemas.microsoft.com/office/powerpoint/2010/main" val="3771827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381000"/>
            <a:ext cx="7772400" cy="304800"/>
          </a:xfrm>
        </p:spPr>
        <p:txBody>
          <a:bodyPr>
            <a:normAutofit fontScale="90000"/>
          </a:bodyPr>
          <a:lstStyle/>
          <a:p>
            <a:r>
              <a:rPr lang="en-GB">
                <a:solidFill>
                  <a:srgbClr val="000000"/>
                </a:solidFill>
              </a:rPr>
              <a:t>Factors affecting Disassociation </a:t>
            </a:r>
          </a:p>
        </p:txBody>
      </p:sp>
      <p:sp>
        <p:nvSpPr>
          <p:cNvPr id="118787" name="Rectangle 3"/>
          <p:cNvSpPr>
            <a:spLocks noGrp="1" noChangeArrowheads="1"/>
          </p:cNvSpPr>
          <p:nvPr>
            <p:ph type="body" sz="half" idx="1"/>
          </p:nvPr>
        </p:nvSpPr>
        <p:spPr>
          <a:xfrm>
            <a:off x="381000" y="838200"/>
            <a:ext cx="4419600" cy="1524000"/>
          </a:xfrm>
        </p:spPr>
        <p:txBody>
          <a:bodyPr/>
          <a:lstStyle/>
          <a:p>
            <a:pPr>
              <a:buFontTx/>
              <a:buNone/>
            </a:pPr>
            <a:r>
              <a:rPr lang="en-GB" sz="1600" dirty="0">
                <a:solidFill>
                  <a:srgbClr val="FF0000"/>
                </a:solidFill>
              </a:rPr>
              <a:t>BLOOD TEMPERATURE</a:t>
            </a:r>
          </a:p>
          <a:p>
            <a:r>
              <a:rPr lang="en-GB" sz="1600" dirty="0">
                <a:solidFill>
                  <a:srgbClr val="000000"/>
                </a:solidFill>
              </a:rPr>
              <a:t>increased</a:t>
            </a:r>
            <a:r>
              <a:rPr lang="en-GB" sz="1600" b="0" dirty="0">
                <a:solidFill>
                  <a:srgbClr val="000000"/>
                </a:solidFill>
              </a:rPr>
              <a:t> blood </a:t>
            </a:r>
            <a:r>
              <a:rPr lang="en-GB" sz="1600" dirty="0">
                <a:solidFill>
                  <a:srgbClr val="000000"/>
                </a:solidFill>
              </a:rPr>
              <a:t>temperature</a:t>
            </a:r>
            <a:endParaRPr lang="en-GB" sz="1600" b="0" dirty="0">
              <a:solidFill>
                <a:srgbClr val="000000"/>
              </a:solidFill>
            </a:endParaRPr>
          </a:p>
          <a:p>
            <a:r>
              <a:rPr lang="en-GB" sz="1600" dirty="0">
                <a:solidFill>
                  <a:srgbClr val="000000"/>
                </a:solidFill>
              </a:rPr>
              <a:t>reduces haemoglobin affinity for O</a:t>
            </a:r>
            <a:r>
              <a:rPr lang="en-GB" sz="1600" baseline="-25000" dirty="0">
                <a:solidFill>
                  <a:srgbClr val="000000"/>
                </a:solidFill>
              </a:rPr>
              <a:t>2</a:t>
            </a:r>
            <a:endParaRPr lang="en-GB" sz="1600" b="0" dirty="0">
              <a:solidFill>
                <a:srgbClr val="000000"/>
              </a:solidFill>
            </a:endParaRPr>
          </a:p>
          <a:p>
            <a:r>
              <a:rPr lang="en-GB" sz="1600" b="0" dirty="0">
                <a:solidFill>
                  <a:srgbClr val="000000"/>
                </a:solidFill>
              </a:rPr>
              <a:t>hence more O</a:t>
            </a:r>
            <a:r>
              <a:rPr lang="en-GB" sz="1600" b="0" baseline="-25000" dirty="0">
                <a:solidFill>
                  <a:srgbClr val="000000"/>
                </a:solidFill>
              </a:rPr>
              <a:t>2</a:t>
            </a:r>
            <a:r>
              <a:rPr lang="en-GB" sz="1600" b="0" dirty="0">
                <a:solidFill>
                  <a:srgbClr val="000000"/>
                </a:solidFill>
              </a:rPr>
              <a:t> is delivered to warmed-up tissue</a:t>
            </a:r>
          </a:p>
        </p:txBody>
      </p:sp>
      <p:sp>
        <p:nvSpPr>
          <p:cNvPr id="118788" name="Text Box 4"/>
          <p:cNvSpPr txBox="1">
            <a:spLocks noChangeArrowheads="1"/>
          </p:cNvSpPr>
          <p:nvPr/>
        </p:nvSpPr>
        <p:spPr bwMode="auto">
          <a:xfrm>
            <a:off x="0" y="0"/>
            <a:ext cx="2286000" cy="274638"/>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GB" sz="1200">
                <a:solidFill>
                  <a:srgbClr val="000000"/>
                </a:solidFill>
                <a:latin typeface="Times New Roman" pitchFamily="18" charset="0"/>
              </a:rPr>
              <a:t>Respiratory Response to Exercise</a:t>
            </a:r>
          </a:p>
        </p:txBody>
      </p:sp>
      <p:graphicFrame>
        <p:nvGraphicFramePr>
          <p:cNvPr id="118789" name="Object 5"/>
          <p:cNvGraphicFramePr>
            <a:graphicFrameLocks noChangeAspect="1"/>
          </p:cNvGraphicFramePr>
          <p:nvPr/>
        </p:nvGraphicFramePr>
        <p:xfrm>
          <a:off x="5715000" y="762000"/>
          <a:ext cx="3132138" cy="1730375"/>
        </p:xfrm>
        <a:graphic>
          <a:graphicData uri="http://schemas.openxmlformats.org/presentationml/2006/ole">
            <mc:AlternateContent xmlns:mc="http://schemas.openxmlformats.org/markup-compatibility/2006">
              <mc:Choice xmlns:v="urn:schemas-microsoft-com:vml" Requires="v">
                <p:oleObj spid="_x0000_s19464" name="Artwork" r:id="rId4" imgW="6566400" imgH="3628800" progId="">
                  <p:embed/>
                </p:oleObj>
              </mc:Choice>
              <mc:Fallback>
                <p:oleObj name="Artwork" r:id="rId4" imgW="6566400" imgH="3628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762000"/>
                        <a:ext cx="3132138" cy="173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790" name="Object 6"/>
          <p:cNvGraphicFramePr>
            <a:graphicFrameLocks noChangeAspect="1"/>
          </p:cNvGraphicFramePr>
          <p:nvPr/>
        </p:nvGraphicFramePr>
        <p:xfrm>
          <a:off x="5715000" y="2590800"/>
          <a:ext cx="3159125" cy="1930400"/>
        </p:xfrm>
        <a:graphic>
          <a:graphicData uri="http://schemas.openxmlformats.org/presentationml/2006/ole">
            <mc:AlternateContent xmlns:mc="http://schemas.openxmlformats.org/markup-compatibility/2006">
              <mc:Choice xmlns:v="urn:schemas-microsoft-com:vml" Requires="v">
                <p:oleObj spid="_x0000_s19465" name="Artwork" r:id="rId6" imgW="6926400" imgH="4233600" progId="">
                  <p:embed/>
                </p:oleObj>
              </mc:Choice>
              <mc:Fallback>
                <p:oleObj name="Artwork" r:id="rId6" imgW="6926400" imgH="42336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590800"/>
                        <a:ext cx="3159125" cy="193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791" name="Object 7"/>
          <p:cNvGraphicFramePr>
            <a:graphicFrameLocks noChangeAspect="1"/>
          </p:cNvGraphicFramePr>
          <p:nvPr/>
        </p:nvGraphicFramePr>
        <p:xfrm>
          <a:off x="5715000" y="4648200"/>
          <a:ext cx="3151188" cy="1855788"/>
        </p:xfrm>
        <a:graphic>
          <a:graphicData uri="http://schemas.openxmlformats.org/presentationml/2006/ole">
            <mc:AlternateContent xmlns:mc="http://schemas.openxmlformats.org/markup-compatibility/2006">
              <mc:Choice xmlns:v="urn:schemas-microsoft-com:vml" Requires="v">
                <p:oleObj spid="_x0000_s19466" name="Artwork" r:id="rId8" imgW="6451200" imgH="3801600" progId="">
                  <p:embed/>
                </p:oleObj>
              </mc:Choice>
              <mc:Fallback>
                <p:oleObj name="Artwork" r:id="rId8" imgW="6451200" imgH="38016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648200"/>
                        <a:ext cx="3151188" cy="185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792" name="Rectangle 8"/>
          <p:cNvSpPr>
            <a:spLocks noChangeArrowheads="1"/>
          </p:cNvSpPr>
          <p:nvPr/>
        </p:nvSpPr>
        <p:spPr bwMode="auto">
          <a:xfrm>
            <a:off x="381000" y="2362200"/>
            <a:ext cx="4419600" cy="2362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1"/>
              </a:buClr>
            </a:pPr>
            <a:r>
              <a:rPr kumimoji="1" lang="en-GB" sz="1600" b="1" dirty="0">
                <a:solidFill>
                  <a:srgbClr val="FF0000"/>
                </a:solidFill>
                <a:latin typeface="Tahoma" pitchFamily="34" charset="0"/>
              </a:rPr>
              <a:t>BLOOD </a:t>
            </a:r>
            <a:r>
              <a:rPr kumimoji="1" lang="en-GB" sz="1600" b="1" dirty="0" err="1">
                <a:solidFill>
                  <a:srgbClr val="FF0000"/>
                </a:solidFill>
                <a:latin typeface="Tahoma" pitchFamily="34" charset="0"/>
              </a:rPr>
              <a:t>Ph</a:t>
            </a:r>
            <a:endParaRPr kumimoji="1" lang="en-GB" sz="1600" b="1" dirty="0">
              <a:solidFill>
                <a:srgbClr val="FF0000"/>
              </a:solidFill>
              <a:latin typeface="Tahoma" pitchFamily="34" charset="0"/>
            </a:endParaRPr>
          </a:p>
          <a:p>
            <a:pPr marL="342900" indent="-342900">
              <a:spcBef>
                <a:spcPct val="20000"/>
              </a:spcBef>
              <a:buClr>
                <a:schemeClr val="tx1"/>
              </a:buClr>
              <a:buFontTx/>
              <a:buChar char="•"/>
            </a:pPr>
            <a:r>
              <a:rPr kumimoji="1" lang="en-GB" sz="1600" b="1" dirty="0">
                <a:solidFill>
                  <a:srgbClr val="000000"/>
                </a:solidFill>
                <a:latin typeface="Tahoma" pitchFamily="34" charset="0"/>
              </a:rPr>
              <a:t>lowering</a:t>
            </a:r>
            <a:r>
              <a:rPr kumimoji="1" lang="en-GB" sz="1600" dirty="0">
                <a:solidFill>
                  <a:srgbClr val="000000"/>
                </a:solidFill>
                <a:latin typeface="Tahoma" pitchFamily="34" charset="0"/>
              </a:rPr>
              <a:t> of </a:t>
            </a:r>
            <a:r>
              <a:rPr kumimoji="1" lang="en-GB" sz="1600" b="1" dirty="0">
                <a:solidFill>
                  <a:srgbClr val="000000"/>
                </a:solidFill>
                <a:latin typeface="Tahoma" pitchFamily="34" charset="0"/>
              </a:rPr>
              <a:t>blood pH</a:t>
            </a:r>
            <a:r>
              <a:rPr kumimoji="1" lang="en-GB" sz="1600" dirty="0">
                <a:solidFill>
                  <a:srgbClr val="000000"/>
                </a:solidFill>
                <a:latin typeface="Tahoma" pitchFamily="34" charset="0"/>
              </a:rPr>
              <a:t> (making blood more acidic)</a:t>
            </a:r>
          </a:p>
          <a:p>
            <a:pPr marL="342900" indent="-342900">
              <a:spcBef>
                <a:spcPct val="20000"/>
              </a:spcBef>
              <a:buClr>
                <a:schemeClr val="tx1"/>
              </a:buClr>
              <a:buFontTx/>
              <a:buChar char="•"/>
            </a:pPr>
            <a:r>
              <a:rPr kumimoji="1" lang="en-GB" sz="1600" dirty="0">
                <a:solidFill>
                  <a:srgbClr val="000000"/>
                </a:solidFill>
                <a:latin typeface="Tahoma" pitchFamily="34" charset="0"/>
              </a:rPr>
              <a:t>caused by presence of H</a:t>
            </a:r>
            <a:r>
              <a:rPr kumimoji="1" lang="en-GB" sz="1600" baseline="30000" dirty="0">
                <a:solidFill>
                  <a:srgbClr val="000000"/>
                </a:solidFill>
                <a:latin typeface="Tahoma" pitchFamily="34" charset="0"/>
              </a:rPr>
              <a:t>+</a:t>
            </a:r>
            <a:r>
              <a:rPr kumimoji="1" lang="en-GB" sz="1600" dirty="0">
                <a:solidFill>
                  <a:srgbClr val="000000"/>
                </a:solidFill>
                <a:latin typeface="Tahoma" pitchFamily="34" charset="0"/>
              </a:rPr>
              <a:t> ions from lactic acid or carbonic acid</a:t>
            </a:r>
          </a:p>
          <a:p>
            <a:pPr marL="342900" indent="-342900">
              <a:spcBef>
                <a:spcPct val="20000"/>
              </a:spcBef>
              <a:buClr>
                <a:schemeClr val="tx1"/>
              </a:buClr>
              <a:buFontTx/>
              <a:buChar char="•"/>
            </a:pPr>
            <a:r>
              <a:rPr kumimoji="1" lang="en-GB" sz="1600" b="1" dirty="0">
                <a:solidFill>
                  <a:srgbClr val="000000"/>
                </a:solidFill>
                <a:latin typeface="Tahoma" pitchFamily="34" charset="0"/>
              </a:rPr>
              <a:t>reduces affinity of </a:t>
            </a:r>
            <a:r>
              <a:rPr kumimoji="1" lang="en-GB" sz="1600" b="1" dirty="0" err="1">
                <a:solidFill>
                  <a:srgbClr val="000000"/>
                </a:solidFill>
                <a:latin typeface="Tahoma" pitchFamily="34" charset="0"/>
              </a:rPr>
              <a:t>Hb</a:t>
            </a:r>
            <a:r>
              <a:rPr kumimoji="1" lang="en-GB" sz="1600" b="1" dirty="0">
                <a:solidFill>
                  <a:srgbClr val="000000"/>
                </a:solidFill>
                <a:latin typeface="Tahoma" pitchFamily="34" charset="0"/>
              </a:rPr>
              <a:t> for O</a:t>
            </a:r>
            <a:r>
              <a:rPr kumimoji="1" lang="en-GB" sz="1600" b="1" baseline="-25000" dirty="0">
                <a:solidFill>
                  <a:srgbClr val="000000"/>
                </a:solidFill>
                <a:latin typeface="Tahoma" pitchFamily="34" charset="0"/>
              </a:rPr>
              <a:t>2</a:t>
            </a:r>
            <a:endParaRPr kumimoji="1" lang="en-GB" sz="1600" dirty="0">
              <a:solidFill>
                <a:srgbClr val="000000"/>
              </a:solidFill>
              <a:latin typeface="Tahoma" pitchFamily="34" charset="0"/>
            </a:endParaRPr>
          </a:p>
          <a:p>
            <a:pPr marL="342900" indent="-342900">
              <a:spcBef>
                <a:spcPct val="20000"/>
              </a:spcBef>
              <a:buClr>
                <a:schemeClr val="tx1"/>
              </a:buClr>
              <a:buFontTx/>
              <a:buChar char="•"/>
            </a:pPr>
            <a:r>
              <a:rPr kumimoji="1" lang="en-GB" sz="1600" dirty="0">
                <a:solidFill>
                  <a:srgbClr val="000000"/>
                </a:solidFill>
                <a:latin typeface="Tahoma" pitchFamily="34" charset="0"/>
              </a:rPr>
              <a:t>and more O</a:t>
            </a:r>
            <a:r>
              <a:rPr kumimoji="1" lang="en-GB" sz="1600" baseline="-25000" dirty="0">
                <a:solidFill>
                  <a:srgbClr val="000000"/>
                </a:solidFill>
                <a:latin typeface="Tahoma" pitchFamily="34" charset="0"/>
              </a:rPr>
              <a:t>2</a:t>
            </a:r>
            <a:r>
              <a:rPr kumimoji="1" lang="en-GB" sz="1600" dirty="0">
                <a:solidFill>
                  <a:srgbClr val="000000"/>
                </a:solidFill>
                <a:latin typeface="Tahoma" pitchFamily="34" charset="0"/>
              </a:rPr>
              <a:t> is delivered to acidic sites which are working harder</a:t>
            </a:r>
            <a:endParaRPr kumimoji="1" lang="en-GB" sz="1600" b="1" dirty="0">
              <a:solidFill>
                <a:srgbClr val="000000"/>
              </a:solidFill>
              <a:latin typeface="Tahoma" pitchFamily="34" charset="0"/>
            </a:endParaRPr>
          </a:p>
        </p:txBody>
      </p:sp>
      <p:sp>
        <p:nvSpPr>
          <p:cNvPr id="118793" name="Rectangle 9"/>
          <p:cNvSpPr>
            <a:spLocks noChangeArrowheads="1"/>
          </p:cNvSpPr>
          <p:nvPr/>
        </p:nvSpPr>
        <p:spPr bwMode="auto">
          <a:xfrm>
            <a:off x="381000" y="4724400"/>
            <a:ext cx="4419600" cy="1600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1"/>
              </a:buClr>
            </a:pPr>
            <a:r>
              <a:rPr kumimoji="1" lang="en-GB" sz="1600" b="1">
                <a:solidFill>
                  <a:srgbClr val="FF0000"/>
                </a:solidFill>
                <a:latin typeface="Tahoma" pitchFamily="34" charset="0"/>
              </a:rPr>
              <a:t>CARBON DIOXIDE CONCENTRATION</a:t>
            </a:r>
          </a:p>
          <a:p>
            <a:pPr marL="342900" indent="-342900">
              <a:spcBef>
                <a:spcPct val="20000"/>
              </a:spcBef>
              <a:buClr>
                <a:schemeClr val="tx1"/>
              </a:buClr>
              <a:buFontTx/>
              <a:buChar char="•"/>
            </a:pPr>
            <a:r>
              <a:rPr kumimoji="1" lang="en-GB" sz="1600">
                <a:solidFill>
                  <a:srgbClr val="000000"/>
                </a:solidFill>
                <a:latin typeface="Tahoma" pitchFamily="34" charset="0"/>
              </a:rPr>
              <a:t>the </a:t>
            </a:r>
            <a:r>
              <a:rPr kumimoji="1" lang="en-GB" sz="1600" b="1">
                <a:solidFill>
                  <a:srgbClr val="000000"/>
                </a:solidFill>
                <a:latin typeface="Tahoma" pitchFamily="34" charset="0"/>
              </a:rPr>
              <a:t>higher</a:t>
            </a:r>
            <a:r>
              <a:rPr kumimoji="1" lang="en-GB" sz="1600">
                <a:solidFill>
                  <a:srgbClr val="000000"/>
                </a:solidFill>
                <a:latin typeface="Tahoma" pitchFamily="34" charset="0"/>
              </a:rPr>
              <a:t> </a:t>
            </a:r>
            <a:r>
              <a:rPr kumimoji="1" lang="en-GB" sz="1600" b="1">
                <a:solidFill>
                  <a:srgbClr val="000000"/>
                </a:solidFill>
                <a:latin typeface="Tahoma" pitchFamily="34" charset="0"/>
              </a:rPr>
              <a:t>CO</a:t>
            </a:r>
            <a:r>
              <a:rPr kumimoji="1" lang="en-GB" sz="1600" b="1" baseline="-25000">
                <a:solidFill>
                  <a:srgbClr val="000000"/>
                </a:solidFill>
                <a:latin typeface="Tahoma" pitchFamily="34" charset="0"/>
              </a:rPr>
              <a:t>2</a:t>
            </a:r>
            <a:r>
              <a:rPr kumimoji="1" lang="en-GB" sz="1600" b="1">
                <a:solidFill>
                  <a:srgbClr val="000000"/>
                </a:solidFill>
                <a:latin typeface="Tahoma" pitchFamily="34" charset="0"/>
              </a:rPr>
              <a:t> concentration</a:t>
            </a:r>
            <a:r>
              <a:rPr kumimoji="1" lang="en-GB" sz="1600">
                <a:solidFill>
                  <a:srgbClr val="000000"/>
                </a:solidFill>
                <a:latin typeface="Tahoma" pitchFamily="34" charset="0"/>
              </a:rPr>
              <a:t> in tissue</a:t>
            </a:r>
          </a:p>
          <a:p>
            <a:pPr marL="342900" indent="-342900">
              <a:spcBef>
                <a:spcPct val="20000"/>
              </a:spcBef>
              <a:buClr>
                <a:schemeClr val="tx1"/>
              </a:buClr>
              <a:buFontTx/>
              <a:buChar char="•"/>
            </a:pPr>
            <a:r>
              <a:rPr kumimoji="1" lang="en-GB" sz="1600">
                <a:solidFill>
                  <a:srgbClr val="000000"/>
                </a:solidFill>
                <a:latin typeface="Tahoma" pitchFamily="34" charset="0"/>
              </a:rPr>
              <a:t>the </a:t>
            </a:r>
            <a:r>
              <a:rPr kumimoji="1" lang="en-GB" sz="1600" b="1">
                <a:solidFill>
                  <a:srgbClr val="000000"/>
                </a:solidFill>
                <a:latin typeface="Tahoma" pitchFamily="34" charset="0"/>
              </a:rPr>
              <a:t>less the affinity of Hb for O</a:t>
            </a:r>
            <a:r>
              <a:rPr kumimoji="1" lang="en-GB" sz="1600" b="1" baseline="-25000">
                <a:solidFill>
                  <a:srgbClr val="000000"/>
                </a:solidFill>
                <a:latin typeface="Tahoma" pitchFamily="34" charset="0"/>
              </a:rPr>
              <a:t>2</a:t>
            </a:r>
            <a:endParaRPr kumimoji="1" lang="en-GB" sz="1600" baseline="-25000">
              <a:solidFill>
                <a:srgbClr val="000000"/>
              </a:solidFill>
              <a:latin typeface="Tahoma" pitchFamily="34" charset="0"/>
            </a:endParaRPr>
          </a:p>
          <a:p>
            <a:pPr marL="342900" indent="-342900">
              <a:spcBef>
                <a:spcPct val="20000"/>
              </a:spcBef>
              <a:buClr>
                <a:schemeClr val="tx1"/>
              </a:buClr>
              <a:buFontTx/>
              <a:buChar char="•"/>
            </a:pPr>
            <a:r>
              <a:rPr kumimoji="1" lang="en-GB" sz="1600">
                <a:solidFill>
                  <a:srgbClr val="000000"/>
                </a:solidFill>
                <a:latin typeface="Tahoma" pitchFamily="34" charset="0"/>
              </a:rPr>
              <a:t>so the harder the tissue is working, the more O</a:t>
            </a:r>
            <a:r>
              <a:rPr kumimoji="1" lang="en-GB" sz="1600" baseline="-25000">
                <a:solidFill>
                  <a:srgbClr val="000000"/>
                </a:solidFill>
                <a:latin typeface="Tahoma" pitchFamily="34" charset="0"/>
              </a:rPr>
              <a:t>2</a:t>
            </a:r>
            <a:r>
              <a:rPr kumimoji="1" lang="en-GB" sz="1600">
                <a:solidFill>
                  <a:srgbClr val="000000"/>
                </a:solidFill>
                <a:latin typeface="Tahoma" pitchFamily="34" charset="0"/>
              </a:rPr>
              <a:t> is released</a:t>
            </a:r>
            <a:endParaRPr kumimoji="1" lang="en-GB" sz="1600" b="1">
              <a:solidFill>
                <a:srgbClr val="000000"/>
              </a:solidFill>
              <a:latin typeface="Tahoma" pitchFamily="34" charset="0"/>
            </a:endParaRPr>
          </a:p>
        </p:txBody>
      </p:sp>
      <p:sp>
        <p:nvSpPr>
          <p:cNvPr id="10" name="Rectangle 9"/>
          <p:cNvSpPr/>
          <p:nvPr/>
        </p:nvSpPr>
        <p:spPr>
          <a:xfrm>
            <a:off x="0" y="332656"/>
            <a:ext cx="9144000" cy="151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rPr>
              <a:t>This means that more oxygen is being uploaded from the haemoglobin at tissue level.</a:t>
            </a:r>
          </a:p>
          <a:p>
            <a:pPr algn="ctr"/>
            <a:endParaRPr lang="en-GB" dirty="0"/>
          </a:p>
        </p:txBody>
      </p:sp>
    </p:spTree>
    <p:extLst>
      <p:ext uri="{BB962C8B-B14F-4D97-AF65-F5344CB8AC3E}">
        <p14:creationId xmlns:p14="http://schemas.microsoft.com/office/powerpoint/2010/main" val="228676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box(out)">
                                      <p:cBhvr>
                                        <p:cTn id="7" dur="500"/>
                                        <p:tgtEl>
                                          <p:spTgt spid="11878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118787">
                                            <p:txEl>
                                              <p:pRg st="0" end="0"/>
                                            </p:txEl>
                                          </p:spTgt>
                                        </p:tgtEl>
                                        <p:attrNameLst>
                                          <p:attrName>style.visibility</p:attrName>
                                        </p:attrNameLst>
                                      </p:cBhvr>
                                      <p:to>
                                        <p:strVal val="visible"/>
                                      </p:to>
                                    </p:set>
                                    <p:anim calcmode="lin" valueType="num">
                                      <p:cBhvr>
                                        <p:cTn id="12" dur="5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18787">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118787">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118787">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118787">
                                            <p:txEl>
                                              <p:pRg st="1" end="1"/>
                                            </p:txEl>
                                          </p:spTgt>
                                        </p:tgtEl>
                                        <p:attrNameLst>
                                          <p:attrName>style.visibility</p:attrName>
                                        </p:attrNameLst>
                                      </p:cBhvr>
                                      <p:to>
                                        <p:strVal val="visible"/>
                                      </p:to>
                                    </p:set>
                                    <p:anim calcmode="lin" valueType="num">
                                      <p:cBhvr>
                                        <p:cTn id="20" dur="500" fill="hold"/>
                                        <p:tgtEl>
                                          <p:spTgt spid="11878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18787">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118787">
                                            <p:txEl>
                                              <p:pRg st="1" end="1"/>
                                            </p:txEl>
                                          </p:spTgt>
                                        </p:tgtEl>
                                        <p:attrNameLst>
                                          <p:attrName>ppt_x</p:attrName>
                                        </p:attrNameLst>
                                      </p:cBhvr>
                                      <p:tavLst>
                                        <p:tav tm="0">
                                          <p:val>
                                            <p:fltVal val="0.5"/>
                                          </p:val>
                                        </p:tav>
                                        <p:tav tm="100000">
                                          <p:val>
                                            <p:strVal val="#ppt_x"/>
                                          </p:val>
                                        </p:tav>
                                      </p:tavLst>
                                    </p:anim>
                                    <p:anim calcmode="lin" valueType="num">
                                      <p:cBhvr>
                                        <p:cTn id="23" dur="500" fill="hold"/>
                                        <p:tgtEl>
                                          <p:spTgt spid="118787">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118787">
                                            <p:txEl>
                                              <p:pRg st="2" end="2"/>
                                            </p:txEl>
                                          </p:spTgt>
                                        </p:tgtEl>
                                        <p:attrNameLst>
                                          <p:attrName>style.visibility</p:attrName>
                                        </p:attrNameLst>
                                      </p:cBhvr>
                                      <p:to>
                                        <p:strVal val="visible"/>
                                      </p:to>
                                    </p:set>
                                    <p:anim calcmode="lin" valueType="num">
                                      <p:cBhvr>
                                        <p:cTn id="28" dur="500" fill="hold"/>
                                        <p:tgtEl>
                                          <p:spTgt spid="11878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18787">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118787">
                                            <p:txEl>
                                              <p:pRg st="2" end="2"/>
                                            </p:txEl>
                                          </p:spTgt>
                                        </p:tgtEl>
                                        <p:attrNameLst>
                                          <p:attrName>ppt_x</p:attrName>
                                        </p:attrNameLst>
                                      </p:cBhvr>
                                      <p:tavLst>
                                        <p:tav tm="0">
                                          <p:val>
                                            <p:fltVal val="0.5"/>
                                          </p:val>
                                        </p:tav>
                                        <p:tav tm="100000">
                                          <p:val>
                                            <p:strVal val="#ppt_x"/>
                                          </p:val>
                                        </p:tav>
                                      </p:tavLst>
                                    </p:anim>
                                    <p:anim calcmode="lin" valueType="num">
                                      <p:cBhvr>
                                        <p:cTn id="31" dur="500" fill="hold"/>
                                        <p:tgtEl>
                                          <p:spTgt spid="118787">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118787">
                                            <p:txEl>
                                              <p:pRg st="3" end="3"/>
                                            </p:txEl>
                                          </p:spTgt>
                                        </p:tgtEl>
                                        <p:attrNameLst>
                                          <p:attrName>style.visibility</p:attrName>
                                        </p:attrNameLst>
                                      </p:cBhvr>
                                      <p:to>
                                        <p:strVal val="visible"/>
                                      </p:to>
                                    </p:set>
                                    <p:anim calcmode="lin" valueType="num">
                                      <p:cBhvr>
                                        <p:cTn id="36" dur="500" fill="hold"/>
                                        <p:tgtEl>
                                          <p:spTgt spid="118787">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118787">
                                            <p:txEl>
                                              <p:pRg st="3" end="3"/>
                                            </p:txEl>
                                          </p:spTgt>
                                        </p:tgtEl>
                                        <p:attrNameLst>
                                          <p:attrName>ppt_h</p:attrName>
                                        </p:attrNameLst>
                                      </p:cBhvr>
                                      <p:tavLst>
                                        <p:tav tm="0">
                                          <p:val>
                                            <p:fltVal val="0"/>
                                          </p:val>
                                        </p:tav>
                                        <p:tav tm="100000">
                                          <p:val>
                                            <p:strVal val="#ppt_h"/>
                                          </p:val>
                                        </p:tav>
                                      </p:tavLst>
                                    </p:anim>
                                    <p:anim calcmode="lin" valueType="num">
                                      <p:cBhvr>
                                        <p:cTn id="38" dur="500" fill="hold"/>
                                        <p:tgtEl>
                                          <p:spTgt spid="118787">
                                            <p:txEl>
                                              <p:pRg st="3" end="3"/>
                                            </p:txEl>
                                          </p:spTgt>
                                        </p:tgtEl>
                                        <p:attrNameLst>
                                          <p:attrName>ppt_x</p:attrName>
                                        </p:attrNameLst>
                                      </p:cBhvr>
                                      <p:tavLst>
                                        <p:tav tm="0">
                                          <p:val>
                                            <p:fltVal val="0.5"/>
                                          </p:val>
                                        </p:tav>
                                        <p:tav tm="100000">
                                          <p:val>
                                            <p:strVal val="#ppt_x"/>
                                          </p:val>
                                        </p:tav>
                                      </p:tavLst>
                                    </p:anim>
                                    <p:anim calcmode="lin" valueType="num">
                                      <p:cBhvr>
                                        <p:cTn id="39" dur="500" fill="hold"/>
                                        <p:tgtEl>
                                          <p:spTgt spid="118787">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nodeType="clickEffect">
                                  <p:stCondLst>
                                    <p:cond delay="0"/>
                                  </p:stCondLst>
                                  <p:childTnLst>
                                    <p:set>
                                      <p:cBhvr>
                                        <p:cTn id="43" dur="1" fill="hold">
                                          <p:stCondLst>
                                            <p:cond delay="0"/>
                                          </p:stCondLst>
                                        </p:cTn>
                                        <p:tgtEl>
                                          <p:spTgt spid="118790"/>
                                        </p:tgtEl>
                                        <p:attrNameLst>
                                          <p:attrName>style.visibility</p:attrName>
                                        </p:attrNameLst>
                                      </p:cBhvr>
                                      <p:to>
                                        <p:strVal val="visible"/>
                                      </p:to>
                                    </p:set>
                                    <p:animEffect transition="in" filter="box(out)">
                                      <p:cBhvr>
                                        <p:cTn id="44" dur="500"/>
                                        <p:tgtEl>
                                          <p:spTgt spid="118790"/>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118792">
                                            <p:txEl>
                                              <p:pRg st="0" end="0"/>
                                            </p:txEl>
                                          </p:spTgt>
                                        </p:tgtEl>
                                        <p:attrNameLst>
                                          <p:attrName>style.visibility</p:attrName>
                                        </p:attrNameLst>
                                      </p:cBhvr>
                                      <p:to>
                                        <p:strVal val="visible"/>
                                      </p:to>
                                    </p:set>
                                    <p:anim calcmode="lin" valueType="num">
                                      <p:cBhvr>
                                        <p:cTn id="49" dur="500" fill="hold"/>
                                        <p:tgtEl>
                                          <p:spTgt spid="118792">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18792">
                                            <p:txEl>
                                              <p:pRg st="0" end="0"/>
                                            </p:txEl>
                                          </p:spTgt>
                                        </p:tgtEl>
                                        <p:attrNameLst>
                                          <p:attrName>ppt_h</p:attrName>
                                        </p:attrNameLst>
                                      </p:cBhvr>
                                      <p:tavLst>
                                        <p:tav tm="0">
                                          <p:val>
                                            <p:fltVal val="0"/>
                                          </p:val>
                                        </p:tav>
                                        <p:tav tm="100000">
                                          <p:val>
                                            <p:strVal val="#ppt_h"/>
                                          </p:val>
                                        </p:tav>
                                      </p:tavLst>
                                    </p:anim>
                                    <p:anim calcmode="lin" valueType="num">
                                      <p:cBhvr>
                                        <p:cTn id="51" dur="500" fill="hold"/>
                                        <p:tgtEl>
                                          <p:spTgt spid="118792">
                                            <p:txEl>
                                              <p:pRg st="0" end="0"/>
                                            </p:txEl>
                                          </p:spTgt>
                                        </p:tgtEl>
                                        <p:attrNameLst>
                                          <p:attrName>ppt_x</p:attrName>
                                        </p:attrNameLst>
                                      </p:cBhvr>
                                      <p:tavLst>
                                        <p:tav tm="0">
                                          <p:val>
                                            <p:fltVal val="0.5"/>
                                          </p:val>
                                        </p:tav>
                                        <p:tav tm="100000">
                                          <p:val>
                                            <p:strVal val="#ppt_x"/>
                                          </p:val>
                                        </p:tav>
                                      </p:tavLst>
                                    </p:anim>
                                    <p:anim calcmode="lin" valueType="num">
                                      <p:cBhvr>
                                        <p:cTn id="52" dur="500" fill="hold"/>
                                        <p:tgtEl>
                                          <p:spTgt spid="11879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528" fill="hold" grpId="0" nodeType="clickEffect">
                                  <p:stCondLst>
                                    <p:cond delay="0"/>
                                  </p:stCondLst>
                                  <p:childTnLst>
                                    <p:set>
                                      <p:cBhvr>
                                        <p:cTn id="56" dur="1" fill="hold">
                                          <p:stCondLst>
                                            <p:cond delay="0"/>
                                          </p:stCondLst>
                                        </p:cTn>
                                        <p:tgtEl>
                                          <p:spTgt spid="118792">
                                            <p:txEl>
                                              <p:pRg st="1" end="1"/>
                                            </p:txEl>
                                          </p:spTgt>
                                        </p:tgtEl>
                                        <p:attrNameLst>
                                          <p:attrName>style.visibility</p:attrName>
                                        </p:attrNameLst>
                                      </p:cBhvr>
                                      <p:to>
                                        <p:strVal val="visible"/>
                                      </p:to>
                                    </p:set>
                                    <p:anim calcmode="lin" valueType="num">
                                      <p:cBhvr>
                                        <p:cTn id="57" dur="500" fill="hold"/>
                                        <p:tgtEl>
                                          <p:spTgt spid="118792">
                                            <p:txEl>
                                              <p:pRg st="1" end="1"/>
                                            </p:txEl>
                                          </p:spTgt>
                                        </p:tgtEl>
                                        <p:attrNameLst>
                                          <p:attrName>ppt_w</p:attrName>
                                        </p:attrNameLst>
                                      </p:cBhvr>
                                      <p:tavLst>
                                        <p:tav tm="0">
                                          <p:val>
                                            <p:fltVal val="0"/>
                                          </p:val>
                                        </p:tav>
                                        <p:tav tm="100000">
                                          <p:val>
                                            <p:strVal val="#ppt_w"/>
                                          </p:val>
                                        </p:tav>
                                      </p:tavLst>
                                    </p:anim>
                                    <p:anim calcmode="lin" valueType="num">
                                      <p:cBhvr>
                                        <p:cTn id="58" dur="500" fill="hold"/>
                                        <p:tgtEl>
                                          <p:spTgt spid="118792">
                                            <p:txEl>
                                              <p:pRg st="1" end="1"/>
                                            </p:txEl>
                                          </p:spTgt>
                                        </p:tgtEl>
                                        <p:attrNameLst>
                                          <p:attrName>ppt_h</p:attrName>
                                        </p:attrNameLst>
                                      </p:cBhvr>
                                      <p:tavLst>
                                        <p:tav tm="0">
                                          <p:val>
                                            <p:fltVal val="0"/>
                                          </p:val>
                                        </p:tav>
                                        <p:tav tm="100000">
                                          <p:val>
                                            <p:strVal val="#ppt_h"/>
                                          </p:val>
                                        </p:tav>
                                      </p:tavLst>
                                    </p:anim>
                                    <p:anim calcmode="lin" valueType="num">
                                      <p:cBhvr>
                                        <p:cTn id="59" dur="500" fill="hold"/>
                                        <p:tgtEl>
                                          <p:spTgt spid="118792">
                                            <p:txEl>
                                              <p:pRg st="1" end="1"/>
                                            </p:txEl>
                                          </p:spTgt>
                                        </p:tgtEl>
                                        <p:attrNameLst>
                                          <p:attrName>ppt_x</p:attrName>
                                        </p:attrNameLst>
                                      </p:cBhvr>
                                      <p:tavLst>
                                        <p:tav tm="0">
                                          <p:val>
                                            <p:fltVal val="0.5"/>
                                          </p:val>
                                        </p:tav>
                                        <p:tav tm="100000">
                                          <p:val>
                                            <p:strVal val="#ppt_x"/>
                                          </p:val>
                                        </p:tav>
                                      </p:tavLst>
                                    </p:anim>
                                    <p:anim calcmode="lin" valueType="num">
                                      <p:cBhvr>
                                        <p:cTn id="60" dur="500" fill="hold"/>
                                        <p:tgtEl>
                                          <p:spTgt spid="118792">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528" fill="hold" grpId="0" nodeType="clickEffect">
                                  <p:stCondLst>
                                    <p:cond delay="0"/>
                                  </p:stCondLst>
                                  <p:childTnLst>
                                    <p:set>
                                      <p:cBhvr>
                                        <p:cTn id="64" dur="1" fill="hold">
                                          <p:stCondLst>
                                            <p:cond delay="0"/>
                                          </p:stCondLst>
                                        </p:cTn>
                                        <p:tgtEl>
                                          <p:spTgt spid="118792">
                                            <p:txEl>
                                              <p:pRg st="2" end="2"/>
                                            </p:txEl>
                                          </p:spTgt>
                                        </p:tgtEl>
                                        <p:attrNameLst>
                                          <p:attrName>style.visibility</p:attrName>
                                        </p:attrNameLst>
                                      </p:cBhvr>
                                      <p:to>
                                        <p:strVal val="visible"/>
                                      </p:to>
                                    </p:set>
                                    <p:anim calcmode="lin" valueType="num">
                                      <p:cBhvr>
                                        <p:cTn id="65" dur="500" fill="hold"/>
                                        <p:tgtEl>
                                          <p:spTgt spid="118792">
                                            <p:txEl>
                                              <p:pRg st="2" end="2"/>
                                            </p:txEl>
                                          </p:spTgt>
                                        </p:tgtEl>
                                        <p:attrNameLst>
                                          <p:attrName>ppt_w</p:attrName>
                                        </p:attrNameLst>
                                      </p:cBhvr>
                                      <p:tavLst>
                                        <p:tav tm="0">
                                          <p:val>
                                            <p:fltVal val="0"/>
                                          </p:val>
                                        </p:tav>
                                        <p:tav tm="100000">
                                          <p:val>
                                            <p:strVal val="#ppt_w"/>
                                          </p:val>
                                        </p:tav>
                                      </p:tavLst>
                                    </p:anim>
                                    <p:anim calcmode="lin" valueType="num">
                                      <p:cBhvr>
                                        <p:cTn id="66" dur="500" fill="hold"/>
                                        <p:tgtEl>
                                          <p:spTgt spid="118792">
                                            <p:txEl>
                                              <p:pRg st="2" end="2"/>
                                            </p:txEl>
                                          </p:spTgt>
                                        </p:tgtEl>
                                        <p:attrNameLst>
                                          <p:attrName>ppt_h</p:attrName>
                                        </p:attrNameLst>
                                      </p:cBhvr>
                                      <p:tavLst>
                                        <p:tav tm="0">
                                          <p:val>
                                            <p:fltVal val="0"/>
                                          </p:val>
                                        </p:tav>
                                        <p:tav tm="100000">
                                          <p:val>
                                            <p:strVal val="#ppt_h"/>
                                          </p:val>
                                        </p:tav>
                                      </p:tavLst>
                                    </p:anim>
                                    <p:anim calcmode="lin" valueType="num">
                                      <p:cBhvr>
                                        <p:cTn id="67" dur="500" fill="hold"/>
                                        <p:tgtEl>
                                          <p:spTgt spid="118792">
                                            <p:txEl>
                                              <p:pRg st="2" end="2"/>
                                            </p:txEl>
                                          </p:spTgt>
                                        </p:tgtEl>
                                        <p:attrNameLst>
                                          <p:attrName>ppt_x</p:attrName>
                                        </p:attrNameLst>
                                      </p:cBhvr>
                                      <p:tavLst>
                                        <p:tav tm="0">
                                          <p:val>
                                            <p:fltVal val="0.5"/>
                                          </p:val>
                                        </p:tav>
                                        <p:tav tm="100000">
                                          <p:val>
                                            <p:strVal val="#ppt_x"/>
                                          </p:val>
                                        </p:tav>
                                      </p:tavLst>
                                    </p:anim>
                                    <p:anim calcmode="lin" valueType="num">
                                      <p:cBhvr>
                                        <p:cTn id="68" dur="500" fill="hold"/>
                                        <p:tgtEl>
                                          <p:spTgt spid="118792">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528" fill="hold" grpId="0" nodeType="clickEffect">
                                  <p:stCondLst>
                                    <p:cond delay="0"/>
                                  </p:stCondLst>
                                  <p:childTnLst>
                                    <p:set>
                                      <p:cBhvr>
                                        <p:cTn id="72" dur="1" fill="hold">
                                          <p:stCondLst>
                                            <p:cond delay="0"/>
                                          </p:stCondLst>
                                        </p:cTn>
                                        <p:tgtEl>
                                          <p:spTgt spid="118792">
                                            <p:txEl>
                                              <p:pRg st="3" end="3"/>
                                            </p:txEl>
                                          </p:spTgt>
                                        </p:tgtEl>
                                        <p:attrNameLst>
                                          <p:attrName>style.visibility</p:attrName>
                                        </p:attrNameLst>
                                      </p:cBhvr>
                                      <p:to>
                                        <p:strVal val="visible"/>
                                      </p:to>
                                    </p:set>
                                    <p:anim calcmode="lin" valueType="num">
                                      <p:cBhvr>
                                        <p:cTn id="73" dur="500" fill="hold"/>
                                        <p:tgtEl>
                                          <p:spTgt spid="118792">
                                            <p:txEl>
                                              <p:pRg st="3" end="3"/>
                                            </p:txEl>
                                          </p:spTgt>
                                        </p:tgtEl>
                                        <p:attrNameLst>
                                          <p:attrName>ppt_w</p:attrName>
                                        </p:attrNameLst>
                                      </p:cBhvr>
                                      <p:tavLst>
                                        <p:tav tm="0">
                                          <p:val>
                                            <p:fltVal val="0"/>
                                          </p:val>
                                        </p:tav>
                                        <p:tav tm="100000">
                                          <p:val>
                                            <p:strVal val="#ppt_w"/>
                                          </p:val>
                                        </p:tav>
                                      </p:tavLst>
                                    </p:anim>
                                    <p:anim calcmode="lin" valueType="num">
                                      <p:cBhvr>
                                        <p:cTn id="74" dur="500" fill="hold"/>
                                        <p:tgtEl>
                                          <p:spTgt spid="118792">
                                            <p:txEl>
                                              <p:pRg st="3" end="3"/>
                                            </p:txEl>
                                          </p:spTgt>
                                        </p:tgtEl>
                                        <p:attrNameLst>
                                          <p:attrName>ppt_h</p:attrName>
                                        </p:attrNameLst>
                                      </p:cBhvr>
                                      <p:tavLst>
                                        <p:tav tm="0">
                                          <p:val>
                                            <p:fltVal val="0"/>
                                          </p:val>
                                        </p:tav>
                                        <p:tav tm="100000">
                                          <p:val>
                                            <p:strVal val="#ppt_h"/>
                                          </p:val>
                                        </p:tav>
                                      </p:tavLst>
                                    </p:anim>
                                    <p:anim calcmode="lin" valueType="num">
                                      <p:cBhvr>
                                        <p:cTn id="75" dur="500" fill="hold"/>
                                        <p:tgtEl>
                                          <p:spTgt spid="118792">
                                            <p:txEl>
                                              <p:pRg st="3" end="3"/>
                                            </p:txEl>
                                          </p:spTgt>
                                        </p:tgtEl>
                                        <p:attrNameLst>
                                          <p:attrName>ppt_x</p:attrName>
                                        </p:attrNameLst>
                                      </p:cBhvr>
                                      <p:tavLst>
                                        <p:tav tm="0">
                                          <p:val>
                                            <p:fltVal val="0.5"/>
                                          </p:val>
                                        </p:tav>
                                        <p:tav tm="100000">
                                          <p:val>
                                            <p:strVal val="#ppt_x"/>
                                          </p:val>
                                        </p:tav>
                                      </p:tavLst>
                                    </p:anim>
                                    <p:anim calcmode="lin" valueType="num">
                                      <p:cBhvr>
                                        <p:cTn id="76" dur="500" fill="hold"/>
                                        <p:tgtEl>
                                          <p:spTgt spid="118792">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528" fill="hold" grpId="0" nodeType="clickEffect">
                                  <p:stCondLst>
                                    <p:cond delay="0"/>
                                  </p:stCondLst>
                                  <p:childTnLst>
                                    <p:set>
                                      <p:cBhvr>
                                        <p:cTn id="80" dur="1" fill="hold">
                                          <p:stCondLst>
                                            <p:cond delay="0"/>
                                          </p:stCondLst>
                                        </p:cTn>
                                        <p:tgtEl>
                                          <p:spTgt spid="118792">
                                            <p:txEl>
                                              <p:pRg st="4" end="4"/>
                                            </p:txEl>
                                          </p:spTgt>
                                        </p:tgtEl>
                                        <p:attrNameLst>
                                          <p:attrName>style.visibility</p:attrName>
                                        </p:attrNameLst>
                                      </p:cBhvr>
                                      <p:to>
                                        <p:strVal val="visible"/>
                                      </p:to>
                                    </p:set>
                                    <p:anim calcmode="lin" valueType="num">
                                      <p:cBhvr>
                                        <p:cTn id="81" dur="500" fill="hold"/>
                                        <p:tgtEl>
                                          <p:spTgt spid="118792">
                                            <p:txEl>
                                              <p:pRg st="4" end="4"/>
                                            </p:txEl>
                                          </p:spTgt>
                                        </p:tgtEl>
                                        <p:attrNameLst>
                                          <p:attrName>ppt_w</p:attrName>
                                        </p:attrNameLst>
                                      </p:cBhvr>
                                      <p:tavLst>
                                        <p:tav tm="0">
                                          <p:val>
                                            <p:fltVal val="0"/>
                                          </p:val>
                                        </p:tav>
                                        <p:tav tm="100000">
                                          <p:val>
                                            <p:strVal val="#ppt_w"/>
                                          </p:val>
                                        </p:tav>
                                      </p:tavLst>
                                    </p:anim>
                                    <p:anim calcmode="lin" valueType="num">
                                      <p:cBhvr>
                                        <p:cTn id="82" dur="500" fill="hold"/>
                                        <p:tgtEl>
                                          <p:spTgt spid="118792">
                                            <p:txEl>
                                              <p:pRg st="4" end="4"/>
                                            </p:txEl>
                                          </p:spTgt>
                                        </p:tgtEl>
                                        <p:attrNameLst>
                                          <p:attrName>ppt_h</p:attrName>
                                        </p:attrNameLst>
                                      </p:cBhvr>
                                      <p:tavLst>
                                        <p:tav tm="0">
                                          <p:val>
                                            <p:fltVal val="0"/>
                                          </p:val>
                                        </p:tav>
                                        <p:tav tm="100000">
                                          <p:val>
                                            <p:strVal val="#ppt_h"/>
                                          </p:val>
                                        </p:tav>
                                      </p:tavLst>
                                    </p:anim>
                                    <p:anim calcmode="lin" valueType="num">
                                      <p:cBhvr>
                                        <p:cTn id="83" dur="500" fill="hold"/>
                                        <p:tgtEl>
                                          <p:spTgt spid="118792">
                                            <p:txEl>
                                              <p:pRg st="4" end="4"/>
                                            </p:txEl>
                                          </p:spTgt>
                                        </p:tgtEl>
                                        <p:attrNameLst>
                                          <p:attrName>ppt_x</p:attrName>
                                        </p:attrNameLst>
                                      </p:cBhvr>
                                      <p:tavLst>
                                        <p:tav tm="0">
                                          <p:val>
                                            <p:fltVal val="0.5"/>
                                          </p:val>
                                        </p:tav>
                                        <p:tav tm="100000">
                                          <p:val>
                                            <p:strVal val="#ppt_x"/>
                                          </p:val>
                                        </p:tav>
                                      </p:tavLst>
                                    </p:anim>
                                    <p:anim calcmode="lin" valueType="num">
                                      <p:cBhvr>
                                        <p:cTn id="84" dur="500" fill="hold"/>
                                        <p:tgtEl>
                                          <p:spTgt spid="118792">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nodeType="clickEffect">
                                  <p:stCondLst>
                                    <p:cond delay="0"/>
                                  </p:stCondLst>
                                  <p:childTnLst>
                                    <p:set>
                                      <p:cBhvr>
                                        <p:cTn id="88" dur="1" fill="hold">
                                          <p:stCondLst>
                                            <p:cond delay="0"/>
                                          </p:stCondLst>
                                        </p:cTn>
                                        <p:tgtEl>
                                          <p:spTgt spid="118791"/>
                                        </p:tgtEl>
                                        <p:attrNameLst>
                                          <p:attrName>style.visibility</p:attrName>
                                        </p:attrNameLst>
                                      </p:cBhvr>
                                      <p:to>
                                        <p:strVal val="visible"/>
                                      </p:to>
                                    </p:set>
                                    <p:animEffect transition="in" filter="box(in)">
                                      <p:cBhvr>
                                        <p:cTn id="89" dur="500"/>
                                        <p:tgtEl>
                                          <p:spTgt spid="118791"/>
                                        </p:tgtEl>
                                      </p:cBhvr>
                                    </p:animEffect>
                                  </p:childTnLst>
                                </p:cTn>
                              </p:par>
                            </p:childTnLst>
                          </p:cTn>
                        </p:par>
                      </p:childTnLst>
                    </p:cTn>
                  </p:par>
                  <p:par>
                    <p:cTn id="90" fill="hold">
                      <p:stCondLst>
                        <p:cond delay="indefinite"/>
                      </p:stCondLst>
                      <p:childTnLst>
                        <p:par>
                          <p:cTn id="91" fill="hold">
                            <p:stCondLst>
                              <p:cond delay="0"/>
                            </p:stCondLst>
                            <p:childTnLst>
                              <p:par>
                                <p:cTn id="92" presetID="23" presetClass="entr" presetSubtype="528" fill="hold" grpId="0" nodeType="clickEffect">
                                  <p:stCondLst>
                                    <p:cond delay="0"/>
                                  </p:stCondLst>
                                  <p:childTnLst>
                                    <p:set>
                                      <p:cBhvr>
                                        <p:cTn id="93" dur="1" fill="hold">
                                          <p:stCondLst>
                                            <p:cond delay="0"/>
                                          </p:stCondLst>
                                        </p:cTn>
                                        <p:tgtEl>
                                          <p:spTgt spid="118793">
                                            <p:txEl>
                                              <p:pRg st="0" end="0"/>
                                            </p:txEl>
                                          </p:spTgt>
                                        </p:tgtEl>
                                        <p:attrNameLst>
                                          <p:attrName>style.visibility</p:attrName>
                                        </p:attrNameLst>
                                      </p:cBhvr>
                                      <p:to>
                                        <p:strVal val="visible"/>
                                      </p:to>
                                    </p:set>
                                    <p:anim calcmode="lin" valueType="num">
                                      <p:cBhvr>
                                        <p:cTn id="94" dur="500" fill="hold"/>
                                        <p:tgtEl>
                                          <p:spTgt spid="118793">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118793">
                                            <p:txEl>
                                              <p:pRg st="0" end="0"/>
                                            </p:txEl>
                                          </p:spTgt>
                                        </p:tgtEl>
                                        <p:attrNameLst>
                                          <p:attrName>ppt_h</p:attrName>
                                        </p:attrNameLst>
                                      </p:cBhvr>
                                      <p:tavLst>
                                        <p:tav tm="0">
                                          <p:val>
                                            <p:fltVal val="0"/>
                                          </p:val>
                                        </p:tav>
                                        <p:tav tm="100000">
                                          <p:val>
                                            <p:strVal val="#ppt_h"/>
                                          </p:val>
                                        </p:tav>
                                      </p:tavLst>
                                    </p:anim>
                                    <p:anim calcmode="lin" valueType="num">
                                      <p:cBhvr>
                                        <p:cTn id="96" dur="500" fill="hold"/>
                                        <p:tgtEl>
                                          <p:spTgt spid="118793">
                                            <p:txEl>
                                              <p:pRg st="0" end="0"/>
                                            </p:txEl>
                                          </p:spTgt>
                                        </p:tgtEl>
                                        <p:attrNameLst>
                                          <p:attrName>ppt_x</p:attrName>
                                        </p:attrNameLst>
                                      </p:cBhvr>
                                      <p:tavLst>
                                        <p:tav tm="0">
                                          <p:val>
                                            <p:fltVal val="0.5"/>
                                          </p:val>
                                        </p:tav>
                                        <p:tav tm="100000">
                                          <p:val>
                                            <p:strVal val="#ppt_x"/>
                                          </p:val>
                                        </p:tav>
                                      </p:tavLst>
                                    </p:anim>
                                    <p:anim calcmode="lin" valueType="num">
                                      <p:cBhvr>
                                        <p:cTn id="97" dur="500" fill="hold"/>
                                        <p:tgtEl>
                                          <p:spTgt spid="11879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3" presetClass="entr" presetSubtype="528" fill="hold" grpId="0" nodeType="clickEffect">
                                  <p:stCondLst>
                                    <p:cond delay="0"/>
                                  </p:stCondLst>
                                  <p:childTnLst>
                                    <p:set>
                                      <p:cBhvr>
                                        <p:cTn id="101" dur="1" fill="hold">
                                          <p:stCondLst>
                                            <p:cond delay="0"/>
                                          </p:stCondLst>
                                        </p:cTn>
                                        <p:tgtEl>
                                          <p:spTgt spid="118793">
                                            <p:txEl>
                                              <p:pRg st="1" end="1"/>
                                            </p:txEl>
                                          </p:spTgt>
                                        </p:tgtEl>
                                        <p:attrNameLst>
                                          <p:attrName>style.visibility</p:attrName>
                                        </p:attrNameLst>
                                      </p:cBhvr>
                                      <p:to>
                                        <p:strVal val="visible"/>
                                      </p:to>
                                    </p:set>
                                    <p:anim calcmode="lin" valueType="num">
                                      <p:cBhvr>
                                        <p:cTn id="102" dur="500" fill="hold"/>
                                        <p:tgtEl>
                                          <p:spTgt spid="118793">
                                            <p:txEl>
                                              <p:pRg st="1" end="1"/>
                                            </p:txEl>
                                          </p:spTgt>
                                        </p:tgtEl>
                                        <p:attrNameLst>
                                          <p:attrName>ppt_w</p:attrName>
                                        </p:attrNameLst>
                                      </p:cBhvr>
                                      <p:tavLst>
                                        <p:tav tm="0">
                                          <p:val>
                                            <p:fltVal val="0"/>
                                          </p:val>
                                        </p:tav>
                                        <p:tav tm="100000">
                                          <p:val>
                                            <p:strVal val="#ppt_w"/>
                                          </p:val>
                                        </p:tav>
                                      </p:tavLst>
                                    </p:anim>
                                    <p:anim calcmode="lin" valueType="num">
                                      <p:cBhvr>
                                        <p:cTn id="103" dur="500" fill="hold"/>
                                        <p:tgtEl>
                                          <p:spTgt spid="118793">
                                            <p:txEl>
                                              <p:pRg st="1" end="1"/>
                                            </p:txEl>
                                          </p:spTgt>
                                        </p:tgtEl>
                                        <p:attrNameLst>
                                          <p:attrName>ppt_h</p:attrName>
                                        </p:attrNameLst>
                                      </p:cBhvr>
                                      <p:tavLst>
                                        <p:tav tm="0">
                                          <p:val>
                                            <p:fltVal val="0"/>
                                          </p:val>
                                        </p:tav>
                                        <p:tav tm="100000">
                                          <p:val>
                                            <p:strVal val="#ppt_h"/>
                                          </p:val>
                                        </p:tav>
                                      </p:tavLst>
                                    </p:anim>
                                    <p:anim calcmode="lin" valueType="num">
                                      <p:cBhvr>
                                        <p:cTn id="104" dur="500" fill="hold"/>
                                        <p:tgtEl>
                                          <p:spTgt spid="118793">
                                            <p:txEl>
                                              <p:pRg st="1" end="1"/>
                                            </p:txEl>
                                          </p:spTgt>
                                        </p:tgtEl>
                                        <p:attrNameLst>
                                          <p:attrName>ppt_x</p:attrName>
                                        </p:attrNameLst>
                                      </p:cBhvr>
                                      <p:tavLst>
                                        <p:tav tm="0">
                                          <p:val>
                                            <p:fltVal val="0.5"/>
                                          </p:val>
                                        </p:tav>
                                        <p:tav tm="100000">
                                          <p:val>
                                            <p:strVal val="#ppt_x"/>
                                          </p:val>
                                        </p:tav>
                                      </p:tavLst>
                                    </p:anim>
                                    <p:anim calcmode="lin" valueType="num">
                                      <p:cBhvr>
                                        <p:cTn id="105" dur="500" fill="hold"/>
                                        <p:tgtEl>
                                          <p:spTgt spid="11879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3" presetClass="entr" presetSubtype="528" fill="hold" grpId="0" nodeType="clickEffect">
                                  <p:stCondLst>
                                    <p:cond delay="0"/>
                                  </p:stCondLst>
                                  <p:childTnLst>
                                    <p:set>
                                      <p:cBhvr>
                                        <p:cTn id="109" dur="1" fill="hold">
                                          <p:stCondLst>
                                            <p:cond delay="0"/>
                                          </p:stCondLst>
                                        </p:cTn>
                                        <p:tgtEl>
                                          <p:spTgt spid="118793">
                                            <p:txEl>
                                              <p:pRg st="2" end="2"/>
                                            </p:txEl>
                                          </p:spTgt>
                                        </p:tgtEl>
                                        <p:attrNameLst>
                                          <p:attrName>style.visibility</p:attrName>
                                        </p:attrNameLst>
                                      </p:cBhvr>
                                      <p:to>
                                        <p:strVal val="visible"/>
                                      </p:to>
                                    </p:set>
                                    <p:anim calcmode="lin" valueType="num">
                                      <p:cBhvr>
                                        <p:cTn id="110" dur="500" fill="hold"/>
                                        <p:tgtEl>
                                          <p:spTgt spid="118793">
                                            <p:txEl>
                                              <p:pRg st="2" end="2"/>
                                            </p:txEl>
                                          </p:spTgt>
                                        </p:tgtEl>
                                        <p:attrNameLst>
                                          <p:attrName>ppt_w</p:attrName>
                                        </p:attrNameLst>
                                      </p:cBhvr>
                                      <p:tavLst>
                                        <p:tav tm="0">
                                          <p:val>
                                            <p:fltVal val="0"/>
                                          </p:val>
                                        </p:tav>
                                        <p:tav tm="100000">
                                          <p:val>
                                            <p:strVal val="#ppt_w"/>
                                          </p:val>
                                        </p:tav>
                                      </p:tavLst>
                                    </p:anim>
                                    <p:anim calcmode="lin" valueType="num">
                                      <p:cBhvr>
                                        <p:cTn id="111" dur="500" fill="hold"/>
                                        <p:tgtEl>
                                          <p:spTgt spid="118793">
                                            <p:txEl>
                                              <p:pRg st="2" end="2"/>
                                            </p:txEl>
                                          </p:spTgt>
                                        </p:tgtEl>
                                        <p:attrNameLst>
                                          <p:attrName>ppt_h</p:attrName>
                                        </p:attrNameLst>
                                      </p:cBhvr>
                                      <p:tavLst>
                                        <p:tav tm="0">
                                          <p:val>
                                            <p:fltVal val="0"/>
                                          </p:val>
                                        </p:tav>
                                        <p:tav tm="100000">
                                          <p:val>
                                            <p:strVal val="#ppt_h"/>
                                          </p:val>
                                        </p:tav>
                                      </p:tavLst>
                                    </p:anim>
                                    <p:anim calcmode="lin" valueType="num">
                                      <p:cBhvr>
                                        <p:cTn id="112" dur="500" fill="hold"/>
                                        <p:tgtEl>
                                          <p:spTgt spid="118793">
                                            <p:txEl>
                                              <p:pRg st="2" end="2"/>
                                            </p:txEl>
                                          </p:spTgt>
                                        </p:tgtEl>
                                        <p:attrNameLst>
                                          <p:attrName>ppt_x</p:attrName>
                                        </p:attrNameLst>
                                      </p:cBhvr>
                                      <p:tavLst>
                                        <p:tav tm="0">
                                          <p:val>
                                            <p:fltVal val="0.5"/>
                                          </p:val>
                                        </p:tav>
                                        <p:tav tm="100000">
                                          <p:val>
                                            <p:strVal val="#ppt_x"/>
                                          </p:val>
                                        </p:tav>
                                      </p:tavLst>
                                    </p:anim>
                                    <p:anim calcmode="lin" valueType="num">
                                      <p:cBhvr>
                                        <p:cTn id="113" dur="500" fill="hold"/>
                                        <p:tgtEl>
                                          <p:spTgt spid="11879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3" presetClass="entr" presetSubtype="528" fill="hold" grpId="0" nodeType="clickEffect">
                                  <p:stCondLst>
                                    <p:cond delay="0"/>
                                  </p:stCondLst>
                                  <p:childTnLst>
                                    <p:set>
                                      <p:cBhvr>
                                        <p:cTn id="117" dur="1" fill="hold">
                                          <p:stCondLst>
                                            <p:cond delay="0"/>
                                          </p:stCondLst>
                                        </p:cTn>
                                        <p:tgtEl>
                                          <p:spTgt spid="118793">
                                            <p:txEl>
                                              <p:pRg st="3" end="3"/>
                                            </p:txEl>
                                          </p:spTgt>
                                        </p:tgtEl>
                                        <p:attrNameLst>
                                          <p:attrName>style.visibility</p:attrName>
                                        </p:attrNameLst>
                                      </p:cBhvr>
                                      <p:to>
                                        <p:strVal val="visible"/>
                                      </p:to>
                                    </p:set>
                                    <p:anim calcmode="lin" valueType="num">
                                      <p:cBhvr>
                                        <p:cTn id="118" dur="500" fill="hold"/>
                                        <p:tgtEl>
                                          <p:spTgt spid="118793">
                                            <p:txEl>
                                              <p:pRg st="3" end="3"/>
                                            </p:txEl>
                                          </p:spTgt>
                                        </p:tgtEl>
                                        <p:attrNameLst>
                                          <p:attrName>ppt_w</p:attrName>
                                        </p:attrNameLst>
                                      </p:cBhvr>
                                      <p:tavLst>
                                        <p:tav tm="0">
                                          <p:val>
                                            <p:fltVal val="0"/>
                                          </p:val>
                                        </p:tav>
                                        <p:tav tm="100000">
                                          <p:val>
                                            <p:strVal val="#ppt_w"/>
                                          </p:val>
                                        </p:tav>
                                      </p:tavLst>
                                    </p:anim>
                                    <p:anim calcmode="lin" valueType="num">
                                      <p:cBhvr>
                                        <p:cTn id="119" dur="500" fill="hold"/>
                                        <p:tgtEl>
                                          <p:spTgt spid="118793">
                                            <p:txEl>
                                              <p:pRg st="3" end="3"/>
                                            </p:txEl>
                                          </p:spTgt>
                                        </p:tgtEl>
                                        <p:attrNameLst>
                                          <p:attrName>ppt_h</p:attrName>
                                        </p:attrNameLst>
                                      </p:cBhvr>
                                      <p:tavLst>
                                        <p:tav tm="0">
                                          <p:val>
                                            <p:fltVal val="0"/>
                                          </p:val>
                                        </p:tav>
                                        <p:tav tm="100000">
                                          <p:val>
                                            <p:strVal val="#ppt_h"/>
                                          </p:val>
                                        </p:tav>
                                      </p:tavLst>
                                    </p:anim>
                                    <p:anim calcmode="lin" valueType="num">
                                      <p:cBhvr>
                                        <p:cTn id="120" dur="500" fill="hold"/>
                                        <p:tgtEl>
                                          <p:spTgt spid="118793">
                                            <p:txEl>
                                              <p:pRg st="3" end="3"/>
                                            </p:txEl>
                                          </p:spTgt>
                                        </p:tgtEl>
                                        <p:attrNameLst>
                                          <p:attrName>ppt_x</p:attrName>
                                        </p:attrNameLst>
                                      </p:cBhvr>
                                      <p:tavLst>
                                        <p:tav tm="0">
                                          <p:val>
                                            <p:fltVal val="0.5"/>
                                          </p:val>
                                        </p:tav>
                                        <p:tav tm="100000">
                                          <p:val>
                                            <p:strVal val="#ppt_x"/>
                                          </p:val>
                                        </p:tav>
                                      </p:tavLst>
                                    </p:anim>
                                    <p:anim calcmode="lin" valueType="num">
                                      <p:cBhvr>
                                        <p:cTn id="121" dur="500" fill="hold"/>
                                        <p:tgtEl>
                                          <p:spTgt spid="11879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0">
                                            <p:bg/>
                                          </p:spTgt>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P spid="118792" grpId="0" build="p" autoUpdateAnimBg="0"/>
      <p:bldP spid="118793" grpId="0" build="p" autoUpdateAnimBg="0"/>
      <p:bldP spid="10" grpId="0" build="allAtOnce"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Summary</a:t>
            </a:r>
            <a:endParaRPr lang="en-GB" dirty="0"/>
          </a:p>
        </p:txBody>
      </p:sp>
      <p:sp>
        <p:nvSpPr>
          <p:cNvPr id="3" name="Content Placeholder 2"/>
          <p:cNvSpPr>
            <a:spLocks noGrp="1"/>
          </p:cNvSpPr>
          <p:nvPr>
            <p:ph idx="1"/>
          </p:nvPr>
        </p:nvSpPr>
        <p:spPr>
          <a:xfrm>
            <a:off x="395536" y="1268760"/>
            <a:ext cx="8229600" cy="4525963"/>
          </a:xfrm>
        </p:spPr>
        <p:txBody>
          <a:bodyPr>
            <a:normAutofit/>
          </a:bodyPr>
          <a:lstStyle/>
          <a:p>
            <a:r>
              <a:rPr lang="en-GB" sz="2400" dirty="0" smtClean="0"/>
              <a:t>Below is list of stages that ensure that respiring tissues always have sufficient oxygen.  </a:t>
            </a:r>
          </a:p>
          <a:p>
            <a:r>
              <a:rPr lang="en-GB" sz="2400" dirty="0" smtClean="0"/>
              <a:t>Place them in the correct order</a:t>
            </a:r>
          </a:p>
          <a:p>
            <a:endParaRPr lang="en-GB" sz="2400" dirty="0"/>
          </a:p>
          <a:p>
            <a:pPr marL="0" indent="0">
              <a:buNone/>
            </a:pPr>
            <a:r>
              <a:rPr lang="en-GB" sz="2400" dirty="0" smtClean="0"/>
              <a:t>The greater the haemoglobin shape changes</a:t>
            </a:r>
          </a:p>
          <a:p>
            <a:pPr marL="0" indent="0">
              <a:buNone/>
            </a:pPr>
            <a:r>
              <a:rPr lang="en-GB" sz="2400" dirty="0" smtClean="0"/>
              <a:t>The higher the rate of respiration</a:t>
            </a:r>
          </a:p>
          <a:p>
            <a:pPr marL="0" indent="0">
              <a:buNone/>
            </a:pPr>
            <a:r>
              <a:rPr lang="en-GB" sz="2400" dirty="0" smtClean="0"/>
              <a:t>The more oxygen is available for respiration</a:t>
            </a:r>
          </a:p>
          <a:p>
            <a:pPr marL="0" indent="0">
              <a:buNone/>
            </a:pPr>
            <a:r>
              <a:rPr lang="en-GB" sz="2400" dirty="0" smtClean="0"/>
              <a:t>The lower the pH</a:t>
            </a:r>
          </a:p>
          <a:p>
            <a:pPr marL="0" indent="0">
              <a:buNone/>
            </a:pPr>
            <a:r>
              <a:rPr lang="en-GB" sz="2400" dirty="0" smtClean="0"/>
              <a:t>The more carbon dioxide the tissues produce</a:t>
            </a:r>
          </a:p>
          <a:p>
            <a:pPr marL="0" indent="0">
              <a:buNone/>
            </a:pPr>
            <a:r>
              <a:rPr lang="en-GB" sz="2400" dirty="0" smtClean="0"/>
              <a:t>The more readily oxygen is unloaded </a:t>
            </a:r>
            <a:endParaRPr lang="en-GB" sz="2400" dirty="0"/>
          </a:p>
        </p:txBody>
      </p:sp>
    </p:spTree>
    <p:extLst>
      <p:ext uri="{BB962C8B-B14F-4D97-AF65-F5344CB8AC3E}">
        <p14:creationId xmlns:p14="http://schemas.microsoft.com/office/powerpoint/2010/main" val="32064597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5436" cy="725470"/>
          </a:xfrm>
        </p:spPr>
        <p:txBody>
          <a:bodyPr>
            <a:noAutofit/>
          </a:bodyPr>
          <a:lstStyle/>
          <a:p>
            <a:r>
              <a:rPr lang="en-GB" sz="2800" b="1" u="sng" dirty="0" smtClean="0"/>
              <a:t>Where you live, What you do and your size is important.</a:t>
            </a:r>
            <a:endParaRPr lang="en-GB" sz="2800" b="1" u="sng" dirty="0"/>
          </a:p>
        </p:txBody>
      </p:sp>
      <p:pic>
        <p:nvPicPr>
          <p:cNvPr id="4" name="Content Placeholder 3" descr="llama1"/>
          <p:cNvPicPr>
            <a:picLocks noGrp="1"/>
          </p:cNvPicPr>
          <p:nvPr>
            <p:ph idx="1"/>
          </p:nvPr>
        </p:nvPicPr>
        <p:blipFill>
          <a:blip r:embed="rId2" cstate="print"/>
          <a:srcRect/>
          <a:stretch>
            <a:fillRect/>
          </a:stretch>
        </p:blipFill>
        <p:spPr bwMode="auto">
          <a:xfrm>
            <a:off x="3286116" y="1214422"/>
            <a:ext cx="1928826" cy="2143140"/>
          </a:xfrm>
          <a:prstGeom prst="rect">
            <a:avLst/>
          </a:prstGeom>
          <a:noFill/>
        </p:spPr>
      </p:pic>
      <p:pic>
        <p:nvPicPr>
          <p:cNvPr id="5" name="Picture 4" descr="Arenicola_marina"/>
          <p:cNvPicPr/>
          <p:nvPr/>
        </p:nvPicPr>
        <p:blipFill>
          <a:blip r:embed="rId3" cstate="print"/>
          <a:srcRect/>
          <a:stretch>
            <a:fillRect/>
          </a:stretch>
        </p:blipFill>
        <p:spPr bwMode="auto">
          <a:xfrm>
            <a:off x="3571868" y="3643314"/>
            <a:ext cx="2000264" cy="1071570"/>
          </a:xfrm>
          <a:prstGeom prst="rect">
            <a:avLst/>
          </a:prstGeom>
          <a:noFill/>
        </p:spPr>
      </p:pic>
      <p:pic>
        <p:nvPicPr>
          <p:cNvPr id="6" name="Picture 5" descr="Foetus"/>
          <p:cNvPicPr/>
          <p:nvPr/>
        </p:nvPicPr>
        <p:blipFill>
          <a:blip r:embed="rId4" cstate="print"/>
          <a:srcRect/>
          <a:stretch>
            <a:fillRect/>
          </a:stretch>
        </p:blipFill>
        <p:spPr bwMode="auto">
          <a:xfrm>
            <a:off x="1500166" y="2643182"/>
            <a:ext cx="1167449" cy="1571636"/>
          </a:xfrm>
          <a:prstGeom prst="rect">
            <a:avLst/>
          </a:prstGeom>
          <a:noFill/>
        </p:spPr>
      </p:pic>
      <p:pic>
        <p:nvPicPr>
          <p:cNvPr id="7" name="Picture 3" descr="C:\Documents and Settings\Kay\Local Settings\Temporary Internet Files\Content.IE5\SFTB6MJX\MCAN04131_0000[1].wmf"/>
          <p:cNvPicPr>
            <a:picLocks noChangeAspect="1" noChangeArrowheads="1"/>
          </p:cNvPicPr>
          <p:nvPr/>
        </p:nvPicPr>
        <p:blipFill>
          <a:blip r:embed="rId5" cstate="print"/>
          <a:stretch>
            <a:fillRect/>
          </a:stretch>
        </p:blipFill>
        <p:spPr bwMode="auto">
          <a:xfrm>
            <a:off x="1000100" y="1000108"/>
            <a:ext cx="1785950" cy="1214446"/>
          </a:xfrm>
          <a:prstGeom prst="rect">
            <a:avLst/>
          </a:prstGeom>
          <a:noFill/>
        </p:spPr>
      </p:pic>
      <p:pic>
        <p:nvPicPr>
          <p:cNvPr id="8" name="Picture 4" descr="C:\Documents and Settings\Kay\Local Settings\Temporary Internet Files\Content.IE5\MD523YHK\MPj04140510000[1].jpg"/>
          <p:cNvPicPr>
            <a:picLocks noChangeAspect="1" noChangeArrowheads="1"/>
          </p:cNvPicPr>
          <p:nvPr/>
        </p:nvPicPr>
        <p:blipFill>
          <a:blip r:embed="rId6" cstate="print"/>
          <a:srcRect/>
          <a:stretch>
            <a:fillRect/>
          </a:stretch>
        </p:blipFill>
        <p:spPr bwMode="auto">
          <a:xfrm>
            <a:off x="5643570" y="1071546"/>
            <a:ext cx="2786082" cy="1285884"/>
          </a:xfrm>
          <a:prstGeom prst="rect">
            <a:avLst/>
          </a:prstGeom>
          <a:noFill/>
        </p:spPr>
      </p:pic>
      <p:pic>
        <p:nvPicPr>
          <p:cNvPr id="9" name="Picture 5" descr="C:\Documents and Settings\Kay\Local Settings\Temporary Internet Files\Content.IE5\2TNODG3A\MPj03144070000[1].jpg"/>
          <p:cNvPicPr>
            <a:picLocks noChangeAspect="1" noChangeArrowheads="1"/>
          </p:cNvPicPr>
          <p:nvPr/>
        </p:nvPicPr>
        <p:blipFill>
          <a:blip r:embed="rId7" cstate="print"/>
          <a:srcRect/>
          <a:stretch>
            <a:fillRect/>
          </a:stretch>
        </p:blipFill>
        <p:spPr bwMode="auto">
          <a:xfrm>
            <a:off x="5857884" y="2786058"/>
            <a:ext cx="1472297" cy="1214446"/>
          </a:xfrm>
          <a:prstGeom prst="rect">
            <a:avLst/>
          </a:prstGeom>
          <a:noFill/>
        </p:spPr>
      </p:pic>
      <p:sp>
        <p:nvSpPr>
          <p:cNvPr id="10" name="TextBox 9"/>
          <p:cNvSpPr txBox="1"/>
          <p:nvPr/>
        </p:nvSpPr>
        <p:spPr>
          <a:xfrm>
            <a:off x="642910" y="4929198"/>
            <a:ext cx="8001056" cy="1477328"/>
          </a:xfrm>
          <a:prstGeom prst="rect">
            <a:avLst/>
          </a:prstGeom>
          <a:noFill/>
        </p:spPr>
        <p:txBody>
          <a:bodyPr wrap="square" rtlCol="0">
            <a:spAutoFit/>
          </a:bodyPr>
          <a:lstStyle/>
          <a:p>
            <a:r>
              <a:rPr lang="en-GB" dirty="0" smtClean="0">
                <a:solidFill>
                  <a:srgbClr val="0000CC"/>
                </a:solidFill>
                <a:latin typeface="Arial" panose="020B0604020202020204" pitchFamily="34" charset="0"/>
                <a:cs typeface="Arial" panose="020B0604020202020204" pitchFamily="34" charset="0"/>
              </a:rPr>
              <a:t>Consider the oxygen problems and likely adaptations of the haemoglobin molecule for each of the 3 situations – ideas on MWB</a:t>
            </a:r>
          </a:p>
          <a:p>
            <a:r>
              <a:rPr lang="en-GB" dirty="0" smtClean="0">
                <a:solidFill>
                  <a:srgbClr val="0000CC"/>
                </a:solidFill>
                <a:latin typeface="Arial" panose="020B0604020202020204" pitchFamily="34" charset="0"/>
                <a:cs typeface="Arial" panose="020B0604020202020204" pitchFamily="34" charset="0"/>
              </a:rPr>
              <a:t>	 1 environmental conditions, </a:t>
            </a:r>
          </a:p>
          <a:p>
            <a:r>
              <a:rPr lang="en-GB" dirty="0" smtClean="0">
                <a:solidFill>
                  <a:srgbClr val="0000CC"/>
                </a:solidFill>
                <a:latin typeface="Arial" panose="020B0604020202020204" pitchFamily="34" charset="0"/>
                <a:cs typeface="Arial" panose="020B0604020202020204" pitchFamily="34" charset="0"/>
              </a:rPr>
              <a:t>	 2 activity levels  </a:t>
            </a:r>
          </a:p>
          <a:p>
            <a:r>
              <a:rPr lang="en-GB" dirty="0" smtClean="0">
                <a:solidFill>
                  <a:srgbClr val="0000CC"/>
                </a:solidFill>
                <a:latin typeface="Arial" panose="020B0604020202020204" pitchFamily="34" charset="0"/>
                <a:cs typeface="Arial" panose="020B0604020202020204" pitchFamily="34" charset="0"/>
              </a:rPr>
              <a:t>	 3 size</a:t>
            </a:r>
            <a:endParaRPr lang="en-GB"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9271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5436" cy="1011222"/>
          </a:xfrm>
        </p:spPr>
        <p:txBody>
          <a:bodyPr>
            <a:normAutofit/>
          </a:bodyPr>
          <a:lstStyle/>
          <a:p>
            <a:r>
              <a:rPr lang="en-GB" sz="2800" b="1" u="sng" dirty="0" smtClean="0"/>
              <a:t>Organisms Need Adaptations to Survive in Particular Environments</a:t>
            </a:r>
            <a:endParaRPr lang="en-GB" sz="2800" b="1" u="sng" dirty="0"/>
          </a:p>
        </p:txBody>
      </p:sp>
      <p:sp>
        <p:nvSpPr>
          <p:cNvPr id="3" name="Content Placeholder 2"/>
          <p:cNvSpPr>
            <a:spLocks noGrp="1"/>
          </p:cNvSpPr>
          <p:nvPr>
            <p:ph idx="1"/>
          </p:nvPr>
        </p:nvSpPr>
        <p:spPr>
          <a:xfrm>
            <a:off x="214282" y="1357298"/>
            <a:ext cx="8643998" cy="4768865"/>
          </a:xfrm>
        </p:spPr>
        <p:txBody>
          <a:bodyPr>
            <a:normAutofit fontScale="92500" lnSpcReduction="10000"/>
          </a:bodyPr>
          <a:lstStyle/>
          <a:p>
            <a:r>
              <a:rPr lang="en-GB" sz="2600" dirty="0" smtClean="0"/>
              <a:t>Organisms that live in extreme conditions may have specialised haemoglobins. </a:t>
            </a:r>
          </a:p>
          <a:p>
            <a:pPr lvl="3"/>
            <a:endParaRPr lang="en-GB" dirty="0" smtClean="0"/>
          </a:p>
          <a:p>
            <a:pPr lvl="3"/>
            <a:r>
              <a:rPr lang="en-GB" dirty="0" smtClean="0"/>
              <a:t>High altitude living – low O</a:t>
            </a:r>
            <a:r>
              <a:rPr lang="en-GB" baseline="-25000" dirty="0" smtClean="0"/>
              <a:t>2</a:t>
            </a:r>
            <a:r>
              <a:rPr lang="en-GB" dirty="0" smtClean="0"/>
              <a:t> availability so needs Hb with a </a:t>
            </a:r>
            <a:r>
              <a:rPr lang="en-GB" dirty="0" smtClean="0">
                <a:solidFill>
                  <a:srgbClr val="FF0000"/>
                </a:solidFill>
              </a:rPr>
              <a:t>high</a:t>
            </a:r>
            <a:r>
              <a:rPr lang="en-GB" dirty="0" smtClean="0"/>
              <a:t> </a:t>
            </a:r>
            <a:r>
              <a:rPr lang="en-GB" dirty="0" smtClean="0">
                <a:solidFill>
                  <a:srgbClr val="FF0000"/>
                </a:solidFill>
              </a:rPr>
              <a:t>affinity for O</a:t>
            </a:r>
            <a:r>
              <a:rPr lang="en-GB" baseline="-25000" dirty="0" smtClean="0">
                <a:solidFill>
                  <a:srgbClr val="FF0000"/>
                </a:solidFill>
              </a:rPr>
              <a:t>2</a:t>
            </a:r>
            <a:r>
              <a:rPr lang="en-GB" dirty="0" smtClean="0">
                <a:solidFill>
                  <a:srgbClr val="FF0000"/>
                </a:solidFill>
              </a:rPr>
              <a:t> </a:t>
            </a:r>
            <a:r>
              <a:rPr lang="en-GB" dirty="0" smtClean="0"/>
              <a:t>in order to pick up the little available.</a:t>
            </a:r>
          </a:p>
          <a:p>
            <a:pPr lvl="3"/>
            <a:endParaRPr lang="en-GB" dirty="0" smtClean="0"/>
          </a:p>
          <a:p>
            <a:pPr lvl="3"/>
            <a:endParaRPr lang="en-GB" dirty="0" smtClean="0"/>
          </a:p>
          <a:p>
            <a:pPr marL="2066925" lvl="3" indent="-180975">
              <a:tabLst>
                <a:tab pos="2066925" algn="l"/>
              </a:tabLst>
            </a:pPr>
            <a:r>
              <a:rPr lang="en-GB" dirty="0" smtClean="0"/>
              <a:t>Sandy burrows on sea / shore boundary. Low O</a:t>
            </a:r>
            <a:r>
              <a:rPr lang="en-GB" baseline="-25000" dirty="0" smtClean="0"/>
              <a:t>2</a:t>
            </a:r>
            <a:r>
              <a:rPr lang="en-GB" dirty="0" smtClean="0"/>
              <a:t> levels in   burrow. Needs to have Hb with </a:t>
            </a:r>
            <a:r>
              <a:rPr lang="en-GB" dirty="0" smtClean="0">
                <a:solidFill>
                  <a:srgbClr val="FF0000"/>
                </a:solidFill>
              </a:rPr>
              <a:t>high affinity</a:t>
            </a:r>
            <a:r>
              <a:rPr lang="en-GB" dirty="0" smtClean="0"/>
              <a:t>.</a:t>
            </a:r>
          </a:p>
          <a:p>
            <a:pPr lvl="3"/>
            <a:endParaRPr lang="en-GB" dirty="0" smtClean="0"/>
          </a:p>
          <a:p>
            <a:pPr lvl="3"/>
            <a:endParaRPr lang="en-GB" dirty="0" smtClean="0"/>
          </a:p>
          <a:p>
            <a:pPr lvl="3"/>
            <a:r>
              <a:rPr lang="en-GB" dirty="0" smtClean="0"/>
              <a:t>Amniotic sac in uterus – so needs Hb to have </a:t>
            </a:r>
            <a:r>
              <a:rPr lang="en-GB" dirty="0" smtClean="0">
                <a:solidFill>
                  <a:srgbClr val="FF0000"/>
                </a:solidFill>
              </a:rPr>
              <a:t>higher O</a:t>
            </a:r>
            <a:r>
              <a:rPr lang="en-GB" baseline="-25000" dirty="0" smtClean="0">
                <a:solidFill>
                  <a:srgbClr val="FF0000"/>
                </a:solidFill>
              </a:rPr>
              <a:t>2 </a:t>
            </a:r>
            <a:r>
              <a:rPr lang="en-GB" dirty="0" smtClean="0">
                <a:solidFill>
                  <a:srgbClr val="FF0000"/>
                </a:solidFill>
              </a:rPr>
              <a:t>affinity than mother’s </a:t>
            </a:r>
            <a:r>
              <a:rPr lang="en-GB" dirty="0" smtClean="0"/>
              <a:t>so it can get oxygen from the mother’s blood (mother’s blood and foetal blood are in close proximity at the placenta).</a:t>
            </a:r>
          </a:p>
          <a:p>
            <a:pPr lvl="3"/>
            <a:endParaRPr lang="en-GB" dirty="0"/>
          </a:p>
        </p:txBody>
      </p:sp>
      <p:pic>
        <p:nvPicPr>
          <p:cNvPr id="4" name="Picture 3" descr="llama1"/>
          <p:cNvPicPr/>
          <p:nvPr/>
        </p:nvPicPr>
        <p:blipFill>
          <a:blip r:embed="rId2" cstate="print"/>
          <a:srcRect/>
          <a:stretch>
            <a:fillRect/>
          </a:stretch>
        </p:blipFill>
        <p:spPr bwMode="auto">
          <a:xfrm>
            <a:off x="662788" y="2168586"/>
            <a:ext cx="887095" cy="1188720"/>
          </a:xfrm>
          <a:prstGeom prst="rect">
            <a:avLst/>
          </a:prstGeom>
          <a:noFill/>
        </p:spPr>
      </p:pic>
      <p:pic>
        <p:nvPicPr>
          <p:cNvPr id="5" name="Picture 4" descr="Arenicola_marina"/>
          <p:cNvPicPr/>
          <p:nvPr/>
        </p:nvPicPr>
        <p:blipFill>
          <a:blip r:embed="rId3" cstate="print"/>
          <a:srcRect/>
          <a:stretch>
            <a:fillRect/>
          </a:stretch>
        </p:blipFill>
        <p:spPr bwMode="auto">
          <a:xfrm>
            <a:off x="357158" y="3476213"/>
            <a:ext cx="1656080" cy="798830"/>
          </a:xfrm>
          <a:prstGeom prst="rect">
            <a:avLst/>
          </a:prstGeom>
          <a:noFill/>
        </p:spPr>
      </p:pic>
      <p:pic>
        <p:nvPicPr>
          <p:cNvPr id="6" name="Picture 5" descr="Foetus"/>
          <p:cNvPicPr/>
          <p:nvPr/>
        </p:nvPicPr>
        <p:blipFill>
          <a:blip r:embed="rId4" cstate="print"/>
          <a:srcRect/>
          <a:stretch>
            <a:fillRect/>
          </a:stretch>
        </p:blipFill>
        <p:spPr bwMode="auto">
          <a:xfrm>
            <a:off x="571472" y="4462059"/>
            <a:ext cx="953135" cy="1331595"/>
          </a:xfrm>
          <a:prstGeom prst="rect">
            <a:avLst/>
          </a:prstGeom>
          <a:noFill/>
        </p:spPr>
      </p:pic>
      <p:sp>
        <p:nvSpPr>
          <p:cNvPr id="7" name="TextBox 6"/>
          <p:cNvSpPr txBox="1"/>
          <p:nvPr/>
        </p:nvSpPr>
        <p:spPr>
          <a:xfrm>
            <a:off x="417443" y="5963478"/>
            <a:ext cx="8438322" cy="707886"/>
          </a:xfrm>
          <a:prstGeom prst="rect">
            <a:avLst/>
          </a:prstGeom>
          <a:noFill/>
        </p:spPr>
        <p:txBody>
          <a:bodyPr wrap="square" rtlCol="0">
            <a:spAutoFit/>
          </a:bodyPr>
          <a:lstStyle/>
          <a:p>
            <a:r>
              <a:rPr lang="en-GB" sz="2000" dirty="0" smtClean="0">
                <a:solidFill>
                  <a:srgbClr val="0000CC"/>
                </a:solidFill>
              </a:rPr>
              <a:t>These organisms need haemoglobin with a </a:t>
            </a:r>
            <a:r>
              <a:rPr lang="en-GB" sz="2000" dirty="0" smtClean="0">
                <a:solidFill>
                  <a:srgbClr val="C00000"/>
                </a:solidFill>
              </a:rPr>
              <a:t>high affinity for oxygen </a:t>
            </a:r>
            <a:r>
              <a:rPr lang="en-GB" sz="2000" dirty="0" smtClean="0">
                <a:solidFill>
                  <a:srgbClr val="0000CC"/>
                </a:solidFill>
              </a:rPr>
              <a:t>so they can pick up the little available. The dissociation curve is to the </a:t>
            </a:r>
            <a:r>
              <a:rPr lang="en-GB" sz="2000" b="1" dirty="0" smtClean="0">
                <a:solidFill>
                  <a:srgbClr val="C00000"/>
                </a:solidFill>
              </a:rPr>
              <a:t>left.</a:t>
            </a:r>
            <a:endParaRPr lang="en-GB" sz="2000" b="1" dirty="0">
              <a:solidFill>
                <a:srgbClr val="C00000"/>
              </a:solidFill>
            </a:endParaRPr>
          </a:p>
        </p:txBody>
      </p:sp>
    </p:spTree>
    <p:extLst>
      <p:ext uri="{BB962C8B-B14F-4D97-AF65-F5344CB8AC3E}">
        <p14:creationId xmlns:p14="http://schemas.microsoft.com/office/powerpoint/2010/main" val="15222884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715436" cy="796908"/>
          </a:xfrm>
        </p:spPr>
        <p:txBody>
          <a:bodyPr>
            <a:noAutofit/>
          </a:bodyPr>
          <a:lstStyle/>
          <a:p>
            <a:r>
              <a:rPr lang="en-GB" sz="3200" b="1" u="sng" dirty="0" smtClean="0"/>
              <a:t>Organisms Need Adaptations for their Lifestyles</a:t>
            </a:r>
            <a:endParaRPr lang="en-GB" sz="3200" b="1" u="sng" dirty="0"/>
          </a:p>
        </p:txBody>
      </p:sp>
      <p:sp>
        <p:nvSpPr>
          <p:cNvPr id="3" name="Content Placeholder 2"/>
          <p:cNvSpPr>
            <a:spLocks noGrp="1"/>
          </p:cNvSpPr>
          <p:nvPr>
            <p:ph idx="1"/>
          </p:nvPr>
        </p:nvSpPr>
        <p:spPr>
          <a:xfrm>
            <a:off x="457200" y="1142984"/>
            <a:ext cx="8229600" cy="4983179"/>
          </a:xfrm>
        </p:spPr>
        <p:txBody>
          <a:bodyPr>
            <a:normAutofit lnSpcReduction="10000"/>
          </a:bodyPr>
          <a:lstStyle/>
          <a:p>
            <a:r>
              <a:rPr lang="en-GB" sz="2400" dirty="0" smtClean="0"/>
              <a:t>Certain lifestyles are energy demanding.</a:t>
            </a:r>
          </a:p>
          <a:p>
            <a:pPr marL="1978025" lvl="3" indent="531813"/>
            <a:endParaRPr lang="en-GB" dirty="0" smtClean="0"/>
          </a:p>
          <a:p>
            <a:pPr marL="2424113" lvl="3" indent="-276225"/>
            <a:r>
              <a:rPr lang="en-GB" dirty="0" smtClean="0"/>
              <a:t>Swallows  spend most of their time in flight. Respiratory rates must be high to supply active flight muscles</a:t>
            </a:r>
          </a:p>
          <a:p>
            <a:pPr marL="2147888" lvl="3" indent="276225"/>
            <a:endParaRPr lang="en-GB" dirty="0" smtClean="0"/>
          </a:p>
          <a:p>
            <a:pPr marL="2147888" lvl="3" indent="276225"/>
            <a:endParaRPr lang="en-GB" dirty="0" smtClean="0"/>
          </a:p>
          <a:p>
            <a:pPr marL="2147888" lvl="3" indent="276225"/>
            <a:endParaRPr lang="en-GB" dirty="0" smtClean="0"/>
          </a:p>
          <a:p>
            <a:pPr marL="2147888" lvl="3" indent="276225"/>
            <a:r>
              <a:rPr lang="en-GB" dirty="0" smtClean="0"/>
              <a:t>Mackerel must swim very fast to escape predators.</a:t>
            </a:r>
          </a:p>
          <a:p>
            <a:pPr marL="2147888" lvl="3" indent="276225"/>
            <a:endParaRPr lang="en-GB" dirty="0" smtClean="0"/>
          </a:p>
          <a:p>
            <a:pPr marL="2147888" lvl="3" indent="276225"/>
            <a:endParaRPr lang="en-GB" dirty="0" smtClean="0"/>
          </a:p>
          <a:p>
            <a:pPr marL="2147888" lvl="3" indent="276225"/>
            <a:endParaRPr lang="en-GB" dirty="0" smtClean="0"/>
          </a:p>
          <a:p>
            <a:pPr marL="2424113" lvl="3" indent="-276225">
              <a:tabLst>
                <a:tab pos="2424113" algn="l"/>
              </a:tabLst>
            </a:pPr>
            <a:r>
              <a:rPr lang="en-GB" dirty="0" smtClean="0"/>
              <a:t>Mice are both active and have are small with a high      surface area to volume ratio.</a:t>
            </a:r>
          </a:p>
        </p:txBody>
      </p:sp>
      <p:pic>
        <p:nvPicPr>
          <p:cNvPr id="5" name="Picture 3" descr="C:\Documents and Settings\Kay\Local Settings\Temporary Internet Files\Content.IE5\SFTB6MJX\MCAN04131_0000[1].wmf"/>
          <p:cNvPicPr>
            <a:picLocks noChangeAspect="1" noChangeArrowheads="1"/>
          </p:cNvPicPr>
          <p:nvPr/>
        </p:nvPicPr>
        <p:blipFill>
          <a:blip r:embed="rId2" cstate="print"/>
          <a:stretch>
            <a:fillRect/>
          </a:stretch>
        </p:blipFill>
        <p:spPr bwMode="auto">
          <a:xfrm>
            <a:off x="747893" y="1769775"/>
            <a:ext cx="1785950" cy="1000132"/>
          </a:xfrm>
          <a:prstGeom prst="rect">
            <a:avLst/>
          </a:prstGeom>
          <a:noFill/>
        </p:spPr>
      </p:pic>
      <p:pic>
        <p:nvPicPr>
          <p:cNvPr id="6" name="Picture 4" descr="C:\Documents and Settings\Kay\Local Settings\Temporary Internet Files\Content.IE5\MD523YHK\MPj04140510000[1].jpg"/>
          <p:cNvPicPr>
            <a:picLocks noChangeAspect="1" noChangeArrowheads="1"/>
          </p:cNvPicPr>
          <p:nvPr/>
        </p:nvPicPr>
        <p:blipFill>
          <a:blip r:embed="rId3" cstate="print"/>
          <a:srcRect/>
          <a:stretch>
            <a:fillRect/>
          </a:stretch>
        </p:blipFill>
        <p:spPr bwMode="auto">
          <a:xfrm>
            <a:off x="549729" y="3361290"/>
            <a:ext cx="1857388" cy="857256"/>
          </a:xfrm>
          <a:prstGeom prst="rect">
            <a:avLst/>
          </a:prstGeom>
          <a:noFill/>
        </p:spPr>
      </p:pic>
      <p:pic>
        <p:nvPicPr>
          <p:cNvPr id="7" name="Picture 5" descr="C:\Documents and Settings\Kay\Local Settings\Temporary Internet Files\Content.IE5\2TNODG3A\MPj03144070000[1].jpg"/>
          <p:cNvPicPr>
            <a:picLocks noChangeAspect="1" noChangeArrowheads="1"/>
          </p:cNvPicPr>
          <p:nvPr/>
        </p:nvPicPr>
        <p:blipFill>
          <a:blip r:embed="rId4" cstate="print"/>
          <a:srcRect/>
          <a:stretch>
            <a:fillRect/>
          </a:stretch>
        </p:blipFill>
        <p:spPr bwMode="auto">
          <a:xfrm>
            <a:off x="747893" y="4660841"/>
            <a:ext cx="1472297" cy="1214446"/>
          </a:xfrm>
          <a:prstGeom prst="rect">
            <a:avLst/>
          </a:prstGeom>
          <a:noFill/>
        </p:spPr>
      </p:pic>
      <p:sp>
        <p:nvSpPr>
          <p:cNvPr id="8" name="TextBox 7"/>
          <p:cNvSpPr txBox="1"/>
          <p:nvPr/>
        </p:nvSpPr>
        <p:spPr>
          <a:xfrm>
            <a:off x="367748" y="6042991"/>
            <a:ext cx="8637105" cy="707886"/>
          </a:xfrm>
          <a:prstGeom prst="rect">
            <a:avLst/>
          </a:prstGeom>
          <a:noFill/>
        </p:spPr>
        <p:txBody>
          <a:bodyPr wrap="square" rtlCol="0">
            <a:spAutoFit/>
          </a:bodyPr>
          <a:lstStyle/>
          <a:p>
            <a:r>
              <a:rPr lang="en-GB" sz="2000" dirty="0" smtClean="0">
                <a:solidFill>
                  <a:srgbClr val="0000CC"/>
                </a:solidFill>
              </a:rPr>
              <a:t>These organisms need haemoglobin with a </a:t>
            </a:r>
            <a:r>
              <a:rPr lang="en-GB" sz="2000" dirty="0" smtClean="0">
                <a:solidFill>
                  <a:srgbClr val="C00000"/>
                </a:solidFill>
              </a:rPr>
              <a:t>low affinity for oxygen </a:t>
            </a:r>
            <a:r>
              <a:rPr lang="en-GB" sz="2000" dirty="0" smtClean="0">
                <a:solidFill>
                  <a:srgbClr val="0000CC"/>
                </a:solidFill>
              </a:rPr>
              <a:t>so it can rapidly be released to respiring tissues. The dissociation curve is to the </a:t>
            </a:r>
            <a:r>
              <a:rPr lang="en-GB" sz="2000" b="1" dirty="0" smtClean="0">
                <a:solidFill>
                  <a:srgbClr val="C00000"/>
                </a:solidFill>
              </a:rPr>
              <a:t>right.</a:t>
            </a:r>
            <a:endParaRPr lang="en-GB" sz="2000" b="1" dirty="0">
              <a:solidFill>
                <a:srgbClr val="C00000"/>
              </a:solidFill>
            </a:endParaRPr>
          </a:p>
        </p:txBody>
      </p:sp>
    </p:spTree>
    <p:extLst>
      <p:ext uri="{BB962C8B-B14F-4D97-AF65-F5344CB8AC3E}">
        <p14:creationId xmlns:p14="http://schemas.microsoft.com/office/powerpoint/2010/main" val="8701918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GB" smtClean="0">
                <a:solidFill>
                  <a:srgbClr val="FF0000"/>
                </a:solidFill>
              </a:rPr>
              <a:t>Why have different haemoglobins?</a:t>
            </a:r>
            <a:endParaRPr lang="en-US" smtClean="0">
              <a:solidFill>
                <a:srgbClr val="FF0000"/>
              </a:solidFill>
            </a:endParaRPr>
          </a:p>
        </p:txBody>
      </p:sp>
      <p:sp>
        <p:nvSpPr>
          <p:cNvPr id="5" name="Content Placeholder 4"/>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GB" sz="2600" dirty="0" smtClean="0"/>
              <a:t>Different types of haemoglobins have different affinities for oxygen. </a:t>
            </a:r>
          </a:p>
          <a:p>
            <a:pPr fontAlgn="auto">
              <a:spcAft>
                <a:spcPts val="0"/>
              </a:spcAft>
              <a:buFont typeface="Arial" pitchFamily="34" charset="0"/>
              <a:buChar char="•"/>
              <a:defRPr/>
            </a:pPr>
            <a:r>
              <a:rPr lang="en-GB" sz="2600" dirty="0" smtClean="0"/>
              <a:t>Some have  a high affinity for oxygen (take up oxygen very </a:t>
            </a:r>
            <a:r>
              <a:rPr lang="en-GB" sz="2600" b="1" dirty="0" smtClean="0"/>
              <a:t>easily</a:t>
            </a:r>
            <a:r>
              <a:rPr lang="en-GB" sz="2600" dirty="0" smtClean="0"/>
              <a:t> - but do not release it as readily)</a:t>
            </a:r>
          </a:p>
          <a:p>
            <a:pPr fontAlgn="auto">
              <a:spcAft>
                <a:spcPts val="0"/>
              </a:spcAft>
              <a:buFont typeface="Arial" pitchFamily="34" charset="0"/>
              <a:buChar char="•"/>
              <a:defRPr/>
            </a:pPr>
            <a:r>
              <a:rPr lang="en-GB" sz="2600" dirty="0" smtClean="0"/>
              <a:t>Some have  a low affinity for oxygen (do not take up oxygen easily -  but release it </a:t>
            </a:r>
            <a:r>
              <a:rPr lang="en-GB" sz="2600" b="1" dirty="0" smtClean="0"/>
              <a:t>more</a:t>
            </a:r>
            <a:r>
              <a:rPr lang="en-GB" sz="2600" dirty="0" smtClean="0"/>
              <a:t> readily)</a:t>
            </a:r>
          </a:p>
          <a:p>
            <a:pPr fontAlgn="auto">
              <a:spcAft>
                <a:spcPts val="0"/>
              </a:spcAft>
              <a:buFont typeface="Arial" pitchFamily="34" charset="0"/>
              <a:buChar char="•"/>
              <a:defRPr/>
            </a:pPr>
            <a:endParaRPr lang="en-GB" sz="2400" dirty="0" smtClean="0"/>
          </a:p>
          <a:p>
            <a:pPr fontAlgn="auto">
              <a:spcAft>
                <a:spcPts val="0"/>
              </a:spcAft>
              <a:buFont typeface="Arial" pitchFamily="34" charset="0"/>
              <a:buChar char="•"/>
              <a:defRPr/>
            </a:pPr>
            <a:r>
              <a:rPr lang="en-GB" sz="2400" dirty="0" smtClean="0"/>
              <a:t>Organisms with less O</a:t>
            </a:r>
            <a:r>
              <a:rPr lang="en-GB" sz="1200" dirty="0" smtClean="0"/>
              <a:t>2</a:t>
            </a:r>
            <a:r>
              <a:rPr lang="en-GB" sz="2400" dirty="0" smtClean="0"/>
              <a:t> in their environment (e.g. fish) need haemoglobin with a high affinity for O</a:t>
            </a:r>
            <a:r>
              <a:rPr lang="en-GB" sz="1200" dirty="0" smtClean="0"/>
              <a:t>2</a:t>
            </a:r>
            <a:endParaRPr lang="en-GB" sz="2400" dirty="0" smtClean="0"/>
          </a:p>
          <a:p>
            <a:pPr fontAlgn="auto">
              <a:spcAft>
                <a:spcPts val="0"/>
              </a:spcAft>
              <a:buFont typeface="Arial" pitchFamily="34" charset="0"/>
              <a:buChar char="•"/>
              <a:defRPr/>
            </a:pPr>
            <a:r>
              <a:rPr lang="en-GB" sz="2400" dirty="0" smtClean="0"/>
              <a:t>Animals with a high metabolic rate need haemoglobin with a low affinity for O</a:t>
            </a:r>
            <a:r>
              <a:rPr lang="en-GB" sz="1200" dirty="0" smtClean="0"/>
              <a:t>2</a:t>
            </a:r>
            <a:r>
              <a:rPr lang="en-GB" sz="2400" dirty="0" smtClean="0"/>
              <a:t> so that O</a:t>
            </a:r>
            <a:r>
              <a:rPr lang="en-GB" sz="1200" dirty="0" smtClean="0"/>
              <a:t>2</a:t>
            </a:r>
            <a:r>
              <a:rPr lang="en-GB" sz="2400" dirty="0" smtClean="0"/>
              <a:t> released more easily at the respiring tissues</a:t>
            </a:r>
          </a:p>
          <a:p>
            <a:pPr fontAlgn="auto">
              <a:spcAft>
                <a:spcPts val="0"/>
              </a:spcAft>
              <a:buFont typeface="Arial" pitchFamily="34" charset="0"/>
              <a:buChar char="•"/>
              <a:defRPr/>
            </a:pPr>
            <a:endParaRPr lang="en-US" sz="2400" dirty="0" smtClean="0">
              <a:solidFill>
                <a:schemeClr val="bg1"/>
              </a:solidFill>
            </a:endParaRPr>
          </a:p>
        </p:txBody>
      </p:sp>
      <p:pic>
        <p:nvPicPr>
          <p:cNvPr id="8196" name="Picture 6" descr="ANIbloodDrop1C.gif"/>
          <p:cNvPicPr>
            <a:picLocks noChangeAspect="1"/>
          </p:cNvPicPr>
          <p:nvPr/>
        </p:nvPicPr>
        <p:blipFill>
          <a:blip r:embed="rId2" cstate="print"/>
          <a:srcRect/>
          <a:stretch>
            <a:fillRect/>
          </a:stretch>
        </p:blipFill>
        <p:spPr bwMode="auto">
          <a:xfrm>
            <a:off x="7956550" y="5300663"/>
            <a:ext cx="592138" cy="1185862"/>
          </a:xfrm>
          <a:prstGeom prst="rect">
            <a:avLst/>
          </a:prstGeom>
          <a:noFill/>
          <a:ln w="9525">
            <a:noFill/>
            <a:miter lim="800000"/>
            <a:headEnd/>
            <a:tailEnd/>
          </a:ln>
        </p:spPr>
      </p:pic>
    </p:spTree>
    <p:extLst>
      <p:ext uri="{BB962C8B-B14F-4D97-AF65-F5344CB8AC3E}">
        <p14:creationId xmlns:p14="http://schemas.microsoft.com/office/powerpoint/2010/main" val="385189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495300" y="-165100"/>
            <a:ext cx="7772400" cy="1600200"/>
          </a:xfrm>
        </p:spPr>
        <p:txBody>
          <a:bodyPr rIns="130176"/>
          <a:lstStyle/>
          <a:p>
            <a:pPr indent="0" eaLnBrk="1" hangingPunct="1"/>
            <a:r>
              <a:rPr lang="en-US" smtClean="0"/>
              <a:t>Lugworm</a:t>
            </a:r>
          </a:p>
        </p:txBody>
      </p:sp>
      <p:sp>
        <p:nvSpPr>
          <p:cNvPr id="38915" name="Rectangle 2"/>
          <p:cNvSpPr>
            <a:spLocks noGrp="1" noChangeArrowheads="1"/>
          </p:cNvSpPr>
          <p:nvPr>
            <p:ph type="body" idx="1"/>
          </p:nvPr>
        </p:nvSpPr>
        <p:spPr>
          <a:xfrm>
            <a:off x="1041400" y="8242300"/>
            <a:ext cx="7772400" cy="4876800"/>
          </a:xfrm>
        </p:spPr>
        <p:txBody>
          <a:bodyPr rIns="130176"/>
          <a:lstStyle/>
          <a:p>
            <a:pPr eaLnBrk="1" hangingPunct="1"/>
            <a:endParaRPr lang="en-US" smtClean="0"/>
          </a:p>
        </p:txBody>
      </p:sp>
      <p:pic>
        <p:nvPicPr>
          <p:cNvPr id="389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225" y="1409700"/>
            <a:ext cx="347186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sp>
        <p:nvSpPr>
          <p:cNvPr id="38917" name="Rectangle 4"/>
          <p:cNvSpPr>
            <a:spLocks/>
          </p:cNvSpPr>
          <p:nvPr/>
        </p:nvSpPr>
        <p:spPr bwMode="auto">
          <a:xfrm>
            <a:off x="5219700" y="1117600"/>
            <a:ext cx="2730500"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2000" dirty="0">
                <a:solidFill>
                  <a:schemeClr val="tx1"/>
                </a:solidFill>
                <a:latin typeface="Arial Bold" charset="0"/>
                <a:cs typeface="Arial Bold" charset="0"/>
                <a:sym typeface="Arial Bold" charset="0"/>
              </a:rPr>
              <a:t>Normally buried in sand (worm casts at low tide)and so levels of oxygen are low</a:t>
            </a:r>
          </a:p>
          <a:p>
            <a:pPr marL="39688"/>
            <a:endParaRPr lang="en-US" sz="2000" dirty="0">
              <a:solidFill>
                <a:schemeClr val="tx1"/>
              </a:solidFill>
              <a:latin typeface="Arial Bold" charset="0"/>
              <a:cs typeface="Arial Bold" charset="0"/>
              <a:sym typeface="Arial Bold" charset="0"/>
            </a:endParaRPr>
          </a:p>
          <a:p>
            <a:pPr marL="39688"/>
            <a:r>
              <a:rPr lang="en-US" sz="2000" dirty="0">
                <a:solidFill>
                  <a:schemeClr val="tx1"/>
                </a:solidFill>
                <a:latin typeface="Arial Bold" charset="0"/>
                <a:cs typeface="Arial Bold" charset="0"/>
                <a:sym typeface="Arial Bold" charset="0"/>
              </a:rPr>
              <a:t>Pumps seawater through its burrow giving access to the limited amount of oxygen</a:t>
            </a:r>
          </a:p>
          <a:p>
            <a:pPr marL="39688"/>
            <a:endParaRPr lang="en-US" sz="2000" dirty="0">
              <a:solidFill>
                <a:schemeClr val="tx1"/>
              </a:solidFill>
              <a:latin typeface="Arial Bold" charset="0"/>
              <a:cs typeface="Arial Bold" charset="0"/>
              <a:sym typeface="Arial Bold" charset="0"/>
            </a:endParaRPr>
          </a:p>
          <a:p>
            <a:pPr marL="39688"/>
            <a:r>
              <a:rPr lang="en-US" sz="2000" dirty="0">
                <a:solidFill>
                  <a:schemeClr val="tx1"/>
                </a:solidFill>
                <a:latin typeface="Arial Bold" charset="0"/>
                <a:cs typeface="Arial Bold" charset="0"/>
                <a:sym typeface="Arial Bold" charset="0"/>
              </a:rPr>
              <a:t>To enable it to load oxygen more easily it has </a:t>
            </a:r>
            <a:r>
              <a:rPr lang="en-US" sz="2000" dirty="0" err="1">
                <a:solidFill>
                  <a:schemeClr val="tx1"/>
                </a:solidFill>
                <a:latin typeface="Arial Bold" charset="0"/>
                <a:cs typeface="Arial Bold" charset="0"/>
                <a:sym typeface="Arial Bold" charset="0"/>
              </a:rPr>
              <a:t>haemoglobin</a:t>
            </a:r>
            <a:r>
              <a:rPr lang="en-US" sz="2000" dirty="0">
                <a:solidFill>
                  <a:schemeClr val="tx1"/>
                </a:solidFill>
                <a:latin typeface="Arial Bold" charset="0"/>
                <a:cs typeface="Arial Bold" charset="0"/>
                <a:sym typeface="Arial Bold" charset="0"/>
              </a:rPr>
              <a:t> with an oxygen dissociation curve to the left of human </a:t>
            </a:r>
            <a:r>
              <a:rPr lang="en-US" sz="2000" dirty="0" err="1">
                <a:solidFill>
                  <a:schemeClr val="tx1"/>
                </a:solidFill>
                <a:latin typeface="Arial Bold" charset="0"/>
                <a:cs typeface="Arial Bold" charset="0"/>
                <a:sym typeface="Arial Bold" charset="0"/>
              </a:rPr>
              <a:t>haemoglobin</a:t>
            </a:r>
            <a:endParaRPr lang="en-US" sz="2000" dirty="0">
              <a:solidFill>
                <a:schemeClr val="tx1"/>
              </a:solidFill>
              <a:latin typeface="Arial Bold" charset="0"/>
              <a:cs typeface="Arial Bold" charset="0"/>
              <a:sym typeface="Arial Bold" charset="0"/>
            </a:endParaRPr>
          </a:p>
          <a:p>
            <a:pPr marL="39688"/>
            <a:endParaRPr lang="en-US" sz="2000" dirty="0">
              <a:solidFill>
                <a:schemeClr val="tx1"/>
              </a:solidFill>
              <a:ea typeface="Lucida Grande" charset="0"/>
              <a:cs typeface="Lucida Grande" charset="0"/>
            </a:endParaRPr>
          </a:p>
          <a:p>
            <a:pPr marL="39688"/>
            <a:endParaRPr lang="en-US" dirty="0">
              <a:solidFill>
                <a:schemeClr val="tx1"/>
              </a:solidFill>
              <a:ea typeface="Lucida Grande" charset="0"/>
              <a:cs typeface="Lucida Grande" charset="0"/>
            </a:endParaRPr>
          </a:p>
          <a:p>
            <a:pPr marL="39688"/>
            <a:endParaRPr lang="en-US" dirty="0">
              <a:solidFill>
                <a:schemeClr val="tx1"/>
              </a:solidFill>
              <a:ea typeface="Lucida Grande" charset="0"/>
              <a:cs typeface="Lucida Grande" charset="0"/>
            </a:endParaRPr>
          </a:p>
          <a:p>
            <a:pPr marL="39688"/>
            <a:endParaRPr lang="en-US" dirty="0">
              <a:solidFill>
                <a:schemeClr val="tx1"/>
              </a:solidFill>
              <a:ea typeface="Lucida Grande" charset="0"/>
              <a:cs typeface="Lucida Grande" charset="0"/>
            </a:endParaRPr>
          </a:p>
          <a:p>
            <a:pPr marL="39688"/>
            <a:endParaRPr lang="en-US" dirty="0">
              <a:solidFill>
                <a:schemeClr val="tx1"/>
              </a:solidFill>
              <a:ea typeface="Lucida Grande" charset="0"/>
              <a:cs typeface="Lucida Grande" charset="0"/>
            </a:endParaRPr>
          </a:p>
        </p:txBody>
      </p:sp>
      <p:pic>
        <p:nvPicPr>
          <p:cNvPr id="389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4327525"/>
            <a:ext cx="30861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spTree>
    <p:extLst>
      <p:ext uri="{BB962C8B-B14F-4D97-AF65-F5344CB8AC3E}">
        <p14:creationId xmlns:p14="http://schemas.microsoft.com/office/powerpoint/2010/main" val="42686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Comparing Lugworm and Human Haemoglobin</a:t>
            </a:r>
            <a:endParaRPr lang="en-GB" dirty="0"/>
          </a:p>
        </p:txBody>
      </p:sp>
      <p:pic>
        <p:nvPicPr>
          <p:cNvPr id="6" name="Picture 5" descr="C:\Documents and Settings\Kay\My Documents\My PaperPort Documents\SCAN0019.jpg"/>
          <p:cNvPicPr/>
          <p:nvPr/>
        </p:nvPicPr>
        <p:blipFill>
          <a:blip r:embed="rId2" cstate="print"/>
          <a:srcRect/>
          <a:stretch>
            <a:fillRect/>
          </a:stretch>
        </p:blipFill>
        <p:spPr bwMode="auto">
          <a:xfrm>
            <a:off x="4191000" y="1676400"/>
            <a:ext cx="3929090" cy="4786346"/>
          </a:xfrm>
          <a:prstGeom prst="rect">
            <a:avLst/>
          </a:prstGeom>
          <a:noFill/>
          <a:ln w="15875">
            <a:solidFill>
              <a:schemeClr val="accent1"/>
            </a:solidFill>
            <a:miter lim="800000"/>
            <a:headEnd/>
            <a:tailEnd/>
          </a:ln>
        </p:spPr>
      </p:pic>
      <p:pic>
        <p:nvPicPr>
          <p:cNvPr id="7" name="Picture 6"/>
          <p:cNvPicPr/>
          <p:nvPr/>
        </p:nvPicPr>
        <p:blipFill>
          <a:blip r:embed="rId3" cstate="print"/>
          <a:srcRect/>
          <a:stretch>
            <a:fillRect/>
          </a:stretch>
        </p:blipFill>
        <p:spPr bwMode="auto">
          <a:xfrm>
            <a:off x="428596" y="1785926"/>
            <a:ext cx="2943225" cy="1819275"/>
          </a:xfrm>
          <a:prstGeom prst="rect">
            <a:avLst/>
          </a:prstGeom>
          <a:noFill/>
          <a:ln w="15875">
            <a:solidFill>
              <a:schemeClr val="accent1"/>
            </a:solidFill>
            <a:miter lim="800000"/>
            <a:headEnd/>
            <a:tailEnd/>
          </a:ln>
        </p:spPr>
      </p:pic>
    </p:spTree>
    <p:extLst>
      <p:ext uri="{BB962C8B-B14F-4D97-AF65-F5344CB8AC3E}">
        <p14:creationId xmlns:p14="http://schemas.microsoft.com/office/powerpoint/2010/main" val="2520439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1"/>
          <p:cNvSpPr>
            <a:spLocks noGrp="1" noChangeArrowheads="1"/>
          </p:cNvSpPr>
          <p:nvPr>
            <p:ph type="title"/>
          </p:nvPr>
        </p:nvSpPr>
        <p:spPr>
          <a:xfrm>
            <a:off x="-635000" y="866775"/>
            <a:ext cx="8229600" cy="1268016"/>
          </a:xfrm>
        </p:spPr>
        <p:txBody>
          <a:bodyPr vert="horz" lIns="91440" tIns="45720" rIns="60959" bIns="45720" rtlCol="0" anchor="ctr">
            <a:normAutofit/>
          </a:bodyPr>
          <a:lstStyle/>
          <a:p>
            <a:r>
              <a:rPr lang="en-US" dirty="0" smtClean="0"/>
              <a:t>The Blood Vessel System</a:t>
            </a:r>
          </a:p>
        </p:txBody>
      </p:sp>
      <p:sp>
        <p:nvSpPr>
          <p:cNvPr id="90116" name="Rectangle 2"/>
          <p:cNvSpPr>
            <a:spLocks noGrp="1" noChangeArrowheads="1"/>
          </p:cNvSpPr>
          <p:nvPr>
            <p:ph idx="1"/>
          </p:nvPr>
        </p:nvSpPr>
        <p:spPr>
          <a:xfrm>
            <a:off x="749300" y="8324850"/>
            <a:ext cx="8229600" cy="3943350"/>
          </a:xfrm>
        </p:spPr>
        <p:txBody>
          <a:bodyPr vert="horz" lIns="91440" tIns="45720" rIns="60959" bIns="45720" rtlCol="0">
            <a:normAutofit/>
          </a:bodyPr>
          <a:lstStyle/>
          <a:p>
            <a:pPr eaLnBrk="1" hangingPunct="1"/>
            <a:endParaRPr lang="en-US" dirty="0" smtClean="0"/>
          </a:p>
        </p:txBody>
      </p:sp>
      <p:sp>
        <p:nvSpPr>
          <p:cNvPr id="6" name="Slide Number Placeholder 3"/>
          <p:cNvSpPr>
            <a:spLocks noGrp="1"/>
          </p:cNvSpPr>
          <p:nvPr>
            <p:ph type="sldNum" sz="quarter" idx="12"/>
          </p:nvPr>
        </p:nvSpPr>
        <p:spPr/>
        <p:txBody>
          <a:bodyPr/>
          <a:lstStyle/>
          <a:p>
            <a:pPr>
              <a:defRPr/>
            </a:pPr>
            <a:fld id="{51E6879B-EB4C-4C38-BB86-766EB6CBC1EB}" type="slidenum">
              <a:rPr lang="en-US"/>
              <a:pPr>
                <a:defRPr/>
              </a:pPr>
              <a:t>7</a:t>
            </a:fld>
            <a:endParaRPr lang="en-US" dirty="0"/>
          </a:p>
        </p:txBody>
      </p:sp>
      <p:pic>
        <p:nvPicPr>
          <p:cNvPr id="9011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85950"/>
            <a:ext cx="64897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90118" name="Rectangle 4"/>
          <p:cNvSpPr>
            <a:spLocks/>
          </p:cNvSpPr>
          <p:nvPr/>
        </p:nvSpPr>
        <p:spPr bwMode="auto">
          <a:xfrm>
            <a:off x="6858003" y="1510395"/>
            <a:ext cx="2166257" cy="395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0479" bIns="0"/>
          <a:lstStyle/>
          <a:p>
            <a:pPr marL="29766"/>
            <a:r>
              <a:rPr lang="en-US" sz="1350" b="1" dirty="0">
                <a:solidFill>
                  <a:srgbClr val="0000CC"/>
                </a:solidFill>
                <a:latin typeface="Arial" panose="020B0604020202020204" pitchFamily="34" charset="0"/>
                <a:ea typeface="Lucida Grande" charset="0"/>
                <a:cs typeface="Arial" panose="020B0604020202020204" pitchFamily="34" charset="0"/>
              </a:rPr>
              <a:t>Describe the changes in blood pressure as blood moves from arteries to veins</a:t>
            </a:r>
          </a:p>
          <a:p>
            <a:pPr marL="29766"/>
            <a:endParaRPr lang="en-US" sz="1350" b="1" dirty="0">
              <a:solidFill>
                <a:srgbClr val="0000CC"/>
              </a:solidFill>
              <a:latin typeface="Arial" panose="020B0604020202020204" pitchFamily="34" charset="0"/>
              <a:ea typeface="Lucida Grande" charset="0"/>
              <a:cs typeface="Arial" panose="020B0604020202020204" pitchFamily="34" charset="0"/>
            </a:endParaRPr>
          </a:p>
          <a:p>
            <a:pPr marL="29766"/>
            <a:r>
              <a:rPr lang="en-US" sz="1350" b="1" dirty="0">
                <a:solidFill>
                  <a:srgbClr val="0000CC"/>
                </a:solidFill>
                <a:latin typeface="Arial" panose="020B0604020202020204" pitchFamily="34" charset="0"/>
                <a:ea typeface="Lucida Grande" charset="0"/>
                <a:cs typeface="Arial" panose="020B0604020202020204" pitchFamily="34" charset="0"/>
              </a:rPr>
              <a:t>Describe the changes in the speed of transport as blood moves from arteries to veins</a:t>
            </a:r>
          </a:p>
          <a:p>
            <a:pPr marL="29766"/>
            <a:endParaRPr lang="en-US" sz="1350" b="1" dirty="0">
              <a:solidFill>
                <a:srgbClr val="0000CC"/>
              </a:solidFill>
              <a:latin typeface="Arial" panose="020B0604020202020204" pitchFamily="34" charset="0"/>
              <a:ea typeface="Lucida Grande" charset="0"/>
              <a:cs typeface="Arial" panose="020B0604020202020204" pitchFamily="34" charset="0"/>
            </a:endParaRPr>
          </a:p>
          <a:p>
            <a:pPr marL="29766"/>
            <a:r>
              <a:rPr lang="en-US" sz="1350" b="1" dirty="0">
                <a:solidFill>
                  <a:srgbClr val="0000CC"/>
                </a:solidFill>
                <a:latin typeface="Arial" panose="020B0604020202020204" pitchFamily="34" charset="0"/>
                <a:ea typeface="Lucida Grande" charset="0"/>
                <a:cs typeface="Arial" panose="020B0604020202020204" pitchFamily="34" charset="0"/>
              </a:rPr>
              <a:t>Where is the total surface area the highest?</a:t>
            </a:r>
          </a:p>
          <a:p>
            <a:pPr marL="29766"/>
            <a:endParaRPr lang="en-US" sz="1350" b="1" dirty="0">
              <a:solidFill>
                <a:srgbClr val="0000CC"/>
              </a:solidFill>
              <a:latin typeface="Arial" panose="020B0604020202020204" pitchFamily="34" charset="0"/>
              <a:ea typeface="Lucida Grande" charset="0"/>
              <a:cs typeface="Arial" panose="020B0604020202020204" pitchFamily="34" charset="0"/>
            </a:endParaRPr>
          </a:p>
          <a:p>
            <a:pPr marL="29766"/>
            <a:r>
              <a:rPr lang="en-US" sz="1350" b="1" dirty="0">
                <a:solidFill>
                  <a:srgbClr val="0000CC"/>
                </a:solidFill>
                <a:latin typeface="Arial" panose="020B0604020202020204" pitchFamily="34" charset="0"/>
                <a:ea typeface="Lucida Grande" charset="0"/>
                <a:cs typeface="Arial" panose="020B0604020202020204" pitchFamily="34" charset="0"/>
              </a:rPr>
              <a:t>Explain the changes you have described</a:t>
            </a:r>
          </a:p>
        </p:txBody>
      </p:sp>
    </p:spTree>
    <p:extLst>
      <p:ext uri="{BB962C8B-B14F-4D97-AF65-F5344CB8AC3E}">
        <p14:creationId xmlns:p14="http://schemas.microsoft.com/office/powerpoint/2010/main" val="303237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Foetal haemoglobin. </a:t>
            </a:r>
            <a:endParaRPr lang="en-GB" dirty="0"/>
          </a:p>
        </p:txBody>
      </p:sp>
      <p:sp>
        <p:nvSpPr>
          <p:cNvPr id="3" name="Content Placeholder 2"/>
          <p:cNvSpPr>
            <a:spLocks noGrp="1"/>
          </p:cNvSpPr>
          <p:nvPr>
            <p:ph idx="1"/>
          </p:nvPr>
        </p:nvSpPr>
        <p:spPr>
          <a:xfrm>
            <a:off x="457200" y="2133600"/>
            <a:ext cx="8229600" cy="4191000"/>
          </a:xfrm>
        </p:spPr>
        <p:txBody>
          <a:bodyPr/>
          <a:lstStyle/>
          <a:p>
            <a:r>
              <a:rPr lang="en-GB" dirty="0" smtClean="0"/>
              <a:t>Foetal haemoglobin has a higher affinity for oxygen than maternal haemoglobin</a:t>
            </a:r>
            <a:endParaRPr lang="en-GB" dirty="0"/>
          </a:p>
        </p:txBody>
      </p:sp>
      <p:pic>
        <p:nvPicPr>
          <p:cNvPr id="4" name="Picture 2"/>
          <p:cNvPicPr>
            <a:picLocks noChangeAspect="1" noChangeArrowheads="1"/>
          </p:cNvPicPr>
          <p:nvPr/>
        </p:nvPicPr>
        <p:blipFill>
          <a:blip r:embed="rId2" cstate="print"/>
          <a:srcRect l="8785" t="28125" r="34993" b="12500"/>
          <a:stretch>
            <a:fillRect/>
          </a:stretch>
        </p:blipFill>
        <p:spPr bwMode="auto">
          <a:xfrm>
            <a:off x="1600200" y="3124200"/>
            <a:ext cx="5715000" cy="3393281"/>
          </a:xfrm>
          <a:prstGeom prst="rect">
            <a:avLst/>
          </a:prstGeom>
          <a:noFill/>
          <a:ln w="9525">
            <a:noFill/>
            <a:miter lim="800000"/>
            <a:headEnd/>
            <a:tailEnd/>
          </a:ln>
        </p:spPr>
      </p:pic>
      <p:pic>
        <p:nvPicPr>
          <p:cNvPr id="60418" name="Picture 2" descr="http://t2.gstatic.com/images?q=tbn:ANd9GcSM5V8mcHtaCYMq1c6pnWS1s-wF1o6jPlul2ur0skCtn7HZz0JK"/>
          <p:cNvPicPr>
            <a:picLocks noChangeAspect="1" noChangeArrowheads="1"/>
          </p:cNvPicPr>
          <p:nvPr/>
        </p:nvPicPr>
        <p:blipFill>
          <a:blip r:embed="rId3" cstate="print"/>
          <a:srcRect/>
          <a:stretch>
            <a:fillRect/>
          </a:stretch>
        </p:blipFill>
        <p:spPr bwMode="auto">
          <a:xfrm>
            <a:off x="5644444" y="304800"/>
            <a:ext cx="3499556" cy="1828800"/>
          </a:xfrm>
          <a:prstGeom prst="rect">
            <a:avLst/>
          </a:prstGeom>
          <a:noFill/>
        </p:spPr>
      </p:pic>
    </p:spTree>
    <p:extLst>
      <p:ext uri="{BB962C8B-B14F-4D97-AF65-F5344CB8AC3E}">
        <p14:creationId xmlns:p14="http://schemas.microsoft.com/office/powerpoint/2010/main" val="24144654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Foetal Haemoglobin:</a:t>
            </a:r>
            <a:r>
              <a:rPr lang="en-GB" dirty="0" smtClean="0"/>
              <a:t/>
            </a:r>
            <a:br>
              <a:rPr lang="en-GB" dirty="0" smtClean="0"/>
            </a:br>
            <a:endParaRPr lang="en-GB" dirty="0"/>
          </a:p>
        </p:txBody>
      </p:sp>
      <p:sp>
        <p:nvSpPr>
          <p:cNvPr id="3" name="Content Placeholder 2"/>
          <p:cNvSpPr>
            <a:spLocks noGrp="1"/>
          </p:cNvSpPr>
          <p:nvPr>
            <p:ph idx="1"/>
          </p:nvPr>
        </p:nvSpPr>
        <p:spPr>
          <a:xfrm>
            <a:off x="533400" y="1371600"/>
            <a:ext cx="8229600" cy="4389120"/>
          </a:xfrm>
        </p:spPr>
        <p:txBody>
          <a:bodyPr/>
          <a:lstStyle/>
          <a:p>
            <a:r>
              <a:rPr lang="en-GB" dirty="0" smtClean="0"/>
              <a:t>This means maternal haemoglobin will dissociate itself in the placenta and the foetal haemoglobin will load with oxygen.</a:t>
            </a:r>
          </a:p>
          <a:p>
            <a:endParaRPr lang="en-GB" dirty="0"/>
          </a:p>
        </p:txBody>
      </p:sp>
      <p:pic>
        <p:nvPicPr>
          <p:cNvPr id="4" name="Picture 3" descr="C:\Users\Carol\Pictures\foetal haemoglobin.jpg"/>
          <p:cNvPicPr/>
          <p:nvPr/>
        </p:nvPicPr>
        <p:blipFill>
          <a:blip r:embed="rId2" cstate="print"/>
          <a:srcRect/>
          <a:stretch>
            <a:fillRect/>
          </a:stretch>
        </p:blipFill>
        <p:spPr bwMode="auto">
          <a:xfrm>
            <a:off x="6248400" y="4495800"/>
            <a:ext cx="2190750" cy="2085975"/>
          </a:xfrm>
          <a:prstGeom prst="rect">
            <a:avLst/>
          </a:prstGeom>
          <a:noFill/>
          <a:ln w="9525">
            <a:noFill/>
            <a:miter lim="800000"/>
            <a:headEnd/>
            <a:tailEnd/>
          </a:ln>
        </p:spPr>
      </p:pic>
      <p:sp>
        <p:nvSpPr>
          <p:cNvPr id="5" name="Rectangle 4"/>
          <p:cNvSpPr/>
          <p:nvPr/>
        </p:nvSpPr>
        <p:spPr>
          <a:xfrm>
            <a:off x="1219200" y="4038600"/>
            <a:ext cx="4572000" cy="2554545"/>
          </a:xfrm>
          <a:prstGeom prst="rect">
            <a:avLst/>
          </a:prstGeom>
        </p:spPr>
        <p:txBody>
          <a:bodyPr>
            <a:spAutoFit/>
          </a:bodyPr>
          <a:lstStyle/>
          <a:p>
            <a:r>
              <a:rPr lang="en-GB" sz="3200" dirty="0" smtClean="0"/>
              <a:t>Explain why it is essential for the survival of the foetus that the foetal curve is to the left of the maternal curve.</a:t>
            </a:r>
          </a:p>
        </p:txBody>
      </p:sp>
    </p:spTree>
    <p:extLst>
      <p:ext uri="{BB962C8B-B14F-4D97-AF65-F5344CB8AC3E}">
        <p14:creationId xmlns:p14="http://schemas.microsoft.com/office/powerpoint/2010/main" val="24982112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39800"/>
            <a:ext cx="5299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sp>
        <p:nvSpPr>
          <p:cNvPr id="36867" name="Rectangle 2"/>
          <p:cNvSpPr>
            <a:spLocks noGrp="1" noChangeArrowheads="1"/>
          </p:cNvSpPr>
          <p:nvPr>
            <p:ph type="title"/>
          </p:nvPr>
        </p:nvSpPr>
        <p:spPr>
          <a:xfrm>
            <a:off x="1219200" y="8204200"/>
            <a:ext cx="7772400" cy="1600200"/>
          </a:xfrm>
        </p:spPr>
        <p:txBody>
          <a:bodyPr rIns="130176"/>
          <a:lstStyle/>
          <a:p>
            <a:pPr indent="0" eaLnBrk="1" hangingPunct="1"/>
            <a:endParaRPr lang="en-US" smtClean="0"/>
          </a:p>
        </p:txBody>
      </p:sp>
      <p:sp>
        <p:nvSpPr>
          <p:cNvPr id="36868" name="Rectangle 3"/>
          <p:cNvSpPr>
            <a:spLocks noGrp="1" noChangeArrowheads="1"/>
          </p:cNvSpPr>
          <p:nvPr>
            <p:ph type="body" idx="1"/>
          </p:nvPr>
        </p:nvSpPr>
        <p:spPr>
          <a:xfrm>
            <a:off x="800100" y="8432800"/>
            <a:ext cx="7772400" cy="4876800"/>
          </a:xfrm>
        </p:spPr>
        <p:txBody>
          <a:bodyPr rIns="130176"/>
          <a:lstStyle/>
          <a:p>
            <a:pPr eaLnBrk="1" hangingPunct="1"/>
            <a:endParaRPr lang="en-US" smtClean="0"/>
          </a:p>
        </p:txBody>
      </p:sp>
      <p:sp>
        <p:nvSpPr>
          <p:cNvPr id="2" name="TextBox 1"/>
          <p:cNvSpPr txBox="1"/>
          <p:nvPr/>
        </p:nvSpPr>
        <p:spPr>
          <a:xfrm>
            <a:off x="5868145" y="939800"/>
            <a:ext cx="3275856" cy="5170646"/>
          </a:xfrm>
          <a:prstGeom prst="rect">
            <a:avLst/>
          </a:prstGeom>
          <a:noFill/>
        </p:spPr>
        <p:txBody>
          <a:bodyPr wrap="square" rtlCol="0">
            <a:spAutoFit/>
          </a:bodyPr>
          <a:lstStyle/>
          <a:p>
            <a:r>
              <a:rPr lang="en-GB" sz="2400" dirty="0" smtClean="0"/>
              <a:t>The blood of the foetus and the mother flow closely together but rarely mix.</a:t>
            </a:r>
          </a:p>
          <a:p>
            <a:r>
              <a:rPr lang="en-GB" sz="2400" dirty="0" smtClean="0"/>
              <a:t>Foetal </a:t>
            </a:r>
            <a:r>
              <a:rPr lang="en-GB" sz="2400" dirty="0" err="1" smtClean="0"/>
              <a:t>Hb</a:t>
            </a:r>
            <a:r>
              <a:rPr lang="en-GB" sz="2400" dirty="0" smtClean="0"/>
              <a:t> is structurally different from its mother’s </a:t>
            </a:r>
            <a:r>
              <a:rPr lang="en-GB" sz="2400" dirty="0" err="1" smtClean="0"/>
              <a:t>Hb</a:t>
            </a:r>
            <a:r>
              <a:rPr lang="en-GB" sz="2400" dirty="0" smtClean="0"/>
              <a:t>.</a:t>
            </a:r>
          </a:p>
          <a:p>
            <a:r>
              <a:rPr lang="en-GB" sz="2400" dirty="0" smtClean="0"/>
              <a:t>This increases its affinity for oxygen.</a:t>
            </a:r>
          </a:p>
          <a:p>
            <a:r>
              <a:rPr lang="en-GB" sz="2400" dirty="0" smtClean="0"/>
              <a:t>The oxygen dissociation curve therefore moves to the left.</a:t>
            </a:r>
          </a:p>
          <a:p>
            <a:endParaRPr lang="en-GB" dirty="0"/>
          </a:p>
        </p:txBody>
      </p:sp>
    </p:spTree>
    <p:extLst>
      <p:ext uri="{BB962C8B-B14F-4D97-AF65-F5344CB8AC3E}">
        <p14:creationId xmlns:p14="http://schemas.microsoft.com/office/powerpoint/2010/main" val="104332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Grp="1" noChangeAspect="1"/>
          </p:cNvGraphicFramePr>
          <p:nvPr>
            <p:ph/>
          </p:nvPr>
        </p:nvGraphicFramePr>
        <p:xfrm>
          <a:off x="250825" y="549275"/>
          <a:ext cx="8497888" cy="5995988"/>
        </p:xfrm>
        <a:graphic>
          <a:graphicData uri="http://schemas.openxmlformats.org/presentationml/2006/ole">
            <mc:AlternateContent xmlns:mc="http://schemas.openxmlformats.org/markup-compatibility/2006">
              <mc:Choice xmlns:v="urn:schemas-microsoft-com:vml" Requires="v">
                <p:oleObj spid="_x0000_s20484" name="Chart" r:id="rId3" imgW="6438900" imgH="4543349" progId="Excel.Sheet.8">
                  <p:embed/>
                </p:oleObj>
              </mc:Choice>
              <mc:Fallback>
                <p:oleObj name="Chart" r:id="rId3" imgW="6438900" imgH="4543349"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49275"/>
                        <a:ext cx="8497888" cy="599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1"/>
          <p:cNvGrpSpPr>
            <a:grpSpLocks/>
          </p:cNvGrpSpPr>
          <p:nvPr/>
        </p:nvGrpSpPr>
        <p:grpSpPr bwMode="auto">
          <a:xfrm>
            <a:off x="1760538" y="3557588"/>
            <a:ext cx="3297237" cy="2347912"/>
            <a:chOff x="1097" y="2231"/>
            <a:chExt cx="2077" cy="1479"/>
          </a:xfrm>
        </p:grpSpPr>
        <p:grpSp>
          <p:nvGrpSpPr>
            <p:cNvPr id="3" name="Group 12"/>
            <p:cNvGrpSpPr>
              <a:grpSpLocks/>
            </p:cNvGrpSpPr>
            <p:nvPr/>
          </p:nvGrpSpPr>
          <p:grpSpPr bwMode="auto">
            <a:xfrm>
              <a:off x="1097" y="2231"/>
              <a:ext cx="1495" cy="1262"/>
              <a:chOff x="1094" y="2231"/>
              <a:chExt cx="1495" cy="1262"/>
            </a:xfrm>
          </p:grpSpPr>
          <p:sp>
            <p:nvSpPr>
              <p:cNvPr id="3086" name="Text Box 13"/>
              <p:cNvSpPr txBox="1">
                <a:spLocks noChangeArrowheads="1"/>
              </p:cNvSpPr>
              <p:nvPr/>
            </p:nvSpPr>
            <p:spPr bwMode="auto">
              <a:xfrm>
                <a:off x="1094" y="2231"/>
                <a:ext cx="276" cy="231"/>
              </a:xfrm>
              <a:prstGeom prst="rect">
                <a:avLst/>
              </a:prstGeom>
              <a:noFill/>
              <a:ln w="9525">
                <a:noFill/>
                <a:miter lim="800000"/>
                <a:headEnd/>
                <a:tailEnd/>
              </a:ln>
            </p:spPr>
            <p:txBody>
              <a:bodyPr wrap="none">
                <a:spAutoFit/>
              </a:bodyPr>
              <a:lstStyle/>
              <a:p>
                <a:r>
                  <a:rPr lang="en-GB" b="1">
                    <a:solidFill>
                      <a:srgbClr val="00FFFF"/>
                    </a:solidFill>
                  </a:rPr>
                  <a:t>50</a:t>
                </a:r>
              </a:p>
            </p:txBody>
          </p:sp>
          <p:sp>
            <p:nvSpPr>
              <p:cNvPr id="3087" name="Line 14"/>
              <p:cNvSpPr>
                <a:spLocks noChangeShapeType="1"/>
              </p:cNvSpPr>
              <p:nvPr/>
            </p:nvSpPr>
            <p:spPr bwMode="auto">
              <a:xfrm>
                <a:off x="1464" y="2340"/>
                <a:ext cx="1020" cy="0"/>
              </a:xfrm>
              <a:prstGeom prst="line">
                <a:avLst/>
              </a:prstGeom>
              <a:noFill/>
              <a:ln w="9525">
                <a:solidFill>
                  <a:srgbClr val="00FFFF"/>
                </a:solidFill>
                <a:round/>
                <a:headEnd/>
                <a:tailEnd/>
              </a:ln>
            </p:spPr>
            <p:txBody>
              <a:bodyPr/>
              <a:lstStyle/>
              <a:p>
                <a:endParaRPr lang="en-GB"/>
              </a:p>
            </p:txBody>
          </p:sp>
          <p:sp>
            <p:nvSpPr>
              <p:cNvPr id="3088" name="Line 15"/>
              <p:cNvSpPr>
                <a:spLocks noChangeShapeType="1"/>
              </p:cNvSpPr>
              <p:nvPr/>
            </p:nvSpPr>
            <p:spPr bwMode="auto">
              <a:xfrm>
                <a:off x="2472" y="2340"/>
                <a:ext cx="0" cy="828"/>
              </a:xfrm>
              <a:prstGeom prst="line">
                <a:avLst/>
              </a:prstGeom>
              <a:noFill/>
              <a:ln w="9525">
                <a:solidFill>
                  <a:srgbClr val="00FFFF"/>
                </a:solidFill>
                <a:round/>
                <a:headEnd/>
                <a:tailEnd/>
              </a:ln>
            </p:spPr>
            <p:txBody>
              <a:bodyPr/>
              <a:lstStyle/>
              <a:p>
                <a:endParaRPr lang="en-GB"/>
              </a:p>
            </p:txBody>
          </p:sp>
          <p:sp>
            <p:nvSpPr>
              <p:cNvPr id="3089" name="Text Box 16"/>
              <p:cNvSpPr txBox="1">
                <a:spLocks noChangeArrowheads="1"/>
              </p:cNvSpPr>
              <p:nvPr/>
            </p:nvSpPr>
            <p:spPr bwMode="auto">
              <a:xfrm>
                <a:off x="2366" y="3205"/>
                <a:ext cx="223" cy="288"/>
              </a:xfrm>
              <a:prstGeom prst="rect">
                <a:avLst/>
              </a:prstGeom>
              <a:noFill/>
              <a:ln w="9525">
                <a:noFill/>
                <a:miter lim="800000"/>
                <a:headEnd/>
                <a:tailEnd/>
              </a:ln>
            </p:spPr>
            <p:txBody>
              <a:bodyPr wrap="none">
                <a:spAutoFit/>
              </a:bodyPr>
              <a:lstStyle/>
              <a:p>
                <a:r>
                  <a:rPr lang="en-GB" sz="2400" b="1">
                    <a:solidFill>
                      <a:srgbClr val="00FFFF"/>
                    </a:solidFill>
                  </a:rPr>
                  <a:t>4</a:t>
                </a:r>
              </a:p>
            </p:txBody>
          </p:sp>
        </p:grpSp>
        <p:sp>
          <p:nvSpPr>
            <p:cNvPr id="3085" name="Text Box 17"/>
            <p:cNvSpPr txBox="1">
              <a:spLocks noChangeArrowheads="1"/>
            </p:cNvSpPr>
            <p:nvPr/>
          </p:nvSpPr>
          <p:spPr bwMode="auto">
            <a:xfrm>
              <a:off x="1802" y="3479"/>
              <a:ext cx="1372" cy="231"/>
            </a:xfrm>
            <a:prstGeom prst="rect">
              <a:avLst/>
            </a:prstGeom>
            <a:noFill/>
            <a:ln w="9525">
              <a:noFill/>
              <a:miter lim="800000"/>
              <a:headEnd/>
              <a:tailEnd/>
            </a:ln>
          </p:spPr>
          <p:txBody>
            <a:bodyPr wrap="none">
              <a:spAutoFit/>
            </a:bodyPr>
            <a:lstStyle/>
            <a:p>
              <a:r>
                <a:rPr lang="en-GB" b="1">
                  <a:solidFill>
                    <a:srgbClr val="00FFFF"/>
                  </a:solidFill>
                </a:rPr>
                <a:t>Unloading tension</a:t>
              </a:r>
            </a:p>
          </p:txBody>
        </p:sp>
      </p:grpSp>
      <p:sp>
        <p:nvSpPr>
          <p:cNvPr id="7188" name="Text Box 20"/>
          <p:cNvSpPr txBox="1">
            <a:spLocks noChangeArrowheads="1"/>
          </p:cNvSpPr>
          <p:nvPr/>
        </p:nvSpPr>
        <p:spPr bwMode="auto">
          <a:xfrm>
            <a:off x="6042025" y="1941513"/>
            <a:ext cx="2238375" cy="376237"/>
          </a:xfrm>
          <a:prstGeom prst="rect">
            <a:avLst/>
          </a:prstGeom>
          <a:solidFill>
            <a:schemeClr val="bg1"/>
          </a:solidFill>
          <a:ln w="9525">
            <a:solidFill>
              <a:schemeClr val="tx1"/>
            </a:solidFill>
            <a:miter lim="800000"/>
            <a:headEnd/>
            <a:tailEnd/>
          </a:ln>
        </p:spPr>
        <p:txBody>
          <a:bodyPr wrap="none">
            <a:spAutoFit/>
          </a:bodyPr>
          <a:lstStyle/>
          <a:p>
            <a:r>
              <a:rPr lang="en-GB">
                <a:solidFill>
                  <a:srgbClr val="F64224"/>
                </a:solidFill>
              </a:rPr>
              <a:t>Foetal Heamoglobin</a:t>
            </a:r>
          </a:p>
        </p:txBody>
      </p:sp>
      <p:grpSp>
        <p:nvGrpSpPr>
          <p:cNvPr id="4" name="Group 23"/>
          <p:cNvGrpSpPr>
            <a:grpSpLocks/>
          </p:cNvGrpSpPr>
          <p:nvPr/>
        </p:nvGrpSpPr>
        <p:grpSpPr bwMode="auto">
          <a:xfrm>
            <a:off x="2305050" y="2457450"/>
            <a:ext cx="1657350" cy="1257300"/>
            <a:chOff x="1452" y="1548"/>
            <a:chExt cx="1044" cy="792"/>
          </a:xfrm>
        </p:grpSpPr>
        <p:sp>
          <p:nvSpPr>
            <p:cNvPr id="3082" name="Line 21"/>
            <p:cNvSpPr>
              <a:spLocks noChangeShapeType="1"/>
            </p:cNvSpPr>
            <p:nvPr/>
          </p:nvSpPr>
          <p:spPr bwMode="auto">
            <a:xfrm flipV="1">
              <a:off x="2496" y="1548"/>
              <a:ext cx="0" cy="792"/>
            </a:xfrm>
            <a:prstGeom prst="line">
              <a:avLst/>
            </a:prstGeom>
            <a:noFill/>
            <a:ln w="28575">
              <a:solidFill>
                <a:srgbClr val="D7FCFF"/>
              </a:solidFill>
              <a:round/>
              <a:headEnd/>
              <a:tailEnd/>
            </a:ln>
          </p:spPr>
          <p:txBody>
            <a:bodyPr/>
            <a:lstStyle/>
            <a:p>
              <a:endParaRPr lang="en-GB"/>
            </a:p>
          </p:txBody>
        </p:sp>
        <p:sp>
          <p:nvSpPr>
            <p:cNvPr id="3083" name="Line 22"/>
            <p:cNvSpPr>
              <a:spLocks noChangeShapeType="1"/>
            </p:cNvSpPr>
            <p:nvPr/>
          </p:nvSpPr>
          <p:spPr bwMode="auto">
            <a:xfrm flipH="1">
              <a:off x="1452" y="1548"/>
              <a:ext cx="1044" cy="0"/>
            </a:xfrm>
            <a:prstGeom prst="line">
              <a:avLst/>
            </a:prstGeom>
            <a:noFill/>
            <a:ln w="28575">
              <a:solidFill>
                <a:srgbClr val="D7FCFF"/>
              </a:solidFill>
              <a:round/>
              <a:headEnd/>
              <a:tailEnd/>
            </a:ln>
          </p:spPr>
          <p:txBody>
            <a:bodyPr/>
            <a:lstStyle/>
            <a:p>
              <a:endParaRPr lang="en-GB"/>
            </a:p>
          </p:txBody>
        </p:sp>
      </p:grpSp>
      <p:sp>
        <p:nvSpPr>
          <p:cNvPr id="7192" name="Text Box 24"/>
          <p:cNvSpPr txBox="1">
            <a:spLocks noChangeArrowheads="1"/>
          </p:cNvSpPr>
          <p:nvPr/>
        </p:nvSpPr>
        <p:spPr bwMode="auto">
          <a:xfrm>
            <a:off x="0" y="2341563"/>
            <a:ext cx="1958975" cy="376237"/>
          </a:xfrm>
          <a:prstGeom prst="rect">
            <a:avLst/>
          </a:prstGeom>
          <a:solidFill>
            <a:srgbClr val="D7FCFF"/>
          </a:solidFill>
          <a:ln w="9525">
            <a:solidFill>
              <a:schemeClr val="tx1"/>
            </a:solidFill>
            <a:miter lim="800000"/>
            <a:headEnd/>
            <a:tailEnd/>
          </a:ln>
        </p:spPr>
        <p:txBody>
          <a:bodyPr wrap="none">
            <a:spAutoFit/>
          </a:bodyPr>
          <a:lstStyle/>
          <a:p>
            <a:r>
              <a:rPr lang="en-GB" b="1"/>
              <a:t>Loading tension</a:t>
            </a:r>
          </a:p>
        </p:txBody>
      </p:sp>
      <p:sp>
        <p:nvSpPr>
          <p:cNvPr id="7193" name="Freeform 25"/>
          <p:cNvSpPr>
            <a:spLocks/>
          </p:cNvSpPr>
          <p:nvPr/>
        </p:nvSpPr>
        <p:spPr bwMode="auto">
          <a:xfrm>
            <a:off x="2305050" y="2416175"/>
            <a:ext cx="6038850" cy="2593975"/>
          </a:xfrm>
          <a:custGeom>
            <a:avLst/>
            <a:gdLst>
              <a:gd name="T0" fmla="*/ 0 w 3804"/>
              <a:gd name="T1" fmla="*/ 2147483647 h 1634"/>
              <a:gd name="T2" fmla="*/ 2147483647 w 3804"/>
              <a:gd name="T3" fmla="*/ 2147483647 h 1634"/>
              <a:gd name="T4" fmla="*/ 2147483647 w 3804"/>
              <a:gd name="T5" fmla="*/ 2147483647 h 1634"/>
              <a:gd name="T6" fmla="*/ 2147483647 w 3804"/>
              <a:gd name="T7" fmla="*/ 2147483647 h 1634"/>
              <a:gd name="T8" fmla="*/ 2147483647 w 3804"/>
              <a:gd name="T9" fmla="*/ 2147483647 h 1634"/>
              <a:gd name="T10" fmla="*/ 2147483647 w 3804"/>
              <a:gd name="T11" fmla="*/ 2147483647 h 1634"/>
              <a:gd name="T12" fmla="*/ 2147483647 w 3804"/>
              <a:gd name="T13" fmla="*/ 2147483647 h 1634"/>
              <a:gd name="T14" fmla="*/ 2147483647 w 3804"/>
              <a:gd name="T15" fmla="*/ 2147483647 h 1634"/>
              <a:gd name="T16" fmla="*/ 2147483647 w 3804"/>
              <a:gd name="T17" fmla="*/ 2147483647 h 1634"/>
              <a:gd name="T18" fmla="*/ 2147483647 w 3804"/>
              <a:gd name="T19" fmla="*/ 2147483647 h 1634"/>
              <a:gd name="T20" fmla="*/ 2147483647 w 3804"/>
              <a:gd name="T21" fmla="*/ 2147483647 h 1634"/>
              <a:gd name="T22" fmla="*/ 2147483647 w 3804"/>
              <a:gd name="T23" fmla="*/ 2147483647 h 1634"/>
              <a:gd name="T24" fmla="*/ 2147483647 w 3804"/>
              <a:gd name="T25" fmla="*/ 2147483647 h 1634"/>
              <a:gd name="T26" fmla="*/ 2147483647 w 3804"/>
              <a:gd name="T27" fmla="*/ 2147483647 h 1634"/>
              <a:gd name="T28" fmla="*/ 2147483647 w 3804"/>
              <a:gd name="T29" fmla="*/ 2147483647 h 1634"/>
              <a:gd name="T30" fmla="*/ 2147483647 w 3804"/>
              <a:gd name="T31" fmla="*/ 2147483647 h 1634"/>
              <a:gd name="T32" fmla="*/ 2147483647 w 3804"/>
              <a:gd name="T33" fmla="*/ 2147483647 h 1634"/>
              <a:gd name="T34" fmla="*/ 2147483647 w 3804"/>
              <a:gd name="T35" fmla="*/ 2147483647 h 16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04"/>
              <a:gd name="T55" fmla="*/ 0 h 1634"/>
              <a:gd name="T56" fmla="*/ 3804 w 3804"/>
              <a:gd name="T57" fmla="*/ 1634 h 16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04" h="1634">
                <a:moveTo>
                  <a:pt x="0" y="1634"/>
                </a:moveTo>
                <a:cubicBezTo>
                  <a:pt x="28" y="1619"/>
                  <a:pt x="56" y="1604"/>
                  <a:pt x="84" y="1586"/>
                </a:cubicBezTo>
                <a:cubicBezTo>
                  <a:pt x="112" y="1568"/>
                  <a:pt x="140" y="1548"/>
                  <a:pt x="168" y="1526"/>
                </a:cubicBezTo>
                <a:cubicBezTo>
                  <a:pt x="196" y="1504"/>
                  <a:pt x="222" y="1484"/>
                  <a:pt x="252" y="1454"/>
                </a:cubicBezTo>
                <a:cubicBezTo>
                  <a:pt x="282" y="1424"/>
                  <a:pt x="314" y="1388"/>
                  <a:pt x="348" y="1346"/>
                </a:cubicBezTo>
                <a:cubicBezTo>
                  <a:pt x="382" y="1304"/>
                  <a:pt x="424" y="1252"/>
                  <a:pt x="456" y="1202"/>
                </a:cubicBezTo>
                <a:cubicBezTo>
                  <a:pt x="488" y="1152"/>
                  <a:pt x="512" y="1110"/>
                  <a:pt x="540" y="1046"/>
                </a:cubicBezTo>
                <a:cubicBezTo>
                  <a:pt x="568" y="982"/>
                  <a:pt x="602" y="892"/>
                  <a:pt x="624" y="818"/>
                </a:cubicBezTo>
                <a:cubicBezTo>
                  <a:pt x="646" y="744"/>
                  <a:pt x="652" y="688"/>
                  <a:pt x="672" y="602"/>
                </a:cubicBezTo>
                <a:cubicBezTo>
                  <a:pt x="692" y="516"/>
                  <a:pt x="726" y="366"/>
                  <a:pt x="744" y="302"/>
                </a:cubicBezTo>
                <a:cubicBezTo>
                  <a:pt x="762" y="238"/>
                  <a:pt x="766" y="244"/>
                  <a:pt x="780" y="218"/>
                </a:cubicBezTo>
                <a:cubicBezTo>
                  <a:pt x="794" y="192"/>
                  <a:pt x="804" y="174"/>
                  <a:pt x="828" y="146"/>
                </a:cubicBezTo>
                <a:cubicBezTo>
                  <a:pt x="852" y="118"/>
                  <a:pt x="892" y="72"/>
                  <a:pt x="924" y="50"/>
                </a:cubicBezTo>
                <a:cubicBezTo>
                  <a:pt x="956" y="28"/>
                  <a:pt x="986" y="22"/>
                  <a:pt x="1020" y="14"/>
                </a:cubicBezTo>
                <a:cubicBezTo>
                  <a:pt x="1054" y="6"/>
                  <a:pt x="1050" y="4"/>
                  <a:pt x="1128" y="2"/>
                </a:cubicBezTo>
                <a:cubicBezTo>
                  <a:pt x="1206" y="0"/>
                  <a:pt x="1230" y="2"/>
                  <a:pt x="1488" y="2"/>
                </a:cubicBezTo>
                <a:cubicBezTo>
                  <a:pt x="1746" y="2"/>
                  <a:pt x="2290" y="2"/>
                  <a:pt x="2676" y="2"/>
                </a:cubicBezTo>
                <a:cubicBezTo>
                  <a:pt x="3062" y="2"/>
                  <a:pt x="3433" y="2"/>
                  <a:pt x="3804" y="2"/>
                </a:cubicBezTo>
              </a:path>
            </a:pathLst>
          </a:custGeom>
          <a:noFill/>
          <a:ln w="38100" cmpd="sng">
            <a:solidFill>
              <a:srgbClr val="F64224"/>
            </a:solidFill>
            <a:round/>
            <a:headEnd/>
            <a:tailEnd/>
          </a:ln>
        </p:spPr>
        <p:txBody>
          <a:bodyPr/>
          <a:lstStyle/>
          <a:p>
            <a:endParaRPr lang="en-GB"/>
          </a:p>
        </p:txBody>
      </p:sp>
      <p:sp>
        <p:nvSpPr>
          <p:cNvPr id="7194" name="Text Box 26"/>
          <p:cNvSpPr txBox="1">
            <a:spLocks noChangeArrowheads="1"/>
          </p:cNvSpPr>
          <p:nvPr/>
        </p:nvSpPr>
        <p:spPr bwMode="auto">
          <a:xfrm>
            <a:off x="1470025" y="0"/>
            <a:ext cx="1625600" cy="915988"/>
          </a:xfrm>
          <a:prstGeom prst="rect">
            <a:avLst/>
          </a:prstGeom>
          <a:solidFill>
            <a:schemeClr val="bg1"/>
          </a:solidFill>
          <a:ln w="9525">
            <a:noFill/>
            <a:miter lim="800000"/>
            <a:headEnd/>
            <a:tailEnd/>
          </a:ln>
        </p:spPr>
        <p:txBody>
          <a:bodyPr>
            <a:spAutoFit/>
          </a:bodyPr>
          <a:lstStyle/>
          <a:p>
            <a:pPr algn="ctr"/>
            <a:r>
              <a:rPr lang="en-GB" b="1">
                <a:solidFill>
                  <a:srgbClr val="F64224"/>
                </a:solidFill>
              </a:rPr>
              <a:t>Higher affinity for oxygen</a:t>
            </a:r>
          </a:p>
        </p:txBody>
      </p:sp>
      <p:sp>
        <p:nvSpPr>
          <p:cNvPr id="7195" name="Line 27"/>
          <p:cNvSpPr>
            <a:spLocks noChangeShapeType="1"/>
          </p:cNvSpPr>
          <p:nvPr/>
        </p:nvSpPr>
        <p:spPr bwMode="auto">
          <a:xfrm flipH="1">
            <a:off x="2971800" y="381000"/>
            <a:ext cx="1447800" cy="0"/>
          </a:xfrm>
          <a:prstGeom prst="line">
            <a:avLst/>
          </a:prstGeom>
          <a:noFill/>
          <a:ln w="9525">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127551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193"/>
                                        </p:tgtEl>
                                        <p:attrNameLst>
                                          <p:attrName>style.visibility</p:attrName>
                                        </p:attrNameLst>
                                      </p:cBhvr>
                                      <p:to>
                                        <p:strVal val="visible"/>
                                      </p:to>
                                    </p:set>
                                    <p:animEffect transition="in" filter="wipe(left)">
                                      <p:cBhvr>
                                        <p:cTn id="11" dur="500"/>
                                        <p:tgtEl>
                                          <p:spTgt spid="719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7194"/>
                                        </p:tgtEl>
                                        <p:attrNameLst>
                                          <p:attrName>style.visibility</p:attrName>
                                        </p:attrNameLst>
                                      </p:cBhvr>
                                      <p:to>
                                        <p:strVal val="visible"/>
                                      </p:to>
                                    </p:set>
                                    <p:animEffect transition="in" filter="wipe(right)">
                                      <p:cBhvr>
                                        <p:cTn id="25" dur="500"/>
                                        <p:tgtEl>
                                          <p:spTgt spid="7194"/>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wipe(right)">
                                      <p:cBhvr>
                                        <p:cTn id="28"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nimBg="1"/>
      <p:bldP spid="7192" grpId="0" animBg="1"/>
      <p:bldP spid="7193" grpId="0" animBg="1"/>
      <p:bldP spid="7194" grpId="0" animBg="1"/>
      <p:bldP spid="719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548" y="1772816"/>
            <a:ext cx="20320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pic>
        <p:nvPicPr>
          <p:cNvPr id="39939"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19" y="2330450"/>
            <a:ext cx="38100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9940" name="Rectangle 3"/>
          <p:cNvSpPr>
            <a:spLocks/>
          </p:cNvSpPr>
          <p:nvPr/>
        </p:nvSpPr>
        <p:spPr bwMode="auto">
          <a:xfrm>
            <a:off x="381000" y="381000"/>
            <a:ext cx="7861300" cy="588963"/>
          </a:xfrm>
          <a:prstGeom prst="rect">
            <a:avLst/>
          </a:prstGeom>
          <a:solidFill>
            <a:srgbClr val="00AE00"/>
          </a:solidFill>
          <a:ln w="12700">
            <a:solidFill>
              <a:srgbClr val="919191"/>
            </a:solidFill>
            <a:miter lim="800000"/>
            <a:headEnd/>
            <a:tailEnd/>
          </a:ln>
        </p:spPr>
        <p:txBody>
          <a:bodyPr lIns="0" tIns="0" rIns="39688" bIns="0"/>
          <a:lstStyle/>
          <a:p>
            <a:pPr marL="39688">
              <a:spcBef>
                <a:spcPts val="1850"/>
              </a:spcBef>
            </a:pPr>
            <a:r>
              <a:rPr lang="en-US" sz="3200">
                <a:solidFill>
                  <a:srgbClr val="FFFFFF"/>
                </a:solidFill>
                <a:latin typeface="Times New Roman Italic" charset="0"/>
                <a:cs typeface="Times New Roman Italic" charset="0"/>
                <a:sym typeface="Times New Roman Italic" charset="0"/>
              </a:rPr>
              <a:t>Animals at altitude eg Llama</a:t>
            </a:r>
          </a:p>
        </p:txBody>
      </p:sp>
      <p:sp>
        <p:nvSpPr>
          <p:cNvPr id="39941" name="Rectangle 4"/>
          <p:cNvSpPr>
            <a:spLocks/>
          </p:cNvSpPr>
          <p:nvPr/>
        </p:nvSpPr>
        <p:spPr bwMode="auto">
          <a:xfrm>
            <a:off x="4762500" y="1340768"/>
            <a:ext cx="4201988"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2000" dirty="0">
                <a:solidFill>
                  <a:schemeClr val="tx1"/>
                </a:solidFill>
                <a:latin typeface="Arial Bold" charset="0"/>
                <a:cs typeface="Arial Bold" charset="0"/>
                <a:sym typeface="Arial Bold" charset="0"/>
              </a:rPr>
              <a:t>At high altitude there is a drop in atmospheric pressure</a:t>
            </a:r>
          </a:p>
          <a:p>
            <a:pPr marL="39688"/>
            <a:endParaRPr lang="en-US" sz="2000" dirty="0">
              <a:solidFill>
                <a:schemeClr val="tx1"/>
              </a:solidFill>
              <a:latin typeface="Arial Bold" charset="0"/>
              <a:cs typeface="Arial Bold" charset="0"/>
              <a:sym typeface="Arial Bold" charset="0"/>
            </a:endParaRPr>
          </a:p>
          <a:p>
            <a:pPr marL="39688"/>
            <a:r>
              <a:rPr lang="en-US" sz="2000" dirty="0">
                <a:solidFill>
                  <a:schemeClr val="tx1"/>
                </a:solidFill>
                <a:latin typeface="Arial Bold" charset="0"/>
                <a:cs typeface="Arial Bold" charset="0"/>
                <a:sym typeface="Arial Bold" charset="0"/>
              </a:rPr>
              <a:t>Therefore the partial pressure of oxygen is less high</a:t>
            </a:r>
          </a:p>
          <a:p>
            <a:pPr marL="39688"/>
            <a:endParaRPr lang="en-US" sz="2000" dirty="0">
              <a:solidFill>
                <a:schemeClr val="tx1"/>
              </a:solidFill>
              <a:latin typeface="Arial Bold" charset="0"/>
              <a:cs typeface="Arial Bold" charset="0"/>
              <a:sym typeface="Arial Bold" charset="0"/>
            </a:endParaRPr>
          </a:p>
          <a:p>
            <a:pPr marL="39688"/>
            <a:r>
              <a:rPr lang="en-US" sz="2000" dirty="0">
                <a:solidFill>
                  <a:schemeClr val="tx1"/>
                </a:solidFill>
                <a:latin typeface="Arial Bold" charset="0"/>
                <a:cs typeface="Arial Bold" charset="0"/>
                <a:sym typeface="Arial Bold" charset="0"/>
              </a:rPr>
              <a:t>The Llama has </a:t>
            </a:r>
            <a:r>
              <a:rPr lang="en-US" sz="2000" dirty="0" err="1">
                <a:solidFill>
                  <a:schemeClr val="tx1"/>
                </a:solidFill>
                <a:latin typeface="Arial Bold" charset="0"/>
                <a:cs typeface="Arial Bold" charset="0"/>
                <a:sym typeface="Arial Bold" charset="0"/>
              </a:rPr>
              <a:t>haemoglobin</a:t>
            </a:r>
            <a:r>
              <a:rPr lang="en-US" sz="2000" dirty="0">
                <a:solidFill>
                  <a:schemeClr val="tx1"/>
                </a:solidFill>
                <a:latin typeface="Arial Bold" charset="0"/>
                <a:cs typeface="Arial Bold" charset="0"/>
                <a:sym typeface="Arial Bold" charset="0"/>
              </a:rPr>
              <a:t> that loads more readily with oxygen</a:t>
            </a:r>
          </a:p>
          <a:p>
            <a:pPr marL="39688"/>
            <a:endParaRPr lang="en-US" sz="2000" dirty="0">
              <a:solidFill>
                <a:schemeClr val="tx1"/>
              </a:solidFill>
              <a:latin typeface="Arial Bold" charset="0"/>
              <a:cs typeface="Arial Bold" charset="0"/>
              <a:sym typeface="Arial Bold" charset="0"/>
            </a:endParaRPr>
          </a:p>
          <a:p>
            <a:pPr marL="39688"/>
            <a:r>
              <a:rPr lang="en-US" sz="2000" dirty="0">
                <a:solidFill>
                  <a:schemeClr val="tx1"/>
                </a:solidFill>
                <a:latin typeface="Arial Bold" charset="0"/>
                <a:cs typeface="Arial Bold" charset="0"/>
                <a:sym typeface="Arial Bold" charset="0"/>
              </a:rPr>
              <a:t>Its oxygen disassociation curve is to the left of humans</a:t>
            </a:r>
          </a:p>
          <a:p>
            <a:pPr marL="39688"/>
            <a:endParaRPr lang="en-US" sz="2000" dirty="0">
              <a:solidFill>
                <a:schemeClr val="tx1"/>
              </a:solidFill>
              <a:latin typeface="Arial Bold" charset="0"/>
              <a:cs typeface="Arial Bold" charset="0"/>
              <a:sym typeface="Arial Bold" charset="0"/>
            </a:endParaRPr>
          </a:p>
          <a:p>
            <a:pPr marL="39688"/>
            <a:r>
              <a:rPr lang="en-US" sz="2000" dirty="0" smtClean="0">
                <a:solidFill>
                  <a:schemeClr val="tx1"/>
                </a:solidFill>
                <a:latin typeface="Arial Bold" charset="0"/>
                <a:cs typeface="Arial Bold" charset="0"/>
                <a:sym typeface="Arial Bold" charset="0"/>
              </a:rPr>
              <a:t>At high altitude the number of </a:t>
            </a:r>
            <a:r>
              <a:rPr lang="en-US" sz="2000" dirty="0">
                <a:solidFill>
                  <a:schemeClr val="tx1"/>
                </a:solidFill>
                <a:latin typeface="Arial Bold" charset="0"/>
                <a:cs typeface="Arial Bold" charset="0"/>
                <a:sym typeface="Arial Bold" charset="0"/>
              </a:rPr>
              <a:t>red blood </a:t>
            </a:r>
            <a:r>
              <a:rPr lang="en-US" sz="2000" dirty="0" smtClean="0">
                <a:solidFill>
                  <a:schemeClr val="tx1"/>
                </a:solidFill>
                <a:latin typeface="Arial Bold" charset="0"/>
                <a:cs typeface="Arial Bold" charset="0"/>
                <a:sym typeface="Arial Bold" charset="0"/>
              </a:rPr>
              <a:t>cells in the blood of mammals increases</a:t>
            </a:r>
            <a:endParaRPr lang="en-US" sz="2000" dirty="0">
              <a:solidFill>
                <a:schemeClr val="tx1"/>
              </a:solidFill>
              <a:latin typeface="Arial Bold" charset="0"/>
              <a:cs typeface="Arial Bold" charset="0"/>
              <a:sym typeface="Arial Bold" charset="0"/>
            </a:endParaRPr>
          </a:p>
          <a:p>
            <a:pPr marL="39688"/>
            <a:endParaRPr lang="en-US" sz="2000" dirty="0">
              <a:solidFill>
                <a:schemeClr val="tx1"/>
              </a:solidFill>
              <a:latin typeface="Arial Bold" charset="0"/>
              <a:cs typeface="Arial Bold" charset="0"/>
              <a:sym typeface="Arial Bold" charset="0"/>
            </a:endParaRPr>
          </a:p>
          <a:p>
            <a:pPr marL="39688"/>
            <a:endParaRPr lang="en-US" sz="2000" dirty="0">
              <a:solidFill>
                <a:schemeClr val="tx1"/>
              </a:solidFill>
              <a:ea typeface="Lucida Grande" charset="0"/>
              <a:cs typeface="Lucida Grande" charset="0"/>
            </a:endParaRPr>
          </a:p>
          <a:p>
            <a:pPr marL="39688"/>
            <a:endParaRPr lang="en-US" sz="2000" dirty="0">
              <a:solidFill>
                <a:schemeClr val="tx1"/>
              </a:solidFill>
              <a:ea typeface="Lucida Grande" charset="0"/>
              <a:cs typeface="Lucida Grande" charset="0"/>
            </a:endParaRPr>
          </a:p>
        </p:txBody>
      </p:sp>
      <p:pic>
        <p:nvPicPr>
          <p:cNvPr id="3994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513" y="8382000"/>
            <a:ext cx="15128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spTree>
    <p:extLst>
      <p:ext uri="{BB962C8B-B14F-4D97-AF65-F5344CB8AC3E}">
        <p14:creationId xmlns:p14="http://schemas.microsoft.com/office/powerpoint/2010/main" val="356344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Llamas</a:t>
            </a:r>
            <a:r>
              <a:rPr lang="en-GB" dirty="0" smtClean="0"/>
              <a:t>. </a:t>
            </a:r>
            <a:endParaRPr lang="en-GB" dirty="0"/>
          </a:p>
        </p:txBody>
      </p:sp>
      <p:sp>
        <p:nvSpPr>
          <p:cNvPr id="3" name="Content Placeholder 2"/>
          <p:cNvSpPr>
            <a:spLocks noGrp="1"/>
          </p:cNvSpPr>
          <p:nvPr>
            <p:ph idx="1"/>
          </p:nvPr>
        </p:nvSpPr>
        <p:spPr>
          <a:xfrm>
            <a:off x="457200" y="2743200"/>
            <a:ext cx="8229600" cy="3581400"/>
          </a:xfrm>
        </p:spPr>
        <p:txBody>
          <a:bodyPr/>
          <a:lstStyle/>
          <a:p>
            <a:r>
              <a:rPr lang="en-GB" dirty="0" smtClean="0"/>
              <a:t>Live at high altitudes where there is less oxygen. </a:t>
            </a:r>
            <a:endParaRPr lang="en-GB" dirty="0"/>
          </a:p>
        </p:txBody>
      </p:sp>
      <p:pic>
        <p:nvPicPr>
          <p:cNvPr id="4" name="Picture 2"/>
          <p:cNvPicPr>
            <a:picLocks noChangeAspect="1" noChangeArrowheads="1"/>
          </p:cNvPicPr>
          <p:nvPr/>
        </p:nvPicPr>
        <p:blipFill>
          <a:blip r:embed="rId2" cstate="print"/>
          <a:srcRect l="8785" t="28125" r="34993" b="12500"/>
          <a:stretch>
            <a:fillRect/>
          </a:stretch>
        </p:blipFill>
        <p:spPr bwMode="auto">
          <a:xfrm>
            <a:off x="1600200" y="3124200"/>
            <a:ext cx="5715000" cy="3393281"/>
          </a:xfrm>
          <a:prstGeom prst="rect">
            <a:avLst/>
          </a:prstGeom>
          <a:noFill/>
          <a:ln w="9525">
            <a:noFill/>
            <a:miter lim="800000"/>
            <a:headEnd/>
            <a:tailEnd/>
          </a:ln>
        </p:spPr>
      </p:pic>
      <p:pic>
        <p:nvPicPr>
          <p:cNvPr id="5" name="Picture 3"/>
          <p:cNvPicPr>
            <a:picLocks noChangeAspect="1"/>
          </p:cNvPicPr>
          <p:nvPr/>
        </p:nvPicPr>
        <p:blipFill>
          <a:blip r:embed="rId3" cstate="print"/>
          <a:srcRect/>
          <a:stretch>
            <a:fillRect/>
          </a:stretch>
        </p:blipFill>
        <p:spPr bwMode="auto">
          <a:xfrm>
            <a:off x="4191000" y="152400"/>
            <a:ext cx="3822700" cy="2646103"/>
          </a:xfrm>
          <a:prstGeom prst="rect">
            <a:avLst/>
          </a:prstGeom>
          <a:noFill/>
          <a:ln w="9525">
            <a:noFill/>
            <a:miter lim="800000"/>
            <a:headEnd/>
            <a:tailEnd/>
          </a:ln>
        </p:spPr>
      </p:pic>
    </p:spTree>
    <p:extLst>
      <p:ext uri="{BB962C8B-B14F-4D97-AF65-F5344CB8AC3E}">
        <p14:creationId xmlns:p14="http://schemas.microsoft.com/office/powerpoint/2010/main" val="19529818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5257800" y="914400"/>
            <a:ext cx="3048000" cy="5562600"/>
          </a:xfrm>
        </p:spPr>
        <p:txBody>
          <a:bodyPr/>
          <a:lstStyle/>
          <a:p>
            <a:pPr eaLnBrk="1" hangingPunct="1">
              <a:lnSpc>
                <a:spcPct val="150000"/>
              </a:lnSpc>
            </a:pPr>
            <a:r>
              <a:rPr lang="en-GB" sz="1800" smtClean="0">
                <a:latin typeface="Comic Sans MS" pitchFamily="66" charset="0"/>
              </a:rPr>
              <a:t>Llamas – high altitude, little O</a:t>
            </a:r>
            <a:r>
              <a:rPr lang="en-GB" sz="1800" baseline="-25000" smtClean="0">
                <a:latin typeface="Comic Sans MS" pitchFamily="66" charset="0"/>
              </a:rPr>
              <a:t>2.</a:t>
            </a:r>
          </a:p>
          <a:p>
            <a:pPr eaLnBrk="1" hangingPunct="1">
              <a:lnSpc>
                <a:spcPct val="150000"/>
              </a:lnSpc>
            </a:pPr>
            <a:r>
              <a:rPr lang="en-GB" sz="1800" smtClean="0">
                <a:latin typeface="Comic Sans MS" pitchFamily="66" charset="0"/>
              </a:rPr>
              <a:t>Need higher affinity Hb – picks up O</a:t>
            </a:r>
            <a:r>
              <a:rPr lang="en-GB" sz="1800" baseline="-25000" smtClean="0">
                <a:latin typeface="Comic Sans MS" pitchFamily="66" charset="0"/>
              </a:rPr>
              <a:t>2</a:t>
            </a:r>
            <a:r>
              <a:rPr lang="en-GB" sz="1800" smtClean="0">
                <a:latin typeface="Comic Sans MS" pitchFamily="66" charset="0"/>
              </a:rPr>
              <a:t> more readily, but releases it less readily.</a:t>
            </a:r>
          </a:p>
          <a:p>
            <a:pPr eaLnBrk="1" hangingPunct="1">
              <a:lnSpc>
                <a:spcPct val="150000"/>
              </a:lnSpc>
            </a:pPr>
            <a:r>
              <a:rPr lang="en-GB" sz="1800" smtClean="0">
                <a:latin typeface="Comic Sans MS" pitchFamily="66" charset="0"/>
              </a:rPr>
              <a:t>Curve also shifted to left for other organisms inhabiting low O</a:t>
            </a:r>
            <a:r>
              <a:rPr lang="en-GB" sz="1800" baseline="-25000" smtClean="0">
                <a:latin typeface="Comic Sans MS" pitchFamily="66" charset="0"/>
              </a:rPr>
              <a:t>2</a:t>
            </a:r>
            <a:r>
              <a:rPr lang="en-GB" sz="1800" smtClean="0">
                <a:latin typeface="Comic Sans MS" pitchFamily="66" charset="0"/>
              </a:rPr>
              <a:t> environments – only releasing O</a:t>
            </a:r>
            <a:r>
              <a:rPr lang="en-GB" sz="1800" baseline="-25000" smtClean="0">
                <a:latin typeface="Comic Sans MS" pitchFamily="66" charset="0"/>
              </a:rPr>
              <a:t>2</a:t>
            </a:r>
            <a:r>
              <a:rPr lang="en-GB" sz="1800" smtClean="0">
                <a:latin typeface="Comic Sans MS" pitchFamily="66" charset="0"/>
              </a:rPr>
              <a:t> when pp very low.</a:t>
            </a:r>
          </a:p>
        </p:txBody>
      </p:sp>
      <p:pic>
        <p:nvPicPr>
          <p:cNvPr id="7173" name="Picture 5" descr="llama"/>
          <p:cNvPicPr>
            <a:picLocks noChangeAspect="1" noChangeArrowheads="1"/>
          </p:cNvPicPr>
          <p:nvPr/>
        </p:nvPicPr>
        <p:blipFill>
          <a:blip r:embed="rId2" cstate="print"/>
          <a:srcRect/>
          <a:stretch>
            <a:fillRect/>
          </a:stretch>
        </p:blipFill>
        <p:spPr bwMode="auto">
          <a:xfrm>
            <a:off x="381000" y="762000"/>
            <a:ext cx="4343400" cy="3657600"/>
          </a:xfrm>
          <a:prstGeom prst="rect">
            <a:avLst/>
          </a:prstGeom>
          <a:noFill/>
          <a:ln w="9525">
            <a:noFill/>
            <a:miter lim="800000"/>
            <a:headEnd/>
            <a:tailEnd/>
          </a:ln>
        </p:spPr>
      </p:pic>
    </p:spTree>
    <p:extLst>
      <p:ext uri="{BB962C8B-B14F-4D97-AF65-F5344CB8AC3E}">
        <p14:creationId xmlns:p14="http://schemas.microsoft.com/office/powerpoint/2010/main" val="110272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dissolve">
                                      <p:cBhvr>
                                        <p:cTn id="11" dur="500"/>
                                        <p:tgtEl>
                                          <p:spTgt spid="717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Effect transition="in" filter="dissolve">
                                      <p:cBhvr>
                                        <p:cTn id="16" dur="500"/>
                                        <p:tgtEl>
                                          <p:spTgt spid="71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dissolve">
                                      <p:cBhvr>
                                        <p:cTn id="21"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0"/>
            <a:ext cx="7772400" cy="1143000"/>
          </a:xfrm>
        </p:spPr>
        <p:txBody>
          <a:bodyPr/>
          <a:lstStyle/>
          <a:p>
            <a:r>
              <a:rPr lang="en-US" sz="6200" b="1" smtClean="0"/>
              <a:t>Altitude sickness</a:t>
            </a:r>
          </a:p>
        </p:txBody>
      </p:sp>
      <p:sp>
        <p:nvSpPr>
          <p:cNvPr id="37891" name="Content Placeholder 2"/>
          <p:cNvSpPr>
            <a:spLocks noGrp="1"/>
          </p:cNvSpPr>
          <p:nvPr>
            <p:ph idx="1"/>
          </p:nvPr>
        </p:nvSpPr>
        <p:spPr>
          <a:xfrm>
            <a:off x="609600" y="1295400"/>
            <a:ext cx="7772400" cy="4114800"/>
          </a:xfrm>
        </p:spPr>
        <p:txBody>
          <a:bodyPr/>
          <a:lstStyle/>
          <a:p>
            <a:r>
              <a:rPr lang="en-US" dirty="0" smtClean="0"/>
              <a:t>Caused by acute exposure to low partial pressure of oxygen at high altitude</a:t>
            </a:r>
          </a:p>
          <a:p>
            <a:r>
              <a:rPr lang="en-US" dirty="0" smtClean="0"/>
              <a:t>Compensated by altitude </a:t>
            </a:r>
            <a:r>
              <a:rPr lang="en-US" dirty="0" err="1" smtClean="0"/>
              <a:t>acclimatisation</a:t>
            </a:r>
            <a:r>
              <a:rPr lang="en-US" dirty="0" smtClean="0"/>
              <a:t> – body combats it by producing more red blood cells.  </a:t>
            </a:r>
          </a:p>
        </p:txBody>
      </p:sp>
      <p:pic>
        <p:nvPicPr>
          <p:cNvPr id="37892" name="Picture 3"/>
          <p:cNvPicPr>
            <a:picLocks noChangeAspect="1"/>
          </p:cNvPicPr>
          <p:nvPr/>
        </p:nvPicPr>
        <p:blipFill>
          <a:blip r:embed="rId2" cstate="print"/>
          <a:srcRect/>
          <a:stretch>
            <a:fillRect/>
          </a:stretch>
        </p:blipFill>
        <p:spPr bwMode="auto">
          <a:xfrm>
            <a:off x="5143500" y="3581400"/>
            <a:ext cx="4000500" cy="2667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8785" t="28125" r="34993" b="12500"/>
          <a:stretch>
            <a:fillRect/>
          </a:stretch>
        </p:blipFill>
        <p:spPr bwMode="auto">
          <a:xfrm>
            <a:off x="152400" y="3464719"/>
            <a:ext cx="5715000" cy="3393281"/>
          </a:xfrm>
          <a:prstGeom prst="rect">
            <a:avLst/>
          </a:prstGeom>
          <a:noFill/>
          <a:ln w="9525">
            <a:noFill/>
            <a:miter lim="800000"/>
            <a:headEnd/>
            <a:tailEnd/>
          </a:ln>
        </p:spPr>
      </p:pic>
      <p:cxnSp>
        <p:nvCxnSpPr>
          <p:cNvPr id="7" name="Straight Connector 6"/>
          <p:cNvCxnSpPr/>
          <p:nvPr/>
        </p:nvCxnSpPr>
        <p:spPr>
          <a:xfrm flipV="1">
            <a:off x="2895600" y="4114800"/>
            <a:ext cx="0" cy="2362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 y="4114800"/>
            <a:ext cx="228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2476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Smaller animals – have a high metabolic rate. </a:t>
            </a:r>
            <a:endParaRPr lang="en-GB" dirty="0"/>
          </a:p>
        </p:txBody>
      </p:sp>
      <p:sp>
        <p:nvSpPr>
          <p:cNvPr id="3" name="Content Placeholder 2"/>
          <p:cNvSpPr>
            <a:spLocks noGrp="1"/>
          </p:cNvSpPr>
          <p:nvPr>
            <p:ph idx="1"/>
          </p:nvPr>
        </p:nvSpPr>
        <p:spPr/>
        <p:txBody>
          <a:bodyPr/>
          <a:lstStyle/>
          <a:p>
            <a:endParaRPr lang="en-GB"/>
          </a:p>
        </p:txBody>
      </p:sp>
      <p:pic>
        <p:nvPicPr>
          <p:cNvPr id="4" name="Picture 7" descr="kangaroo-rat"/>
          <p:cNvPicPr>
            <a:picLocks noChangeAspect="1" noChangeArrowheads="1"/>
          </p:cNvPicPr>
          <p:nvPr/>
        </p:nvPicPr>
        <p:blipFill>
          <a:blip r:embed="rId2" cstate="print"/>
          <a:srcRect/>
          <a:stretch>
            <a:fillRect/>
          </a:stretch>
        </p:blipFill>
        <p:spPr bwMode="auto">
          <a:xfrm>
            <a:off x="4572000" y="1447800"/>
            <a:ext cx="4286250" cy="28575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8785" t="28125" r="34993" b="12500"/>
          <a:stretch>
            <a:fillRect/>
          </a:stretch>
        </p:blipFill>
        <p:spPr bwMode="auto">
          <a:xfrm>
            <a:off x="304800" y="3352800"/>
            <a:ext cx="5181600" cy="3076575"/>
          </a:xfrm>
          <a:prstGeom prst="rect">
            <a:avLst/>
          </a:prstGeom>
          <a:noFill/>
          <a:ln w="9525">
            <a:noFill/>
            <a:miter lim="800000"/>
            <a:headEnd/>
            <a:tailEnd/>
          </a:ln>
        </p:spPr>
      </p:pic>
    </p:spTree>
    <p:extLst>
      <p:ext uri="{BB962C8B-B14F-4D97-AF65-F5344CB8AC3E}">
        <p14:creationId xmlns:p14="http://schemas.microsoft.com/office/powerpoint/2010/main" val="38752104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800600" y="533400"/>
            <a:ext cx="3962400" cy="4648200"/>
          </a:xfrm>
        </p:spPr>
        <p:txBody>
          <a:bodyPr>
            <a:noAutofit/>
          </a:bodyPr>
          <a:lstStyle/>
          <a:p>
            <a:pPr eaLnBrk="1" hangingPunct="1">
              <a:lnSpc>
                <a:spcPct val="150000"/>
              </a:lnSpc>
            </a:pPr>
            <a:r>
              <a:rPr lang="en-GB" sz="2800" dirty="0" smtClean="0">
                <a:latin typeface="Comic Sans MS" pitchFamily="66" charset="0"/>
              </a:rPr>
              <a:t>Smaller animals (shrews/mice) and birds have curves shifted to the right.</a:t>
            </a:r>
          </a:p>
          <a:p>
            <a:pPr eaLnBrk="1" hangingPunct="1">
              <a:lnSpc>
                <a:spcPct val="150000"/>
              </a:lnSpc>
            </a:pPr>
            <a:r>
              <a:rPr lang="en-GB" sz="2800" dirty="0" smtClean="0">
                <a:latin typeface="Comic Sans MS" pitchFamily="66" charset="0"/>
              </a:rPr>
              <a:t>Have high metabolism so need O2 to be released readily.</a:t>
            </a:r>
          </a:p>
        </p:txBody>
      </p:sp>
      <p:pic>
        <p:nvPicPr>
          <p:cNvPr id="8196" name="Picture 4" descr="Slide3"/>
          <p:cNvPicPr>
            <a:picLocks noChangeAspect="1" noChangeArrowheads="1"/>
          </p:cNvPicPr>
          <p:nvPr/>
        </p:nvPicPr>
        <p:blipFill>
          <a:blip r:embed="rId2" cstate="print"/>
          <a:srcRect/>
          <a:stretch>
            <a:fillRect/>
          </a:stretch>
        </p:blipFill>
        <p:spPr bwMode="auto">
          <a:xfrm>
            <a:off x="0" y="1143000"/>
            <a:ext cx="4725689" cy="3880644"/>
          </a:xfrm>
          <a:prstGeom prst="rect">
            <a:avLst/>
          </a:prstGeom>
          <a:noFill/>
          <a:ln w="9525">
            <a:noFill/>
            <a:miter lim="800000"/>
            <a:headEnd/>
            <a:tailEnd/>
          </a:ln>
        </p:spPr>
      </p:pic>
    </p:spTree>
    <p:extLst>
      <p:ext uri="{BB962C8B-B14F-4D97-AF65-F5344CB8AC3E}">
        <p14:creationId xmlns:p14="http://schemas.microsoft.com/office/powerpoint/2010/main" val="345281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Blood pressure through the circulatory system</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16" y="1913165"/>
            <a:ext cx="4851997"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7"/>
          <p:cNvSpPr>
            <a:spLocks/>
          </p:cNvSpPr>
          <p:nvPr/>
        </p:nvSpPr>
        <p:spPr bwMode="auto">
          <a:xfrm>
            <a:off x="5105400" y="1913164"/>
            <a:ext cx="3848100" cy="303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28575" tIns="28575" rIns="28575" bIns="28575"/>
          <a:lstStyle/>
          <a:p>
            <a:pPr>
              <a:buClr>
                <a:srgbClr val="000000"/>
              </a:buClr>
              <a:buSzPct val="100000"/>
              <a:buFont typeface="Arial" charset="0"/>
              <a:buChar char="•"/>
            </a:pPr>
            <a:r>
              <a:rPr lang="en-US" dirty="0">
                <a:solidFill>
                  <a:srgbClr val="0000CC"/>
                </a:solidFill>
                <a:latin typeface="Arial" panose="020B0604020202020204" pitchFamily="34" charset="0"/>
                <a:ea typeface="Lucida Grande" charset="0"/>
                <a:cs typeface="Arial" panose="020B0604020202020204" pitchFamily="34" charset="0"/>
              </a:rPr>
              <a:t>Blood Pressure is highest in the aorta.  </a:t>
            </a:r>
          </a:p>
          <a:p>
            <a:endParaRPr lang="en-US" dirty="0">
              <a:solidFill>
                <a:srgbClr val="0000CC"/>
              </a:solidFill>
              <a:latin typeface="Arial" panose="020B0604020202020204" pitchFamily="34" charset="0"/>
              <a:ea typeface="Lucida Grande" charset="0"/>
              <a:cs typeface="Arial" panose="020B0604020202020204" pitchFamily="34" charset="0"/>
            </a:endParaRPr>
          </a:p>
          <a:p>
            <a:pPr>
              <a:buClr>
                <a:srgbClr val="000000"/>
              </a:buClr>
              <a:buSzPct val="100000"/>
              <a:buFont typeface="Arial" charset="0"/>
              <a:buChar char="•"/>
            </a:pPr>
            <a:r>
              <a:rPr lang="en-US" dirty="0">
                <a:solidFill>
                  <a:srgbClr val="0000CC"/>
                </a:solidFill>
                <a:latin typeface="Arial" panose="020B0604020202020204" pitchFamily="34" charset="0"/>
                <a:ea typeface="Lucida Grande" charset="0"/>
                <a:cs typeface="Arial" panose="020B0604020202020204" pitchFamily="34" charset="0"/>
              </a:rPr>
              <a:t>Pressure in the arteries and arterioles is </a:t>
            </a:r>
            <a:r>
              <a:rPr lang="en-US" b="1" dirty="0">
                <a:solidFill>
                  <a:srgbClr val="0000CC"/>
                </a:solidFill>
                <a:latin typeface="Arial" panose="020B0604020202020204" pitchFamily="34" charset="0"/>
                <a:ea typeface="Lucida Grande" charset="0"/>
                <a:cs typeface="Arial" panose="020B0604020202020204" pitchFamily="34" charset="0"/>
              </a:rPr>
              <a:t>pulsed </a:t>
            </a:r>
            <a:r>
              <a:rPr lang="en-US" dirty="0">
                <a:solidFill>
                  <a:srgbClr val="0000CC"/>
                </a:solidFill>
                <a:latin typeface="Arial" panose="020B0604020202020204" pitchFamily="34" charset="0"/>
                <a:ea typeface="Lucida Grande" charset="0"/>
                <a:cs typeface="Arial" panose="020B0604020202020204" pitchFamily="34" charset="0"/>
              </a:rPr>
              <a:t>i.e. it rises and falls due to the beating of the heart.  In systole, the elastic fibres expand to allow blood through.  In diastole, the pressure drops but elastic recoil will force blood onwards.</a:t>
            </a:r>
          </a:p>
          <a:p>
            <a:endParaRPr lang="en-US" dirty="0">
              <a:solidFill>
                <a:srgbClr val="0000CC"/>
              </a:solidFill>
              <a:latin typeface="Arial" panose="020B0604020202020204" pitchFamily="34" charset="0"/>
              <a:ea typeface="Lucida Grande" charset="0"/>
              <a:cs typeface="Arial" panose="020B0604020202020204" pitchFamily="34" charset="0"/>
            </a:endParaRPr>
          </a:p>
          <a:p>
            <a:pPr>
              <a:buClr>
                <a:srgbClr val="000000"/>
              </a:buClr>
              <a:buSzPct val="100000"/>
              <a:buFont typeface="Arial" charset="0"/>
              <a:buChar char="•"/>
            </a:pPr>
            <a:r>
              <a:rPr lang="en-US" dirty="0">
                <a:solidFill>
                  <a:srgbClr val="0000CC"/>
                </a:solidFill>
                <a:latin typeface="Arial" panose="020B0604020202020204" pitchFamily="34" charset="0"/>
                <a:ea typeface="Lucida Grande" charset="0"/>
                <a:cs typeface="Arial" panose="020B0604020202020204" pitchFamily="34" charset="0"/>
              </a:rPr>
              <a:t>Pressure in the capillaries and veins is low and constant</a:t>
            </a:r>
            <a:r>
              <a:rPr lang="en-US" dirty="0">
                <a:latin typeface="Arial" panose="020B0604020202020204" pitchFamily="34" charset="0"/>
                <a:ea typeface="Lucida Grande" charset="0"/>
                <a:cs typeface="Arial" panose="020B0604020202020204" pitchFamily="34" charset="0"/>
              </a:rPr>
              <a:t>.</a:t>
            </a:r>
          </a:p>
        </p:txBody>
      </p:sp>
    </p:spTree>
    <p:extLst>
      <p:ext uri="{BB962C8B-B14F-4D97-AF65-F5344CB8AC3E}">
        <p14:creationId xmlns:p14="http://schemas.microsoft.com/office/powerpoint/2010/main" val="13007559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p:cNvPicPr>
          <p:nvPr/>
        </p:nvPicPr>
        <p:blipFill>
          <a:blip r:embed="rId2" cstate="print"/>
          <a:srcRect/>
          <a:stretch>
            <a:fillRect/>
          </a:stretch>
        </p:blipFill>
        <p:spPr bwMode="auto">
          <a:xfrm>
            <a:off x="0" y="-1"/>
            <a:ext cx="8915400" cy="7052481"/>
          </a:xfrm>
          <a:prstGeom prst="rect">
            <a:avLst/>
          </a:prstGeom>
          <a:noFill/>
          <a:ln w="9525">
            <a:noFill/>
            <a:miter lim="800000"/>
            <a:headEnd/>
            <a:tailEnd/>
          </a:ln>
        </p:spPr>
      </p:pic>
    </p:spTree>
    <p:extLst>
      <p:ext uri="{BB962C8B-B14F-4D97-AF65-F5344CB8AC3E}">
        <p14:creationId xmlns:p14="http://schemas.microsoft.com/office/powerpoint/2010/main" val="19590815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a:grpSpLocks/>
          </p:cNvGrpSpPr>
          <p:nvPr/>
        </p:nvGrpSpPr>
        <p:grpSpPr bwMode="auto">
          <a:xfrm>
            <a:off x="1231900" y="1093788"/>
            <a:ext cx="6724650" cy="5359400"/>
            <a:chOff x="776" y="689"/>
            <a:chExt cx="4236" cy="3376"/>
          </a:xfrm>
        </p:grpSpPr>
        <p:sp>
          <p:nvSpPr>
            <p:cNvPr id="15376" name="Text Box 3"/>
            <p:cNvSpPr txBox="1">
              <a:spLocks noChangeArrowheads="1"/>
            </p:cNvSpPr>
            <p:nvPr/>
          </p:nvSpPr>
          <p:spPr bwMode="auto">
            <a:xfrm>
              <a:off x="1102" y="3873"/>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0</a:t>
              </a:r>
            </a:p>
          </p:txBody>
        </p:sp>
        <p:sp>
          <p:nvSpPr>
            <p:cNvPr id="15377" name="Text Box 4"/>
            <p:cNvSpPr txBox="1">
              <a:spLocks noChangeArrowheads="1"/>
            </p:cNvSpPr>
            <p:nvPr/>
          </p:nvSpPr>
          <p:spPr bwMode="auto">
            <a:xfrm>
              <a:off x="1728" y="3872"/>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2</a:t>
              </a:r>
            </a:p>
          </p:txBody>
        </p:sp>
        <p:sp>
          <p:nvSpPr>
            <p:cNvPr id="15378" name="Text Box 5"/>
            <p:cNvSpPr txBox="1">
              <a:spLocks noChangeArrowheads="1"/>
            </p:cNvSpPr>
            <p:nvPr/>
          </p:nvSpPr>
          <p:spPr bwMode="auto">
            <a:xfrm>
              <a:off x="2327" y="3873"/>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4</a:t>
              </a:r>
            </a:p>
          </p:txBody>
        </p:sp>
        <p:sp>
          <p:nvSpPr>
            <p:cNvPr id="15379" name="Text Box 6"/>
            <p:cNvSpPr txBox="1">
              <a:spLocks noChangeArrowheads="1"/>
            </p:cNvSpPr>
            <p:nvPr/>
          </p:nvSpPr>
          <p:spPr bwMode="auto">
            <a:xfrm>
              <a:off x="2952" y="3872"/>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6</a:t>
              </a:r>
            </a:p>
          </p:txBody>
        </p:sp>
        <p:sp>
          <p:nvSpPr>
            <p:cNvPr id="15380" name="Text Box 7"/>
            <p:cNvSpPr txBox="1">
              <a:spLocks noChangeArrowheads="1"/>
            </p:cNvSpPr>
            <p:nvPr/>
          </p:nvSpPr>
          <p:spPr bwMode="auto">
            <a:xfrm>
              <a:off x="3552" y="3873"/>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8</a:t>
              </a:r>
            </a:p>
          </p:txBody>
        </p:sp>
        <p:sp>
          <p:nvSpPr>
            <p:cNvPr id="15381" name="Text Box 8"/>
            <p:cNvSpPr txBox="1">
              <a:spLocks noChangeArrowheads="1"/>
            </p:cNvSpPr>
            <p:nvPr/>
          </p:nvSpPr>
          <p:spPr bwMode="auto">
            <a:xfrm>
              <a:off x="4123" y="3872"/>
              <a:ext cx="262" cy="192"/>
            </a:xfrm>
            <a:prstGeom prst="rect">
              <a:avLst/>
            </a:prstGeom>
            <a:noFill/>
            <a:ln w="9525">
              <a:noFill/>
              <a:miter lim="800000"/>
              <a:headEnd/>
              <a:tailEnd/>
            </a:ln>
          </p:spPr>
          <p:txBody>
            <a:bodyPr>
              <a:spAutoFit/>
            </a:bodyPr>
            <a:lstStyle/>
            <a:p>
              <a:pPr algn="ctr">
                <a:spcBef>
                  <a:spcPct val="50000"/>
                </a:spcBef>
                <a:defRPr/>
              </a:pPr>
              <a:r>
                <a:rPr lang="en-GB" sz="1400">
                  <a:latin typeface="+mn-lt"/>
                </a:rPr>
                <a:t>10</a:t>
              </a:r>
            </a:p>
          </p:txBody>
        </p:sp>
        <p:sp>
          <p:nvSpPr>
            <p:cNvPr id="15382" name="Text Box 9"/>
            <p:cNvSpPr txBox="1">
              <a:spLocks noChangeArrowheads="1"/>
            </p:cNvSpPr>
            <p:nvPr/>
          </p:nvSpPr>
          <p:spPr bwMode="auto">
            <a:xfrm>
              <a:off x="4694" y="3872"/>
              <a:ext cx="318" cy="192"/>
            </a:xfrm>
            <a:prstGeom prst="rect">
              <a:avLst/>
            </a:prstGeom>
            <a:noFill/>
            <a:ln w="9525">
              <a:noFill/>
              <a:miter lim="800000"/>
              <a:headEnd/>
              <a:tailEnd/>
            </a:ln>
          </p:spPr>
          <p:txBody>
            <a:bodyPr>
              <a:spAutoFit/>
            </a:bodyPr>
            <a:lstStyle/>
            <a:p>
              <a:pPr algn="ctr">
                <a:spcBef>
                  <a:spcPct val="50000"/>
                </a:spcBef>
                <a:defRPr/>
              </a:pPr>
              <a:r>
                <a:rPr lang="en-GB" sz="1400">
                  <a:latin typeface="+mn-lt"/>
                </a:rPr>
                <a:t>12</a:t>
              </a:r>
            </a:p>
          </p:txBody>
        </p:sp>
        <p:sp>
          <p:nvSpPr>
            <p:cNvPr id="15383" name="Text Box 10"/>
            <p:cNvSpPr txBox="1">
              <a:spLocks noChangeArrowheads="1"/>
            </p:cNvSpPr>
            <p:nvPr/>
          </p:nvSpPr>
          <p:spPr bwMode="auto">
            <a:xfrm>
              <a:off x="966" y="3728"/>
              <a:ext cx="181" cy="192"/>
            </a:xfrm>
            <a:prstGeom prst="rect">
              <a:avLst/>
            </a:prstGeom>
            <a:noFill/>
            <a:ln w="9525">
              <a:noFill/>
              <a:miter lim="800000"/>
              <a:headEnd/>
              <a:tailEnd/>
            </a:ln>
          </p:spPr>
          <p:txBody>
            <a:bodyPr>
              <a:spAutoFit/>
            </a:bodyPr>
            <a:lstStyle/>
            <a:p>
              <a:pPr>
                <a:spcBef>
                  <a:spcPct val="50000"/>
                </a:spcBef>
                <a:defRPr/>
              </a:pPr>
              <a:r>
                <a:rPr lang="en-GB" sz="1400">
                  <a:latin typeface="+mn-lt"/>
                </a:rPr>
                <a:t>0</a:t>
              </a:r>
            </a:p>
          </p:txBody>
        </p:sp>
        <p:sp>
          <p:nvSpPr>
            <p:cNvPr id="15384" name="Text Box 11"/>
            <p:cNvSpPr txBox="1">
              <a:spLocks noChangeArrowheads="1"/>
            </p:cNvSpPr>
            <p:nvPr/>
          </p:nvSpPr>
          <p:spPr bwMode="auto">
            <a:xfrm>
              <a:off x="867" y="3120"/>
              <a:ext cx="280" cy="192"/>
            </a:xfrm>
            <a:prstGeom prst="rect">
              <a:avLst/>
            </a:prstGeom>
            <a:noFill/>
            <a:ln w="9525">
              <a:noFill/>
              <a:miter lim="800000"/>
              <a:headEnd/>
              <a:tailEnd/>
            </a:ln>
          </p:spPr>
          <p:txBody>
            <a:bodyPr>
              <a:spAutoFit/>
            </a:bodyPr>
            <a:lstStyle/>
            <a:p>
              <a:pPr algn="r">
                <a:spcBef>
                  <a:spcPct val="50000"/>
                </a:spcBef>
                <a:defRPr/>
              </a:pPr>
              <a:r>
                <a:rPr lang="en-GB" sz="1400">
                  <a:latin typeface="+mn-lt"/>
                </a:rPr>
                <a:t>20</a:t>
              </a:r>
            </a:p>
          </p:txBody>
        </p:sp>
        <p:sp>
          <p:nvSpPr>
            <p:cNvPr id="15385" name="Text Box 12"/>
            <p:cNvSpPr txBox="1">
              <a:spLocks noChangeArrowheads="1"/>
            </p:cNvSpPr>
            <p:nvPr/>
          </p:nvSpPr>
          <p:spPr bwMode="auto">
            <a:xfrm>
              <a:off x="867" y="2513"/>
              <a:ext cx="280" cy="192"/>
            </a:xfrm>
            <a:prstGeom prst="rect">
              <a:avLst/>
            </a:prstGeom>
            <a:noFill/>
            <a:ln w="9525">
              <a:noFill/>
              <a:miter lim="800000"/>
              <a:headEnd/>
              <a:tailEnd/>
            </a:ln>
          </p:spPr>
          <p:txBody>
            <a:bodyPr>
              <a:spAutoFit/>
            </a:bodyPr>
            <a:lstStyle/>
            <a:p>
              <a:pPr algn="r">
                <a:spcBef>
                  <a:spcPct val="50000"/>
                </a:spcBef>
                <a:defRPr/>
              </a:pPr>
              <a:r>
                <a:rPr lang="en-GB" sz="1400">
                  <a:latin typeface="+mn-lt"/>
                </a:rPr>
                <a:t>40</a:t>
              </a:r>
            </a:p>
          </p:txBody>
        </p:sp>
        <p:sp>
          <p:nvSpPr>
            <p:cNvPr id="15386" name="Text Box 13"/>
            <p:cNvSpPr txBox="1">
              <a:spLocks noChangeArrowheads="1"/>
            </p:cNvSpPr>
            <p:nvPr/>
          </p:nvSpPr>
          <p:spPr bwMode="auto">
            <a:xfrm>
              <a:off x="867" y="1913"/>
              <a:ext cx="280" cy="192"/>
            </a:xfrm>
            <a:prstGeom prst="rect">
              <a:avLst/>
            </a:prstGeom>
            <a:noFill/>
            <a:ln w="9525">
              <a:noFill/>
              <a:miter lim="800000"/>
              <a:headEnd/>
              <a:tailEnd/>
            </a:ln>
          </p:spPr>
          <p:txBody>
            <a:bodyPr>
              <a:spAutoFit/>
            </a:bodyPr>
            <a:lstStyle/>
            <a:p>
              <a:pPr algn="r">
                <a:spcBef>
                  <a:spcPct val="50000"/>
                </a:spcBef>
                <a:defRPr/>
              </a:pPr>
              <a:r>
                <a:rPr lang="en-GB" sz="1400">
                  <a:latin typeface="+mn-lt"/>
                </a:rPr>
                <a:t>60</a:t>
              </a:r>
            </a:p>
          </p:txBody>
        </p:sp>
        <p:sp>
          <p:nvSpPr>
            <p:cNvPr id="15387" name="Text Box 14"/>
            <p:cNvSpPr txBox="1">
              <a:spLocks noChangeArrowheads="1"/>
            </p:cNvSpPr>
            <p:nvPr/>
          </p:nvSpPr>
          <p:spPr bwMode="auto">
            <a:xfrm>
              <a:off x="867" y="1297"/>
              <a:ext cx="280" cy="192"/>
            </a:xfrm>
            <a:prstGeom prst="rect">
              <a:avLst/>
            </a:prstGeom>
            <a:noFill/>
            <a:ln w="9525">
              <a:noFill/>
              <a:miter lim="800000"/>
              <a:headEnd/>
              <a:tailEnd/>
            </a:ln>
          </p:spPr>
          <p:txBody>
            <a:bodyPr>
              <a:spAutoFit/>
            </a:bodyPr>
            <a:lstStyle/>
            <a:p>
              <a:pPr algn="r">
                <a:spcBef>
                  <a:spcPct val="50000"/>
                </a:spcBef>
                <a:defRPr/>
              </a:pPr>
              <a:r>
                <a:rPr lang="en-GB" sz="1400">
                  <a:latin typeface="+mn-lt"/>
                </a:rPr>
                <a:t>80</a:t>
              </a:r>
            </a:p>
          </p:txBody>
        </p:sp>
        <p:sp>
          <p:nvSpPr>
            <p:cNvPr id="15388" name="Text Box 15"/>
            <p:cNvSpPr txBox="1">
              <a:spLocks noChangeArrowheads="1"/>
            </p:cNvSpPr>
            <p:nvPr/>
          </p:nvSpPr>
          <p:spPr bwMode="auto">
            <a:xfrm>
              <a:off x="776" y="689"/>
              <a:ext cx="371" cy="192"/>
            </a:xfrm>
            <a:prstGeom prst="rect">
              <a:avLst/>
            </a:prstGeom>
            <a:noFill/>
            <a:ln w="9525">
              <a:noFill/>
              <a:miter lim="800000"/>
              <a:headEnd/>
              <a:tailEnd/>
            </a:ln>
          </p:spPr>
          <p:txBody>
            <a:bodyPr>
              <a:spAutoFit/>
            </a:bodyPr>
            <a:lstStyle/>
            <a:p>
              <a:pPr algn="r">
                <a:spcBef>
                  <a:spcPct val="50000"/>
                </a:spcBef>
                <a:defRPr/>
              </a:pPr>
              <a:r>
                <a:rPr lang="en-GB" sz="1400">
                  <a:latin typeface="+mn-lt"/>
                </a:rPr>
                <a:t>100</a:t>
              </a:r>
            </a:p>
          </p:txBody>
        </p:sp>
      </p:grpSp>
      <p:pic>
        <p:nvPicPr>
          <p:cNvPr id="40963" name="Picture 16" descr="graff1"/>
          <p:cNvPicPr>
            <a:picLocks noChangeAspect="1" noChangeArrowheads="1"/>
          </p:cNvPicPr>
          <p:nvPr/>
        </p:nvPicPr>
        <p:blipFill>
          <a:blip r:embed="rId2">
            <a:extLst>
              <a:ext uri="{28A0092B-C50C-407E-A947-70E740481C1C}">
                <a14:useLocalDpi xmlns:a14="http://schemas.microsoft.com/office/drawing/2010/main" val="0"/>
              </a:ext>
            </a:extLst>
          </a:blip>
          <a:srcRect t="44324" r="14038"/>
          <a:stretch>
            <a:fillRect/>
          </a:stretch>
        </p:blipFill>
        <p:spPr bwMode="auto">
          <a:xfrm>
            <a:off x="1893888" y="1238250"/>
            <a:ext cx="5845175"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7"/>
          <p:cNvSpPr>
            <a:spLocks noChangeArrowheads="1"/>
          </p:cNvSpPr>
          <p:nvPr/>
        </p:nvSpPr>
        <p:spPr bwMode="auto">
          <a:xfrm>
            <a:off x="1835150" y="1123950"/>
            <a:ext cx="5903913" cy="5027613"/>
          </a:xfrm>
          <a:prstGeom prst="rect">
            <a:avLst/>
          </a:prstGeom>
          <a:solidFill>
            <a:schemeClr val="bg1">
              <a:alpha val="50980"/>
            </a:schemeClr>
          </a:solidFill>
          <a:ln w="9525">
            <a:noFill/>
            <a:miter lim="800000"/>
            <a:headEnd/>
            <a:tailEnd/>
          </a:ln>
        </p:spPr>
        <p:txBody>
          <a:bodyPr wrap="none" anchor="ctr"/>
          <a:lstStyle/>
          <a:p>
            <a:pPr>
              <a:defRPr/>
            </a:pPr>
            <a:endParaRPr lang="en-GB">
              <a:latin typeface="+mn-lt"/>
            </a:endParaRPr>
          </a:p>
        </p:txBody>
      </p:sp>
      <p:sp>
        <p:nvSpPr>
          <p:cNvPr id="15365" name="Freeform 6"/>
          <p:cNvSpPr>
            <a:spLocks/>
          </p:cNvSpPr>
          <p:nvPr/>
        </p:nvSpPr>
        <p:spPr bwMode="auto">
          <a:xfrm>
            <a:off x="1903413" y="1466850"/>
            <a:ext cx="5154612" cy="4610100"/>
          </a:xfrm>
          <a:custGeom>
            <a:avLst/>
            <a:gdLst>
              <a:gd name="T0" fmla="*/ 2147483647 w 3999"/>
              <a:gd name="T1" fmla="*/ 2147483647 h 3577"/>
              <a:gd name="T2" fmla="*/ 2147483647 w 3999"/>
              <a:gd name="T3" fmla="*/ 2147483647 h 3577"/>
              <a:gd name="T4" fmla="*/ 2147483647 w 3999"/>
              <a:gd name="T5" fmla="*/ 2147483647 h 3577"/>
              <a:gd name="T6" fmla="*/ 2147483647 w 3999"/>
              <a:gd name="T7" fmla="*/ 2147483647 h 3577"/>
              <a:gd name="T8" fmla="*/ 0 60000 65536"/>
              <a:gd name="T9" fmla="*/ 0 60000 65536"/>
              <a:gd name="T10" fmla="*/ 0 60000 65536"/>
              <a:gd name="T11" fmla="*/ 0 60000 65536"/>
              <a:gd name="T12" fmla="*/ 0 w 3999"/>
              <a:gd name="T13" fmla="*/ 0 h 3577"/>
              <a:gd name="T14" fmla="*/ 3999 w 3999"/>
              <a:gd name="T15" fmla="*/ 3577 h 3577"/>
            </a:gdLst>
            <a:ahLst/>
            <a:cxnLst>
              <a:cxn ang="T8">
                <a:pos x="T0" y="T1"/>
              </a:cxn>
              <a:cxn ang="T9">
                <a:pos x="T2" y="T3"/>
              </a:cxn>
              <a:cxn ang="T10">
                <a:pos x="T4" y="T5"/>
              </a:cxn>
              <a:cxn ang="T11">
                <a:pos x="T6" y="T7"/>
              </a:cxn>
            </a:cxnLst>
            <a:rect l="T12" t="T13" r="T14" b="T15"/>
            <a:pathLst>
              <a:path w="3999" h="3577">
                <a:moveTo>
                  <a:pt x="0" y="3577"/>
                </a:moveTo>
                <a:cubicBezTo>
                  <a:pt x="126" y="3529"/>
                  <a:pt x="594" y="3432"/>
                  <a:pt x="982" y="2889"/>
                </a:cubicBezTo>
                <a:cubicBezTo>
                  <a:pt x="1370" y="2346"/>
                  <a:pt x="2179" y="494"/>
                  <a:pt x="2326" y="320"/>
                </a:cubicBezTo>
                <a:cubicBezTo>
                  <a:pt x="2473" y="146"/>
                  <a:pt x="2665" y="55"/>
                  <a:pt x="2948" y="28"/>
                </a:cubicBezTo>
                <a:cubicBezTo>
                  <a:pt x="3231" y="1"/>
                  <a:pt x="3780" y="6"/>
                  <a:pt x="3999" y="0"/>
                </a:cubicBezTo>
              </a:path>
            </a:pathLst>
          </a:custGeom>
          <a:noFill/>
          <a:ln w="25400" cap="flat" cmpd="sng" algn="ctr">
            <a:solidFill>
              <a:srgbClr val="4A7EBB"/>
            </a:solidFill>
            <a:prstDash val="solid"/>
            <a:round/>
            <a:headEnd/>
            <a:tailEnd/>
          </a:ln>
        </p:spPr>
        <p:txBody>
          <a:bodyPr anchor="ctr"/>
          <a:lstStyle/>
          <a:p>
            <a:pPr>
              <a:defRPr/>
            </a:pPr>
            <a:endParaRPr lang="en-GB">
              <a:latin typeface="+mn-lt"/>
            </a:endParaRPr>
          </a:p>
        </p:txBody>
      </p:sp>
      <p:sp>
        <p:nvSpPr>
          <p:cNvPr id="15366" name="Text Box 20"/>
          <p:cNvSpPr txBox="1">
            <a:spLocks noChangeArrowheads="1"/>
          </p:cNvSpPr>
          <p:nvPr/>
        </p:nvSpPr>
        <p:spPr bwMode="auto">
          <a:xfrm>
            <a:off x="1331913" y="260350"/>
            <a:ext cx="7056437" cy="461963"/>
          </a:xfrm>
          <a:prstGeom prst="rect">
            <a:avLst/>
          </a:prstGeom>
          <a:noFill/>
          <a:ln w="9525">
            <a:noFill/>
            <a:miter lim="800000"/>
            <a:headEnd/>
            <a:tailEnd/>
          </a:ln>
        </p:spPr>
        <p:txBody>
          <a:bodyPr>
            <a:spAutoFit/>
          </a:bodyPr>
          <a:lstStyle/>
          <a:p>
            <a:pPr>
              <a:spcBef>
                <a:spcPct val="50000"/>
              </a:spcBef>
              <a:defRPr/>
            </a:pPr>
            <a:r>
              <a:rPr lang="en-GB" sz="2400">
                <a:latin typeface="+mn-lt"/>
              </a:rPr>
              <a:t>The Oxygen Dissociation Curve of an Athlete in Training</a:t>
            </a:r>
            <a:endParaRPr lang="en-GB" sz="2400" baseline="-25000">
              <a:latin typeface="+mn-lt"/>
            </a:endParaRPr>
          </a:p>
        </p:txBody>
      </p:sp>
      <p:sp>
        <p:nvSpPr>
          <p:cNvPr id="15367" name="Freeform 6"/>
          <p:cNvSpPr>
            <a:spLocks/>
          </p:cNvSpPr>
          <p:nvPr/>
        </p:nvSpPr>
        <p:spPr bwMode="auto">
          <a:xfrm>
            <a:off x="1908175" y="3055938"/>
            <a:ext cx="5073650" cy="3024187"/>
          </a:xfrm>
          <a:custGeom>
            <a:avLst/>
            <a:gdLst>
              <a:gd name="T0" fmla="*/ 2147483647 w 3196"/>
              <a:gd name="T1" fmla="*/ 2147483647 h 1905"/>
              <a:gd name="T2" fmla="*/ 2147483647 w 3196"/>
              <a:gd name="T3" fmla="*/ 2147483647 h 1905"/>
              <a:gd name="T4" fmla="*/ 2147483647 w 3196"/>
              <a:gd name="T5" fmla="*/ 2147483647 h 1905"/>
              <a:gd name="T6" fmla="*/ 2147483647 w 3196"/>
              <a:gd name="T7" fmla="*/ 2147483647 h 1905"/>
              <a:gd name="T8" fmla="*/ 0 60000 65536"/>
              <a:gd name="T9" fmla="*/ 0 60000 65536"/>
              <a:gd name="T10" fmla="*/ 0 60000 65536"/>
              <a:gd name="T11" fmla="*/ 0 60000 65536"/>
              <a:gd name="T12" fmla="*/ 0 w 3196"/>
              <a:gd name="T13" fmla="*/ 0 h 1905"/>
              <a:gd name="T14" fmla="*/ 3196 w 3196"/>
              <a:gd name="T15" fmla="*/ 1905 h 1905"/>
            </a:gdLst>
            <a:ahLst/>
            <a:cxnLst>
              <a:cxn ang="T8">
                <a:pos x="T0" y="T1"/>
              </a:cxn>
              <a:cxn ang="T9">
                <a:pos x="T2" y="T3"/>
              </a:cxn>
              <a:cxn ang="T10">
                <a:pos x="T4" y="T5"/>
              </a:cxn>
              <a:cxn ang="T11">
                <a:pos x="T6" y="T7"/>
              </a:cxn>
            </a:cxnLst>
            <a:rect l="T12" t="T13" r="T14" b="T15"/>
            <a:pathLst>
              <a:path w="3196" h="1905">
                <a:moveTo>
                  <a:pt x="0" y="1905"/>
                </a:moveTo>
                <a:cubicBezTo>
                  <a:pt x="102" y="1866"/>
                  <a:pt x="574" y="1758"/>
                  <a:pt x="892" y="1476"/>
                </a:cubicBezTo>
                <a:cubicBezTo>
                  <a:pt x="1210" y="1194"/>
                  <a:pt x="1636" y="456"/>
                  <a:pt x="1907" y="214"/>
                </a:cubicBezTo>
                <a:cubicBezTo>
                  <a:pt x="2026" y="73"/>
                  <a:pt x="2289" y="44"/>
                  <a:pt x="2519" y="22"/>
                </a:cubicBezTo>
                <a:cubicBezTo>
                  <a:pt x="2748" y="0"/>
                  <a:pt x="3018" y="9"/>
                  <a:pt x="3196" y="4"/>
                </a:cubicBezTo>
              </a:path>
            </a:pathLst>
          </a:custGeom>
          <a:noFill/>
          <a:ln w="25400" cap="flat" cmpd="sng" algn="ctr">
            <a:solidFill>
              <a:srgbClr val="FF0000"/>
            </a:solidFill>
            <a:prstDash val="solid"/>
            <a:round/>
            <a:headEnd/>
            <a:tailEnd/>
          </a:ln>
        </p:spPr>
        <p:txBody>
          <a:bodyPr anchor="ctr"/>
          <a:lstStyle/>
          <a:p>
            <a:pPr>
              <a:defRPr/>
            </a:pPr>
            <a:endParaRPr lang="en-GB">
              <a:latin typeface="+mn-lt"/>
            </a:endParaRPr>
          </a:p>
        </p:txBody>
      </p:sp>
      <p:pic>
        <p:nvPicPr>
          <p:cNvPr id="31770" name="Picture 26" descr="Ymarfer"/>
          <p:cNvPicPr>
            <a:picLocks noChangeAspect="1" noChangeArrowheads="1"/>
          </p:cNvPicPr>
          <p:nvPr/>
        </p:nvPicPr>
        <p:blipFill>
          <a:blip r:embed="rId3"/>
          <a:srcRect/>
          <a:stretch>
            <a:fillRect/>
          </a:stretch>
        </p:blipFill>
        <p:spPr bwMode="auto">
          <a:xfrm>
            <a:off x="7019925" y="2708275"/>
            <a:ext cx="1150938" cy="733425"/>
          </a:xfrm>
          <a:prstGeom prst="rect">
            <a:avLst/>
          </a:prstGeom>
          <a:ln>
            <a:noFill/>
          </a:ln>
          <a:effectLst>
            <a:outerShdw blurRad="292100" dist="139700" dir="2700000" algn="tl" rotWithShape="0">
              <a:srgbClr val="333333">
                <a:alpha val="65000"/>
              </a:srgbClr>
            </a:outerShdw>
          </a:effectLst>
        </p:spPr>
      </p:pic>
      <p:sp>
        <p:nvSpPr>
          <p:cNvPr id="28" name="Right Arrow 27"/>
          <p:cNvSpPr/>
          <p:nvPr/>
        </p:nvSpPr>
        <p:spPr>
          <a:xfrm>
            <a:off x="5076825" y="4076700"/>
            <a:ext cx="431800" cy="288925"/>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GB"/>
          </a:p>
        </p:txBody>
      </p:sp>
      <p:sp>
        <p:nvSpPr>
          <p:cNvPr id="29" name="Left Arrow 28"/>
          <p:cNvSpPr/>
          <p:nvPr/>
        </p:nvSpPr>
        <p:spPr>
          <a:xfrm>
            <a:off x="2987675" y="2997200"/>
            <a:ext cx="431800" cy="287338"/>
          </a:xfrm>
          <a:prstGeom prst="leftArrow">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GB"/>
          </a:p>
        </p:txBody>
      </p:sp>
      <p:sp>
        <p:nvSpPr>
          <p:cNvPr id="15371" name="Text Box 19"/>
          <p:cNvSpPr txBox="1">
            <a:spLocks noChangeArrowheads="1"/>
          </p:cNvSpPr>
          <p:nvPr/>
        </p:nvSpPr>
        <p:spPr bwMode="auto">
          <a:xfrm rot="-5400000">
            <a:off x="-694531" y="3548857"/>
            <a:ext cx="3889375" cy="338137"/>
          </a:xfrm>
          <a:prstGeom prst="rect">
            <a:avLst/>
          </a:prstGeom>
          <a:noFill/>
          <a:ln w="9525">
            <a:noFill/>
            <a:miter lim="800000"/>
            <a:headEnd/>
            <a:tailEnd/>
          </a:ln>
        </p:spPr>
        <p:txBody>
          <a:bodyPr>
            <a:spAutoFit/>
          </a:bodyPr>
          <a:lstStyle/>
          <a:p>
            <a:pPr>
              <a:spcBef>
                <a:spcPct val="50000"/>
              </a:spcBef>
              <a:defRPr/>
            </a:pPr>
            <a:r>
              <a:rPr lang="en-GB" sz="1600">
                <a:latin typeface="+mn-lt"/>
              </a:rPr>
              <a:t>Saturation of Haemoglobin / %</a:t>
            </a:r>
          </a:p>
        </p:txBody>
      </p:sp>
      <p:sp>
        <p:nvSpPr>
          <p:cNvPr id="15372" name="Rectangle 31"/>
          <p:cNvSpPr>
            <a:spLocks noChangeArrowheads="1"/>
          </p:cNvSpPr>
          <p:nvPr/>
        </p:nvSpPr>
        <p:spPr bwMode="auto">
          <a:xfrm>
            <a:off x="2843213" y="6448425"/>
            <a:ext cx="2779712" cy="338138"/>
          </a:xfrm>
          <a:prstGeom prst="rect">
            <a:avLst/>
          </a:prstGeom>
          <a:noFill/>
          <a:ln w="9525">
            <a:noFill/>
            <a:miter lim="800000"/>
            <a:headEnd/>
            <a:tailEnd/>
          </a:ln>
        </p:spPr>
        <p:txBody>
          <a:bodyPr wrap="none">
            <a:spAutoFit/>
          </a:bodyPr>
          <a:lstStyle/>
          <a:p>
            <a:pPr>
              <a:spcBef>
                <a:spcPct val="50000"/>
              </a:spcBef>
              <a:defRPr/>
            </a:pPr>
            <a:r>
              <a:rPr lang="en-GB" sz="1600">
                <a:latin typeface="+mn-lt"/>
              </a:rPr>
              <a:t>Partial Pressure of Oxygen/ kPa</a:t>
            </a:r>
          </a:p>
        </p:txBody>
      </p:sp>
      <p:sp>
        <p:nvSpPr>
          <p:cNvPr id="33" name="TextBox 32"/>
          <p:cNvSpPr txBox="1"/>
          <p:nvPr/>
        </p:nvSpPr>
        <p:spPr>
          <a:xfrm>
            <a:off x="4356100" y="4437063"/>
            <a:ext cx="1885950" cy="1477962"/>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txBody>
          <a:bodyPr>
            <a:spAutoFit/>
          </a:bodyPr>
          <a:lstStyle/>
          <a:p>
            <a:pPr>
              <a:defRPr/>
            </a:pPr>
            <a:r>
              <a:rPr lang="en-GB" sz="1500" dirty="0">
                <a:latin typeface="+mn-lt"/>
              </a:rPr>
              <a:t>The further the oxygen dissociation curve shifts to the right, the easier it is for the haemoglobin to give up its oxygen. </a:t>
            </a:r>
          </a:p>
        </p:txBody>
      </p:sp>
      <p:sp>
        <p:nvSpPr>
          <p:cNvPr id="34" name="TextBox 33"/>
          <p:cNvSpPr txBox="1"/>
          <p:nvPr/>
        </p:nvSpPr>
        <p:spPr>
          <a:xfrm>
            <a:off x="2268538" y="1412875"/>
            <a:ext cx="2016125" cy="1016000"/>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txBody>
          <a:bodyPr>
            <a:spAutoFit/>
          </a:bodyPr>
          <a:lstStyle/>
          <a:p>
            <a:pPr>
              <a:defRPr/>
            </a:pPr>
            <a:r>
              <a:rPr lang="en-GB" sz="1500" dirty="0">
                <a:latin typeface="+mn-lt"/>
              </a:rPr>
              <a:t>The further left the curve shifts, the easier it is for haemoglobin to pick up oxygen.</a:t>
            </a:r>
          </a:p>
        </p:txBody>
      </p:sp>
      <p:pic>
        <p:nvPicPr>
          <p:cNvPr id="15390" name="Picture 30" descr="http://livingtherun.com/wp-content/uploads/2011/05/Altitude-Training-Trail-Running.jpg"/>
          <p:cNvPicPr>
            <a:picLocks noChangeAspect="1" noChangeArrowheads="1"/>
          </p:cNvPicPr>
          <p:nvPr/>
        </p:nvPicPr>
        <p:blipFill>
          <a:blip r:embed="rId4"/>
          <a:srcRect/>
          <a:stretch>
            <a:fillRect/>
          </a:stretch>
        </p:blipFill>
        <p:spPr bwMode="auto">
          <a:xfrm>
            <a:off x="7056438" y="1112838"/>
            <a:ext cx="1152525" cy="766762"/>
          </a:xfrm>
          <a:prstGeom prst="rect">
            <a:avLst/>
          </a:prstGeom>
          <a:ln>
            <a:noFill/>
          </a:ln>
          <a:effectLst>
            <a:outerShdw blurRad="292100" dist="139700" dir="2700000" algn="tl" rotWithShape="0">
              <a:srgbClr val="333333">
                <a:alpha val="65000"/>
              </a:srgbClr>
            </a:outerShdw>
          </a:effectLst>
        </p:spPr>
      </p:pic>
      <p:sp>
        <p:nvSpPr>
          <p:cNvPr id="30" name="Left Arrow 29">
            <a:hlinkClick r:id="" action="ppaction://hlinkshowjump?jump=nextslide"/>
          </p:cNvPr>
          <p:cNvSpPr/>
          <p:nvPr/>
        </p:nvSpPr>
        <p:spPr>
          <a:xfrm flipH="1">
            <a:off x="8172450" y="6237288"/>
            <a:ext cx="849313" cy="433387"/>
          </a:xfrm>
          <a:prstGeom prst="leftArrow">
            <a:avLst/>
          </a:prstGeom>
          <a:solidFill>
            <a:srgbClr val="009900"/>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200" dirty="0"/>
              <a:t>Next</a:t>
            </a:r>
          </a:p>
        </p:txBody>
      </p:sp>
    </p:spTree>
    <p:extLst>
      <p:ext uri="{BB962C8B-B14F-4D97-AF65-F5344CB8AC3E}">
        <p14:creationId xmlns:p14="http://schemas.microsoft.com/office/powerpoint/2010/main" val="4282144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smtClean="0"/>
              <a:t>5 minute summary of lesson</a:t>
            </a:r>
            <a:endParaRPr lang="en-US" smtClean="0"/>
          </a:p>
        </p:txBody>
      </p:sp>
      <p:sp>
        <p:nvSpPr>
          <p:cNvPr id="47107" name="Content Placeholder 2"/>
          <p:cNvSpPr>
            <a:spLocks noGrp="1"/>
          </p:cNvSpPr>
          <p:nvPr>
            <p:ph idx="1"/>
          </p:nvPr>
        </p:nvSpPr>
        <p:spPr/>
        <p:txBody>
          <a:bodyPr/>
          <a:lstStyle/>
          <a:p>
            <a:r>
              <a:rPr lang="en-US" dirty="0" smtClean="0">
                <a:hlinkClick r:id="rId2"/>
              </a:rPr>
              <a:t>http://www.youtube.com/watch?v=wLPgxfBqtOM</a:t>
            </a:r>
          </a:p>
          <a:p>
            <a:r>
              <a:rPr lang="en-GB" sz="2400" b="1" dirty="0" smtClean="0"/>
              <a:t>Watch these videos after the lesson to help you understand this topic</a:t>
            </a:r>
          </a:p>
          <a:p>
            <a:r>
              <a:rPr lang="en-GB" sz="2000" dirty="0" smtClean="0"/>
              <a:t>Oxygen dissociation curve</a:t>
            </a:r>
          </a:p>
          <a:p>
            <a:r>
              <a:rPr lang="en-GB" sz="2000" dirty="0" smtClean="0">
                <a:hlinkClick r:id="rId3"/>
              </a:rPr>
              <a:t>http://www.youtube.com/watch?v=MKGhoC1Bf-I&amp;feature=related</a:t>
            </a:r>
            <a:endParaRPr lang="en-GB" sz="2000" dirty="0" smtClean="0"/>
          </a:p>
          <a:p>
            <a:r>
              <a:rPr lang="en-GB" sz="2000" dirty="0" smtClean="0"/>
              <a:t>The Bohr effect</a:t>
            </a:r>
          </a:p>
          <a:p>
            <a:r>
              <a:rPr lang="en-US" sz="2000" dirty="0" smtClean="0">
                <a:hlinkClick r:id="rId4"/>
              </a:rPr>
              <a:t>http://www.youtube.com/watch?v=-rCpkvE7uzo&amp;feature=fvwrel</a:t>
            </a:r>
            <a:endParaRPr lang="en-US" sz="2000" dirty="0" smtClean="0"/>
          </a:p>
        </p:txBody>
      </p:sp>
    </p:spTree>
    <p:extLst>
      <p:ext uri="{BB962C8B-B14F-4D97-AF65-F5344CB8AC3E}">
        <p14:creationId xmlns:p14="http://schemas.microsoft.com/office/powerpoint/2010/main" val="281757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219200"/>
          </a:xfrm>
        </p:spPr>
        <p:txBody>
          <a:bodyPr>
            <a:normAutofit fontScale="90000"/>
          </a:bodyPr>
          <a:lstStyle/>
          <a:p>
            <a:r>
              <a:rPr lang="en-GB" sz="4000" dirty="0" smtClean="0"/>
              <a:t>Describe how haemoglobin loads and unloads oxygen in the blood.  (4)</a:t>
            </a:r>
            <a:endParaRPr lang="en-GB" sz="4000" dirty="0"/>
          </a:p>
        </p:txBody>
      </p:sp>
      <p:sp>
        <p:nvSpPr>
          <p:cNvPr id="3" name="Content Placeholder 2"/>
          <p:cNvSpPr>
            <a:spLocks noGrp="1"/>
          </p:cNvSpPr>
          <p:nvPr>
            <p:ph idx="1"/>
          </p:nvPr>
        </p:nvSpPr>
        <p:spPr>
          <a:xfrm>
            <a:off x="457200" y="2057400"/>
            <a:ext cx="8229600" cy="4267200"/>
          </a:xfrm>
        </p:spPr>
        <p:txBody>
          <a:bodyPr>
            <a:normAutofit fontScale="92500" lnSpcReduction="20000"/>
          </a:bodyPr>
          <a:lstStyle/>
          <a:p>
            <a:pPr marL="514350" indent="-514350">
              <a:buFont typeface="+mj-lt"/>
              <a:buAutoNum type="arabicPeriod"/>
            </a:pPr>
            <a:r>
              <a:rPr lang="en-GB" dirty="0" smtClean="0"/>
              <a:t>Oxygen loads onto haemoglobin at high partial pressure.</a:t>
            </a:r>
          </a:p>
          <a:p>
            <a:pPr marL="514350" indent="-514350">
              <a:buFont typeface="+mj-lt"/>
              <a:buAutoNum type="arabicPeriod"/>
            </a:pPr>
            <a:r>
              <a:rPr lang="en-GB" dirty="0" smtClean="0"/>
              <a:t>In the lungs haemoglobin has a high affinity for oxygen.</a:t>
            </a:r>
          </a:p>
          <a:p>
            <a:pPr marL="514350" indent="-514350">
              <a:buFont typeface="+mj-lt"/>
              <a:buAutoNum type="arabicPeriod"/>
            </a:pPr>
            <a:r>
              <a:rPr lang="en-GB" dirty="0" smtClean="0"/>
              <a:t>Tissues have a low partial pressure of oxygen as it has been used in respiration. </a:t>
            </a:r>
          </a:p>
          <a:p>
            <a:pPr marL="514350" indent="-514350">
              <a:buFont typeface="+mj-lt"/>
              <a:buAutoNum type="arabicPeriod"/>
            </a:pPr>
            <a:r>
              <a:rPr lang="en-GB" dirty="0" smtClean="0"/>
              <a:t>In tissues haemoglobin has a lower affinity for oxygen.</a:t>
            </a:r>
          </a:p>
          <a:p>
            <a:pPr marL="514350" indent="-514350">
              <a:buFont typeface="+mj-lt"/>
              <a:buAutoNum type="arabicPeriod"/>
            </a:pPr>
            <a:r>
              <a:rPr lang="en-GB" dirty="0" smtClean="0"/>
              <a:t>Haemoglobin unloads oxygen at low partial pressure.</a:t>
            </a:r>
          </a:p>
        </p:txBody>
      </p:sp>
    </p:spTree>
    <p:extLst>
      <p:ext uri="{BB962C8B-B14F-4D97-AF65-F5344CB8AC3E}">
        <p14:creationId xmlns:p14="http://schemas.microsoft.com/office/powerpoint/2010/main" val="277737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rmAutofit fontScale="90000"/>
          </a:bodyPr>
          <a:lstStyle/>
          <a:p>
            <a:r>
              <a:rPr lang="en-GB" dirty="0" smtClean="0"/>
              <a:t>Explain how oxygen is loaded, transported and unloaded in the blood. (6)</a:t>
            </a:r>
            <a:endParaRPr lang="en-GB" dirty="0"/>
          </a:p>
        </p:txBody>
      </p:sp>
    </p:spTree>
    <p:extLst>
      <p:ext uri="{BB962C8B-B14F-4D97-AF65-F5344CB8AC3E}">
        <p14:creationId xmlns:p14="http://schemas.microsoft.com/office/powerpoint/2010/main" val="159142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609600"/>
            <a:ext cx="8229600" cy="5715000"/>
          </a:xfrm>
        </p:spPr>
        <p:txBody>
          <a:bodyPr>
            <a:normAutofit fontScale="92500"/>
          </a:bodyPr>
          <a:lstStyle/>
          <a:p>
            <a:endParaRPr lang="en-GB" dirty="0" smtClean="0"/>
          </a:p>
          <a:p>
            <a:pPr marL="514350" indent="-514350">
              <a:buFont typeface="+mj-lt"/>
              <a:buAutoNum type="arabicPeriod"/>
            </a:pPr>
            <a:r>
              <a:rPr lang="en-GB" sz="3200" dirty="0" smtClean="0"/>
              <a:t>Haemoglobin carries oxygen (or has a high affinity for oxygen, or </a:t>
            </a:r>
            <a:r>
              <a:rPr lang="en-GB" sz="3200" dirty="0" err="1" smtClean="0"/>
              <a:t>oxyhaemoglobin</a:t>
            </a:r>
            <a:r>
              <a:rPr lang="en-GB" sz="3200" dirty="0" smtClean="0"/>
              <a:t>; </a:t>
            </a:r>
          </a:p>
          <a:p>
            <a:pPr marL="514350" indent="-514350">
              <a:buFont typeface="+mj-lt"/>
              <a:buAutoNum type="arabicPeriod"/>
            </a:pPr>
            <a:r>
              <a:rPr lang="en-GB" sz="3200" dirty="0" smtClean="0"/>
              <a:t>In red blood cells; </a:t>
            </a:r>
          </a:p>
          <a:p>
            <a:pPr marL="514350" indent="-514350">
              <a:buFont typeface="+mj-lt"/>
              <a:buAutoNum type="arabicPeriod"/>
            </a:pPr>
            <a:r>
              <a:rPr lang="en-GB" sz="3200" dirty="0" smtClean="0"/>
              <a:t>Loading of oxygen takes place in the lungs; </a:t>
            </a:r>
          </a:p>
          <a:p>
            <a:pPr marL="514350" indent="-514350">
              <a:buFont typeface="+mj-lt"/>
              <a:buAutoNum type="arabicPeriod"/>
            </a:pPr>
            <a:r>
              <a:rPr lang="en-GB" sz="3200" dirty="0" smtClean="0"/>
              <a:t>At high p.O2; </a:t>
            </a:r>
          </a:p>
          <a:p>
            <a:pPr marL="514350" indent="-514350">
              <a:buFont typeface="+mj-lt"/>
              <a:buAutoNum type="arabicPeriod"/>
            </a:pPr>
            <a:r>
              <a:rPr lang="en-GB" sz="3200" dirty="0" smtClean="0"/>
              <a:t>Unloads oxygen to respiring cells or tissues; </a:t>
            </a:r>
          </a:p>
          <a:p>
            <a:pPr marL="514350" indent="-514350">
              <a:buFont typeface="+mj-lt"/>
              <a:buAutoNum type="arabicPeriod"/>
            </a:pPr>
            <a:r>
              <a:rPr lang="en-GB" sz="3200" dirty="0" smtClean="0"/>
              <a:t>At low p.O2; </a:t>
            </a:r>
          </a:p>
          <a:p>
            <a:pPr marL="514350" indent="-514350">
              <a:buFont typeface="+mj-lt"/>
              <a:buAutoNum type="arabicPeriod"/>
            </a:pPr>
            <a:r>
              <a:rPr lang="en-GB" sz="3200" dirty="0" smtClean="0"/>
              <a:t>Unloading linked to higher carbon dioxide (concentration);</a:t>
            </a:r>
          </a:p>
          <a:p>
            <a:pPr marL="514350" indent="-514350">
              <a:buFont typeface="+mj-lt"/>
              <a:buAutoNum type="arabicPeriod"/>
            </a:pPr>
            <a:endParaRPr lang="en-GB" dirty="0"/>
          </a:p>
        </p:txBody>
      </p:sp>
    </p:spTree>
    <p:extLst>
      <p:ext uri="{BB962C8B-B14F-4D97-AF65-F5344CB8AC3E}">
        <p14:creationId xmlns:p14="http://schemas.microsoft.com/office/powerpoint/2010/main" val="4170010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tissue fluid?</a:t>
            </a:r>
            <a:endParaRPr lang="en-GB" dirty="0"/>
          </a:p>
        </p:txBody>
      </p:sp>
      <p:sp>
        <p:nvSpPr>
          <p:cNvPr id="3" name="Content Placeholder 2"/>
          <p:cNvSpPr>
            <a:spLocks noGrp="1"/>
          </p:cNvSpPr>
          <p:nvPr>
            <p:ph idx="1"/>
          </p:nvPr>
        </p:nvSpPr>
        <p:spPr>
          <a:xfrm>
            <a:off x="435429" y="1981204"/>
            <a:ext cx="8229600" cy="3394472"/>
          </a:xfrm>
        </p:spPr>
        <p:txBody>
          <a:bodyPr>
            <a:normAutofit/>
          </a:bodyPr>
          <a:lstStyle/>
          <a:p>
            <a:pPr marL="0" indent="0">
              <a:buNone/>
            </a:pPr>
            <a:r>
              <a:rPr lang="en-GB" sz="2100" dirty="0"/>
              <a:t>Cells are bathed in or surrounded with a fluid that has come from the blood containing a supply of the materials they require and possessing an ability to absorb materials that needs to be removed from the cells.  This fluid is known as </a:t>
            </a:r>
            <a:r>
              <a:rPr lang="en-GB" sz="2100" b="1" dirty="0">
                <a:solidFill>
                  <a:srgbClr val="C00000"/>
                </a:solidFill>
              </a:rPr>
              <a:t>TISSUE FLUID</a:t>
            </a:r>
            <a:r>
              <a:rPr lang="en-GB" sz="2100" dirty="0"/>
              <a:t>.</a:t>
            </a:r>
          </a:p>
          <a:p>
            <a:pPr marL="0" indent="0">
              <a:buNone/>
            </a:pPr>
            <a:endParaRPr lang="en-GB" sz="2100" dirty="0"/>
          </a:p>
          <a:p>
            <a:pPr marL="0" indent="0">
              <a:buNone/>
            </a:pPr>
            <a:r>
              <a:rPr lang="en-GB" sz="2100" dirty="0"/>
              <a:t>What substances do you think tissue fluid contains?</a:t>
            </a:r>
          </a:p>
          <a:p>
            <a:pPr marL="0" indent="0">
              <a:buNone/>
            </a:pPr>
            <a:r>
              <a:rPr lang="en-GB" sz="2100" dirty="0">
                <a:solidFill>
                  <a:srgbClr val="C00000"/>
                </a:solidFill>
              </a:rPr>
              <a:t>Glucose, amino acids, fatty acids, ions in solution and oxygen</a:t>
            </a:r>
          </a:p>
          <a:p>
            <a:pPr marL="0" indent="0">
              <a:buNone/>
            </a:pPr>
            <a:endParaRPr lang="en-GB" sz="2100" dirty="0"/>
          </a:p>
        </p:txBody>
      </p:sp>
    </p:spTree>
    <p:extLst>
      <p:ext uri="{BB962C8B-B14F-4D97-AF65-F5344CB8AC3E}">
        <p14:creationId xmlns:p14="http://schemas.microsoft.com/office/powerpoint/2010/main" val="30617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3204</TotalTime>
  <Words>5656</Words>
  <Application>Microsoft Office PowerPoint</Application>
  <PresentationFormat>On-screen Show (4:3)</PresentationFormat>
  <Paragraphs>732</Paragraphs>
  <Slides>85</Slides>
  <Notes>14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99" baseType="lpstr">
      <vt:lpstr>Arial</vt:lpstr>
      <vt:lpstr>Arial Bold</vt:lpstr>
      <vt:lpstr>Calibri</vt:lpstr>
      <vt:lpstr>Comic Sans MS</vt:lpstr>
      <vt:lpstr>Lucida Grande</vt:lpstr>
      <vt:lpstr>Symbol</vt:lpstr>
      <vt:lpstr>Tahoma</vt:lpstr>
      <vt:lpstr>Times New Roman</vt:lpstr>
      <vt:lpstr>Times New Roman Italic</vt:lpstr>
      <vt:lpstr>Wingdings</vt:lpstr>
      <vt:lpstr>ヒラギノ角ゴ ProN W6</vt:lpstr>
      <vt:lpstr>Office Theme</vt:lpstr>
      <vt:lpstr>Artwork</vt:lpstr>
      <vt:lpstr>Chart</vt:lpstr>
      <vt:lpstr>Mass Transport</vt:lpstr>
      <vt:lpstr>Specification 3.3.4.1 Mass Transport in Animals </vt:lpstr>
      <vt:lpstr>Specification 3.3.4.1 Mass Transport in Animals </vt:lpstr>
      <vt:lpstr>Specification 3.3.4.1 Mass Transport in Animals </vt:lpstr>
      <vt:lpstr>PowerPoint Presentation</vt:lpstr>
      <vt:lpstr>Starter:  Arteries, capillaries and veins</vt:lpstr>
      <vt:lpstr>The Blood Vessel System</vt:lpstr>
      <vt:lpstr>Blood pressure through the circulatory system</vt:lpstr>
      <vt:lpstr>What is tissue fluid?</vt:lpstr>
      <vt:lpstr>PowerPoint Presentation</vt:lpstr>
      <vt:lpstr>Capillaries and Capillary Beds</vt:lpstr>
      <vt:lpstr>How the Structure and Functioning of Capillaries Satisfies Fick’s Law and Ensures Efficient Exchange of Materials by Diffusion </vt:lpstr>
      <vt:lpstr>Formation of Tissue Fluid</vt:lpstr>
      <vt:lpstr>Formation of tissue fluid</vt:lpstr>
      <vt:lpstr>Arterial End of Capillary Bed</vt:lpstr>
      <vt:lpstr>Return of Tissue Fluid to Blood</vt:lpstr>
      <vt:lpstr>The lymphatic system</vt:lpstr>
      <vt:lpstr>PowerPoint Presentation</vt:lpstr>
      <vt:lpstr>Names of Fluid</vt:lpstr>
      <vt:lpstr>Lymphoedema - disruption to the lymph system</vt:lpstr>
      <vt:lpstr>Knowledge Check</vt:lpstr>
      <vt:lpstr>PowerPoint Presentation</vt:lpstr>
      <vt:lpstr>Specification 3.3.4.1 Mass Transport in Animals </vt:lpstr>
      <vt:lpstr>Investigation into heart rate and caffeine</vt:lpstr>
      <vt:lpstr>Experiment</vt:lpstr>
      <vt:lpstr>Results</vt:lpstr>
      <vt:lpstr>Results that can be used</vt:lpstr>
      <vt:lpstr>Cardiovascular Disease and Risk Factors</vt:lpstr>
      <vt:lpstr>Risk and Cardiovasular Disease (CVD)</vt:lpstr>
      <vt:lpstr>Effects of CHD: heart attack</vt:lpstr>
      <vt:lpstr>Effects of CHD: angina</vt:lpstr>
      <vt:lpstr>What is coronary heart disease?</vt:lpstr>
      <vt:lpstr>Risk factors</vt:lpstr>
      <vt:lpstr>Correlation versus Cause</vt:lpstr>
      <vt:lpstr>Smoking</vt:lpstr>
      <vt:lpstr>High Blood Pressure (Hypertension)</vt:lpstr>
      <vt:lpstr>Blood Cholesterol and lipoproteins</vt:lpstr>
      <vt:lpstr>Diet</vt:lpstr>
      <vt:lpstr>Taking a risk – evaluating risk based on data</vt:lpstr>
      <vt:lpstr>Question Answers</vt:lpstr>
      <vt:lpstr>Plenary:  Identifying CHD risk factors</vt:lpstr>
      <vt:lpstr>PowerPoint Presentation</vt:lpstr>
      <vt:lpstr>Starter</vt:lpstr>
      <vt:lpstr>What are proteins?</vt:lpstr>
      <vt:lpstr>Haemoglobin Molecules</vt:lpstr>
      <vt:lpstr>PowerPoint Presentation</vt:lpstr>
      <vt:lpstr>PowerPoint Presentation</vt:lpstr>
      <vt:lpstr>Loading and Unloading Oxygen</vt:lpstr>
      <vt:lpstr>The Role of Haemoglobin</vt:lpstr>
      <vt:lpstr>Haemoglobin Oxygen Affinity</vt:lpstr>
      <vt:lpstr>Different Haemoglobins</vt:lpstr>
      <vt:lpstr>Partial Pressures</vt:lpstr>
      <vt:lpstr>PowerPoint Presentation</vt:lpstr>
      <vt:lpstr>Oxygen Dissociation Curves</vt:lpstr>
      <vt:lpstr>An Oxygen Dissociation Curve Shows Haemoglobin’s Affinity for Oxygen</vt:lpstr>
      <vt:lpstr>The Effect of Carbon Dioxide:</vt:lpstr>
      <vt:lpstr>Bohr Effect</vt:lpstr>
      <vt:lpstr>PowerPoint Presentation</vt:lpstr>
      <vt:lpstr>PowerPoint Presentation</vt:lpstr>
      <vt:lpstr>Bohr Effect Summary</vt:lpstr>
      <vt:lpstr>PowerPoint Presentation</vt:lpstr>
      <vt:lpstr>Factors affecting Disassociation </vt:lpstr>
      <vt:lpstr>Summary</vt:lpstr>
      <vt:lpstr>Where you live, What you do and your size is important.</vt:lpstr>
      <vt:lpstr>Organisms Need Adaptations to Survive in Particular Environments</vt:lpstr>
      <vt:lpstr>Organisms Need Adaptations for their Lifestyles</vt:lpstr>
      <vt:lpstr>Why have different haemoglobins?</vt:lpstr>
      <vt:lpstr>Lugworm</vt:lpstr>
      <vt:lpstr>Comparing Lugworm and Human Haemoglobin</vt:lpstr>
      <vt:lpstr>Foetal haemoglobin. </vt:lpstr>
      <vt:lpstr>Foetal Haemoglobin: </vt:lpstr>
      <vt:lpstr>PowerPoint Presentation</vt:lpstr>
      <vt:lpstr>PowerPoint Presentation</vt:lpstr>
      <vt:lpstr>PowerPoint Presentation</vt:lpstr>
      <vt:lpstr>Llamas. </vt:lpstr>
      <vt:lpstr>PowerPoint Presentation</vt:lpstr>
      <vt:lpstr>Altitude sickness</vt:lpstr>
      <vt:lpstr>Smaller animals – have a high metabolic rate. </vt:lpstr>
      <vt:lpstr>PowerPoint Presentation</vt:lpstr>
      <vt:lpstr>PowerPoint Presentation</vt:lpstr>
      <vt:lpstr>PowerPoint Presentation</vt:lpstr>
      <vt:lpstr>5 minute summary of lesson</vt:lpstr>
      <vt:lpstr>Describe how haemoglobin loads and unloads oxygen in the blood.  (4)</vt:lpstr>
      <vt:lpstr>Explain how oxygen is loaded, transported and unloaded in the blood. (6)</vt:lpstr>
      <vt:lpstr>PowerPoint Presentation</vt:lpstr>
    </vt:vector>
  </TitlesOfParts>
  <Company>BSF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Stevenson</dc:creator>
  <cp:lastModifiedBy>Justine Chatwin</cp:lastModifiedBy>
  <cp:revision>70</cp:revision>
  <dcterms:created xsi:type="dcterms:W3CDTF">2013-01-29T17:09:44Z</dcterms:created>
  <dcterms:modified xsi:type="dcterms:W3CDTF">2016-03-08T14:32:44Z</dcterms:modified>
</cp:coreProperties>
</file>