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05" r:id="rId2"/>
    <p:sldId id="309" r:id="rId3"/>
    <p:sldId id="313" r:id="rId4"/>
    <p:sldId id="320" r:id="rId5"/>
    <p:sldId id="321" r:id="rId6"/>
    <p:sldId id="322" r:id="rId7"/>
    <p:sldId id="410" r:id="rId8"/>
    <p:sldId id="411" r:id="rId9"/>
    <p:sldId id="412" r:id="rId10"/>
    <p:sldId id="413" r:id="rId11"/>
    <p:sldId id="414" r:id="rId12"/>
    <p:sldId id="323" r:id="rId13"/>
    <p:sldId id="324" r:id="rId14"/>
    <p:sldId id="404" r:id="rId15"/>
    <p:sldId id="405" r:id="rId16"/>
    <p:sldId id="393" r:id="rId17"/>
    <p:sldId id="415" r:id="rId18"/>
    <p:sldId id="416" r:id="rId19"/>
    <p:sldId id="417" r:id="rId20"/>
    <p:sldId id="418" r:id="rId21"/>
    <p:sldId id="419" r:id="rId22"/>
    <p:sldId id="327" r:id="rId23"/>
    <p:sldId id="330" r:id="rId24"/>
    <p:sldId id="331" r:id="rId25"/>
    <p:sldId id="335" r:id="rId26"/>
    <p:sldId id="338" r:id="rId27"/>
    <p:sldId id="389" r:id="rId28"/>
    <p:sldId id="361" r:id="rId29"/>
    <p:sldId id="362" r:id="rId30"/>
    <p:sldId id="363" r:id="rId31"/>
    <p:sldId id="388" r:id="rId32"/>
    <p:sldId id="375" r:id="rId33"/>
    <p:sldId id="376" r:id="rId34"/>
    <p:sldId id="377" r:id="rId35"/>
    <p:sldId id="378" r:id="rId36"/>
    <p:sldId id="379" r:id="rId37"/>
    <p:sldId id="380" r:id="rId38"/>
    <p:sldId id="420" r:id="rId39"/>
    <p:sldId id="381" r:id="rId40"/>
    <p:sldId id="382" r:id="rId41"/>
    <p:sldId id="407" r:id="rId42"/>
    <p:sldId id="408" r:id="rId43"/>
    <p:sldId id="383" r:id="rId44"/>
    <p:sldId id="386" r:id="rId45"/>
    <p:sldId id="38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45" autoAdjust="0"/>
    <p:restoredTop sz="91892" autoAdjust="0"/>
  </p:normalViewPr>
  <p:slideViewPr>
    <p:cSldViewPr>
      <p:cViewPr>
        <p:scale>
          <a:sx n="66" d="100"/>
          <a:sy n="66" d="100"/>
        </p:scale>
        <p:origin x="-1176" y="-72"/>
      </p:cViewPr>
      <p:guideLst>
        <p:guide orient="horz" pos="2160"/>
        <p:guide pos="2880"/>
      </p:guideLst>
    </p:cSldViewPr>
  </p:slideViewPr>
  <p:notesTextViewPr>
    <p:cViewPr>
      <p:scale>
        <a:sx n="1" d="1"/>
        <a:sy n="1" d="1"/>
      </p:scale>
      <p:origin x="0" y="0"/>
    </p:cViewPr>
  </p:notesTextViewPr>
  <p:sorterViewPr>
    <p:cViewPr>
      <p:scale>
        <a:sx n="100" d="100"/>
        <a:sy n="100" d="100"/>
      </p:scale>
      <p:origin x="0" y="16134"/>
    </p:cViewPr>
  </p:sorter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D59AB6-90E6-40E2-8739-34682C6090B2}" type="datetimeFigureOut">
              <a:rPr lang="en-GB" smtClean="0">
                <a:latin typeface="Arial" panose="020B0604020202020204" pitchFamily="34" charset="0"/>
                <a:cs typeface="Arial" panose="020B0604020202020204" pitchFamily="34" charset="0"/>
              </a:rPr>
              <a:t>18/03/2016</a:t>
            </a:fld>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6828DF-C90E-46D2-9364-928990D7A679}" type="slidenum">
              <a:rPr lang="en-GB" smtClean="0"/>
              <a:t>‹#›</a:t>
            </a:fld>
            <a:endParaRPr lang="en-GB" dirty="0"/>
          </a:p>
        </p:txBody>
      </p:sp>
    </p:spTree>
    <p:extLst>
      <p:ext uri="{BB962C8B-B14F-4D97-AF65-F5344CB8AC3E}">
        <p14:creationId xmlns:p14="http://schemas.microsoft.com/office/powerpoint/2010/main" val="3917504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234DA8-1899-4871-B965-167D9A6A44BC}" type="datetimeFigureOut">
              <a:rPr lang="en-GB" smtClean="0"/>
              <a:t>18/03/2016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06FFD-A70B-4B28-9880-1533E4ADFB2B}" type="slidenum">
              <a:rPr lang="en-GB" smtClean="0"/>
              <a:t>‹#›</a:t>
            </a:fld>
            <a:endParaRPr lang="en-GB" dirty="0"/>
          </a:p>
        </p:txBody>
      </p:sp>
    </p:spTree>
    <p:extLst>
      <p:ext uri="{BB962C8B-B14F-4D97-AF65-F5344CB8AC3E}">
        <p14:creationId xmlns:p14="http://schemas.microsoft.com/office/powerpoint/2010/main" val="286264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Practical/Demo ideas:</a:t>
            </a:r>
          </a:p>
          <a:p>
            <a:pPr marL="228600" indent="-228600">
              <a:buAutoNum type="arabicPeriod"/>
            </a:pPr>
            <a:r>
              <a:rPr lang="en-US" dirty="0" smtClean="0"/>
              <a:t>Food colour and celery/carnation show flow water</a:t>
            </a:r>
          </a:p>
          <a:p>
            <a:pPr marL="228600" indent="-228600">
              <a:buAutoNum type="arabicPeriod"/>
            </a:pPr>
            <a:r>
              <a:rPr lang="en-US" dirty="0" smtClean="0"/>
              <a:t>Looking under microscope at xylem of celery/banana</a:t>
            </a:r>
          </a:p>
          <a:p>
            <a:pPr marL="228600" indent="-228600">
              <a:buAutoNum type="arabicPeriod"/>
            </a:pPr>
            <a:r>
              <a:rPr lang="en-US" dirty="0" smtClean="0"/>
              <a:t>Setting</a:t>
            </a:r>
            <a:r>
              <a:rPr lang="en-US" baseline="0" dirty="0" smtClean="0"/>
              <a:t> up data logger to measure the trunk of a tree throughout 24 hours (not sure if you can do this but I’d love to set this up – always thought I had a but of tree-hugging in me)</a:t>
            </a:r>
            <a:endParaRPr lang="en-MY" dirty="0"/>
          </a:p>
        </p:txBody>
      </p:sp>
      <p:sp>
        <p:nvSpPr>
          <p:cNvPr id="4" name="Slide Number Placeholder 3"/>
          <p:cNvSpPr>
            <a:spLocks noGrp="1"/>
          </p:cNvSpPr>
          <p:nvPr>
            <p:ph type="sldNum" sz="quarter" idx="10"/>
          </p:nvPr>
        </p:nvSpPr>
        <p:spPr/>
        <p:txBody>
          <a:bodyPr/>
          <a:lstStyle/>
          <a:p>
            <a:fld id="{31E06FFD-A70B-4B28-9880-1533E4ADFB2B}" type="slidenum">
              <a:rPr lang="en-GB" smtClean="0"/>
              <a:t>3</a:t>
            </a:fld>
            <a:endParaRPr lang="en-GB" dirty="0"/>
          </a:p>
        </p:txBody>
      </p:sp>
    </p:spTree>
    <p:extLst>
      <p:ext uri="{BB962C8B-B14F-4D97-AF65-F5344CB8AC3E}">
        <p14:creationId xmlns:p14="http://schemas.microsoft.com/office/powerpoint/2010/main" val="2562759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a:solidFill>
            <a:srgbClr val="FFFFFF"/>
          </a:solidFill>
          <a:ln/>
        </p:spPr>
      </p:sp>
      <p:sp>
        <p:nvSpPr>
          <p:cNvPr id="81923" name="Rectangle 2"/>
          <p:cNvSpPr>
            <a:spLocks noGrp="1" noChangeArrowheads="1"/>
          </p:cNvSpPr>
          <p:nvPr>
            <p:ph type="body" idx="1"/>
          </p:nvPr>
        </p:nvSpPr>
        <p:spPr>
          <a:noFill/>
        </p:spPr>
        <p:txBody>
          <a:bodyPr/>
          <a:lstStyle/>
          <a:p>
            <a:pPr marL="158750" eaLnBrk="1" hangingPunct="1">
              <a:spcBef>
                <a:spcPts val="413"/>
              </a:spcBef>
            </a:pPr>
            <a:r>
              <a:rPr lang="en-US" altLang="en-US" dirty="0" smtClean="0">
                <a:solidFill>
                  <a:srgbClr val="000000"/>
                </a:solidFill>
                <a:latin typeface="Arial" panose="020B0604020202020204" pitchFamily="34" charset="0"/>
                <a:cs typeface="Arial" panose="020B0604020202020204" pitchFamily="34" charset="0"/>
                <a:sym typeface="Arial" panose="020B0604020202020204" pitchFamily="34" charset="0"/>
              </a:rPr>
              <a:t>Teacher to mention Photosynthesis, growth – elongation and vacuolation, support, cooling.</a:t>
            </a:r>
          </a:p>
        </p:txBody>
      </p:sp>
    </p:spTree>
    <p:extLst>
      <p:ext uri="{BB962C8B-B14F-4D97-AF65-F5344CB8AC3E}">
        <p14:creationId xmlns:p14="http://schemas.microsoft.com/office/powerpoint/2010/main" val="468014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Practical</a:t>
            </a:r>
          </a:p>
          <a:p>
            <a:r>
              <a:rPr lang="en-US" dirty="0" smtClean="0"/>
              <a:t>Setting</a:t>
            </a:r>
            <a:r>
              <a:rPr lang="en-US" baseline="0" dirty="0" smtClean="0"/>
              <a:t> up potometers and measuring transpiration – some nice maths and practical skills to be brought in here.</a:t>
            </a:r>
            <a:endParaRPr lang="en-US" dirty="0" smtClean="0"/>
          </a:p>
          <a:p>
            <a:endParaRPr lang="en-MY" dirty="0"/>
          </a:p>
        </p:txBody>
      </p:sp>
      <p:sp>
        <p:nvSpPr>
          <p:cNvPr id="4" name="Slide Number Placeholder 3"/>
          <p:cNvSpPr>
            <a:spLocks noGrp="1"/>
          </p:cNvSpPr>
          <p:nvPr>
            <p:ph type="sldNum" sz="quarter" idx="10"/>
          </p:nvPr>
        </p:nvSpPr>
        <p:spPr/>
        <p:txBody>
          <a:bodyPr/>
          <a:lstStyle/>
          <a:p>
            <a:fld id="{31E06FFD-A70B-4B28-9880-1533E4ADFB2B}" type="slidenum">
              <a:rPr lang="en-GB" smtClean="0"/>
              <a:t>27</a:t>
            </a:fld>
            <a:endParaRPr lang="en-GB" dirty="0"/>
          </a:p>
        </p:txBody>
      </p:sp>
    </p:spTree>
    <p:extLst>
      <p:ext uri="{BB962C8B-B14F-4D97-AF65-F5344CB8AC3E}">
        <p14:creationId xmlns:p14="http://schemas.microsoft.com/office/powerpoint/2010/main" val="163216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a:solidFill>
            <a:srgbClr val="FFFFFF"/>
          </a:solidFill>
          <a:ln/>
        </p:spPr>
      </p:sp>
      <p:sp>
        <p:nvSpPr>
          <p:cNvPr id="82947" name="Rectangle 2"/>
          <p:cNvSpPr>
            <a:spLocks noGrp="1" noChangeArrowheads="1"/>
          </p:cNvSpPr>
          <p:nvPr>
            <p:ph type="body" idx="1"/>
          </p:nvPr>
        </p:nvSpPr>
        <p:spPr>
          <a:noFill/>
        </p:spPr>
        <p:txBody>
          <a:bodyPr/>
          <a:lstStyle/>
          <a:p>
            <a:pPr marL="158750" eaLnBrk="1" hangingPunct="1">
              <a:spcBef>
                <a:spcPts val="413"/>
              </a:spcBef>
            </a:pPr>
            <a:r>
              <a:rPr lang="en-US" altLang="en-US" dirty="0" smtClean="0">
                <a:solidFill>
                  <a:srgbClr val="000000"/>
                </a:solidFill>
                <a:latin typeface="Arial" panose="020B0604020202020204" pitchFamily="34" charset="0"/>
                <a:cs typeface="Arial" panose="020B0604020202020204" pitchFamily="34" charset="0"/>
                <a:sym typeface="Arial" panose="020B0604020202020204" pitchFamily="34" charset="0"/>
              </a:rPr>
              <a:t>Teacher emphasises what must be measured to determine rate of transpiration – time and water loss= movement of water along the scale.  How do the different factors bring about the differences in the rate of transpiration – light increase energy for photosynthesis, humidity reduce evaporation etc.</a:t>
            </a:r>
          </a:p>
        </p:txBody>
      </p:sp>
    </p:spTree>
    <p:extLst>
      <p:ext uri="{BB962C8B-B14F-4D97-AF65-F5344CB8AC3E}">
        <p14:creationId xmlns:p14="http://schemas.microsoft.com/office/powerpoint/2010/main" val="3023644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Practical</a:t>
            </a:r>
            <a:r>
              <a:rPr lang="en-US" baseline="0" dirty="0" smtClean="0"/>
              <a:t> ideas</a:t>
            </a:r>
          </a:p>
          <a:p>
            <a:r>
              <a:rPr lang="en-US" baseline="0" dirty="0" smtClean="0"/>
              <a:t>Microscopy of sieve cells</a:t>
            </a:r>
            <a:endParaRPr lang="en-MY" dirty="0"/>
          </a:p>
        </p:txBody>
      </p:sp>
      <p:sp>
        <p:nvSpPr>
          <p:cNvPr id="4" name="Slide Number Placeholder 3"/>
          <p:cNvSpPr>
            <a:spLocks noGrp="1"/>
          </p:cNvSpPr>
          <p:nvPr>
            <p:ph type="sldNum" sz="quarter" idx="10"/>
          </p:nvPr>
        </p:nvSpPr>
        <p:spPr/>
        <p:txBody>
          <a:bodyPr/>
          <a:lstStyle/>
          <a:p>
            <a:fld id="{31E06FFD-A70B-4B28-9880-1533E4ADFB2B}" type="slidenum">
              <a:rPr lang="en-GB" smtClean="0"/>
              <a:t>31</a:t>
            </a:fld>
            <a:endParaRPr lang="en-GB" dirty="0"/>
          </a:p>
        </p:txBody>
      </p:sp>
    </p:spTree>
    <p:extLst>
      <p:ext uri="{BB962C8B-B14F-4D97-AF65-F5344CB8AC3E}">
        <p14:creationId xmlns:p14="http://schemas.microsoft.com/office/powerpoint/2010/main" val="85067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t>18/03/2016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26239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t>18/03/2016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18824542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t>18/03/2016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22281351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EF8A10-2AAB-4E24-A952-FED8F00087D6}" type="datetimeFigureOut">
              <a:rPr lang="en-GB" smtClean="0"/>
              <a:t>18/03/2016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364963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EF8A10-2AAB-4E24-A952-FED8F00087D6}" type="datetimeFigureOut">
              <a:rPr lang="en-GB" smtClean="0"/>
              <a:t>18/03/2016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427774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5EF8A10-2AAB-4E24-A952-FED8F00087D6}" type="datetimeFigureOut">
              <a:rPr lang="en-GB" smtClean="0"/>
              <a:t>18/03/2016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2344786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EF8A10-2AAB-4E24-A952-FED8F00087D6}" type="datetimeFigureOut">
              <a:rPr lang="en-GB" smtClean="0"/>
              <a:t>18/03/2016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135759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EF8A10-2AAB-4E24-A952-FED8F00087D6}" type="datetimeFigureOut">
              <a:rPr lang="en-GB" smtClean="0"/>
              <a:t>18/03/2016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29769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F8A10-2AAB-4E24-A952-FED8F00087D6}" type="datetimeFigureOut">
              <a:rPr lang="en-GB" smtClean="0"/>
              <a:t>18/03/2016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1080210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t>18/03/2016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19006310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EF8A10-2AAB-4E24-A952-FED8F00087D6}" type="datetimeFigureOut">
              <a:rPr lang="en-GB" smtClean="0"/>
              <a:t>18/03/2016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4F84E8-9A7C-4CC7-BEDE-15AE5E0E85F5}" type="slidenum">
              <a:rPr lang="en-GB" smtClean="0"/>
              <a:t>‹#›</a:t>
            </a:fld>
            <a:endParaRPr lang="en-GB" dirty="0"/>
          </a:p>
        </p:txBody>
      </p:sp>
    </p:spTree>
    <p:extLst>
      <p:ext uri="{BB962C8B-B14F-4D97-AF65-F5344CB8AC3E}">
        <p14:creationId xmlns:p14="http://schemas.microsoft.com/office/powerpoint/2010/main" val="15603472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GB" dirty="0" smtClean="0">
                <a:latin typeface="Arial" panose="020B0604020202020204" pitchFamily="34" charset="0"/>
                <a:cs typeface="Arial" panose="020B0604020202020204" pitchFamily="34" charset="0"/>
              </a:rPr>
              <a:t>To know crude oil is a mixture of hydrocarbons that can be separated into fractions</a:t>
            </a:r>
          </a:p>
          <a:p>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F84E8-9A7C-4CC7-BEDE-15AE5E0E85F5}" type="slidenum">
              <a:rPr lang="en-GB" smtClean="0"/>
              <a:t>‹#›</a:t>
            </a:fld>
            <a:endParaRPr lang="en-GB" dirty="0"/>
          </a:p>
        </p:txBody>
      </p:sp>
    </p:spTree>
    <p:extLst>
      <p:ext uri="{BB962C8B-B14F-4D97-AF65-F5344CB8AC3E}">
        <p14:creationId xmlns:p14="http://schemas.microsoft.com/office/powerpoint/2010/main" val="54910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00CC"/>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passel.unl.edu/pages/animation.php?a=water_movement_roots.swf&amp;b=1112032383&amp;idcollectionmodule=1130274160" TargetMode="External"/><Relationship Id="rId4" Type="http://schemas.openxmlformats.org/officeDocument/2006/relationships/hyperlink" Target="http://www.sciencemag.org/sciext/vis2005/show/transpiration.sw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hyperlink" Target="http://estream.godalming.ac.uk/View.aspx?ID=3641~4o~oqjYKry3" TargetMode="External"/><Relationship Id="rId2" Type="http://schemas.openxmlformats.org/officeDocument/2006/relationships/hyperlink" Target="http://plantandsoil.unl.edu/croptechnology2005/pages/animationOut.cgi?anim_name=water_movement_roots.swf"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hyperlink" Target="http://www.biologymad.com/resources/transpiration.swf"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iologymad.com/resources/transpiration.swf"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tem.org.uk/blog/transpiration-power-potometer?utm_source=EnewsletterOrAlert&amp;utm_medium=email&amp;utm_campaign=SL+enews+sec+Mar+16+sci&amp;gator_td=ahofJ4eYh1DnespaJPC2mTvYRtFRu5ens21rZhUQBLsg0Likqur7srNegPECll2YyOk4cXB0VyFekFU%2bHzDnJpi8BNLb0GKAHFPgVeWHezZcw3QBVzht5ZxZK9nFdxaEUVgkNAbJqjzLxT9xqCtvYyn7mkxrabOFRp4uVp5CudFG3vHzIzr%2bnZTxeNF8RJY92zbYLBYqNzfBnRAYdbOiLbgSQ1F23eYhEMJaiBXWFFU%3d" TargetMode="External"/><Relationship Id="rId5" Type="http://schemas.openxmlformats.org/officeDocument/2006/relationships/hyperlink" Target="http://science.cleapss.org.uk/Resource-Info/Setting-up-a-Potometer.aspx" TargetMode="External"/><Relationship Id="rId4" Type="http://schemas.openxmlformats.org/officeDocument/2006/relationships/hyperlink" Target="http://www.bing.com/videos/search?q=setting+up+potometers+a+level&amp;&amp;view=detail&amp;mid=05D299CA07C0F2A3048E05D299CA07C0F2A3048E&amp;rvsmid=89D3EEA278B072D7092A89D3EEA278B072D7092A&amp;FORM=VDFSRV&amp;fsscr=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sciencemag.org/site/feature/misc/webfeat/vis2005/show/transpiration.swf"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youtube.com/watch?v=-b6dvKgWBVY&amp;feature=related"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youtube.com/watch?v=lVt_ACnSgOE&amp;feature=player_embedde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95" y="2636912"/>
            <a:ext cx="7772400" cy="1224136"/>
          </a:xfrm>
        </p:spPr>
        <p:txBody>
          <a:bodyPr>
            <a:normAutofit/>
          </a:bodyPr>
          <a:lstStyle/>
          <a:p>
            <a:r>
              <a:rPr lang="en-US" sz="5400" dirty="0" smtClean="0"/>
              <a:t>Mass Transport</a:t>
            </a:r>
            <a:endParaRPr lang="en-MY" sz="5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82" y="3861048"/>
            <a:ext cx="3432809"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489" y="3861048"/>
            <a:ext cx="28479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82" y="285750"/>
            <a:ext cx="3107937" cy="2279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441" y="285750"/>
            <a:ext cx="3884922" cy="2279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27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p:cNvSpPr>
          <p:nvPr/>
        </p:nvSpPr>
        <p:spPr bwMode="auto">
          <a:xfrm>
            <a:off x="7448550" y="6392863"/>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30</a:t>
            </a:r>
          </a:p>
        </p:txBody>
      </p:sp>
      <p:sp>
        <p:nvSpPr>
          <p:cNvPr id="40963" name="Rectangle 2"/>
          <p:cNvSpPr>
            <a:spLocks noGrp="1" noChangeArrowheads="1"/>
          </p:cNvSpPr>
          <p:nvPr>
            <p:ph type="title"/>
          </p:nvPr>
        </p:nvSpPr>
        <p:spPr>
          <a:xfrm>
            <a:off x="457200" y="0"/>
            <a:ext cx="8229600" cy="2200275"/>
          </a:xfrm>
        </p:spPr>
        <p:txBody>
          <a:bodyPr lIns="25400" tIns="25400" rIns="5078" bIns="25400"/>
          <a:lstStyle/>
          <a:p>
            <a:pPr marL="39688" eaLnBrk="1" hangingPunct="1"/>
            <a:r>
              <a:rPr lang="en-US" altLang="en-US" sz="3000" dirty="0" smtClean="0">
                <a:latin typeface="Arial" panose="020B0604020202020204" pitchFamily="34" charset="0"/>
                <a:cs typeface="Arial" panose="020B0604020202020204" pitchFamily="34" charset="0"/>
                <a:sym typeface="Arial" panose="020B0604020202020204" pitchFamily="34" charset="0"/>
              </a:rPr>
              <a:t>Spirals (helices) or rings of lignin in tracheids and vessels give a characteristic appearance</a:t>
            </a:r>
            <a:endParaRPr lang="en-US" altLang="en-US" sz="3000" dirty="0" smtClean="0">
              <a:latin typeface="Arial" panose="020B0604020202020204" pitchFamily="34" charset="0"/>
              <a:sym typeface="Arial" panose="020B0604020202020204" pitchFamily="34" charset="0"/>
            </a:endParaRPr>
          </a:p>
        </p:txBody>
      </p:sp>
      <p:sp>
        <p:nvSpPr>
          <p:cNvPr id="40964" name="Rectangle 3"/>
          <p:cNvSpPr>
            <a:spLocks noGrp="1" noChangeArrowheads="1"/>
          </p:cNvSpPr>
          <p:nvPr>
            <p:ph type="body" idx="1"/>
          </p:nvPr>
        </p:nvSpPr>
        <p:spPr>
          <a:xfrm>
            <a:off x="2730500" y="8305800"/>
            <a:ext cx="8229600" cy="5257800"/>
          </a:xfrm>
        </p:spPr>
        <p:txBody>
          <a:bodyPr lIns="25400" tIns="25400" rIns="5078" bIns="25400"/>
          <a:lstStyle/>
          <a:p>
            <a:pPr eaLnBrk="1" hangingPunct="1"/>
            <a:endParaRPr lang="en-US" altLang="en-US" dirty="0" smtClean="0"/>
          </a:p>
        </p:txBody>
      </p:sp>
      <p:pic>
        <p:nvPicPr>
          <p:cNvPr id="40965"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042" y="1772816"/>
            <a:ext cx="4470400"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40966"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4541" y="1806448"/>
            <a:ext cx="39624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40967"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677" y="2422377"/>
            <a:ext cx="21844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 name="TextBox 1"/>
          <p:cNvSpPr txBox="1"/>
          <p:nvPr/>
        </p:nvSpPr>
        <p:spPr>
          <a:xfrm>
            <a:off x="539552" y="5733256"/>
            <a:ext cx="8064896" cy="400110"/>
          </a:xfrm>
          <a:prstGeom prst="rect">
            <a:avLst/>
          </a:prstGeom>
          <a:noFill/>
          <a:ln>
            <a:solidFill>
              <a:srgbClr val="002060"/>
            </a:solidFill>
          </a:ln>
        </p:spPr>
        <p:txBody>
          <a:bodyPr wrap="square" rtlCol="0">
            <a:spAutoFit/>
          </a:bodyPr>
          <a:lstStyle/>
          <a:p>
            <a:r>
              <a:rPr lang="en-GB" sz="2000" b="1" dirty="0" smtClean="0">
                <a:solidFill>
                  <a:srgbClr val="0000CC"/>
                </a:solidFill>
                <a:latin typeface="Arial" panose="020B0604020202020204" pitchFamily="34" charset="0"/>
                <a:cs typeface="Arial" panose="020B0604020202020204" pitchFamily="34" charset="0"/>
              </a:rPr>
              <a:t>Celery demonstration and observing celery xylem practical</a:t>
            </a:r>
            <a:endParaRPr lang="en-GB" sz="2000" b="1"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710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p:cNvSpPr>
          <p:nvPr/>
        </p:nvSpPr>
        <p:spPr bwMode="auto">
          <a:xfrm>
            <a:off x="7448550" y="6392863"/>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32</a:t>
            </a:r>
          </a:p>
        </p:txBody>
      </p:sp>
      <p:pic>
        <p:nvPicPr>
          <p:cNvPr id="43011"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0"/>
            <a:ext cx="4027487" cy="852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3012" name="Rectangle 3"/>
          <p:cNvSpPr>
            <a:spLocks noGrp="1" noChangeArrowheads="1"/>
          </p:cNvSpPr>
          <p:nvPr>
            <p:ph type="title"/>
          </p:nvPr>
        </p:nvSpPr>
        <p:spPr>
          <a:xfrm>
            <a:off x="7200900" y="7572375"/>
            <a:ext cx="8229600" cy="1508125"/>
          </a:xfrm>
        </p:spPr>
        <p:txBody>
          <a:bodyPr lIns="25400" tIns="25400" rIns="5078" bIns="25400"/>
          <a:lstStyle/>
          <a:p>
            <a:pPr marL="39688" eaLnBrk="1" hangingPunct="1"/>
            <a:r>
              <a:rPr lang="en-US" altLang="en-US" sz="3600" dirty="0" smtClean="0"/>
              <a:t>Distribution of Xylem</a:t>
            </a:r>
          </a:p>
        </p:txBody>
      </p:sp>
      <p:sp>
        <p:nvSpPr>
          <p:cNvPr id="43013" name="Rectangle 4"/>
          <p:cNvSpPr>
            <a:spLocks noGrp="1" noChangeArrowheads="1"/>
          </p:cNvSpPr>
          <p:nvPr>
            <p:ph type="body" idx="1"/>
          </p:nvPr>
        </p:nvSpPr>
        <p:spPr>
          <a:xfrm>
            <a:off x="12890500" y="7899400"/>
            <a:ext cx="8229600" cy="5257800"/>
          </a:xfrm>
        </p:spPr>
        <p:txBody>
          <a:bodyPr lIns="25400" tIns="25400" rIns="5078" bIns="25400"/>
          <a:lstStyle/>
          <a:p>
            <a:pPr eaLnBrk="1" hangingPunct="1"/>
            <a:r>
              <a:rPr lang="en-US" altLang="en-US" sz="2600" dirty="0" smtClean="0"/>
              <a:t>Stems: part of peripheral vascular bundles</a:t>
            </a:r>
          </a:p>
        </p:txBody>
      </p:sp>
      <p:sp>
        <p:nvSpPr>
          <p:cNvPr id="43014" name="Rectangle 5"/>
          <p:cNvSpPr>
            <a:spLocks/>
          </p:cNvSpPr>
          <p:nvPr/>
        </p:nvSpPr>
        <p:spPr bwMode="auto">
          <a:xfrm>
            <a:off x="5245100" y="406400"/>
            <a:ext cx="29464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200" dirty="0">
                <a:solidFill>
                  <a:srgbClr val="0000CC"/>
                </a:solidFill>
                <a:cs typeface="Arial" panose="020B0604020202020204" pitchFamily="34" charset="0"/>
              </a:rPr>
              <a:t>Xylem is found in the root, the stem and the leaves.  Its distribution gives valuable </a:t>
            </a:r>
            <a:r>
              <a:rPr lang="en-US" altLang="en-US" sz="2200" dirty="0">
                <a:solidFill>
                  <a:srgbClr val="FF2712"/>
                </a:solidFill>
                <a:cs typeface="Arial" panose="020B0604020202020204" pitchFamily="34" charset="0"/>
              </a:rPr>
              <a:t>mechanical support.</a:t>
            </a:r>
          </a:p>
          <a:p>
            <a:pPr eaLnBrk="1" hangingPunct="1"/>
            <a:r>
              <a:rPr lang="en-US" altLang="en-US" sz="2200" dirty="0">
                <a:solidFill>
                  <a:srgbClr val="0000CC"/>
                </a:solidFill>
                <a:cs typeface="Arial" panose="020B0604020202020204" pitchFamily="34" charset="0"/>
              </a:rPr>
              <a:t>In the stem it is located in</a:t>
            </a:r>
            <a:r>
              <a:rPr lang="en-US" altLang="en-US" sz="2200" dirty="0">
                <a:solidFill>
                  <a:schemeClr val="tx1"/>
                </a:solidFill>
                <a:cs typeface="Arial" panose="020B0604020202020204" pitchFamily="34" charset="0"/>
              </a:rPr>
              <a:t> </a:t>
            </a:r>
            <a:r>
              <a:rPr lang="en-US" altLang="en-US" sz="2200" dirty="0">
                <a:solidFill>
                  <a:srgbClr val="FF2712"/>
                </a:solidFill>
                <a:cs typeface="Arial" panose="020B0604020202020204" pitchFamily="34" charset="0"/>
              </a:rPr>
              <a:t>peripheral</a:t>
            </a:r>
            <a:r>
              <a:rPr lang="en-US" altLang="en-US" sz="2200" dirty="0">
                <a:solidFill>
                  <a:schemeClr val="tx1"/>
                </a:solidFill>
                <a:cs typeface="Arial" panose="020B0604020202020204" pitchFamily="34" charset="0"/>
              </a:rPr>
              <a:t> </a:t>
            </a:r>
            <a:r>
              <a:rPr lang="en-US" altLang="en-US" sz="2200" dirty="0">
                <a:solidFill>
                  <a:srgbClr val="0000CC"/>
                </a:solidFill>
                <a:cs typeface="Arial" panose="020B0604020202020204" pitchFamily="34" charset="0"/>
              </a:rPr>
              <a:t>vascular bundles for flexible support, in the leaves the arrangement of vascular tissues are in the </a:t>
            </a:r>
            <a:r>
              <a:rPr lang="en-US" altLang="en-US" sz="2200" dirty="0">
                <a:solidFill>
                  <a:srgbClr val="FF2712"/>
                </a:solidFill>
                <a:cs typeface="Arial" panose="020B0604020202020204" pitchFamily="34" charset="0"/>
              </a:rPr>
              <a:t>midrib and veins </a:t>
            </a:r>
            <a:r>
              <a:rPr lang="en-US" altLang="en-US" sz="2200" dirty="0">
                <a:solidFill>
                  <a:srgbClr val="0000CC"/>
                </a:solidFill>
                <a:cs typeface="Arial" panose="020B0604020202020204" pitchFamily="34" charset="0"/>
              </a:rPr>
              <a:t>and in the roots the </a:t>
            </a:r>
            <a:r>
              <a:rPr lang="en-US" altLang="en-US" sz="2200" dirty="0">
                <a:solidFill>
                  <a:srgbClr val="FF2712"/>
                </a:solidFill>
                <a:cs typeface="Arial" panose="020B0604020202020204" pitchFamily="34" charset="0"/>
              </a:rPr>
              <a:t>central</a:t>
            </a:r>
            <a:r>
              <a:rPr lang="en-US" altLang="en-US" sz="2200" dirty="0">
                <a:solidFill>
                  <a:schemeClr val="tx1"/>
                </a:solidFill>
                <a:cs typeface="Arial" panose="020B0604020202020204" pitchFamily="34" charset="0"/>
              </a:rPr>
              <a:t> </a:t>
            </a:r>
            <a:r>
              <a:rPr lang="en-US" altLang="en-US" sz="2200" dirty="0">
                <a:solidFill>
                  <a:srgbClr val="0000CC"/>
                </a:solidFill>
                <a:cs typeface="Arial" panose="020B0604020202020204" pitchFamily="34" charset="0"/>
              </a:rPr>
              <a:t>arrangement helps to anchor the plant</a:t>
            </a:r>
          </a:p>
        </p:txBody>
      </p:sp>
    </p:spTree>
    <p:extLst>
      <p:ext uri="{BB962C8B-B14F-4D97-AF65-F5344CB8AC3E}">
        <p14:creationId xmlns:p14="http://schemas.microsoft.com/office/powerpoint/2010/main" val="1355304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p:cNvSpPr>
          <p:nvPr/>
        </p:nvSpPr>
        <p:spPr bwMode="auto">
          <a:xfrm>
            <a:off x="7497763" y="6392863"/>
            <a:ext cx="250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6</a:t>
            </a:r>
          </a:p>
        </p:txBody>
      </p:sp>
      <p:sp>
        <p:nvSpPr>
          <p:cNvPr id="13315" name="Rectangle 2"/>
          <p:cNvSpPr>
            <a:spLocks noGrp="1" noChangeArrowheads="1"/>
          </p:cNvSpPr>
          <p:nvPr>
            <p:ph type="title"/>
          </p:nvPr>
        </p:nvSpPr>
        <p:spPr>
          <a:xfrm>
            <a:off x="457200" y="0"/>
            <a:ext cx="8229600" cy="1690688"/>
          </a:xfrm>
        </p:spPr>
        <p:txBody>
          <a:bodyPr lIns="25400" tIns="25400" rIns="5078" bIns="25400"/>
          <a:lstStyle/>
          <a:p>
            <a:pPr marL="39688" eaLnBrk="1" hangingPunct="1"/>
            <a:r>
              <a:rPr lang="en-US" altLang="en-US" sz="3200" dirty="0" smtClean="0">
                <a:latin typeface="Arial" panose="020B0604020202020204" pitchFamily="34" charset="0"/>
                <a:cs typeface="Arial" panose="020B0604020202020204" pitchFamily="34" charset="0"/>
                <a:sym typeface="Arial" panose="020B0604020202020204" pitchFamily="34" charset="0"/>
              </a:rPr>
              <a:t>The pathway of water through a plant</a:t>
            </a:r>
            <a:endParaRPr lang="en-US" altLang="en-US" sz="3200" dirty="0" smtClean="0">
              <a:latin typeface="Arial" panose="020B0604020202020204" pitchFamily="34" charset="0"/>
              <a:sym typeface="Arial" panose="020B0604020202020204" pitchFamily="34" charset="0"/>
            </a:endParaRPr>
          </a:p>
        </p:txBody>
      </p:sp>
      <p:sp>
        <p:nvSpPr>
          <p:cNvPr id="13316" name="Rectangle 3"/>
          <p:cNvSpPr>
            <a:spLocks noGrp="1" noChangeArrowheads="1"/>
          </p:cNvSpPr>
          <p:nvPr>
            <p:ph type="body" idx="1"/>
          </p:nvPr>
        </p:nvSpPr>
        <p:spPr>
          <a:xfrm>
            <a:off x="1689100" y="9690100"/>
            <a:ext cx="8229600" cy="5257800"/>
          </a:xfrm>
        </p:spPr>
        <p:txBody>
          <a:bodyPr lIns="25400" tIns="25400" rIns="5078" bIns="25400"/>
          <a:lstStyle/>
          <a:p>
            <a:pPr eaLnBrk="1" hangingPunct="1"/>
            <a:endParaRPr lang="en-US" altLang="en-US" dirty="0" smtClean="0"/>
          </a:p>
        </p:txBody>
      </p:sp>
      <p:pic>
        <p:nvPicPr>
          <p:cNvPr id="1331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1892300"/>
            <a:ext cx="6591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4288979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dirty="0" smtClean="0"/>
              <a:t>Movement of water</a:t>
            </a:r>
          </a:p>
        </p:txBody>
      </p:sp>
      <p:sp>
        <p:nvSpPr>
          <p:cNvPr id="14339" name="Content Placeholder 2"/>
          <p:cNvSpPr>
            <a:spLocks noGrp="1"/>
          </p:cNvSpPr>
          <p:nvPr>
            <p:ph idx="1"/>
          </p:nvPr>
        </p:nvSpPr>
        <p:spPr/>
        <p:txBody>
          <a:bodyPr/>
          <a:lstStyle/>
          <a:p>
            <a:r>
              <a:rPr lang="en-US" altLang="en-US" dirty="0" smtClean="0"/>
              <a:t>The movement of water through a plant can be split into sections: </a:t>
            </a:r>
            <a:endParaRPr lang="en-GB" altLang="en-US" dirty="0" smtClean="0"/>
          </a:p>
          <a:p>
            <a:pPr lvl="1"/>
            <a:r>
              <a:rPr lang="en-GB" altLang="en-US" dirty="0" smtClean="0"/>
              <a:t>Movement of water out through the stomata</a:t>
            </a:r>
          </a:p>
          <a:p>
            <a:pPr lvl="1"/>
            <a:r>
              <a:rPr lang="en-GB" altLang="en-US" dirty="0" smtClean="0"/>
              <a:t>Movement of water across the cells of a leaf</a:t>
            </a:r>
          </a:p>
          <a:p>
            <a:pPr lvl="1"/>
            <a:r>
              <a:rPr lang="en-GB" altLang="en-US" dirty="0" smtClean="0"/>
              <a:t>Movement of water up the stem in the xylem</a:t>
            </a:r>
          </a:p>
          <a:p>
            <a:pPr lvl="1"/>
            <a:r>
              <a:rPr lang="en-GB" altLang="en-US" dirty="0" smtClean="0"/>
              <a:t>(Movement of water into the roots</a:t>
            </a:r>
            <a:r>
              <a:rPr lang="en-GB" altLang="en-US" dirty="0"/>
              <a:t>)</a:t>
            </a:r>
            <a:endParaRPr lang="en-GB" altLang="en-US" dirty="0" smtClean="0"/>
          </a:p>
        </p:txBody>
      </p:sp>
      <p:sp>
        <p:nvSpPr>
          <p:cNvPr id="4"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09F3B79E-33A9-48A8-B50C-23C1F796E64F}" type="slidenum">
              <a:rPr lang="en-US" altLang="en-US">
                <a:solidFill>
                  <a:srgbClr val="898989"/>
                </a:solidFill>
                <a:latin typeface="Lucida Grande" charset="0"/>
                <a:ea typeface="Lucida Grande" charset="0"/>
                <a:cs typeface="Lucida Grande" charset="0"/>
                <a:sym typeface="Lucida Grande" charset="0"/>
              </a:rPr>
              <a:pPr eaLnBrk="1" hangingPunct="1"/>
              <a:t>13</a:t>
            </a:fld>
            <a:endParaRPr lang="en-US" altLang="en-US" dirty="0">
              <a:solidFill>
                <a:srgbClr val="898989"/>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054073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p:cNvSpPr>
          <p:nvPr/>
        </p:nvSpPr>
        <p:spPr bwMode="auto">
          <a:xfrm>
            <a:off x="7461250" y="6399213"/>
            <a:ext cx="3238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cs typeface="Arial" panose="020B0604020202020204" pitchFamily="34" charset="0"/>
              </a:rPr>
              <a:t>34</a:t>
            </a:r>
          </a:p>
        </p:txBody>
      </p:sp>
      <p:sp>
        <p:nvSpPr>
          <p:cNvPr id="45059" name="Rectangle 2"/>
          <p:cNvSpPr>
            <a:spLocks noGrp="1" noChangeArrowheads="1"/>
          </p:cNvSpPr>
          <p:nvPr>
            <p:ph type="title"/>
          </p:nvPr>
        </p:nvSpPr>
        <p:spPr/>
        <p:txBody>
          <a:bodyPr lIns="25400" tIns="25400" rIns="5078" bIns="25400"/>
          <a:lstStyle/>
          <a:p>
            <a:pPr marL="39688" eaLnBrk="1" hangingPunct="1"/>
            <a:r>
              <a:rPr lang="en-US" altLang="en-US" sz="3400" dirty="0" smtClean="0">
                <a:latin typeface="Arial" panose="020B0604020202020204" pitchFamily="34" charset="0"/>
                <a:cs typeface="Arial" panose="020B0604020202020204" pitchFamily="34" charset="0"/>
                <a:sym typeface="Arial" panose="020B0604020202020204" pitchFamily="34" charset="0"/>
              </a:rPr>
              <a:t>Movement of water out through the stomata in the leaves</a:t>
            </a:r>
            <a:endParaRPr lang="en-US" altLang="en-US" sz="3400" dirty="0" smtClean="0">
              <a:latin typeface="Arial" panose="020B0604020202020204" pitchFamily="34" charset="0"/>
              <a:sym typeface="Arial" panose="020B0604020202020204" pitchFamily="34" charset="0"/>
            </a:endParaRPr>
          </a:p>
        </p:txBody>
      </p:sp>
      <p:sp>
        <p:nvSpPr>
          <p:cNvPr id="45060" name="Rectangle 3"/>
          <p:cNvSpPr>
            <a:spLocks noGrp="1" noChangeArrowheads="1"/>
          </p:cNvSpPr>
          <p:nvPr>
            <p:ph type="body" idx="1"/>
          </p:nvPr>
        </p:nvSpPr>
        <p:spPr>
          <a:xfrm>
            <a:off x="323528" y="1460500"/>
            <a:ext cx="8712968" cy="5257800"/>
          </a:xfrm>
        </p:spPr>
        <p:txBody>
          <a:bodyPr lIns="25400" tIns="25400" rIns="5078" bIns="25400"/>
          <a:lstStyle/>
          <a:p>
            <a:pPr eaLnBrk="1" hangingPunct="1"/>
            <a:r>
              <a:rPr lang="en-US" altLang="en-US" sz="2200" dirty="0" smtClean="0">
                <a:latin typeface="Arial" panose="020B0604020202020204" pitchFamily="34" charset="0"/>
                <a:cs typeface="Arial" panose="020B0604020202020204" pitchFamily="34" charset="0"/>
                <a:sym typeface="Arial" panose="020B0604020202020204" pitchFamily="34" charset="0"/>
              </a:rPr>
              <a:t>Water will evaporate out of the stomata if the humidity of the atmosphere is lower than that of the air spaces next to the stomata</a:t>
            </a:r>
            <a:endParaRPr lang="en-US" altLang="en-US" sz="2200" dirty="0" smtClean="0">
              <a:latin typeface="Arial" panose="020B0604020202020204" pitchFamily="34" charset="0"/>
              <a:sym typeface="Arial" panose="020B0604020202020204" pitchFamily="34" charset="0"/>
            </a:endParaRPr>
          </a:p>
          <a:p>
            <a:pPr eaLnBrk="1" hangingPunct="1"/>
            <a:r>
              <a:rPr lang="en-US" altLang="en-US" sz="2200" dirty="0" smtClean="0">
                <a:latin typeface="Arial" panose="020B0604020202020204" pitchFamily="34" charset="0"/>
                <a:cs typeface="Arial" panose="020B0604020202020204" pitchFamily="34" charset="0"/>
                <a:sym typeface="Arial" panose="020B0604020202020204" pitchFamily="34" charset="0"/>
              </a:rPr>
              <a:t>As a result there is a water potential gradient from the air spaces through the stomata to the air.</a:t>
            </a:r>
          </a:p>
          <a:p>
            <a:pPr eaLnBrk="1" hangingPunct="1"/>
            <a:r>
              <a:rPr lang="en-US" altLang="en-US" sz="2200" dirty="0" smtClean="0">
                <a:latin typeface="Arial" panose="020B0604020202020204" pitchFamily="34" charset="0"/>
                <a:cs typeface="Arial" panose="020B0604020202020204" pitchFamily="34" charset="0"/>
                <a:sym typeface="Arial" panose="020B0604020202020204" pitchFamily="34" charset="0"/>
              </a:rPr>
              <a:t>Water vapour diffuses out of the air spaces into the air (if stomata are open)</a:t>
            </a:r>
          </a:p>
          <a:p>
            <a:pPr eaLnBrk="1" hangingPunct="1"/>
            <a:r>
              <a:rPr lang="en-US" altLang="en-US" sz="2200" dirty="0" smtClean="0">
                <a:latin typeface="Arial" panose="020B0604020202020204" pitchFamily="34" charset="0"/>
                <a:cs typeface="Arial" panose="020B0604020202020204" pitchFamily="34" charset="0"/>
                <a:sym typeface="Arial" panose="020B0604020202020204" pitchFamily="34" charset="0"/>
              </a:rPr>
              <a:t>The water that is lost is replaced with </a:t>
            </a:r>
          </a:p>
          <a:p>
            <a:pPr marL="347663" indent="-347663" eaLnBrk="1" hangingPunct="1">
              <a:buNone/>
            </a:pPr>
            <a:r>
              <a:rPr lang="en-US" altLang="en-US" sz="2200" dirty="0" smtClean="0">
                <a:sym typeface="Arial" panose="020B0604020202020204" pitchFamily="34" charset="0"/>
              </a:rPr>
              <a:t>	</a:t>
            </a:r>
            <a:r>
              <a:rPr lang="en-US" altLang="en-US" sz="2200" dirty="0" smtClean="0">
                <a:latin typeface="Arial" panose="020B0604020202020204" pitchFamily="34" charset="0"/>
                <a:cs typeface="Arial" panose="020B0604020202020204" pitchFamily="34" charset="0"/>
                <a:sym typeface="Arial" panose="020B0604020202020204" pitchFamily="34" charset="0"/>
              </a:rPr>
              <a:t>water that diffuses from the cell walls </a:t>
            </a:r>
          </a:p>
          <a:p>
            <a:pPr marL="347663" indent="-347663" eaLnBrk="1" hangingPunct="1">
              <a:buNone/>
            </a:pPr>
            <a:r>
              <a:rPr lang="en-US" altLang="en-US" sz="2200" dirty="0">
                <a:sym typeface="Arial" panose="020B0604020202020204" pitchFamily="34" charset="0"/>
              </a:rPr>
              <a:t>	</a:t>
            </a:r>
            <a:r>
              <a:rPr lang="en-US" altLang="en-US" sz="2200" dirty="0" smtClean="0">
                <a:latin typeface="Arial" panose="020B0604020202020204" pitchFamily="34" charset="0"/>
                <a:cs typeface="Arial" panose="020B0604020202020204" pitchFamily="34" charset="0"/>
                <a:sym typeface="Arial" panose="020B0604020202020204" pitchFamily="34" charset="0"/>
              </a:rPr>
              <a:t>of the surrounding mesophyll cells.</a:t>
            </a:r>
            <a:endParaRPr lang="en-US" altLang="en-US" sz="2200" dirty="0" smtClean="0">
              <a:latin typeface="Arial" panose="020B0604020202020204" pitchFamily="34" charset="0"/>
              <a:sym typeface="Arial" panose="020B0604020202020204" pitchFamily="34" charset="0"/>
            </a:endParaRPr>
          </a:p>
          <a:p>
            <a:pPr eaLnBrk="1" hangingPunct="1"/>
            <a:r>
              <a:rPr lang="en-US" altLang="en-US" sz="2200" dirty="0" smtClean="0">
                <a:latin typeface="Arial" panose="020B0604020202020204" pitchFamily="34" charset="0"/>
                <a:cs typeface="Arial" panose="020B0604020202020204" pitchFamily="34" charset="0"/>
                <a:sym typeface="Arial" panose="020B0604020202020204" pitchFamily="34" charset="0"/>
              </a:rPr>
              <a:t>The rate of transpiration is controlled </a:t>
            </a:r>
          </a:p>
          <a:p>
            <a:pPr marL="347663" indent="-347663" eaLnBrk="1" hangingPunct="1">
              <a:buNone/>
            </a:pPr>
            <a:r>
              <a:rPr lang="en-US" altLang="en-US" sz="2200" dirty="0">
                <a:sym typeface="Arial" panose="020B0604020202020204" pitchFamily="34" charset="0"/>
              </a:rPr>
              <a:t>	</a:t>
            </a:r>
            <a:r>
              <a:rPr lang="en-US" altLang="en-US" sz="2200" dirty="0" smtClean="0">
                <a:latin typeface="Arial" panose="020B0604020202020204" pitchFamily="34" charset="0"/>
                <a:cs typeface="Arial" panose="020B0604020202020204" pitchFamily="34" charset="0"/>
                <a:sym typeface="Arial" panose="020B0604020202020204" pitchFamily="34" charset="0"/>
              </a:rPr>
              <a:t>changing the size of the stomata.</a:t>
            </a:r>
            <a:endParaRPr lang="en-US" altLang="en-US" sz="2200" dirty="0" smtClean="0">
              <a:latin typeface="Arial" panose="020B0604020202020204" pitchFamily="34" charset="0"/>
              <a:sym typeface="Arial" panose="020B0604020202020204" pitchFamily="34" charset="0"/>
            </a:endParaRPr>
          </a:p>
        </p:txBody>
      </p:sp>
      <p:sp>
        <p:nvSpPr>
          <p:cNvPr id="45061" name="Rectangle 4"/>
          <p:cNvSpPr>
            <a:spLocks/>
          </p:cNvSpPr>
          <p:nvPr/>
        </p:nvSpPr>
        <p:spPr bwMode="auto">
          <a:xfrm>
            <a:off x="7524750" y="6450013"/>
            <a:ext cx="22225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cs typeface="Arial" panose="020B0604020202020204" pitchFamily="34" charset="0"/>
              </a:rPr>
              <a:t>34</a:t>
            </a:r>
          </a:p>
        </p:txBody>
      </p:sp>
      <p:pic>
        <p:nvPicPr>
          <p:cNvPr id="45062"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323134"/>
            <a:ext cx="3456384" cy="353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932553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457200" y="-111125"/>
            <a:ext cx="8229600" cy="1508125"/>
          </a:xfrm>
        </p:spPr>
        <p:txBody>
          <a:bodyPr lIns="25400" tIns="25400" rIns="5078" bIns="25400"/>
          <a:lstStyle/>
          <a:p>
            <a:pPr marL="39688"/>
            <a:r>
              <a:rPr lang="en-GB" altLang="en-US" sz="3200" dirty="0" smtClean="0"/>
              <a:t>Movement of water across the cells of a leaf</a:t>
            </a:r>
            <a:endParaRPr lang="en-US" altLang="en-US" sz="3200" dirty="0" smtClean="0">
              <a:latin typeface="Arial" panose="020B0604020202020204" pitchFamily="34" charset="0"/>
              <a:sym typeface="Arial" panose="020B0604020202020204" pitchFamily="34" charset="0"/>
            </a:endParaRPr>
          </a:p>
        </p:txBody>
      </p:sp>
      <p:pic>
        <p:nvPicPr>
          <p:cNvPr id="46083" name="Picture 2"/>
          <p:cNvPicPr>
            <a:picLocks noChangeArrowheads="1"/>
          </p:cNvPicPr>
          <p:nvPr/>
        </p:nvPicPr>
        <p:blipFill>
          <a:blip r:embed="rId2">
            <a:extLst>
              <a:ext uri="{28A0092B-C50C-407E-A947-70E740481C1C}">
                <a14:useLocalDpi xmlns:a14="http://schemas.microsoft.com/office/drawing/2010/main" val="0"/>
              </a:ext>
            </a:extLst>
          </a:blip>
          <a:srcRect b="49831"/>
          <a:stretch>
            <a:fillRect/>
          </a:stretch>
        </p:blipFill>
        <p:spPr bwMode="auto">
          <a:xfrm>
            <a:off x="428625" y="1143000"/>
            <a:ext cx="8072438"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507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742950" marR="0" lvl="1" indent="-285750" defTabSz="914400" rtl="0" eaLnBrk="1" fontAlgn="auto" latinLnBrk="0" hangingPunct="1">
              <a:lnSpc>
                <a:spcPct val="100000"/>
              </a:lnSpc>
              <a:spcBef>
                <a:spcPct val="20000"/>
              </a:spcBef>
              <a:spcAft>
                <a:spcPts val="0"/>
              </a:spcAft>
              <a:tabLst/>
              <a:defRPr/>
            </a:pPr>
            <a:r>
              <a:rPr kumimoji="0" lang="en-GB" altLang="en-US" sz="3200" b="0" i="0" u="none" strike="noStrike" kern="1200" cap="none" spc="0" normalizeH="0" baseline="0" noProof="0" dirty="0" smtClean="0">
                <a:ln>
                  <a:noFill/>
                </a:ln>
                <a:solidFill>
                  <a:srgbClr val="0000CC"/>
                </a:solidFill>
                <a:effectLst/>
                <a:uLnTx/>
                <a:uFillTx/>
                <a:latin typeface="Arial" panose="020B0604020202020204" pitchFamily="34" charset="0"/>
                <a:ea typeface="+mj-ea"/>
                <a:cs typeface="Arial" panose="020B0604020202020204" pitchFamily="34" charset="0"/>
              </a:rPr>
              <a:t>Movement of water across the cells of a leaf</a:t>
            </a:r>
            <a:r>
              <a:rPr kumimoji="0" lang="en-GB" altLang="en-US" sz="2800" b="0"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
            </a:r>
            <a:br>
              <a:rPr kumimoji="0" lang="en-GB" altLang="en-US" sz="2800" b="0"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br>
            <a:endParaRPr lang="en-GB" dirty="0"/>
          </a:p>
        </p:txBody>
      </p:sp>
      <p:sp>
        <p:nvSpPr>
          <p:cNvPr id="3" name="Content Placeholder 2"/>
          <p:cNvSpPr>
            <a:spLocks noGrp="1"/>
          </p:cNvSpPr>
          <p:nvPr>
            <p:ph idx="1"/>
          </p:nvPr>
        </p:nvSpPr>
        <p:spPr/>
        <p:txBody>
          <a:bodyPr>
            <a:noAutofit/>
          </a:bodyPr>
          <a:lstStyle/>
          <a:p>
            <a:r>
              <a:rPr lang="en-GB" sz="2000" dirty="0" smtClean="0"/>
              <a:t>Water is lost from mesophyll cells by evaporation from their cell walls into air spaces.</a:t>
            </a:r>
          </a:p>
          <a:p>
            <a:r>
              <a:rPr lang="en-GB" sz="2000" dirty="0" smtClean="0"/>
              <a:t>This is replaced by water coming from xylem either via cell walls or cytoplasm.</a:t>
            </a:r>
          </a:p>
          <a:p>
            <a:pPr marL="0" indent="0">
              <a:buNone/>
            </a:pPr>
            <a:r>
              <a:rPr lang="en-GB" sz="2000" dirty="0" smtClean="0"/>
              <a:t>Cytoplasmic route</a:t>
            </a:r>
          </a:p>
          <a:p>
            <a:pPr lvl="1"/>
            <a:r>
              <a:rPr lang="en-GB" sz="2000" dirty="0" smtClean="0"/>
              <a:t>Mesophyll cells lose water but evaporation due to heat from the sun</a:t>
            </a:r>
          </a:p>
          <a:p>
            <a:pPr lvl="1"/>
            <a:r>
              <a:rPr lang="en-GB" sz="2000" dirty="0" smtClean="0"/>
              <a:t>The cells now have a lower water potential so water enters via osmosis from neighbouring cells</a:t>
            </a:r>
          </a:p>
          <a:p>
            <a:pPr lvl="1"/>
            <a:r>
              <a:rPr lang="en-GB" sz="2000" dirty="0" smtClean="0"/>
              <a:t>The loss of water from the cells lowers their water potential</a:t>
            </a:r>
          </a:p>
          <a:p>
            <a:pPr lvl="1"/>
            <a:r>
              <a:rPr lang="en-GB" sz="2000" dirty="0" smtClean="0"/>
              <a:t>They in turn take water from neighbouring cells by osmosis.</a:t>
            </a:r>
          </a:p>
          <a:p>
            <a:pPr lvl="1"/>
            <a:endParaRPr lang="en-GB" sz="2000" dirty="0"/>
          </a:p>
          <a:p>
            <a:pPr marL="0" lvl="1" indent="0">
              <a:buNone/>
            </a:pPr>
            <a:r>
              <a:rPr lang="en-GB" sz="2000" dirty="0" smtClean="0"/>
              <a:t>This water potential gradient pulls water from the xylem across the leaf mesophyll and into the atmosphere</a:t>
            </a:r>
            <a:endParaRPr lang="en-GB" sz="2000" dirty="0"/>
          </a:p>
        </p:txBody>
      </p:sp>
    </p:spTree>
    <p:extLst>
      <p:ext uri="{BB962C8B-B14F-4D97-AF65-F5344CB8AC3E}">
        <p14:creationId xmlns:p14="http://schemas.microsoft.com/office/powerpoint/2010/main" val="2537506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p:cNvSpPr>
          <p:nvPr/>
        </p:nvSpPr>
        <p:spPr bwMode="auto">
          <a:xfrm>
            <a:off x="7448550" y="6392863"/>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24</a:t>
            </a:r>
          </a:p>
        </p:txBody>
      </p:sp>
      <p:pic>
        <p:nvPicPr>
          <p:cNvPr id="34819"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2636838"/>
            <a:ext cx="6527800"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4820" name="Rectangle 3"/>
          <p:cNvSpPr>
            <a:spLocks noGrp="1" noChangeArrowheads="1"/>
          </p:cNvSpPr>
          <p:nvPr>
            <p:ph type="title"/>
          </p:nvPr>
        </p:nvSpPr>
        <p:spPr>
          <a:xfrm>
            <a:off x="457200" y="0"/>
            <a:ext cx="8229600" cy="1690688"/>
          </a:xfrm>
        </p:spPr>
        <p:txBody>
          <a:bodyPr lIns="25400" tIns="25400" rIns="5078" bIns="25400"/>
          <a:lstStyle/>
          <a:p>
            <a:pPr marL="742950" marR="0" lvl="1" indent="-285750" defTabSz="914400" rtl="0" eaLnBrk="1" fontAlgn="auto" latinLnBrk="0" hangingPunct="1">
              <a:lnSpc>
                <a:spcPct val="100000"/>
              </a:lnSpc>
              <a:spcBef>
                <a:spcPct val="20000"/>
              </a:spcBef>
              <a:spcAft>
                <a:spcPts val="0"/>
              </a:spcAft>
              <a:tabLst/>
              <a:defRPr/>
            </a:pPr>
            <a:r>
              <a:rPr kumimoji="0" lang="en-GB" altLang="en-US" sz="2800" b="0"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t>Movement of water up the stem in the xylem</a:t>
            </a:r>
            <a:br>
              <a:rPr kumimoji="0" lang="en-GB" altLang="en-US" sz="2800" b="0" i="0" u="none" strike="noStrike" kern="1200" cap="none" spc="0" normalizeH="0" baseline="0" noProof="0" dirty="0" smtClean="0">
                <a:ln>
                  <a:noFill/>
                </a:ln>
                <a:solidFill>
                  <a:srgbClr val="0000CC"/>
                </a:solidFill>
                <a:effectLst/>
                <a:uLnTx/>
                <a:uFillTx/>
                <a:latin typeface="Arial" panose="020B0604020202020204" pitchFamily="34" charset="0"/>
                <a:ea typeface="+mn-ea"/>
                <a:cs typeface="Arial" panose="020B0604020202020204" pitchFamily="34" charset="0"/>
              </a:rPr>
            </a:br>
            <a:endParaRPr lang="en-US" altLang="en-US" sz="3600" dirty="0" smtClean="0">
              <a:latin typeface="Arial" panose="020B0604020202020204" pitchFamily="34" charset="0"/>
              <a:sym typeface="Arial" panose="020B0604020202020204" pitchFamily="34" charset="0"/>
            </a:endParaRPr>
          </a:p>
        </p:txBody>
      </p:sp>
      <p:sp>
        <p:nvSpPr>
          <p:cNvPr id="34821" name="Rectangle 4"/>
          <p:cNvSpPr>
            <a:spLocks noGrp="1" noChangeArrowheads="1"/>
          </p:cNvSpPr>
          <p:nvPr>
            <p:ph type="body" idx="1"/>
          </p:nvPr>
        </p:nvSpPr>
        <p:spPr>
          <a:xfrm>
            <a:off x="1320800" y="9842500"/>
            <a:ext cx="8229600" cy="5257800"/>
          </a:xfrm>
        </p:spPr>
        <p:txBody>
          <a:bodyPr lIns="25400" tIns="25400" rIns="5078" bIns="25400"/>
          <a:lstStyle/>
          <a:p>
            <a:pPr eaLnBrk="1" hangingPunct="1"/>
            <a:endParaRPr lang="en-US" altLang="en-US" sz="2600" dirty="0" smtClean="0"/>
          </a:p>
        </p:txBody>
      </p:sp>
      <p:pic>
        <p:nvPicPr>
          <p:cNvPr id="3482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8432800"/>
            <a:ext cx="46736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1751" name="Rectangle 6"/>
          <p:cNvSpPr>
            <a:spLocks/>
          </p:cNvSpPr>
          <p:nvPr/>
        </p:nvSpPr>
        <p:spPr bwMode="auto">
          <a:xfrm>
            <a:off x="5508625" y="1268413"/>
            <a:ext cx="3505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400" dirty="0">
                <a:solidFill>
                  <a:srgbClr val="0000CC"/>
                </a:solidFill>
                <a:cs typeface="Arial" panose="020B0604020202020204" pitchFamily="34" charset="0"/>
              </a:rPr>
              <a:t>In xylem tubes found within the vascular bundles</a:t>
            </a:r>
          </a:p>
        </p:txBody>
      </p:sp>
      <p:sp>
        <p:nvSpPr>
          <p:cNvPr id="2" name="Rectangle 1"/>
          <p:cNvSpPr>
            <a:spLocks noChangeArrowheads="1"/>
          </p:cNvSpPr>
          <p:nvPr/>
        </p:nvSpPr>
        <p:spPr bwMode="auto">
          <a:xfrm>
            <a:off x="611188" y="1196975"/>
            <a:ext cx="457200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GB" altLang="en-US" dirty="0"/>
              <a:t>Go through the animation below </a:t>
            </a:r>
          </a:p>
          <a:p>
            <a:pPr eaLnBrk="1" hangingPunct="1"/>
            <a:r>
              <a:rPr lang="en-GB" altLang="en-US" u="sng" dirty="0">
                <a:hlinkClick r:id="rId4"/>
              </a:rPr>
              <a:t>http://www.sciencemag.org/sciext/vis2005/show/transpiration.swf</a:t>
            </a:r>
            <a:r>
              <a:rPr lang="en-GB" altLang="en-US" dirty="0"/>
              <a:t> and </a:t>
            </a:r>
            <a:r>
              <a:rPr lang="en-GB" altLang="en-US" u="sng" dirty="0">
                <a:hlinkClick r:id="rId5"/>
              </a:rPr>
              <a:t>http://passel.unl.edu/pages/animation.php?a=water_movement_roots.swf&amp;b=1112032383&amp;idcollectionmodule=1130274160</a:t>
            </a:r>
            <a:endParaRPr lang="en-GB" altLang="en-US" dirty="0"/>
          </a:p>
        </p:txBody>
      </p:sp>
    </p:spTree>
    <p:extLst>
      <p:ext uri="{BB962C8B-B14F-4D97-AF65-F5344CB8AC3E}">
        <p14:creationId xmlns:p14="http://schemas.microsoft.com/office/powerpoint/2010/main" val="13322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p:cNvSpPr>
          <p:nvPr/>
        </p:nvSpPr>
        <p:spPr bwMode="auto">
          <a:xfrm>
            <a:off x="7461250" y="6399213"/>
            <a:ext cx="3238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cs typeface="Arial" panose="020B0604020202020204" pitchFamily="34" charset="0"/>
              </a:rPr>
              <a:t>36</a:t>
            </a:r>
          </a:p>
        </p:txBody>
      </p:sp>
      <p:pic>
        <p:nvPicPr>
          <p:cNvPr id="48131"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19225"/>
            <a:ext cx="51435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8132" name="Rectangle 3"/>
          <p:cNvSpPr>
            <a:spLocks noGrp="1" noChangeArrowheads="1"/>
          </p:cNvSpPr>
          <p:nvPr>
            <p:ph type="title"/>
          </p:nvPr>
        </p:nvSpPr>
        <p:spPr>
          <a:xfrm>
            <a:off x="-8674100" y="7127875"/>
            <a:ext cx="8229600" cy="1508125"/>
          </a:xfrm>
        </p:spPr>
        <p:txBody>
          <a:bodyPr lIns="25400" tIns="25400" rIns="5078" bIns="25400"/>
          <a:lstStyle/>
          <a:p>
            <a:pPr marL="39688" eaLnBrk="1" hangingPunct="1"/>
            <a:endParaRPr lang="en-US" altLang="en-US" dirty="0" smtClean="0"/>
          </a:p>
        </p:txBody>
      </p:sp>
      <p:sp>
        <p:nvSpPr>
          <p:cNvPr id="48133" name="Rectangle 4"/>
          <p:cNvSpPr>
            <a:spLocks noGrp="1" noChangeArrowheads="1"/>
          </p:cNvSpPr>
          <p:nvPr>
            <p:ph type="body" idx="1"/>
          </p:nvPr>
        </p:nvSpPr>
        <p:spPr>
          <a:xfrm>
            <a:off x="-10896600" y="-6578600"/>
            <a:ext cx="8229600" cy="10401300"/>
          </a:xfrm>
        </p:spPr>
        <p:txBody>
          <a:bodyPr lIns="25400" tIns="25400" rIns="5078" bIns="25400"/>
          <a:lstStyle/>
          <a:p>
            <a:pPr eaLnBrk="1" hangingPunct="1"/>
            <a:endParaRPr lang="en-US" altLang="en-US" dirty="0" smtClean="0"/>
          </a:p>
        </p:txBody>
      </p:sp>
      <p:pic>
        <p:nvPicPr>
          <p:cNvPr id="4813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6100" y="-2590800"/>
            <a:ext cx="7556500" cy="767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8135" name="Rectangle 6"/>
          <p:cNvSpPr>
            <a:spLocks/>
          </p:cNvSpPr>
          <p:nvPr/>
        </p:nvSpPr>
        <p:spPr bwMode="auto">
          <a:xfrm>
            <a:off x="5499100" y="393700"/>
            <a:ext cx="35052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82588" indent="-3429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spcBef>
                <a:spcPts val="875"/>
              </a:spcBef>
              <a:buClr>
                <a:srgbClr val="000000"/>
              </a:buClr>
              <a:buSzPct val="100000"/>
              <a:buFont typeface="Arial" panose="020B0604020202020204" pitchFamily="34" charset="0"/>
              <a:buChar char="•"/>
            </a:pPr>
            <a:r>
              <a:rPr lang="en-US" altLang="en-US" sz="2000" dirty="0">
                <a:solidFill>
                  <a:srgbClr val="0000CC"/>
                </a:solidFill>
                <a:cs typeface="Arial" panose="020B0604020202020204" pitchFamily="34" charset="0"/>
              </a:rPr>
              <a:t>Water moves from root to xylem up through stem to leaves where most evaporates.  This process of </a:t>
            </a:r>
            <a:r>
              <a:rPr lang="en-US" altLang="en-US" sz="2000" u="sng" dirty="0">
                <a:solidFill>
                  <a:srgbClr val="FF2712"/>
                </a:solidFill>
                <a:latin typeface="Arial Bold" panose="020B0704020202020204" pitchFamily="34" charset="0"/>
                <a:cs typeface="Arial Bold" panose="020B0704020202020204" pitchFamily="34" charset="0"/>
                <a:sym typeface="Arial Bold" panose="020B0704020202020204" pitchFamily="34" charset="0"/>
              </a:rPr>
              <a:t>transpiration</a:t>
            </a:r>
            <a:r>
              <a:rPr lang="en-US" altLang="en-US" sz="2000" dirty="0">
                <a:solidFill>
                  <a:schemeClr val="tx1"/>
                </a:solidFill>
                <a:cs typeface="Arial" panose="020B0604020202020204" pitchFamily="34" charset="0"/>
              </a:rPr>
              <a:t> </a:t>
            </a:r>
            <a:r>
              <a:rPr lang="en-US" altLang="en-US" sz="2000" dirty="0">
                <a:solidFill>
                  <a:srgbClr val="0000CC"/>
                </a:solidFill>
                <a:cs typeface="Arial" panose="020B0604020202020204" pitchFamily="34" charset="0"/>
              </a:rPr>
              <a:t>(the transpiration stream) creates a </a:t>
            </a:r>
            <a:r>
              <a:rPr lang="en-US" altLang="en-US" sz="2000" u="sng" dirty="0">
                <a:solidFill>
                  <a:srgbClr val="FF2712"/>
                </a:solidFill>
                <a:latin typeface="Arial Bold" panose="020B0704020202020204" pitchFamily="34" charset="0"/>
                <a:cs typeface="Arial Bold" panose="020B0704020202020204" pitchFamily="34" charset="0"/>
                <a:sym typeface="Arial Bold" panose="020B0704020202020204" pitchFamily="34" charset="0"/>
              </a:rPr>
              <a:t>pulling force (tension because of gravitational force too)</a:t>
            </a:r>
          </a:p>
          <a:p>
            <a:pPr eaLnBrk="1" hangingPunct="1">
              <a:spcBef>
                <a:spcPts val="875"/>
              </a:spcBef>
              <a:buClr>
                <a:srgbClr val="000000"/>
              </a:buClr>
              <a:buSzPct val="100000"/>
              <a:buFont typeface="Arial" panose="020B0604020202020204" pitchFamily="34" charset="0"/>
              <a:buChar char="•"/>
            </a:pPr>
            <a:r>
              <a:rPr lang="en-US" altLang="en-US" sz="2000" dirty="0">
                <a:solidFill>
                  <a:srgbClr val="0000CC"/>
                </a:solidFill>
                <a:cs typeface="Arial" panose="020B0604020202020204" pitchFamily="34" charset="0"/>
              </a:rPr>
              <a:t>This is helped by </a:t>
            </a:r>
            <a:r>
              <a:rPr lang="en-US" altLang="en-US" sz="2000" u="sng" dirty="0">
                <a:solidFill>
                  <a:srgbClr val="FF2712"/>
                </a:solidFill>
                <a:latin typeface="Arial Bold" panose="020B0704020202020204" pitchFamily="34" charset="0"/>
                <a:cs typeface="Arial Bold" panose="020B0704020202020204" pitchFamily="34" charset="0"/>
                <a:sym typeface="Arial Bold" panose="020B0704020202020204" pitchFamily="34" charset="0"/>
              </a:rPr>
              <a:t>Cohesion</a:t>
            </a:r>
            <a:r>
              <a:rPr lang="en-US" altLang="en-US" sz="2000" dirty="0">
                <a:solidFill>
                  <a:srgbClr val="FF2712"/>
                </a:solidFill>
                <a:cs typeface="Arial" panose="020B0604020202020204" pitchFamily="34" charset="0"/>
              </a:rPr>
              <a:t> </a:t>
            </a:r>
            <a:r>
              <a:rPr lang="en-US" altLang="en-US" sz="2000" u="sng" dirty="0">
                <a:solidFill>
                  <a:srgbClr val="FF2712"/>
                </a:solidFill>
                <a:latin typeface="Arial Bold" panose="020B0704020202020204" pitchFamily="34" charset="0"/>
                <a:cs typeface="Arial Bold" panose="020B0704020202020204" pitchFamily="34" charset="0"/>
                <a:sym typeface="Arial Bold" panose="020B0704020202020204" pitchFamily="34" charset="0"/>
              </a:rPr>
              <a:t> forces</a:t>
            </a:r>
            <a:r>
              <a:rPr lang="en-US" altLang="en-US" sz="2000" dirty="0">
                <a:solidFill>
                  <a:schemeClr val="tx1"/>
                </a:solidFill>
                <a:cs typeface="Arial" panose="020B0604020202020204" pitchFamily="34" charset="0"/>
              </a:rPr>
              <a:t> </a:t>
            </a:r>
            <a:r>
              <a:rPr lang="en-US" altLang="en-US" sz="2000" dirty="0">
                <a:solidFill>
                  <a:srgbClr val="0000CC"/>
                </a:solidFill>
                <a:cs typeface="Arial" panose="020B0604020202020204" pitchFamily="34" charset="0"/>
              </a:rPr>
              <a:t>of water molecules - water is polar and hydrogen bonds form between water molecules so they ‘stick together’ and can be held in a column</a:t>
            </a:r>
          </a:p>
          <a:p>
            <a:pPr eaLnBrk="1" hangingPunct="1">
              <a:spcBef>
                <a:spcPts val="875"/>
              </a:spcBef>
              <a:buClr>
                <a:srgbClr val="000000"/>
              </a:buClr>
              <a:buSzPct val="100000"/>
              <a:buFont typeface="Arial" panose="020B0604020202020204" pitchFamily="34" charset="0"/>
              <a:buChar char="•"/>
            </a:pPr>
            <a:r>
              <a:rPr lang="en-US" altLang="en-US" sz="2000" dirty="0">
                <a:solidFill>
                  <a:srgbClr val="0000CC"/>
                </a:solidFill>
                <a:cs typeface="Arial" panose="020B0604020202020204" pitchFamily="34" charset="0"/>
              </a:rPr>
              <a:t>and </a:t>
            </a:r>
            <a:r>
              <a:rPr lang="en-US" altLang="en-US" sz="2000" u="sng" dirty="0">
                <a:solidFill>
                  <a:srgbClr val="FF2712"/>
                </a:solidFill>
                <a:latin typeface="Arial Bold" panose="020B0704020202020204" pitchFamily="34" charset="0"/>
                <a:cs typeface="Arial Bold" panose="020B0704020202020204" pitchFamily="34" charset="0"/>
                <a:sym typeface="Arial Bold" panose="020B0704020202020204" pitchFamily="34" charset="0"/>
              </a:rPr>
              <a:t>Adhesion forces </a:t>
            </a:r>
            <a:r>
              <a:rPr lang="en-US" altLang="en-US" sz="2000" dirty="0">
                <a:solidFill>
                  <a:srgbClr val="0000CC"/>
                </a:solidFill>
                <a:cs typeface="Arial" panose="020B0604020202020204" pitchFamily="34" charset="0"/>
              </a:rPr>
              <a:t>between water molecules and hydrophilic lining of xylem vessels</a:t>
            </a:r>
          </a:p>
        </p:txBody>
      </p:sp>
      <p:sp>
        <p:nvSpPr>
          <p:cNvPr id="48136" name="Rectangle 7"/>
          <p:cNvSpPr>
            <a:spLocks/>
          </p:cNvSpPr>
          <p:nvPr/>
        </p:nvSpPr>
        <p:spPr bwMode="auto">
          <a:xfrm>
            <a:off x="341313" y="203200"/>
            <a:ext cx="518318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400" u="sng" dirty="0">
                <a:solidFill>
                  <a:srgbClr val="0000CC"/>
                </a:solidFill>
                <a:latin typeface="Arial Bold" panose="020B0704020202020204" pitchFamily="34" charset="0"/>
                <a:cs typeface="Arial Bold" panose="020B0704020202020204" pitchFamily="34" charset="0"/>
                <a:sym typeface="Arial Bold" panose="020B0704020202020204" pitchFamily="34" charset="0"/>
              </a:rPr>
              <a:t>Cohesion and Tension Theory to explain how water moves up the xylem</a:t>
            </a:r>
          </a:p>
          <a:p>
            <a:pPr eaLnBrk="1" hangingPunct="1"/>
            <a:endParaRPr lang="en-US" altLang="en-US" sz="2400" u="sng" dirty="0">
              <a:solidFill>
                <a:schemeClr val="tx1"/>
              </a:solidFill>
              <a:latin typeface="Arial Bold" panose="020B0704020202020204" pitchFamily="34" charset="0"/>
              <a:cs typeface="Arial Bold" panose="020B0704020202020204" pitchFamily="34" charset="0"/>
              <a:sym typeface="Arial Bold" panose="020B0704020202020204" pitchFamily="34" charset="0"/>
            </a:endParaRPr>
          </a:p>
        </p:txBody>
      </p:sp>
      <p:sp>
        <p:nvSpPr>
          <p:cNvPr id="48137" name="Rectangle 8"/>
          <p:cNvSpPr>
            <a:spLocks/>
          </p:cNvSpPr>
          <p:nvPr/>
        </p:nvSpPr>
        <p:spPr bwMode="auto">
          <a:xfrm>
            <a:off x="4279900" y="3251200"/>
            <a:ext cx="4714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chemeClr val="tx1"/>
                </a:solidFill>
                <a:cs typeface="Arial" panose="020B0604020202020204" pitchFamily="34" charset="0"/>
              </a:rPr>
              <a:t>Text</a:t>
            </a:r>
          </a:p>
        </p:txBody>
      </p:sp>
      <p:pic>
        <p:nvPicPr>
          <p:cNvPr id="48138" name="Picture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0" y="8724900"/>
            <a:ext cx="51435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212370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p:cNvSpPr>
          <p:nvPr/>
        </p:nvSpPr>
        <p:spPr bwMode="auto">
          <a:xfrm>
            <a:off x="7461250" y="6399213"/>
            <a:ext cx="3238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cs typeface="Arial" panose="020B0604020202020204" pitchFamily="34" charset="0"/>
              </a:rPr>
              <a:t>37</a:t>
            </a:r>
          </a:p>
        </p:txBody>
      </p:sp>
      <p:pic>
        <p:nvPicPr>
          <p:cNvPr id="49155"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127125"/>
            <a:ext cx="514350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9159" name="Rectangle 6"/>
          <p:cNvSpPr>
            <a:spLocks/>
          </p:cNvSpPr>
          <p:nvPr/>
        </p:nvSpPr>
        <p:spPr bwMode="auto">
          <a:xfrm>
            <a:off x="5499100" y="1061230"/>
            <a:ext cx="3505200" cy="301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82588" indent="-3429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spcBef>
                <a:spcPts val="875"/>
              </a:spcBef>
              <a:buClr>
                <a:srgbClr val="000000"/>
              </a:buClr>
              <a:buSzPct val="100000"/>
              <a:buFont typeface="Arial" panose="020B0604020202020204" pitchFamily="34" charset="0"/>
              <a:buChar char="•"/>
            </a:pPr>
            <a:r>
              <a:rPr lang="en-US" altLang="en-US" sz="2000" dirty="0">
                <a:solidFill>
                  <a:srgbClr val="FF2712"/>
                </a:solidFill>
                <a:latin typeface="Arial Bold" panose="020B0704020202020204" pitchFamily="34" charset="0"/>
                <a:cs typeface="Arial Bold" panose="020B0704020202020204" pitchFamily="34" charset="0"/>
                <a:sym typeface="Arial Bold" panose="020B0704020202020204" pitchFamily="34" charset="0"/>
              </a:rPr>
              <a:t>Capillarity</a:t>
            </a:r>
            <a:r>
              <a:rPr lang="en-US" altLang="en-US" sz="2000" dirty="0">
                <a:solidFill>
                  <a:schemeClr val="tx1"/>
                </a:solidFill>
                <a:cs typeface="Arial" panose="020B0604020202020204" pitchFamily="34" charset="0"/>
              </a:rPr>
              <a:t> </a:t>
            </a:r>
            <a:r>
              <a:rPr lang="en-US" altLang="en-US" sz="2000" dirty="0">
                <a:solidFill>
                  <a:srgbClr val="0000CC"/>
                </a:solidFill>
                <a:cs typeface="Arial" panose="020B0604020202020204" pitchFamily="34" charset="0"/>
              </a:rPr>
              <a:t>is another force that may contribute to the rise of water in the xylem. </a:t>
            </a:r>
          </a:p>
          <a:p>
            <a:pPr eaLnBrk="1" hangingPunct="1">
              <a:spcBef>
                <a:spcPts val="875"/>
              </a:spcBef>
              <a:buClr>
                <a:srgbClr val="000000"/>
              </a:buClr>
              <a:buSzPct val="100000"/>
              <a:buFont typeface="Arial" panose="020B0604020202020204" pitchFamily="34" charset="0"/>
              <a:buChar char="•"/>
            </a:pPr>
            <a:r>
              <a:rPr lang="en-US" altLang="en-US" sz="2000" dirty="0">
                <a:solidFill>
                  <a:srgbClr val="0000CC"/>
                </a:solidFill>
                <a:cs typeface="Arial" panose="020B0604020202020204" pitchFamily="34" charset="0"/>
              </a:rPr>
              <a:t>Water rises up narrow tubes by capillary action </a:t>
            </a:r>
            <a:r>
              <a:rPr lang="en-US" altLang="en-US" sz="20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but this force is probably more of relevance in small plants than large trees</a:t>
            </a:r>
          </a:p>
        </p:txBody>
      </p:sp>
      <p:sp>
        <p:nvSpPr>
          <p:cNvPr id="49160" name="Rectangle 7"/>
          <p:cNvSpPr>
            <a:spLocks/>
          </p:cNvSpPr>
          <p:nvPr/>
        </p:nvSpPr>
        <p:spPr bwMode="auto">
          <a:xfrm>
            <a:off x="711200" y="304800"/>
            <a:ext cx="65405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400" u="sng" dirty="0">
                <a:solidFill>
                  <a:srgbClr val="0000CC"/>
                </a:solidFill>
                <a:latin typeface="Arial Bold" panose="020B0704020202020204" pitchFamily="34" charset="0"/>
                <a:cs typeface="Arial Bold" panose="020B0704020202020204" pitchFamily="34" charset="0"/>
                <a:sym typeface="Arial Bold" panose="020B0704020202020204" pitchFamily="34" charset="0"/>
              </a:rPr>
              <a:t>Cohesion and Tension Theory</a:t>
            </a:r>
          </a:p>
        </p:txBody>
      </p:sp>
      <p:sp>
        <p:nvSpPr>
          <p:cNvPr id="49161" name="Rectangle 8"/>
          <p:cNvSpPr>
            <a:spLocks/>
          </p:cNvSpPr>
          <p:nvPr/>
        </p:nvSpPr>
        <p:spPr bwMode="auto">
          <a:xfrm>
            <a:off x="4279900" y="3251200"/>
            <a:ext cx="4714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chemeClr val="tx1"/>
                </a:solidFill>
                <a:cs typeface="Arial" panose="020B0604020202020204" pitchFamily="34" charset="0"/>
              </a:rPr>
              <a:t>Text</a:t>
            </a:r>
          </a:p>
        </p:txBody>
      </p:sp>
      <p:sp>
        <p:nvSpPr>
          <p:cNvPr id="49163" name="Rectangle 10"/>
          <p:cNvSpPr>
            <a:spLocks/>
          </p:cNvSpPr>
          <p:nvPr/>
        </p:nvSpPr>
        <p:spPr bwMode="auto">
          <a:xfrm>
            <a:off x="5853113" y="4266654"/>
            <a:ext cx="30393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b="1" dirty="0" smtClean="0">
                <a:solidFill>
                  <a:srgbClr val="FF2712"/>
                </a:solidFill>
                <a:cs typeface="Arial" panose="020B0604020202020204" pitchFamily="34" charset="0"/>
              </a:rPr>
              <a:t>Work out the order of statements in your booklets</a:t>
            </a:r>
            <a:endParaRPr lang="en-US" altLang="en-US" sz="1800" b="1" dirty="0">
              <a:solidFill>
                <a:srgbClr val="FF2712"/>
              </a:solidFill>
              <a:cs typeface="Arial" panose="020B0604020202020204" pitchFamily="34" charset="0"/>
            </a:endParaRPr>
          </a:p>
        </p:txBody>
      </p:sp>
      <p:sp>
        <p:nvSpPr>
          <p:cNvPr id="12" name="Rectangle 10"/>
          <p:cNvSpPr>
            <a:spLocks/>
          </p:cNvSpPr>
          <p:nvPr/>
        </p:nvSpPr>
        <p:spPr bwMode="auto">
          <a:xfrm>
            <a:off x="5760878" y="5373216"/>
            <a:ext cx="30393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b="1" dirty="0" smtClean="0">
                <a:solidFill>
                  <a:srgbClr val="FF2712"/>
                </a:solidFill>
                <a:cs typeface="Arial" panose="020B0604020202020204" pitchFamily="34" charset="0"/>
              </a:rPr>
              <a:t>Answers:</a:t>
            </a:r>
          </a:p>
          <a:p>
            <a:pPr eaLnBrk="1" hangingPunct="1"/>
            <a:r>
              <a:rPr lang="en-US" altLang="en-US" sz="1800" b="1" dirty="0" smtClean="0">
                <a:solidFill>
                  <a:srgbClr val="FF2712"/>
                </a:solidFill>
                <a:cs typeface="Arial" panose="020B0604020202020204" pitchFamily="34" charset="0"/>
              </a:rPr>
              <a:t>F, B, E, G, C, A, D</a:t>
            </a:r>
            <a:endParaRPr lang="en-US" altLang="en-US" sz="1800" b="1" dirty="0">
              <a:solidFill>
                <a:srgbClr val="FF2712"/>
              </a:solidFill>
              <a:cs typeface="Arial" panose="020B0604020202020204" pitchFamily="34" charset="0"/>
            </a:endParaRPr>
          </a:p>
        </p:txBody>
      </p:sp>
    </p:spTree>
    <p:extLst>
      <p:ext uri="{BB962C8B-B14F-4D97-AF65-F5344CB8AC3E}">
        <p14:creationId xmlns:p14="http://schemas.microsoft.com/office/powerpoint/2010/main" val="188306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Specification 3.3.4.2  </a:t>
            </a:r>
            <a:br>
              <a:rPr lang="en-US" dirty="0" smtClean="0"/>
            </a:br>
            <a:r>
              <a:rPr lang="en-US" dirty="0" smtClean="0"/>
              <a:t>Mass Transport in Plants</a:t>
            </a:r>
            <a:endParaRPr lang="en-MY" dirty="0"/>
          </a:p>
        </p:txBody>
      </p:sp>
      <p:sp>
        <p:nvSpPr>
          <p:cNvPr id="3" name="Content Placeholder 2"/>
          <p:cNvSpPr>
            <a:spLocks noGrp="1"/>
          </p:cNvSpPr>
          <p:nvPr>
            <p:ph idx="1"/>
          </p:nvPr>
        </p:nvSpPr>
        <p:spPr>
          <a:ln>
            <a:solidFill>
              <a:schemeClr val="accent1"/>
            </a:solidFill>
          </a:ln>
        </p:spPr>
        <p:txBody>
          <a:bodyPr>
            <a:normAutofit/>
          </a:bodyPr>
          <a:lstStyle/>
          <a:p>
            <a:pPr marL="0" indent="0">
              <a:buNone/>
            </a:pPr>
            <a:r>
              <a:rPr lang="en-MY" sz="2000" dirty="0"/>
              <a:t>Xylem as the tissue that transports water in the stem and leaves of plants. The cohesion-tension theory of water transport in the xylem. </a:t>
            </a:r>
            <a:endParaRPr lang="en-MY" sz="2000" dirty="0" smtClean="0"/>
          </a:p>
          <a:p>
            <a:pPr marL="0" indent="0">
              <a:buNone/>
            </a:pPr>
            <a:endParaRPr lang="en-MY" sz="2000" dirty="0"/>
          </a:p>
          <a:p>
            <a:pPr marL="0" indent="0">
              <a:buNone/>
            </a:pPr>
            <a:r>
              <a:rPr lang="en-MY" sz="2000" dirty="0" smtClean="0"/>
              <a:t>Phloem </a:t>
            </a:r>
            <a:r>
              <a:rPr lang="en-MY" sz="2000" dirty="0"/>
              <a:t>as the tissue that transports organic substances in plants. The mass flow hypothesis for the mechanism of translocation in plants. The use of tracers and ringing experiments to investigate transport in plants. </a:t>
            </a:r>
            <a:endParaRPr lang="en-MY" sz="2000" dirty="0" smtClean="0"/>
          </a:p>
          <a:p>
            <a:pPr marL="0" indent="0">
              <a:buNone/>
            </a:pPr>
            <a:endParaRPr lang="en-MY" sz="2000" dirty="0"/>
          </a:p>
          <a:p>
            <a:pPr marL="0" indent="0">
              <a:buNone/>
            </a:pPr>
            <a:r>
              <a:rPr lang="en-MY" sz="2000" dirty="0"/>
              <a:t>Students should be able to: </a:t>
            </a:r>
          </a:p>
          <a:p>
            <a:pPr marL="0" indent="0">
              <a:buNone/>
            </a:pPr>
            <a:endParaRPr lang="en-MY" sz="2000" dirty="0"/>
          </a:p>
          <a:p>
            <a:r>
              <a:rPr lang="en-MY" sz="2000" dirty="0"/>
              <a:t>recognise correlations and causal relationships </a:t>
            </a:r>
          </a:p>
          <a:p>
            <a:r>
              <a:rPr lang="en-MY" sz="2000" dirty="0"/>
              <a:t>interpret evidence from tracer and ringing experiments and to evaluate the evidence for and against the mass flow hypothesis.</a:t>
            </a:r>
          </a:p>
          <a:p>
            <a:pPr marL="0" indent="0">
              <a:buNone/>
            </a:pPr>
            <a:endParaRPr lang="en-MY" sz="2000" dirty="0"/>
          </a:p>
        </p:txBody>
      </p:sp>
    </p:spTree>
    <p:extLst>
      <p:ext uri="{BB962C8B-B14F-4D97-AF65-F5344CB8AC3E}">
        <p14:creationId xmlns:p14="http://schemas.microsoft.com/office/powerpoint/2010/main" val="3453873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p:txBody>
          <a:bodyPr lIns="25400" tIns="25400" rIns="5078" bIns="25400"/>
          <a:lstStyle/>
          <a:p>
            <a:pPr marL="39688" eaLnBrk="1" hangingPunct="1"/>
            <a:r>
              <a:rPr lang="en-US" altLang="en-US" sz="3200" dirty="0" smtClean="0">
                <a:latin typeface="Arial Bold" panose="020B0704020202020204" pitchFamily="34" charset="0"/>
                <a:cs typeface="Arial Bold" panose="020B0704020202020204" pitchFamily="34" charset="0"/>
                <a:sym typeface="Arial Bold" panose="020B0704020202020204" pitchFamily="34" charset="0"/>
              </a:rPr>
              <a:t>Evidence for Cohesion –Tension theory</a:t>
            </a:r>
            <a:endParaRPr lang="en-US" altLang="en-US" sz="3200" dirty="0" smtClean="0">
              <a:latin typeface="Arial Bold" panose="020B0704020202020204" pitchFamily="34" charset="0"/>
              <a:ea typeface="ヒラギノ角ゴ ProN W6" charset="0"/>
              <a:cs typeface="ヒラギノ角ゴ ProN W6" charset="0"/>
              <a:sym typeface="Arial Bold" panose="020B0704020202020204" pitchFamily="34" charset="0"/>
            </a:endParaRPr>
          </a:p>
        </p:txBody>
      </p:sp>
      <p:sp>
        <p:nvSpPr>
          <p:cNvPr id="50179" name="Rectangle 2"/>
          <p:cNvSpPr>
            <a:spLocks noGrp="1" noChangeArrowheads="1"/>
          </p:cNvSpPr>
          <p:nvPr>
            <p:ph type="body" idx="1"/>
          </p:nvPr>
        </p:nvSpPr>
        <p:spPr/>
        <p:txBody>
          <a:bodyPr lIns="25400" tIns="25400" rIns="5078" bIns="25400"/>
          <a:lstStyle/>
          <a:p>
            <a:pPr marL="649288" indent="-609600" eaLnBrk="1" hangingPunct="1">
              <a:buSzPct val="99000"/>
              <a:buFont typeface="Arial" panose="020B0604020202020204" pitchFamily="34" charset="0"/>
              <a:buAutoNum type="arabicPeriod"/>
            </a:pPr>
            <a:r>
              <a:rPr lang="en-US" altLang="en-US" sz="2000" dirty="0" smtClean="0">
                <a:latin typeface="Arial" panose="020B0604020202020204" pitchFamily="34" charset="0"/>
                <a:cs typeface="Arial" panose="020B0604020202020204" pitchFamily="34" charset="0"/>
                <a:sym typeface="Arial" panose="020B0604020202020204" pitchFamily="34" charset="0"/>
              </a:rPr>
              <a:t>Diameter of tree trunks varies depending on transpiration rate. </a:t>
            </a:r>
            <a:endParaRPr lang="en-US" altLang="en-US" sz="2000" dirty="0" smtClean="0">
              <a:latin typeface="Arial" panose="020B0604020202020204" pitchFamily="34" charset="0"/>
              <a:sym typeface="Arial" panose="020B0604020202020204" pitchFamily="34" charset="0"/>
            </a:endParaRPr>
          </a:p>
          <a:p>
            <a:pPr marL="1411288" lvl="2" indent="-457200" eaLnBrk="1" hangingPunct="1">
              <a:buFont typeface="Arial" panose="020B0604020202020204" pitchFamily="34" charset="0"/>
              <a:buNone/>
            </a:pPr>
            <a:r>
              <a:rPr lang="en-US" altLang="en-US" sz="1600" dirty="0" smtClean="0">
                <a:latin typeface="Arial" panose="020B0604020202020204" pitchFamily="34" charset="0"/>
                <a:cs typeface="Arial" panose="020B0604020202020204" pitchFamily="34" charset="0"/>
                <a:sym typeface="Arial" panose="020B0604020202020204" pitchFamily="34" charset="0"/>
              </a:rPr>
              <a:t>Greater levels of transpiration during daylight – narrower diameter</a:t>
            </a:r>
            <a:endParaRPr lang="en-US" altLang="en-US" sz="1600" dirty="0" smtClean="0">
              <a:latin typeface="Arial" panose="020B0604020202020204" pitchFamily="34" charset="0"/>
              <a:sym typeface="Arial" panose="020B0604020202020204" pitchFamily="34" charset="0"/>
            </a:endParaRPr>
          </a:p>
          <a:p>
            <a:pPr marL="1411288" lvl="2" indent="-457200" eaLnBrk="1" hangingPunct="1">
              <a:buFont typeface="Arial" panose="020B0604020202020204" pitchFamily="34" charset="0"/>
              <a:buNone/>
            </a:pPr>
            <a:r>
              <a:rPr lang="en-US" altLang="en-US" sz="1600" dirty="0" smtClean="0">
                <a:latin typeface="Arial" panose="020B0604020202020204" pitchFamily="34" charset="0"/>
                <a:cs typeface="Arial" panose="020B0604020202020204" pitchFamily="34" charset="0"/>
                <a:sym typeface="Arial" panose="020B0604020202020204" pitchFamily="34" charset="0"/>
              </a:rPr>
              <a:t>Reduced transpiration rate at night – wider diameter</a:t>
            </a:r>
            <a:endParaRPr lang="en-US" altLang="en-US" sz="1600" dirty="0" smtClean="0">
              <a:latin typeface="Arial" panose="020B0604020202020204" pitchFamily="34" charset="0"/>
              <a:sym typeface="Arial" panose="020B0604020202020204" pitchFamily="34" charset="0"/>
            </a:endParaRPr>
          </a:p>
          <a:p>
            <a:pPr marL="649288" indent="-609600" eaLnBrk="1" hangingPunct="1">
              <a:buSzPct val="99000"/>
              <a:buFont typeface="Arial" panose="020B0604020202020204" pitchFamily="34" charset="0"/>
              <a:buAutoNum type="arabicPeriod"/>
            </a:pPr>
            <a:endParaRPr lang="en-US" altLang="en-US" sz="2000" dirty="0" smtClean="0">
              <a:latin typeface="Arial" panose="020B0604020202020204" pitchFamily="34" charset="0"/>
              <a:sym typeface="Arial" panose="020B0604020202020204" pitchFamily="34" charset="0"/>
            </a:endParaRPr>
          </a:p>
          <a:p>
            <a:pPr marL="649288" indent="-609600" eaLnBrk="1" hangingPunct="1">
              <a:buSzPct val="99000"/>
              <a:buFont typeface="Arial" panose="020B0604020202020204" pitchFamily="34" charset="0"/>
              <a:buAutoNum type="arabicPeriod" startAt="2"/>
            </a:pPr>
            <a:r>
              <a:rPr lang="en-US" altLang="en-US" sz="2000" dirty="0" smtClean="0">
                <a:latin typeface="Arial" panose="020B0604020202020204" pitchFamily="34" charset="0"/>
                <a:cs typeface="Arial" panose="020B0604020202020204" pitchFamily="34" charset="0"/>
                <a:sym typeface="Arial" panose="020B0604020202020204" pitchFamily="34" charset="0"/>
              </a:rPr>
              <a:t>Broken xylem vessels cause tree to have difficulty drawing up water. Water column is broken so water molecules are not stuck together at this point.</a:t>
            </a:r>
            <a:endParaRPr lang="en-US" altLang="en-US" sz="2000" dirty="0" smtClean="0">
              <a:latin typeface="Arial" panose="020B0604020202020204" pitchFamily="34" charset="0"/>
              <a:sym typeface="Arial" panose="020B0604020202020204" pitchFamily="34" charset="0"/>
            </a:endParaRPr>
          </a:p>
          <a:p>
            <a:pPr marL="649288" indent="-609600" eaLnBrk="1" hangingPunct="1">
              <a:buFont typeface="Arial" panose="020B0604020202020204" pitchFamily="34" charset="0"/>
              <a:buNone/>
            </a:pPr>
            <a:endParaRPr lang="en-US" altLang="en-US" sz="2000" dirty="0" smtClean="0">
              <a:latin typeface="Arial" panose="020B0604020202020204" pitchFamily="34" charset="0"/>
              <a:sym typeface="Arial" panose="020B0604020202020204" pitchFamily="34" charset="0"/>
            </a:endParaRPr>
          </a:p>
          <a:p>
            <a:pPr marL="649288" indent="-609600" eaLnBrk="1" hangingPunct="1">
              <a:buFont typeface="Arial" panose="020B0604020202020204" pitchFamily="34" charset="0"/>
              <a:buNone/>
            </a:pPr>
            <a:r>
              <a:rPr lang="en-US" altLang="en-US" sz="2000" dirty="0" smtClean="0">
                <a:latin typeface="Arial" panose="020B0604020202020204" pitchFamily="34" charset="0"/>
                <a:cs typeface="Arial" panose="020B0604020202020204" pitchFamily="34" charset="0"/>
                <a:sym typeface="Arial" panose="020B0604020202020204" pitchFamily="34" charset="0"/>
              </a:rPr>
              <a:t>3.</a:t>
            </a:r>
            <a:r>
              <a:rPr lang="en-US" altLang="en-US" sz="2000" dirty="0" smtClean="0">
                <a:latin typeface="ヒラギノ角ゴ ProN W3" charset="0"/>
                <a:sym typeface="ヒラギノ角ゴ ProN W3" charset="0"/>
              </a:rPr>
              <a:t>	</a:t>
            </a:r>
            <a:r>
              <a:rPr lang="en-US" altLang="en-US" sz="2000" dirty="0" smtClean="0">
                <a:latin typeface="Arial" panose="020B0604020202020204" pitchFamily="34" charset="0"/>
                <a:cs typeface="Arial" panose="020B0604020202020204" pitchFamily="34" charset="0"/>
                <a:sym typeface="Arial" panose="020B0604020202020204" pitchFamily="34" charset="0"/>
              </a:rPr>
              <a:t>Broken Xylem vessels do not leak water ( as would be expected if there was a positive pressure) but instead air is drawn in (as would be the case with a negative pressure (tension)</a:t>
            </a:r>
            <a:endParaRPr lang="en-US" altLang="en-US" sz="2000" dirty="0" smtClean="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83283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p:txBody>
          <a:bodyPr lIns="25400" tIns="25400" rIns="5078" bIns="25400"/>
          <a:lstStyle/>
          <a:p>
            <a:pPr marL="39688" eaLnBrk="1" hangingPunct="1"/>
            <a:r>
              <a:rPr lang="en-US" altLang="en-US" sz="3200" dirty="0" smtClean="0">
                <a:latin typeface="Arial" panose="020B0604020202020204" pitchFamily="34" charset="0"/>
                <a:cs typeface="Arial" panose="020B0604020202020204" pitchFamily="34" charset="0"/>
                <a:sym typeface="Arial" panose="020B0604020202020204" pitchFamily="34" charset="0"/>
              </a:rPr>
              <a:t>Summary of the movement of water up a stem</a:t>
            </a:r>
            <a:endParaRPr lang="en-US" altLang="en-US" sz="3200" dirty="0" smtClean="0">
              <a:latin typeface="Arial" panose="020B0604020202020204" pitchFamily="34" charset="0"/>
              <a:sym typeface="Arial" panose="020B0604020202020204" pitchFamily="34" charset="0"/>
            </a:endParaRPr>
          </a:p>
        </p:txBody>
      </p:sp>
      <p:sp>
        <p:nvSpPr>
          <p:cNvPr id="51203" name="Rectangle 2"/>
          <p:cNvSpPr>
            <a:spLocks noGrp="1" noChangeArrowheads="1"/>
          </p:cNvSpPr>
          <p:nvPr>
            <p:ph type="body" idx="1"/>
          </p:nvPr>
        </p:nvSpPr>
        <p:spPr>
          <a:xfrm>
            <a:off x="-2273300" y="8064500"/>
            <a:ext cx="8229600" cy="5257800"/>
          </a:xfrm>
        </p:spPr>
        <p:txBody>
          <a:bodyPr lIns="25400" tIns="25400" rIns="5078" bIns="25400"/>
          <a:lstStyle/>
          <a:p>
            <a:pPr eaLnBrk="1" hangingPunct="1">
              <a:buFont typeface="Arial" panose="020B0604020202020204" pitchFamily="34" charset="0"/>
              <a:buNone/>
            </a:pPr>
            <a:endParaRPr lang="en-US" altLang="en-US" dirty="0" smtClean="0"/>
          </a:p>
          <a:p>
            <a:pPr eaLnBrk="1" hangingPunct="1">
              <a:buClr>
                <a:srgbClr val="FF0000"/>
              </a:buClr>
            </a:pPr>
            <a:r>
              <a:rPr lang="en-US" altLang="en-US" sz="2400" dirty="0" smtClean="0">
                <a:solidFill>
                  <a:srgbClr val="FF0000"/>
                </a:solidFill>
                <a:latin typeface="Arial" panose="020B0604020202020204" pitchFamily="34" charset="0"/>
                <a:cs typeface="Arial" panose="020B0604020202020204" pitchFamily="34" charset="0"/>
                <a:sym typeface="Arial" panose="020B0604020202020204" pitchFamily="34" charset="0"/>
              </a:rPr>
              <a:t>What do you think are the benefits of transpiration?</a:t>
            </a:r>
            <a:endParaRPr lang="en-US" altLang="en-US" sz="2400" dirty="0" smtClean="0">
              <a:solidFill>
                <a:srgbClr val="FF0000"/>
              </a:solidFill>
              <a:latin typeface="Arial" panose="020B0604020202020204" pitchFamily="34" charset="0"/>
              <a:sym typeface="Arial" panose="020B0604020202020204" pitchFamily="34" charset="0"/>
            </a:endParaRPr>
          </a:p>
        </p:txBody>
      </p:sp>
      <p:grpSp>
        <p:nvGrpSpPr>
          <p:cNvPr id="51204" name="Group 5"/>
          <p:cNvGrpSpPr>
            <a:grpSpLocks/>
          </p:cNvGrpSpPr>
          <p:nvPr/>
        </p:nvGrpSpPr>
        <p:grpSpPr bwMode="auto">
          <a:xfrm>
            <a:off x="1101725" y="1390650"/>
            <a:ext cx="6491288" cy="5092700"/>
            <a:chOff x="0" y="0"/>
            <a:chExt cx="4089" cy="3208"/>
          </a:xfrm>
        </p:grpSpPr>
        <p:sp>
          <p:nvSpPr>
            <p:cNvPr id="51205" name="Rectangle 3"/>
            <p:cNvSpPr>
              <a:spLocks/>
            </p:cNvSpPr>
            <p:nvPr/>
          </p:nvSpPr>
          <p:spPr bwMode="auto">
            <a:xfrm>
              <a:off x="0" y="0"/>
              <a:ext cx="4089" cy="3208"/>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endParaRPr lang="en-GB" altLang="en-US" dirty="0"/>
            </a:p>
          </p:txBody>
        </p:sp>
        <p:pic>
          <p:nvPicPr>
            <p:cNvPr id="5120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89" cy="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8321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342900" y="116632"/>
            <a:ext cx="8229600" cy="1140668"/>
          </a:xfrm>
        </p:spPr>
        <p:txBody>
          <a:bodyPr lIns="25400" tIns="25400" rIns="5078" bIns="25400"/>
          <a:lstStyle/>
          <a:p>
            <a:pPr marL="39688" eaLnBrk="1" hangingPunct="1"/>
            <a:r>
              <a:rPr lang="en-US" altLang="en-US" sz="3600" dirty="0" smtClean="0">
                <a:latin typeface="Arial" panose="020B0604020202020204" pitchFamily="34" charset="0"/>
                <a:sym typeface="Arial" panose="020B0604020202020204" pitchFamily="34" charset="0"/>
              </a:rPr>
              <a:t>Movement of water into roots</a:t>
            </a:r>
          </a:p>
        </p:txBody>
      </p:sp>
      <p:sp>
        <p:nvSpPr>
          <p:cNvPr id="17411" name="Rectangle 2"/>
          <p:cNvSpPr>
            <a:spLocks noGrp="1" noChangeArrowheads="1"/>
          </p:cNvSpPr>
          <p:nvPr>
            <p:ph type="body" idx="1"/>
          </p:nvPr>
        </p:nvSpPr>
        <p:spPr>
          <a:xfrm>
            <a:off x="342900" y="1104900"/>
            <a:ext cx="8229600" cy="5257800"/>
          </a:xfrm>
        </p:spPr>
        <p:txBody>
          <a:bodyPr lIns="25400" tIns="25400" rIns="5078" bIns="25400"/>
          <a:lstStyle/>
          <a:p>
            <a:pPr eaLnBrk="1" hangingPunct="1"/>
            <a:r>
              <a:rPr lang="en-US" altLang="en-US" sz="2200" dirty="0" smtClean="0">
                <a:latin typeface="Arial" panose="020B0604020202020204" pitchFamily="34" charset="0"/>
                <a:cs typeface="Arial" panose="020B0604020202020204" pitchFamily="34" charset="0"/>
                <a:sym typeface="Arial" panose="020B0604020202020204" pitchFamily="34" charset="0"/>
              </a:rPr>
              <a:t>Plants must absorb enough water to replace </a:t>
            </a:r>
            <a:r>
              <a:rPr lang="en-US" altLang="en-US" sz="2200" dirty="0" smtClean="0">
                <a:solidFill>
                  <a:srgbClr val="FF0000"/>
                </a:solidFill>
                <a:latin typeface="Arial Bold" panose="020B0704020202020204" pitchFamily="34" charset="0"/>
                <a:cs typeface="Arial Bold" panose="020B0704020202020204" pitchFamily="34" charset="0"/>
                <a:sym typeface="Arial Bold" panose="020B0704020202020204" pitchFamily="34" charset="0"/>
              </a:rPr>
              <a:t>transpiration</a:t>
            </a:r>
            <a:r>
              <a:rPr lang="en-US" altLang="en-US" sz="2200" dirty="0" smtClean="0">
                <a:latin typeface="Arial" panose="020B0604020202020204" pitchFamily="34" charset="0"/>
                <a:cs typeface="Arial" panose="020B0604020202020204" pitchFamily="34" charset="0"/>
                <a:sym typeface="Arial" panose="020B0604020202020204" pitchFamily="34" charset="0"/>
              </a:rPr>
              <a:t> losses.</a:t>
            </a:r>
            <a:endParaRPr lang="en-US" altLang="en-US" sz="2200" dirty="0" smtClean="0">
              <a:latin typeface="Arial" panose="020B0604020202020204" pitchFamily="34" charset="0"/>
              <a:sym typeface="Arial" panose="020B0604020202020204" pitchFamily="34" charset="0"/>
            </a:endParaRPr>
          </a:p>
          <a:p>
            <a:pPr eaLnBrk="1" hangingPunct="1"/>
            <a:r>
              <a:rPr lang="en-US" altLang="en-US" sz="2200" dirty="0" smtClean="0">
                <a:latin typeface="Arial" panose="020B0604020202020204" pitchFamily="34" charset="0"/>
                <a:cs typeface="Arial" panose="020B0604020202020204" pitchFamily="34" charset="0"/>
                <a:sym typeface="Arial" panose="020B0604020202020204" pitchFamily="34" charset="0"/>
              </a:rPr>
              <a:t>Root systems have evolved to maximise the ability to absorb water from the soil water.</a:t>
            </a:r>
            <a:endParaRPr lang="en-US" altLang="en-US" sz="2200" dirty="0" smtClean="0">
              <a:latin typeface="Arial" panose="020B0604020202020204" pitchFamily="34" charset="0"/>
              <a:sym typeface="Arial" panose="020B0604020202020204" pitchFamily="34" charset="0"/>
            </a:endParaRPr>
          </a:p>
          <a:p>
            <a:pPr eaLnBrk="1" hangingPunct="1"/>
            <a:r>
              <a:rPr lang="en-US" altLang="en-US" sz="2200" dirty="0" smtClean="0">
                <a:latin typeface="Arial" panose="020B0604020202020204" pitchFamily="34" charset="0"/>
                <a:cs typeface="Arial" panose="020B0604020202020204" pitchFamily="34" charset="0"/>
                <a:sym typeface="Arial" panose="020B0604020202020204" pitchFamily="34" charset="0"/>
              </a:rPr>
              <a:t>Water absorption occurs mainly by </a:t>
            </a:r>
            <a:r>
              <a:rPr lang="en-US" altLang="en-US" sz="2200" dirty="0" smtClean="0">
                <a:solidFill>
                  <a:srgbClr val="FF0000"/>
                </a:solidFill>
                <a:latin typeface="Arial Bold" panose="020B0704020202020204" pitchFamily="34" charset="0"/>
                <a:cs typeface="Arial Bold" panose="020B0704020202020204" pitchFamily="34" charset="0"/>
                <a:sym typeface="Arial Bold" panose="020B0704020202020204" pitchFamily="34" charset="0"/>
              </a:rPr>
              <a:t>root hairs</a:t>
            </a:r>
            <a:endParaRPr lang="en-US" altLang="en-US" sz="2200" dirty="0" smtClean="0">
              <a:solidFill>
                <a:srgbClr val="0E002D"/>
              </a:solidFill>
              <a:latin typeface="Arial" panose="020B0604020202020204" pitchFamily="34" charset="0"/>
              <a:sym typeface="Arial" panose="020B0604020202020204" pitchFamily="34" charset="0"/>
            </a:endParaRPr>
          </a:p>
        </p:txBody>
      </p:sp>
      <p:pic>
        <p:nvPicPr>
          <p:cNvPr id="1741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150" y="10185400"/>
            <a:ext cx="442595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7413"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4125913"/>
            <a:ext cx="4351337"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7414"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463" y="8275638"/>
            <a:ext cx="4572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7415"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8369300"/>
            <a:ext cx="35306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7416"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9800" y="4124325"/>
            <a:ext cx="36830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28076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p:cNvSpPr>
          <p:nvPr/>
        </p:nvSpPr>
        <p:spPr bwMode="auto">
          <a:xfrm>
            <a:off x="7448550" y="6392863"/>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12</a:t>
            </a:r>
          </a:p>
        </p:txBody>
      </p:sp>
      <p:sp>
        <p:nvSpPr>
          <p:cNvPr id="20483" name="Rectangle 2"/>
          <p:cNvSpPr>
            <a:spLocks noGrp="1" noChangeArrowheads="1"/>
          </p:cNvSpPr>
          <p:nvPr>
            <p:ph type="title"/>
          </p:nvPr>
        </p:nvSpPr>
        <p:spPr>
          <a:xfrm>
            <a:off x="323528" y="116632"/>
            <a:ext cx="8229600" cy="1508125"/>
          </a:xfrm>
        </p:spPr>
        <p:txBody>
          <a:bodyPr lIns="25400" tIns="25400" rIns="5078" bIns="25400">
            <a:normAutofit fontScale="90000"/>
          </a:bodyPr>
          <a:lstStyle/>
          <a:p>
            <a:pPr marL="39688"/>
            <a:r>
              <a:rPr lang="en-US" altLang="en-US" sz="3200" dirty="0">
                <a:latin typeface="Arial Bold" panose="020B0704020202020204" pitchFamily="34" charset="0"/>
                <a:cs typeface="Arial Bold" panose="020B0704020202020204" pitchFamily="34" charset="0"/>
                <a:sym typeface="Arial Bold" panose="020B0704020202020204" pitchFamily="34" charset="0"/>
              </a:rPr>
              <a:t>Water enters the root hairs from the soil by osmosis and can travel to the xylem in </a:t>
            </a:r>
            <a:r>
              <a:rPr lang="en-US" altLang="en-US" sz="3200" dirty="0" smtClean="0">
                <a:latin typeface="Arial Bold" panose="020B0704020202020204" pitchFamily="34" charset="0"/>
                <a:cs typeface="Arial Bold" panose="020B0704020202020204" pitchFamily="34" charset="0"/>
                <a:sym typeface="Arial Bold" panose="020B0704020202020204" pitchFamily="34" charset="0"/>
              </a:rPr>
              <a:t>different </a:t>
            </a:r>
            <a:r>
              <a:rPr lang="en-US" altLang="en-US" sz="3200" dirty="0">
                <a:latin typeface="Arial Bold" panose="020B0704020202020204" pitchFamily="34" charset="0"/>
                <a:cs typeface="Arial Bold" panose="020B0704020202020204" pitchFamily="34" charset="0"/>
                <a:sym typeface="Arial Bold" panose="020B0704020202020204" pitchFamily="34" charset="0"/>
              </a:rPr>
              <a:t>ways</a:t>
            </a:r>
            <a:r>
              <a:rPr lang="en-US" altLang="en-US" sz="3200" dirty="0">
                <a:sym typeface="Arial" panose="020B0604020202020204" pitchFamily="34" charset="0"/>
              </a:rPr>
              <a:t/>
            </a:r>
            <a:br>
              <a:rPr lang="en-US" altLang="en-US" sz="3200" dirty="0">
                <a:sym typeface="Arial" panose="020B0604020202020204" pitchFamily="34" charset="0"/>
              </a:rPr>
            </a:br>
            <a:endParaRPr lang="en-US" altLang="en-US" sz="3200" dirty="0" smtClean="0">
              <a:latin typeface="Arial" panose="020B0604020202020204" pitchFamily="34" charset="0"/>
              <a:sym typeface="Arial" panose="020B0604020202020204" pitchFamily="34" charset="0"/>
            </a:endParaRPr>
          </a:p>
        </p:txBody>
      </p:sp>
      <p:sp>
        <p:nvSpPr>
          <p:cNvPr id="20484" name="Rectangle 3"/>
          <p:cNvSpPr>
            <a:spLocks noGrp="1" noChangeArrowheads="1"/>
          </p:cNvSpPr>
          <p:nvPr>
            <p:ph type="body" idx="1"/>
          </p:nvPr>
        </p:nvSpPr>
        <p:spPr>
          <a:xfrm>
            <a:off x="446088" y="1404378"/>
            <a:ext cx="8229600" cy="5257800"/>
          </a:xfrm>
        </p:spPr>
        <p:txBody>
          <a:bodyPr lIns="25400" tIns="25400" rIns="5078" bIns="25400">
            <a:normAutofit/>
          </a:bodyPr>
          <a:lstStyle/>
          <a:p>
            <a:pPr marL="0" indent="0" eaLnBrk="1" hangingPunct="1">
              <a:buNone/>
            </a:pPr>
            <a:r>
              <a:rPr lang="en-US" altLang="en-US" sz="2400" dirty="0" smtClean="0">
                <a:sym typeface="Arial" panose="020B0604020202020204" pitchFamily="34" charset="0"/>
              </a:rPr>
              <a:t>2 ways are:</a:t>
            </a:r>
          </a:p>
          <a:p>
            <a:pPr marL="514350" indent="-514350" eaLnBrk="1" hangingPunct="1">
              <a:buFont typeface="+mj-lt"/>
              <a:buAutoNum type="arabicPeriod"/>
            </a:pPr>
            <a:r>
              <a:rPr lang="en-US" altLang="en-US" sz="2400" dirty="0" smtClean="0">
                <a:sym typeface="Arial" panose="020B0604020202020204" pitchFamily="34" charset="0"/>
              </a:rPr>
              <a:t>The </a:t>
            </a:r>
            <a:r>
              <a:rPr lang="en-US" altLang="en-US" sz="2400" dirty="0" smtClean="0">
                <a:solidFill>
                  <a:srgbClr val="FF0000"/>
                </a:solidFill>
                <a:sym typeface="Arial" panose="020B0604020202020204" pitchFamily="34" charset="0"/>
              </a:rPr>
              <a:t>cell wall pathway </a:t>
            </a:r>
            <a:r>
              <a:rPr lang="en-US" altLang="en-US" sz="2400" dirty="0" smtClean="0">
                <a:sym typeface="Arial" panose="020B0604020202020204" pitchFamily="34" charset="0"/>
              </a:rPr>
              <a:t>(</a:t>
            </a:r>
            <a:r>
              <a:rPr lang="en-US" altLang="en-US" sz="2400" dirty="0" smtClean="0">
                <a:solidFill>
                  <a:srgbClr val="FF2712"/>
                </a:solidFill>
                <a:sym typeface="Arial" panose="020B0604020202020204" pitchFamily="34" charset="0"/>
              </a:rPr>
              <a:t>apoplast</a:t>
            </a:r>
            <a:r>
              <a:rPr lang="en-US" altLang="en-US" sz="2400" dirty="0" smtClean="0">
                <a:sym typeface="Arial" panose="020B0604020202020204" pitchFamily="34" charset="0"/>
              </a:rPr>
              <a:t> route)- water travels through the </a:t>
            </a:r>
            <a:r>
              <a:rPr lang="en-US" altLang="en-US" sz="2400" dirty="0" smtClean="0">
                <a:solidFill>
                  <a:srgbClr val="003DCC"/>
                </a:solidFill>
                <a:sym typeface="Arial" panose="020B0604020202020204" pitchFamily="34" charset="0"/>
              </a:rPr>
              <a:t>cell walls</a:t>
            </a:r>
            <a:endParaRPr lang="en-US" altLang="en-US" sz="2400" dirty="0" smtClean="0">
              <a:sym typeface="Arial" panose="020B0604020202020204" pitchFamily="34" charset="0"/>
            </a:endParaRPr>
          </a:p>
          <a:p>
            <a:pPr marL="514350" indent="-514350" eaLnBrk="1" hangingPunct="1">
              <a:buFont typeface="+mj-lt"/>
              <a:buAutoNum type="arabicPeriod"/>
            </a:pPr>
            <a:r>
              <a:rPr lang="en-US" altLang="en-US" sz="2400" dirty="0" smtClean="0">
                <a:sym typeface="Arial" panose="020B0604020202020204" pitchFamily="34" charset="0"/>
              </a:rPr>
              <a:t>The </a:t>
            </a:r>
            <a:r>
              <a:rPr lang="en-US" altLang="en-US" sz="2400" dirty="0" smtClean="0">
                <a:solidFill>
                  <a:srgbClr val="FF0000"/>
                </a:solidFill>
                <a:sym typeface="Arial" panose="020B0604020202020204" pitchFamily="34" charset="0"/>
              </a:rPr>
              <a:t>cytoplasmic pathway </a:t>
            </a:r>
            <a:r>
              <a:rPr lang="en-US" altLang="en-US" sz="2400" dirty="0" smtClean="0">
                <a:sym typeface="Arial" panose="020B0604020202020204" pitchFamily="34" charset="0"/>
              </a:rPr>
              <a:t>(</a:t>
            </a:r>
            <a:r>
              <a:rPr lang="en-US" altLang="en-US" sz="2400" dirty="0" smtClean="0">
                <a:solidFill>
                  <a:srgbClr val="FF2712"/>
                </a:solidFill>
                <a:sym typeface="Arial" panose="020B0604020202020204" pitchFamily="34" charset="0"/>
              </a:rPr>
              <a:t>s</a:t>
            </a:r>
            <a:r>
              <a:rPr lang="en-US" altLang="en-US" sz="2400" u="sng" dirty="0" smtClean="0">
                <a:solidFill>
                  <a:srgbClr val="FF2712"/>
                </a:solidFill>
                <a:latin typeface="Arial Bold" panose="020B0704020202020204" pitchFamily="34" charset="0"/>
                <a:cs typeface="Arial Bold" panose="020B0704020202020204" pitchFamily="34" charset="0"/>
                <a:sym typeface="Arial Bold" panose="020B0704020202020204" pitchFamily="34" charset="0"/>
              </a:rPr>
              <a:t>y</a:t>
            </a:r>
            <a:r>
              <a:rPr lang="en-US" altLang="en-US" sz="2400" dirty="0" smtClean="0">
                <a:solidFill>
                  <a:srgbClr val="FF2712"/>
                </a:solidFill>
                <a:sym typeface="Arial" panose="020B0604020202020204" pitchFamily="34" charset="0"/>
              </a:rPr>
              <a:t>mplast</a:t>
            </a:r>
            <a:r>
              <a:rPr lang="en-US" altLang="en-US" sz="2400" dirty="0" smtClean="0">
                <a:sym typeface="Arial" panose="020B0604020202020204" pitchFamily="34" charset="0"/>
              </a:rPr>
              <a:t> route) – water travels through the </a:t>
            </a:r>
            <a:r>
              <a:rPr lang="en-US" altLang="en-US" sz="2400" dirty="0" smtClean="0">
                <a:solidFill>
                  <a:srgbClr val="003DCC"/>
                </a:solidFill>
                <a:sym typeface="Arial" panose="020B0604020202020204" pitchFamily="34" charset="0"/>
              </a:rPr>
              <a:t>c</a:t>
            </a:r>
            <a:r>
              <a:rPr lang="en-US" altLang="en-US" sz="2400" u="sng" dirty="0" smtClean="0">
                <a:solidFill>
                  <a:srgbClr val="003DCC"/>
                </a:solidFill>
                <a:latin typeface="Arial Bold" panose="020B0704020202020204" pitchFamily="34" charset="0"/>
                <a:cs typeface="Arial Bold" panose="020B0704020202020204" pitchFamily="34" charset="0"/>
                <a:sym typeface="Arial Bold" panose="020B0704020202020204" pitchFamily="34" charset="0"/>
              </a:rPr>
              <a:t>y</a:t>
            </a:r>
            <a:r>
              <a:rPr lang="en-US" altLang="en-US" sz="2400" dirty="0" smtClean="0">
                <a:solidFill>
                  <a:srgbClr val="003DCC"/>
                </a:solidFill>
                <a:sym typeface="Arial" panose="020B0604020202020204" pitchFamily="34" charset="0"/>
              </a:rPr>
              <a:t>toplasm</a:t>
            </a:r>
          </a:p>
        </p:txBody>
      </p:sp>
      <p:sp>
        <p:nvSpPr>
          <p:cNvPr id="20485" name="Rectangle 4"/>
          <p:cNvSpPr>
            <a:spLocks/>
          </p:cNvSpPr>
          <p:nvPr/>
        </p:nvSpPr>
        <p:spPr bwMode="auto">
          <a:xfrm>
            <a:off x="7513638" y="6443663"/>
            <a:ext cx="2444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12</a:t>
            </a:r>
          </a:p>
        </p:txBody>
      </p:sp>
      <p:sp>
        <p:nvSpPr>
          <p:cNvPr id="6" name="Rectangle 4"/>
          <p:cNvSpPr>
            <a:spLocks/>
          </p:cNvSpPr>
          <p:nvPr/>
        </p:nvSpPr>
        <p:spPr bwMode="auto">
          <a:xfrm>
            <a:off x="179512" y="5743250"/>
            <a:ext cx="205172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u="sng" dirty="0">
                <a:solidFill>
                  <a:srgbClr val="009999"/>
                </a:solidFill>
                <a:cs typeface="Arial" panose="020B0604020202020204" pitchFamily="34" charset="0"/>
                <a:hlinkClick r:id="rId2"/>
              </a:rPr>
              <a:t>http://plantandsoil.unl.edu/croptechnology2005/pages/animationOut.cgi?anim_name=water_movement_roots.swf</a:t>
            </a:r>
            <a:endParaRPr lang="en-US" altLang="en-US" u="sng" dirty="0">
              <a:solidFill>
                <a:srgbClr val="009999"/>
              </a:solidFill>
              <a:cs typeface="Arial" panose="020B0604020202020204" pitchFamily="34" charset="0"/>
            </a:endParaRPr>
          </a:p>
        </p:txBody>
      </p:sp>
      <p:sp>
        <p:nvSpPr>
          <p:cNvPr id="7" name="Rectangle 5"/>
          <p:cNvSpPr>
            <a:spLocks/>
          </p:cNvSpPr>
          <p:nvPr/>
        </p:nvSpPr>
        <p:spPr bwMode="auto">
          <a:xfrm>
            <a:off x="7092280" y="5366445"/>
            <a:ext cx="1742132"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400" dirty="0">
                <a:solidFill>
                  <a:schemeClr val="tx1"/>
                </a:solidFill>
                <a:cs typeface="Arial" panose="020B0604020202020204" pitchFamily="34" charset="0"/>
              </a:rPr>
              <a:t>e stream video</a:t>
            </a:r>
          </a:p>
          <a:p>
            <a:pPr eaLnBrk="1" hangingPunct="1"/>
            <a:r>
              <a:rPr lang="en-GB" altLang="en-US" sz="1400" dirty="0">
                <a:solidFill>
                  <a:schemeClr val="tx1"/>
                </a:solidFill>
                <a:hlinkClick r:id="rId3"/>
              </a:rPr>
              <a:t>estream.godalming.ac.uk/View.aspx?ID=3641~4o~oqjYKry3</a:t>
            </a:r>
            <a:endParaRPr lang="en-GB" altLang="en-US" sz="1400" dirty="0">
              <a:solidFill>
                <a:schemeClr val="tx1"/>
              </a:solidFill>
            </a:endParaRPr>
          </a:p>
          <a:p>
            <a:pPr eaLnBrk="1" hangingPunct="1"/>
            <a:r>
              <a:rPr lang="en-GB" altLang="en-US" sz="1400" dirty="0">
                <a:hlinkClick r:id="rId3"/>
              </a:rPr>
              <a:t>http://</a:t>
            </a:r>
            <a:endParaRPr lang="en-US" altLang="en-US" sz="1400" dirty="0">
              <a:solidFill>
                <a:schemeClr val="tx1"/>
              </a:solidFill>
              <a:cs typeface="Arial" panose="020B0604020202020204" pitchFamily="34" charset="0"/>
            </a:endParaRPr>
          </a:p>
        </p:txBody>
      </p:sp>
      <p:pic>
        <p:nvPicPr>
          <p:cNvPr id="8"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521968"/>
            <a:ext cx="3669457" cy="292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746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641475"/>
            <a:ext cx="6743700" cy="509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7" name="Rectangle 2"/>
          <p:cNvSpPr>
            <a:spLocks/>
          </p:cNvSpPr>
          <p:nvPr/>
        </p:nvSpPr>
        <p:spPr bwMode="auto">
          <a:xfrm>
            <a:off x="381000" y="266700"/>
            <a:ext cx="78867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b="1" u="sng" dirty="0" smtClean="0">
                <a:solidFill>
                  <a:srgbClr val="FF2712"/>
                </a:solidFill>
                <a:latin typeface="Arial Bold" panose="020B0704020202020204" pitchFamily="34" charset="0"/>
                <a:cs typeface="Arial Bold" panose="020B0704020202020204" pitchFamily="34" charset="0"/>
                <a:sym typeface="Arial Bold" panose="020B0704020202020204" pitchFamily="34" charset="0"/>
              </a:rPr>
              <a:t>Cell wall pathway  </a:t>
            </a:r>
            <a:r>
              <a:rPr lang="en-US" altLang="en-US" sz="1800" dirty="0">
                <a:solidFill>
                  <a:srgbClr val="FF2712"/>
                </a:solidFill>
                <a:latin typeface="Arial Bold" panose="020B0704020202020204" pitchFamily="34" charset="0"/>
                <a:cs typeface="Arial Bold" panose="020B0704020202020204" pitchFamily="34" charset="0"/>
                <a:sym typeface="Arial Bold" panose="020B0704020202020204" pitchFamily="34" charset="0"/>
              </a:rPr>
              <a:t>- epidermal cells to cortex to xylem using </a:t>
            </a:r>
            <a:r>
              <a:rPr lang="en-US" altLang="en-US" sz="1800" u="sng" dirty="0">
                <a:solidFill>
                  <a:srgbClr val="FF2712"/>
                </a:solidFill>
                <a:latin typeface="Arial Bold" panose="020B0704020202020204" pitchFamily="34" charset="0"/>
                <a:cs typeface="Arial Bold" panose="020B0704020202020204" pitchFamily="34" charset="0"/>
                <a:sym typeface="Arial Bold" panose="020B0704020202020204" pitchFamily="34" charset="0"/>
              </a:rPr>
              <a:t>cell walls</a:t>
            </a:r>
            <a:r>
              <a:rPr lang="en-US" altLang="en-US" sz="1800" dirty="0">
                <a:solidFill>
                  <a:srgbClr val="FF2712"/>
                </a:solidFill>
                <a:latin typeface="Arial Bold" panose="020B0704020202020204" pitchFamily="34" charset="0"/>
                <a:cs typeface="Arial Bold" panose="020B0704020202020204" pitchFamily="34" charset="0"/>
                <a:sym typeface="Arial Bold" panose="020B0704020202020204" pitchFamily="34" charset="0"/>
              </a:rPr>
              <a:t> </a:t>
            </a:r>
            <a:r>
              <a:rPr lang="en-US" altLang="en-US" sz="1800" dirty="0">
                <a:solidFill>
                  <a:srgbClr val="0044FE"/>
                </a:solidFill>
                <a:latin typeface="Arial Bold" panose="020B0704020202020204" pitchFamily="34" charset="0"/>
                <a:cs typeface="Arial Bold" panose="020B0704020202020204" pitchFamily="34" charset="0"/>
                <a:sym typeface="Arial Bold" panose="020B0704020202020204" pitchFamily="34" charset="0"/>
              </a:rPr>
              <a:t>drawn by transpiration stream. </a:t>
            </a:r>
            <a:endParaRPr lang="en-US" altLang="en-US" sz="1800" dirty="0" smtClean="0">
              <a:solidFill>
                <a:srgbClr val="0044FE"/>
              </a:solidFill>
              <a:latin typeface="Arial Bold" panose="020B0704020202020204" pitchFamily="34" charset="0"/>
              <a:cs typeface="Arial Bold" panose="020B0704020202020204" pitchFamily="34" charset="0"/>
              <a:sym typeface="Arial Bold" panose="020B0704020202020204" pitchFamily="34" charset="0"/>
            </a:endParaRPr>
          </a:p>
          <a:p>
            <a:pPr eaLnBrk="1" hangingPunct="1"/>
            <a:endParaRPr lang="en-US" altLang="en-US" sz="1800" dirty="0">
              <a:solidFill>
                <a:srgbClr val="0044FE"/>
              </a:solidFill>
              <a:latin typeface="Arial Bold" panose="020B0704020202020204" pitchFamily="34" charset="0"/>
              <a:cs typeface="Arial Bold" panose="020B0704020202020204" pitchFamily="34" charset="0"/>
              <a:sym typeface="Arial Bold" panose="020B0704020202020204" pitchFamily="34" charset="0"/>
            </a:endParaRPr>
          </a:p>
          <a:p>
            <a:pPr eaLnBrk="1" hangingPunct="1"/>
            <a:r>
              <a:rPr lang="en-US" altLang="en-US" sz="1800" dirty="0" smtClean="0">
                <a:solidFill>
                  <a:srgbClr val="0000CC"/>
                </a:solidFill>
                <a:cs typeface="Arial" panose="020B0604020202020204" pitchFamily="34" charset="0"/>
                <a:sym typeface="Arial Bold" panose="020B0704020202020204" pitchFamily="34" charset="0"/>
              </a:rPr>
              <a:t>Water </a:t>
            </a:r>
            <a:r>
              <a:rPr lang="en-US" altLang="en-US" sz="1800" dirty="0">
                <a:solidFill>
                  <a:srgbClr val="0000CC"/>
                </a:solidFill>
                <a:cs typeface="Arial" panose="020B0604020202020204" pitchFamily="34" charset="0"/>
                <a:sym typeface="Arial Bold" panose="020B0704020202020204" pitchFamily="34" charset="0"/>
              </a:rPr>
              <a:t>moves along the spaces between the cellulose fibres and is helped by the cohesive properties of the water molecules</a:t>
            </a:r>
          </a:p>
        </p:txBody>
      </p:sp>
      <p:sp>
        <p:nvSpPr>
          <p:cNvPr id="21508" name="Rectangle 3"/>
          <p:cNvSpPr>
            <a:spLocks/>
          </p:cNvSpPr>
          <p:nvPr/>
        </p:nvSpPr>
        <p:spPr bwMode="auto">
          <a:xfrm>
            <a:off x="8356600" y="2006600"/>
            <a:ext cx="762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u="sng" dirty="0">
                <a:solidFill>
                  <a:srgbClr val="009999"/>
                </a:solidFill>
                <a:cs typeface="Arial" panose="020B0604020202020204" pitchFamily="34" charset="0"/>
                <a:hlinkClick r:id="rId3"/>
              </a:rPr>
              <a:t>http://www.biologymad.com/resources/transpiration.swf</a:t>
            </a:r>
            <a:endParaRPr lang="en-US" altLang="en-US" sz="1800" u="sng" dirty="0">
              <a:solidFill>
                <a:srgbClr val="009999"/>
              </a:solidFill>
              <a:cs typeface="Arial" panose="020B0604020202020204" pitchFamily="34" charset="0"/>
            </a:endParaRPr>
          </a:p>
        </p:txBody>
      </p:sp>
    </p:spTree>
    <p:extLst>
      <p:ext uri="{BB962C8B-B14F-4D97-AF65-F5344CB8AC3E}">
        <p14:creationId xmlns:p14="http://schemas.microsoft.com/office/powerpoint/2010/main" val="4018482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1355725"/>
            <a:ext cx="8439150"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5" name="Rectangle 2"/>
          <p:cNvSpPr>
            <a:spLocks/>
          </p:cNvSpPr>
          <p:nvPr/>
        </p:nvSpPr>
        <p:spPr bwMode="auto">
          <a:xfrm>
            <a:off x="469900" y="292100"/>
            <a:ext cx="57023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defRPr/>
            </a:pPr>
            <a:r>
              <a:rPr lang="en-US" sz="1800" b="1" u="sng" dirty="0" smtClean="0">
                <a:solidFill>
                  <a:srgbClr val="FF0000"/>
                </a:solidFill>
                <a:latin typeface="Arial Bold" charset="0"/>
                <a:cs typeface="Arial Bold" charset="0"/>
                <a:sym typeface="Arial Bold" charset="0"/>
              </a:rPr>
              <a:t>Cytoplasmic pathway</a:t>
            </a:r>
            <a:r>
              <a:rPr lang="en-US" sz="1800" dirty="0" smtClean="0">
                <a:solidFill>
                  <a:srgbClr val="0000CC"/>
                </a:solidFill>
                <a:latin typeface="Arial Bold" charset="0"/>
                <a:cs typeface="Arial Bold" charset="0"/>
                <a:sym typeface="Arial Bold" charset="0"/>
              </a:rPr>
              <a:t>: </a:t>
            </a:r>
            <a:r>
              <a:rPr lang="en-US" sz="1800" dirty="0">
                <a:solidFill>
                  <a:srgbClr val="0000CC"/>
                </a:solidFill>
                <a:latin typeface="+mn-lt"/>
                <a:cs typeface="Arial Bold" charset="0"/>
                <a:sym typeface="Arial Bold" charset="0"/>
              </a:rPr>
              <a:t>epidermal cells to cortex to xylem by travelling through the </a:t>
            </a:r>
            <a:r>
              <a:rPr lang="en-US" sz="1800" dirty="0" smtClean="0">
                <a:solidFill>
                  <a:srgbClr val="0000CC"/>
                </a:solidFill>
                <a:cs typeface="Arial Bold" charset="0"/>
                <a:sym typeface="Arial Bold" charset="0"/>
              </a:rPr>
              <a:t>cytoplasm </a:t>
            </a:r>
            <a:r>
              <a:rPr lang="en-US" sz="1800" dirty="0" smtClean="0">
                <a:solidFill>
                  <a:srgbClr val="0000CC"/>
                </a:solidFill>
                <a:latin typeface="Arial" charset="0"/>
                <a:cs typeface="Arial" charset="0"/>
                <a:sym typeface="Arial" charset="0"/>
              </a:rPr>
              <a:t>drawn </a:t>
            </a:r>
            <a:r>
              <a:rPr lang="en-US" sz="1800" dirty="0">
                <a:solidFill>
                  <a:srgbClr val="0000CC"/>
                </a:solidFill>
                <a:latin typeface="Arial" charset="0"/>
                <a:cs typeface="Arial" charset="0"/>
                <a:sym typeface="Arial" charset="0"/>
              </a:rPr>
              <a:t>by transpiration stream and osmosis</a:t>
            </a:r>
          </a:p>
        </p:txBody>
      </p:sp>
      <p:sp>
        <p:nvSpPr>
          <p:cNvPr id="25604" name="Rectangle 3"/>
          <p:cNvSpPr>
            <a:spLocks/>
          </p:cNvSpPr>
          <p:nvPr/>
        </p:nvSpPr>
        <p:spPr bwMode="auto">
          <a:xfrm>
            <a:off x="6604000" y="266700"/>
            <a:ext cx="2362200" cy="1054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u="sng" dirty="0">
                <a:solidFill>
                  <a:srgbClr val="009999"/>
                </a:solidFill>
                <a:cs typeface="Arial" panose="020B0604020202020204" pitchFamily="34" charset="0"/>
                <a:hlinkClick r:id="rId3"/>
              </a:rPr>
              <a:t>http://www.biologymad.com/resources/transpiration.swf</a:t>
            </a:r>
            <a:endParaRPr lang="en-US" altLang="en-US" sz="1800" u="sng" dirty="0">
              <a:solidFill>
                <a:srgbClr val="009999"/>
              </a:solidFill>
              <a:cs typeface="Arial" panose="020B0604020202020204" pitchFamily="34" charset="0"/>
            </a:endParaRPr>
          </a:p>
        </p:txBody>
      </p:sp>
    </p:spTree>
    <p:extLst>
      <p:ext uri="{BB962C8B-B14F-4D97-AF65-F5344CB8AC3E}">
        <p14:creationId xmlns:p14="http://schemas.microsoft.com/office/powerpoint/2010/main" val="3694007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863" y="1428750"/>
            <a:ext cx="72771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Rectangle 2"/>
          <p:cNvSpPr>
            <a:spLocks/>
          </p:cNvSpPr>
          <p:nvPr/>
        </p:nvSpPr>
        <p:spPr bwMode="auto">
          <a:xfrm>
            <a:off x="673100" y="254000"/>
            <a:ext cx="7493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4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The </a:t>
            </a:r>
            <a:r>
              <a:rPr lang="en-US" altLang="en-US" sz="2400" dirty="0" smtClean="0">
                <a:solidFill>
                  <a:srgbClr val="0000CC"/>
                </a:solidFill>
                <a:latin typeface="Arial Bold" panose="020B0704020202020204" pitchFamily="34" charset="0"/>
                <a:cs typeface="Arial Bold" panose="020B0704020202020204" pitchFamily="34" charset="0"/>
                <a:sym typeface="Arial Bold" panose="020B0704020202020204" pitchFamily="34" charset="0"/>
              </a:rPr>
              <a:t>cell wall pathway (apoplast) is </a:t>
            </a:r>
            <a:r>
              <a:rPr lang="en-US" altLang="en-US" sz="24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faster than the </a:t>
            </a:r>
            <a:r>
              <a:rPr lang="en-US" altLang="en-US" sz="2400" dirty="0" smtClean="0">
                <a:solidFill>
                  <a:srgbClr val="0000CC"/>
                </a:solidFill>
                <a:latin typeface="Arial Bold" panose="020B0704020202020204" pitchFamily="34" charset="0"/>
                <a:cs typeface="Arial Bold" panose="020B0704020202020204" pitchFamily="34" charset="0"/>
                <a:sym typeface="Arial Bold" panose="020B0704020202020204" pitchFamily="34" charset="0"/>
              </a:rPr>
              <a:t>cytoplasmic pathway (symplast) and </a:t>
            </a:r>
            <a:r>
              <a:rPr lang="en-US" altLang="en-US" sz="24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so this is the preferred route for plants</a:t>
            </a:r>
          </a:p>
        </p:txBody>
      </p:sp>
    </p:spTree>
    <p:extLst>
      <p:ext uri="{BB962C8B-B14F-4D97-AF65-F5344CB8AC3E}">
        <p14:creationId xmlns:p14="http://schemas.microsoft.com/office/powerpoint/2010/main" val="16810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513" y="432928"/>
            <a:ext cx="8714278" cy="707886"/>
          </a:xfrm>
          <a:prstGeom prst="rect">
            <a:avLst/>
          </a:prstGeom>
          <a:noFill/>
        </p:spPr>
        <p:txBody>
          <a:bodyPr wrap="square" rtlCol="0">
            <a:spAutoFit/>
          </a:bodyPr>
          <a:lstStyle/>
          <a:p>
            <a:pPr algn="ctr"/>
            <a:r>
              <a:rPr lang="en-GB" sz="4000" b="1" dirty="0" smtClean="0">
                <a:solidFill>
                  <a:srgbClr val="0000CC"/>
                </a:solidFill>
                <a:latin typeface="Arial" panose="020B0604020202020204" pitchFamily="34" charset="0"/>
                <a:cs typeface="Arial" panose="020B0604020202020204" pitchFamily="34" charset="0"/>
              </a:rPr>
              <a:t>Investigating transpiration</a:t>
            </a:r>
            <a:endParaRPr lang="en-GB" sz="4000" b="1" dirty="0">
              <a:solidFill>
                <a:srgbClr val="0000CC"/>
              </a:solidFill>
              <a:latin typeface="Arial" panose="020B0604020202020204" pitchFamily="34" charset="0"/>
              <a:cs typeface="Arial" panose="020B0604020202020204" pitchFamily="34" charset="0"/>
            </a:endParaRPr>
          </a:p>
        </p:txBody>
      </p:sp>
      <p:sp>
        <p:nvSpPr>
          <p:cNvPr id="6" name="TextBox 5"/>
          <p:cNvSpPr txBox="1"/>
          <p:nvPr/>
        </p:nvSpPr>
        <p:spPr>
          <a:xfrm>
            <a:off x="6766551" y="66363"/>
            <a:ext cx="2160240" cy="369332"/>
          </a:xfrm>
          <a:prstGeom prst="rect">
            <a:avLst/>
          </a:prstGeom>
          <a:noFill/>
        </p:spPr>
        <p:txBody>
          <a:bodyPr wrap="square" rtlCol="0">
            <a:spAutoFit/>
          </a:bodyPr>
          <a:lstStyle/>
          <a:p>
            <a:pPr algn="r"/>
            <a:r>
              <a:rPr lang="en-GB" b="1" dirty="0" smtClean="0">
                <a:solidFill>
                  <a:srgbClr val="0000CC"/>
                </a:solidFill>
                <a:latin typeface="Arial" panose="020B0604020202020204" pitchFamily="34" charset="0"/>
                <a:cs typeface="Arial" panose="020B0604020202020204" pitchFamily="34" charset="0"/>
              </a:rPr>
              <a:t>07 February 2016</a:t>
            </a:r>
            <a:endParaRPr lang="en-GB" b="1" dirty="0">
              <a:solidFill>
                <a:srgbClr val="0000CC"/>
              </a:solidFill>
              <a:latin typeface="Arial" panose="020B0604020202020204" pitchFamily="34" charset="0"/>
              <a:cs typeface="Arial" panose="020B0604020202020204" pitchFamily="34" charset="0"/>
            </a:endParaRPr>
          </a:p>
        </p:txBody>
      </p:sp>
      <p:sp>
        <p:nvSpPr>
          <p:cNvPr id="9" name="Rectangle 8"/>
          <p:cNvSpPr/>
          <p:nvPr/>
        </p:nvSpPr>
        <p:spPr>
          <a:xfrm>
            <a:off x="320924" y="1756367"/>
            <a:ext cx="8571556" cy="3046988"/>
          </a:xfrm>
          <a:prstGeom prst="rect">
            <a:avLst/>
          </a:prstGeom>
        </p:spPr>
        <p:txBody>
          <a:bodyPr wrap="square">
            <a:spAutoFit/>
          </a:bodyPr>
          <a:lstStyle/>
          <a:p>
            <a:r>
              <a:rPr lang="en-GB" sz="2400" b="1" dirty="0" smtClean="0">
                <a:solidFill>
                  <a:srgbClr val="FF0000"/>
                </a:solidFill>
                <a:latin typeface="Arial" panose="020B0604020202020204" pitchFamily="34" charset="0"/>
                <a:cs typeface="Arial" panose="020B0604020202020204" pitchFamily="34" charset="0"/>
              </a:rPr>
              <a:t>Objectives:</a:t>
            </a:r>
          </a:p>
          <a:p>
            <a:r>
              <a:rPr lang="en-GB" sz="2400" b="1" dirty="0" smtClean="0">
                <a:solidFill>
                  <a:srgbClr val="FF0000"/>
                </a:solidFill>
                <a:latin typeface="Arial" panose="020B0604020202020204" pitchFamily="34" charset="0"/>
                <a:cs typeface="Arial" panose="020B0604020202020204" pitchFamily="34" charset="0"/>
              </a:rPr>
              <a:t> </a:t>
            </a:r>
            <a:endParaRPr lang="en-GB" sz="2400" dirty="0" smtClean="0">
              <a:solidFill>
                <a:srgbClr val="0000CC"/>
              </a:solidFill>
              <a:latin typeface="Arial" panose="020B0604020202020204" pitchFamily="34" charset="0"/>
              <a:cs typeface="Arial" panose="020B0604020202020204" pitchFamily="34" charset="0"/>
            </a:endParaRPr>
          </a:p>
          <a:p>
            <a:r>
              <a:rPr lang="en-GB" sz="2400" b="1" dirty="0">
                <a:solidFill>
                  <a:srgbClr val="00B050"/>
                </a:solidFill>
                <a:latin typeface="Arial" panose="020B0604020202020204" pitchFamily="34" charset="0"/>
                <a:cs typeface="Arial" panose="020B0604020202020204" pitchFamily="34" charset="0"/>
              </a:rPr>
              <a:t>To set up a potometer in order to measure the rate of </a:t>
            </a:r>
            <a:r>
              <a:rPr lang="en-GB" sz="2400" b="1" dirty="0" smtClean="0">
                <a:solidFill>
                  <a:srgbClr val="00B050"/>
                </a:solidFill>
                <a:latin typeface="Arial" panose="020B0604020202020204" pitchFamily="34" charset="0"/>
                <a:cs typeface="Arial" panose="020B0604020202020204" pitchFamily="34" charset="0"/>
              </a:rPr>
              <a:t>transpiration.</a:t>
            </a:r>
            <a:endParaRPr lang="en-GB" sz="2400" b="1" dirty="0">
              <a:solidFill>
                <a:srgbClr val="00B050"/>
              </a:solidFill>
              <a:latin typeface="Arial" panose="020B0604020202020204" pitchFamily="34" charset="0"/>
              <a:cs typeface="Arial" panose="020B0604020202020204" pitchFamily="34" charset="0"/>
            </a:endParaRPr>
          </a:p>
          <a:p>
            <a:endParaRPr lang="en-GB" sz="2400" dirty="0">
              <a:solidFill>
                <a:srgbClr val="0000CC"/>
              </a:solidFill>
              <a:latin typeface="Arial" panose="020B0604020202020204" pitchFamily="34" charset="0"/>
              <a:cs typeface="Arial" panose="020B0604020202020204" pitchFamily="34" charset="0"/>
            </a:endParaRPr>
          </a:p>
          <a:p>
            <a:r>
              <a:rPr lang="en-GB" sz="2400" b="1" dirty="0" smtClean="0">
                <a:solidFill>
                  <a:srgbClr val="0000CC"/>
                </a:solidFill>
                <a:latin typeface="Arial" panose="020B0604020202020204" pitchFamily="34" charset="0"/>
                <a:cs typeface="Arial" panose="020B0604020202020204" pitchFamily="34" charset="0"/>
              </a:rPr>
              <a:t>To analyse the rate of transpiration of a plant in different environmental conditions and to calculate the volume of water taken up by the plants.</a:t>
            </a:r>
            <a:endParaRPr lang="en-GB" sz="24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775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457200" y="274638"/>
            <a:ext cx="8229600" cy="706090"/>
          </a:xfrm>
        </p:spPr>
        <p:txBody>
          <a:bodyPr lIns="25400" tIns="25400" rIns="5078" bIns="25400">
            <a:normAutofit fontScale="90000"/>
          </a:bodyPr>
          <a:lstStyle/>
          <a:p>
            <a:pPr marL="39688" eaLnBrk="1" hangingPunct="1"/>
            <a:r>
              <a:rPr lang="en-US" altLang="en-US" dirty="0" smtClean="0">
                <a:latin typeface="Arial Bold" panose="020B0704020202020204" pitchFamily="34" charset="0"/>
                <a:cs typeface="Arial Bold" panose="020B0704020202020204" pitchFamily="34" charset="0"/>
                <a:sym typeface="Arial Bold" panose="020B0704020202020204" pitchFamily="34" charset="0"/>
              </a:rPr>
              <a:t>Potometer</a:t>
            </a:r>
            <a:endParaRPr lang="en-US" altLang="en-US" dirty="0" smtClean="0">
              <a:latin typeface="Arial Bold" panose="020B0704020202020204" pitchFamily="34" charset="0"/>
              <a:ea typeface="ヒラギノ角ゴ ProN W6" charset="0"/>
              <a:cs typeface="ヒラギノ角ゴ ProN W6" charset="0"/>
              <a:sym typeface="Arial Bold" panose="020B0704020202020204" pitchFamily="34" charset="0"/>
            </a:endParaRPr>
          </a:p>
        </p:txBody>
      </p:sp>
      <p:sp>
        <p:nvSpPr>
          <p:cNvPr id="51202" name="Rectangle 2"/>
          <p:cNvSpPr>
            <a:spLocks noGrp="1" noChangeArrowheads="1"/>
          </p:cNvSpPr>
          <p:nvPr>
            <p:ph/>
          </p:nvPr>
        </p:nvSpPr>
        <p:spPr>
          <a:xfrm>
            <a:off x="457200" y="1600200"/>
            <a:ext cx="8229600" cy="4525963"/>
          </a:xfrm>
          <a:extLst>
            <a:ext uri="{91240B29-F687-4F45-9708-019B960494DF}">
              <a14:hiddenLine xmlns:a14="http://schemas.microsoft.com/office/drawing/2010/main" w="9525">
                <a:solidFill>
                  <a:srgbClr val="000000"/>
                </a:solidFill>
                <a:miter lim="800000"/>
                <a:headEnd/>
                <a:tailEnd/>
              </a14:hiddenLine>
            </a:ext>
          </a:extLst>
        </p:spPr>
        <p:txBody>
          <a:bodyPr lIns="91440" tIns="45720" bIns="45720" anchor="t"/>
          <a:lstStyle/>
          <a:p>
            <a:pPr eaLnBrk="1" hangingPunct="1">
              <a:defRPr/>
            </a:pPr>
            <a:endParaRPr lang="en-GB" dirty="0" smtClean="0"/>
          </a:p>
        </p:txBody>
      </p:sp>
      <p:grpSp>
        <p:nvGrpSpPr>
          <p:cNvPr id="52228" name="Group 5"/>
          <p:cNvGrpSpPr>
            <a:grpSpLocks/>
          </p:cNvGrpSpPr>
          <p:nvPr/>
        </p:nvGrpSpPr>
        <p:grpSpPr bwMode="auto">
          <a:xfrm>
            <a:off x="971600" y="1135063"/>
            <a:ext cx="7129462" cy="4705350"/>
            <a:chOff x="0" y="0"/>
            <a:chExt cx="4491" cy="2964"/>
          </a:xfrm>
        </p:grpSpPr>
        <p:pic>
          <p:nvPicPr>
            <p:cNvPr id="52232"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1" cy="2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33" name="Oval 4"/>
            <p:cNvSpPr>
              <a:spLocks/>
            </p:cNvSpPr>
            <p:nvPr/>
          </p:nvSpPr>
          <p:spPr bwMode="auto">
            <a:xfrm>
              <a:off x="3265" y="2132"/>
              <a:ext cx="45" cy="4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endParaRPr lang="en-GB" altLang="en-US" dirty="0"/>
            </a:p>
          </p:txBody>
        </p:sp>
      </p:grpSp>
      <p:sp>
        <p:nvSpPr>
          <p:cNvPr id="52229" name="Rectangle 6"/>
          <p:cNvSpPr>
            <a:spLocks/>
          </p:cNvSpPr>
          <p:nvPr/>
        </p:nvSpPr>
        <p:spPr bwMode="auto">
          <a:xfrm>
            <a:off x="3979863" y="2767013"/>
            <a:ext cx="4305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spcBef>
                <a:spcPts val="1400"/>
              </a:spcBef>
            </a:pPr>
            <a:r>
              <a:rPr lang="en-US" altLang="en-US" sz="2400" dirty="0">
                <a:solidFill>
                  <a:srgbClr val="0000CC"/>
                </a:solidFill>
                <a:cs typeface="Arial" panose="020B0604020202020204" pitchFamily="34" charset="0"/>
              </a:rPr>
              <a:t>Measures rate of transpiration</a:t>
            </a:r>
          </a:p>
        </p:txBody>
      </p:sp>
      <p:sp>
        <p:nvSpPr>
          <p:cNvPr id="52230" name="Rectangle 7"/>
          <p:cNvSpPr>
            <a:spLocks/>
          </p:cNvSpPr>
          <p:nvPr/>
        </p:nvSpPr>
        <p:spPr bwMode="auto">
          <a:xfrm>
            <a:off x="3979863" y="3487738"/>
            <a:ext cx="43053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spcBef>
                <a:spcPts val="1400"/>
              </a:spcBef>
            </a:pPr>
            <a:r>
              <a:rPr lang="en-US" altLang="en-US" sz="2400" dirty="0">
                <a:solidFill>
                  <a:srgbClr val="0000CC"/>
                </a:solidFill>
                <a:cs typeface="Arial" panose="020B0604020202020204" pitchFamily="34" charset="0"/>
              </a:rPr>
              <a:t>Dependent variable is distance moved by air bubble along capillary tube</a:t>
            </a:r>
          </a:p>
        </p:txBody>
      </p:sp>
    </p:spTree>
    <p:extLst>
      <p:ext uri="{BB962C8B-B14F-4D97-AF65-F5344CB8AC3E}">
        <p14:creationId xmlns:p14="http://schemas.microsoft.com/office/powerpoint/2010/main" val="908993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a:xfrm>
            <a:off x="179512" y="13905"/>
            <a:ext cx="8229600" cy="490066"/>
          </a:xfrm>
        </p:spPr>
        <p:txBody>
          <a:bodyPr lIns="25400" tIns="25400" rIns="5078" bIns="25400">
            <a:normAutofit fontScale="90000"/>
          </a:bodyPr>
          <a:lstStyle/>
          <a:p>
            <a:pPr marL="39688" algn="l" eaLnBrk="1" hangingPunct="1"/>
            <a:r>
              <a:rPr lang="en-US" altLang="en-US" sz="3600" u="sng" dirty="0" smtClean="0">
                <a:latin typeface="Arial Bold" panose="020B0704020202020204" pitchFamily="34" charset="0"/>
                <a:cs typeface="Arial Bold" panose="020B0704020202020204" pitchFamily="34" charset="0"/>
                <a:sym typeface="Arial Bold" panose="020B0704020202020204" pitchFamily="34" charset="0"/>
              </a:rPr>
              <a:t>Set up of Potometer</a:t>
            </a:r>
            <a:r>
              <a:rPr lang="en-US" altLang="en-US" sz="3600" dirty="0" smtClean="0">
                <a:latin typeface="Arial Bold" panose="020B0704020202020204" pitchFamily="34" charset="0"/>
                <a:cs typeface="Arial Bold" panose="020B0704020202020204" pitchFamily="34" charset="0"/>
                <a:sym typeface="Arial Bold" panose="020B0704020202020204" pitchFamily="34" charset="0"/>
              </a:rPr>
              <a:t> </a:t>
            </a:r>
            <a:endParaRPr lang="en-US" altLang="en-US" sz="3600" dirty="0" smtClean="0">
              <a:latin typeface="Arial Bold" panose="020B0704020202020204" pitchFamily="34" charset="0"/>
              <a:ea typeface="ヒラギノ角ゴ ProN W6" charset="0"/>
              <a:cs typeface="ヒラギノ角ゴ ProN W6" charset="0"/>
              <a:sym typeface="Arial Bold" panose="020B0704020202020204" pitchFamily="34" charset="0"/>
            </a:endParaRPr>
          </a:p>
        </p:txBody>
      </p:sp>
      <p:sp>
        <p:nvSpPr>
          <p:cNvPr id="52226" name="Rectangle 2"/>
          <p:cNvSpPr>
            <a:spLocks noGrp="1" noChangeArrowheads="1"/>
          </p:cNvSpPr>
          <p:nvPr>
            <p:ph/>
          </p:nvPr>
        </p:nvSpPr>
        <p:spPr>
          <a:xfrm>
            <a:off x="457200" y="1600200"/>
            <a:ext cx="8229600" cy="5257800"/>
          </a:xfrm>
          <a:extLst>
            <a:ext uri="{91240B29-F687-4F45-9708-019B960494DF}">
              <a14:hiddenLine xmlns:a14="http://schemas.microsoft.com/office/drawing/2010/main" w="9525">
                <a:solidFill>
                  <a:srgbClr val="000000"/>
                </a:solidFill>
                <a:miter lim="800000"/>
                <a:headEnd/>
                <a:tailEnd/>
              </a14:hiddenLine>
            </a:ext>
          </a:extLst>
        </p:spPr>
        <p:txBody>
          <a:bodyPr lIns="91440" tIns="45720" bIns="45720" anchor="t"/>
          <a:lstStyle/>
          <a:p>
            <a:pPr eaLnBrk="1" hangingPunct="1">
              <a:defRPr/>
            </a:pPr>
            <a:endParaRPr lang="en-GB" dirty="0" smtClean="0"/>
          </a:p>
        </p:txBody>
      </p:sp>
      <p:grpSp>
        <p:nvGrpSpPr>
          <p:cNvPr id="53253" name="Group 6"/>
          <p:cNvGrpSpPr>
            <a:grpSpLocks/>
          </p:cNvGrpSpPr>
          <p:nvPr/>
        </p:nvGrpSpPr>
        <p:grpSpPr bwMode="auto">
          <a:xfrm>
            <a:off x="1550988" y="1700808"/>
            <a:ext cx="5946775" cy="4906963"/>
            <a:chOff x="0" y="0"/>
            <a:chExt cx="3746" cy="3091"/>
          </a:xfrm>
        </p:grpSpPr>
        <p:sp>
          <p:nvSpPr>
            <p:cNvPr id="53255" name="Rectangle 4"/>
            <p:cNvSpPr>
              <a:spLocks/>
            </p:cNvSpPr>
            <p:nvPr/>
          </p:nvSpPr>
          <p:spPr bwMode="auto">
            <a:xfrm>
              <a:off x="0" y="0"/>
              <a:ext cx="3746" cy="3091"/>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endParaRPr lang="en-GB" altLang="en-US" dirty="0"/>
            </a:p>
          </p:txBody>
        </p:sp>
        <p:pic>
          <p:nvPicPr>
            <p:cNvPr id="53256"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44" cy="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3254" name="Rectangle 7"/>
          <p:cNvSpPr>
            <a:spLocks/>
          </p:cNvSpPr>
          <p:nvPr/>
        </p:nvSpPr>
        <p:spPr bwMode="auto">
          <a:xfrm>
            <a:off x="5796136" y="92075"/>
            <a:ext cx="316230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900" u="sng" dirty="0" smtClean="0">
                <a:solidFill>
                  <a:schemeClr val="tx1"/>
                </a:solidFill>
                <a:cs typeface="Arial" panose="020B0604020202020204" pitchFamily="34" charset="0"/>
                <a:hlinkClick r:id="rId4"/>
              </a:rPr>
              <a:t>http</a:t>
            </a:r>
            <a:r>
              <a:rPr lang="en-US" altLang="en-US" sz="900" u="sng" dirty="0">
                <a:solidFill>
                  <a:schemeClr val="tx1"/>
                </a:solidFill>
                <a:cs typeface="Arial" panose="020B0604020202020204" pitchFamily="34" charset="0"/>
                <a:hlinkClick r:id="rId4"/>
              </a:rPr>
              <a:t>://www.bing.com/videos/search?q=setting+up+potometers+a+level&amp;&amp;</a:t>
            </a:r>
            <a:r>
              <a:rPr lang="en-US" altLang="en-US" sz="900" u="sng" dirty="0" smtClean="0">
                <a:solidFill>
                  <a:schemeClr val="tx1"/>
                </a:solidFill>
                <a:cs typeface="Arial" panose="020B0604020202020204" pitchFamily="34" charset="0"/>
                <a:hlinkClick r:id="rId4"/>
              </a:rPr>
              <a:t>view=detail&amp;mid=05D299CA07C0F2A3048E05D299CA07C0F2A3048E&amp;rvsmid=89D3EEA278B072D7092A89D3EEA278B072D7092A&amp;FORM=VDFSRV&amp;fsscr=0</a:t>
            </a:r>
            <a:endParaRPr lang="en-US" altLang="en-US" sz="900" u="sng" dirty="0" smtClean="0">
              <a:solidFill>
                <a:schemeClr val="tx1"/>
              </a:solidFill>
              <a:cs typeface="Arial" panose="020B0604020202020204" pitchFamily="34" charset="0"/>
            </a:endParaRPr>
          </a:p>
          <a:p>
            <a:pPr eaLnBrk="1" hangingPunct="1"/>
            <a:endParaRPr lang="en-US" altLang="en-US" sz="900" u="sng" dirty="0">
              <a:solidFill>
                <a:schemeClr val="tx1"/>
              </a:solidFill>
              <a:cs typeface="Arial" panose="020B0604020202020204" pitchFamily="34" charset="0"/>
            </a:endParaRPr>
          </a:p>
          <a:p>
            <a:pPr eaLnBrk="1" hangingPunct="1"/>
            <a:r>
              <a:rPr lang="en-US" altLang="en-US" sz="900" u="sng" dirty="0">
                <a:solidFill>
                  <a:schemeClr val="tx1"/>
                </a:solidFill>
                <a:cs typeface="Arial" panose="020B0604020202020204" pitchFamily="34" charset="0"/>
                <a:hlinkClick r:id="rId5"/>
              </a:rPr>
              <a:t>http://</a:t>
            </a:r>
            <a:r>
              <a:rPr lang="en-US" altLang="en-US" sz="900" u="sng" dirty="0" smtClean="0">
                <a:solidFill>
                  <a:schemeClr val="tx1"/>
                </a:solidFill>
                <a:cs typeface="Arial" panose="020B0604020202020204" pitchFamily="34" charset="0"/>
                <a:hlinkClick r:id="rId5"/>
              </a:rPr>
              <a:t>science.cleapss.org.uk/Resource-Info/Setting-up-a-Potometer.aspx</a:t>
            </a:r>
            <a:endParaRPr lang="en-US" altLang="en-US" sz="900" u="sng" dirty="0" smtClean="0">
              <a:solidFill>
                <a:schemeClr val="tx1"/>
              </a:solidFill>
              <a:cs typeface="Arial" panose="020B0604020202020204" pitchFamily="34" charset="0"/>
            </a:endParaRPr>
          </a:p>
          <a:p>
            <a:pPr eaLnBrk="1" hangingPunct="1"/>
            <a:endParaRPr lang="en-US" altLang="en-US" sz="900" u="sng" dirty="0" smtClean="0">
              <a:solidFill>
                <a:schemeClr val="tx1"/>
              </a:solidFill>
              <a:cs typeface="Arial" panose="020B0604020202020204" pitchFamily="34" charset="0"/>
            </a:endParaRPr>
          </a:p>
          <a:p>
            <a:pPr eaLnBrk="1" hangingPunct="1"/>
            <a:endParaRPr lang="en-US" altLang="en-US" u="sng" dirty="0">
              <a:solidFill>
                <a:schemeClr val="tx1"/>
              </a:solidFill>
              <a:cs typeface="Arial" panose="020B0604020202020204" pitchFamily="34" charset="0"/>
            </a:endParaRPr>
          </a:p>
        </p:txBody>
      </p:sp>
      <p:sp>
        <p:nvSpPr>
          <p:cNvPr id="10" name="TextBox 9"/>
          <p:cNvSpPr txBox="1"/>
          <p:nvPr/>
        </p:nvSpPr>
        <p:spPr>
          <a:xfrm>
            <a:off x="323529" y="576440"/>
            <a:ext cx="5328592" cy="830997"/>
          </a:xfrm>
          <a:prstGeom prst="rect">
            <a:avLst/>
          </a:prstGeom>
          <a:noFill/>
        </p:spPr>
        <p:txBody>
          <a:bodyPr wrap="square" rtlCol="0">
            <a:spAutoFit/>
          </a:bodyPr>
          <a:lstStyle/>
          <a:p>
            <a:r>
              <a:rPr lang="en-US" sz="1600" dirty="0" smtClean="0">
                <a:solidFill>
                  <a:srgbClr val="0000CC"/>
                </a:solidFill>
                <a:latin typeface="Arial" panose="020B0604020202020204" pitchFamily="34" charset="0"/>
                <a:cs typeface="Arial" panose="020B0604020202020204" pitchFamily="34" charset="0"/>
                <a:hlinkClick r:id="rId6"/>
              </a:rPr>
              <a:t>Stem </a:t>
            </a:r>
            <a:r>
              <a:rPr lang="en-US" sz="1600" dirty="0" err="1" smtClean="0">
                <a:solidFill>
                  <a:srgbClr val="0000CC"/>
                </a:solidFill>
                <a:latin typeface="Arial" panose="020B0604020202020204" pitchFamily="34" charset="0"/>
                <a:cs typeface="Arial" panose="020B0604020202020204" pitchFamily="34" charset="0"/>
                <a:hlinkClick r:id="rId6"/>
              </a:rPr>
              <a:t>potometer</a:t>
            </a:r>
            <a:r>
              <a:rPr lang="en-US" sz="1600" dirty="0" smtClean="0">
                <a:solidFill>
                  <a:srgbClr val="0000CC"/>
                </a:solidFill>
                <a:latin typeface="Arial" panose="020B0604020202020204" pitchFamily="34" charset="0"/>
                <a:cs typeface="Arial" panose="020B0604020202020204" pitchFamily="34" charset="0"/>
                <a:hlinkClick r:id="rId6"/>
              </a:rPr>
              <a:t> set up</a:t>
            </a:r>
            <a:r>
              <a:rPr lang="en-US" sz="1600" dirty="0" smtClean="0">
                <a:solidFill>
                  <a:srgbClr val="0000CC"/>
                </a:solidFill>
                <a:latin typeface="Arial" panose="020B0604020202020204" pitchFamily="34" charset="0"/>
                <a:cs typeface="Arial" panose="020B0604020202020204" pitchFamily="34" charset="0"/>
              </a:rPr>
              <a:t>  Video of setting up </a:t>
            </a:r>
            <a:r>
              <a:rPr lang="en-US" sz="1600" dirty="0" err="1" smtClean="0">
                <a:solidFill>
                  <a:srgbClr val="0000CC"/>
                </a:solidFill>
                <a:latin typeface="Arial" panose="020B0604020202020204" pitchFamily="34" charset="0"/>
                <a:cs typeface="Arial" panose="020B0604020202020204" pitchFamily="34" charset="0"/>
              </a:rPr>
              <a:t>potometer</a:t>
            </a:r>
            <a:endParaRPr lang="en-US" sz="1600" dirty="0" smtClean="0">
              <a:solidFill>
                <a:srgbClr val="0000CC"/>
              </a:solidFill>
              <a:latin typeface="Arial" panose="020B0604020202020204" pitchFamily="34" charset="0"/>
              <a:cs typeface="Arial" panose="020B0604020202020204" pitchFamily="34" charset="0"/>
            </a:endParaRPr>
          </a:p>
          <a:p>
            <a:r>
              <a:rPr lang="en-US" sz="1600" dirty="0" smtClean="0">
                <a:solidFill>
                  <a:srgbClr val="0000CC"/>
                </a:solidFill>
                <a:latin typeface="Arial" panose="020B0604020202020204" pitchFamily="34" charset="0"/>
                <a:cs typeface="Arial" panose="020B0604020202020204" pitchFamily="34" charset="0"/>
              </a:rPr>
              <a:t>Beginning –</a:t>
            </a:r>
            <a:r>
              <a:rPr lang="en-MY" sz="1600" dirty="0" err="1" smtClean="0">
                <a:solidFill>
                  <a:srgbClr val="0000CC"/>
                </a:solidFill>
                <a:latin typeface="Arial" panose="020B0604020202020204" pitchFamily="34" charset="0"/>
                <a:cs typeface="Arial" panose="020B0604020202020204" pitchFamily="34" charset="0"/>
              </a:rPr>
              <a:t>Ganong's</a:t>
            </a:r>
            <a:r>
              <a:rPr lang="en-MY" sz="1600" dirty="0" smtClean="0">
                <a:solidFill>
                  <a:srgbClr val="0000CC"/>
                </a:solidFill>
                <a:latin typeface="Arial" panose="020B0604020202020204" pitchFamily="34" charset="0"/>
                <a:cs typeface="Arial" panose="020B0604020202020204" pitchFamily="34" charset="0"/>
              </a:rPr>
              <a:t> </a:t>
            </a:r>
            <a:r>
              <a:rPr lang="en-MY" sz="1600" dirty="0" err="1" smtClean="0">
                <a:solidFill>
                  <a:srgbClr val="0000CC"/>
                </a:solidFill>
                <a:latin typeface="Arial" panose="020B0604020202020204" pitchFamily="34" charset="0"/>
                <a:cs typeface="Arial" panose="020B0604020202020204" pitchFamily="34" charset="0"/>
              </a:rPr>
              <a:t>potometer</a:t>
            </a:r>
            <a:r>
              <a:rPr lang="en-MY" sz="1600" dirty="0" smtClean="0">
                <a:solidFill>
                  <a:srgbClr val="0000CC"/>
                </a:solidFill>
                <a:latin typeface="Arial" panose="020B0604020202020204" pitchFamily="34" charset="0"/>
                <a:cs typeface="Arial" panose="020B0604020202020204" pitchFamily="34" charset="0"/>
              </a:rPr>
              <a:t> set up</a:t>
            </a:r>
          </a:p>
          <a:p>
            <a:r>
              <a:rPr lang="en-US" sz="1600" dirty="0" smtClean="0">
                <a:solidFill>
                  <a:srgbClr val="0000CC"/>
                </a:solidFill>
                <a:latin typeface="Arial" panose="020B0604020202020204" pitchFamily="34" charset="0"/>
                <a:cs typeface="Arial" panose="020B0604020202020204" pitchFamily="34" charset="0"/>
              </a:rPr>
              <a:t>10.40 –students </a:t>
            </a:r>
            <a:r>
              <a:rPr lang="en-US" sz="1600" dirty="0" err="1" smtClean="0">
                <a:solidFill>
                  <a:srgbClr val="0000CC"/>
                </a:solidFill>
                <a:latin typeface="Arial" panose="020B0604020202020204" pitchFamily="34" charset="0"/>
                <a:cs typeface="Arial" panose="020B0604020202020204" pitchFamily="34" charset="0"/>
              </a:rPr>
              <a:t>potometer</a:t>
            </a:r>
            <a:r>
              <a:rPr lang="en-US" sz="1600" smtClean="0">
                <a:solidFill>
                  <a:srgbClr val="0000CC"/>
                </a:solidFill>
                <a:latin typeface="Arial" panose="020B0604020202020204" pitchFamily="34" charset="0"/>
                <a:cs typeface="Arial" panose="020B0604020202020204" pitchFamily="34" charset="0"/>
              </a:rPr>
              <a:t>  set up</a:t>
            </a:r>
            <a:endParaRPr lang="en-MY" sz="16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731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513" y="432928"/>
            <a:ext cx="8714278" cy="707886"/>
          </a:xfrm>
          <a:prstGeom prst="rect">
            <a:avLst/>
          </a:prstGeom>
          <a:noFill/>
        </p:spPr>
        <p:txBody>
          <a:bodyPr wrap="square" rtlCol="0">
            <a:spAutoFit/>
          </a:bodyPr>
          <a:lstStyle/>
          <a:p>
            <a:pPr algn="ctr"/>
            <a:r>
              <a:rPr lang="en-GB" sz="4000" b="1" dirty="0" smtClean="0">
                <a:solidFill>
                  <a:srgbClr val="0000CC"/>
                </a:solidFill>
                <a:latin typeface="Arial" panose="020B0604020202020204" pitchFamily="34" charset="0"/>
                <a:cs typeface="Arial" panose="020B0604020202020204" pitchFamily="34" charset="0"/>
              </a:rPr>
              <a:t>Transport of water in plants</a:t>
            </a:r>
            <a:endParaRPr lang="en-GB" sz="4000" b="1" dirty="0">
              <a:solidFill>
                <a:srgbClr val="0000CC"/>
              </a:solidFill>
              <a:latin typeface="Arial" panose="020B0604020202020204" pitchFamily="34" charset="0"/>
              <a:cs typeface="Arial" panose="020B0604020202020204" pitchFamily="34" charset="0"/>
            </a:endParaRPr>
          </a:p>
        </p:txBody>
      </p:sp>
      <p:sp>
        <p:nvSpPr>
          <p:cNvPr id="6" name="TextBox 5"/>
          <p:cNvSpPr txBox="1"/>
          <p:nvPr/>
        </p:nvSpPr>
        <p:spPr>
          <a:xfrm>
            <a:off x="6766551" y="66363"/>
            <a:ext cx="2160240" cy="369332"/>
          </a:xfrm>
          <a:prstGeom prst="rect">
            <a:avLst/>
          </a:prstGeom>
          <a:noFill/>
        </p:spPr>
        <p:txBody>
          <a:bodyPr wrap="square" rtlCol="0">
            <a:spAutoFit/>
          </a:bodyPr>
          <a:lstStyle/>
          <a:p>
            <a:pPr algn="r"/>
            <a:r>
              <a:rPr lang="en-GB" b="1" dirty="0" smtClean="0">
                <a:solidFill>
                  <a:srgbClr val="0000CC"/>
                </a:solidFill>
                <a:latin typeface="Arial" panose="020B0604020202020204" pitchFamily="34" charset="0"/>
                <a:cs typeface="Arial" panose="020B0604020202020204" pitchFamily="34" charset="0"/>
              </a:rPr>
              <a:t>07 February 2016</a:t>
            </a:r>
            <a:endParaRPr lang="en-GB" b="1" dirty="0">
              <a:solidFill>
                <a:srgbClr val="0000CC"/>
              </a:solidFill>
              <a:latin typeface="Arial" panose="020B0604020202020204" pitchFamily="34" charset="0"/>
              <a:cs typeface="Arial" panose="020B0604020202020204" pitchFamily="34" charset="0"/>
            </a:endParaRPr>
          </a:p>
        </p:txBody>
      </p:sp>
      <p:sp>
        <p:nvSpPr>
          <p:cNvPr id="9" name="Rectangle 8"/>
          <p:cNvSpPr/>
          <p:nvPr/>
        </p:nvSpPr>
        <p:spPr>
          <a:xfrm>
            <a:off x="320924" y="1756367"/>
            <a:ext cx="8571556" cy="3785652"/>
          </a:xfrm>
          <a:prstGeom prst="rect">
            <a:avLst/>
          </a:prstGeom>
        </p:spPr>
        <p:txBody>
          <a:bodyPr wrap="square">
            <a:spAutoFit/>
          </a:bodyPr>
          <a:lstStyle/>
          <a:p>
            <a:r>
              <a:rPr lang="en-GB" sz="2400" b="1" dirty="0" smtClean="0">
                <a:solidFill>
                  <a:srgbClr val="FF0000"/>
                </a:solidFill>
                <a:latin typeface="Arial" panose="020B0604020202020204" pitchFamily="34" charset="0"/>
                <a:cs typeface="Arial" panose="020B0604020202020204" pitchFamily="34" charset="0"/>
              </a:rPr>
              <a:t>Objectives:</a:t>
            </a:r>
          </a:p>
          <a:p>
            <a:r>
              <a:rPr lang="en-GB" sz="2400" b="1" dirty="0" smtClean="0">
                <a:solidFill>
                  <a:srgbClr val="FF0000"/>
                </a:solidFill>
                <a:latin typeface="Arial" panose="020B0604020202020204" pitchFamily="34" charset="0"/>
                <a:cs typeface="Arial" panose="020B0604020202020204" pitchFamily="34" charset="0"/>
              </a:rPr>
              <a:t> </a:t>
            </a:r>
          </a:p>
          <a:p>
            <a:r>
              <a:rPr lang="en-GB" sz="2400" b="1" dirty="0" smtClean="0">
                <a:solidFill>
                  <a:srgbClr val="FF0000"/>
                </a:solidFill>
                <a:latin typeface="Arial" panose="020B0604020202020204" pitchFamily="34" charset="0"/>
                <a:cs typeface="Arial" panose="020B0604020202020204" pitchFamily="34" charset="0"/>
              </a:rPr>
              <a:t>To know the structure of a xylem vessel and how this enables transport of water in a plant.</a:t>
            </a:r>
          </a:p>
          <a:p>
            <a:endParaRPr lang="en-GB" sz="2400" dirty="0" smtClean="0">
              <a:solidFill>
                <a:srgbClr val="0000CC"/>
              </a:solidFill>
              <a:latin typeface="Arial" panose="020B0604020202020204" pitchFamily="34" charset="0"/>
              <a:cs typeface="Arial" panose="020B0604020202020204" pitchFamily="34" charset="0"/>
            </a:endParaRPr>
          </a:p>
          <a:p>
            <a:r>
              <a:rPr lang="en-GB" sz="2400" b="1" dirty="0" smtClean="0">
                <a:solidFill>
                  <a:srgbClr val="00B050"/>
                </a:solidFill>
                <a:latin typeface="Arial" panose="020B0604020202020204" pitchFamily="34" charset="0"/>
                <a:cs typeface="Arial" panose="020B0604020202020204" pitchFamily="34" charset="0"/>
              </a:rPr>
              <a:t>To explain in terms of water potential and osmosis how water moves through the leaf.</a:t>
            </a:r>
            <a:endParaRPr lang="en-GB" sz="2400" dirty="0" smtClean="0">
              <a:solidFill>
                <a:srgbClr val="00B050"/>
              </a:solidFill>
              <a:latin typeface="Arial" panose="020B0604020202020204" pitchFamily="34" charset="0"/>
              <a:cs typeface="Arial" panose="020B0604020202020204" pitchFamily="34" charset="0"/>
            </a:endParaRPr>
          </a:p>
          <a:p>
            <a:endParaRPr lang="en-GB" sz="2400" dirty="0">
              <a:solidFill>
                <a:srgbClr val="0000CC"/>
              </a:solidFill>
              <a:latin typeface="Arial" panose="020B0604020202020204" pitchFamily="34" charset="0"/>
              <a:cs typeface="Arial" panose="020B0604020202020204" pitchFamily="34" charset="0"/>
            </a:endParaRPr>
          </a:p>
          <a:p>
            <a:r>
              <a:rPr lang="en-GB" sz="2400" b="1" dirty="0" smtClean="0">
                <a:solidFill>
                  <a:srgbClr val="0000CC"/>
                </a:solidFill>
                <a:latin typeface="Arial" panose="020B0604020202020204" pitchFamily="34" charset="0"/>
                <a:cs typeface="Arial" panose="020B0604020202020204" pitchFamily="34" charset="0"/>
              </a:rPr>
              <a:t>To explain </a:t>
            </a:r>
            <a:r>
              <a:rPr lang="en-GB" sz="2400" b="1" dirty="0">
                <a:solidFill>
                  <a:srgbClr val="0000CC"/>
                </a:solidFill>
                <a:latin typeface="Arial" panose="020B0604020202020204" pitchFamily="34" charset="0"/>
                <a:cs typeface="Arial" panose="020B0604020202020204" pitchFamily="34" charset="0"/>
              </a:rPr>
              <a:t>in terms of the properties of water, how water moves up the </a:t>
            </a:r>
            <a:r>
              <a:rPr lang="en-GB" sz="2400" b="1" dirty="0" smtClean="0">
                <a:solidFill>
                  <a:srgbClr val="0000CC"/>
                </a:solidFill>
                <a:latin typeface="Arial" panose="020B0604020202020204" pitchFamily="34" charset="0"/>
                <a:cs typeface="Arial" panose="020B0604020202020204" pitchFamily="34" charset="0"/>
              </a:rPr>
              <a:t>xylem (cohesion-tension theory).</a:t>
            </a:r>
            <a:endParaRPr lang="en-GB" sz="24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33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p:cNvSpPr>
          <p:nvPr/>
        </p:nvSpPr>
        <p:spPr bwMode="auto">
          <a:xfrm>
            <a:off x="7448550" y="6392863"/>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42</a:t>
            </a:r>
          </a:p>
        </p:txBody>
      </p:sp>
      <p:sp>
        <p:nvSpPr>
          <p:cNvPr id="54275" name="Rectangle 2"/>
          <p:cNvSpPr>
            <a:spLocks noGrp="1" noChangeArrowheads="1"/>
          </p:cNvSpPr>
          <p:nvPr>
            <p:ph type="title"/>
          </p:nvPr>
        </p:nvSpPr>
        <p:spPr>
          <a:xfrm>
            <a:off x="0" y="-3857625"/>
            <a:ext cx="8229600" cy="1508125"/>
          </a:xfrm>
        </p:spPr>
        <p:txBody>
          <a:bodyPr lIns="25400" tIns="25400" rIns="5078" bIns="25400"/>
          <a:lstStyle/>
          <a:p>
            <a:pPr marL="39688" eaLnBrk="1" hangingPunct="1"/>
            <a:r>
              <a:rPr lang="en-US" altLang="en-US" sz="3600" dirty="0" smtClean="0">
                <a:latin typeface="Arial" panose="020B0604020202020204" pitchFamily="34" charset="0"/>
                <a:cs typeface="Arial" panose="020B0604020202020204" pitchFamily="34" charset="0"/>
                <a:sym typeface="Arial" panose="020B0604020202020204" pitchFamily="34" charset="0"/>
              </a:rPr>
              <a:t>What factors affect transpiration?</a:t>
            </a:r>
            <a:endParaRPr lang="en-US" altLang="en-US" sz="3600" dirty="0" smtClean="0">
              <a:latin typeface="Arial" panose="020B0604020202020204" pitchFamily="34" charset="0"/>
              <a:sym typeface="Arial" panose="020B0604020202020204" pitchFamily="34" charset="0"/>
            </a:endParaRPr>
          </a:p>
        </p:txBody>
      </p:sp>
      <p:sp>
        <p:nvSpPr>
          <p:cNvPr id="54276" name="Rectangle 3"/>
          <p:cNvSpPr>
            <a:spLocks noGrp="1" noChangeArrowheads="1"/>
          </p:cNvSpPr>
          <p:nvPr>
            <p:ph type="body" idx="1"/>
          </p:nvPr>
        </p:nvSpPr>
        <p:spPr>
          <a:xfrm>
            <a:off x="-11341100" y="10629900"/>
            <a:ext cx="8229600" cy="5257800"/>
          </a:xfrm>
        </p:spPr>
        <p:txBody>
          <a:bodyPr lIns="25400" tIns="25400" rIns="5078" bIns="25400"/>
          <a:lstStyle/>
          <a:p>
            <a:pPr eaLnBrk="1" hangingPunct="1"/>
            <a:endParaRPr lang="en-US" altLang="en-US" sz="2800" dirty="0" smtClean="0"/>
          </a:p>
        </p:txBody>
      </p:sp>
      <p:pic>
        <p:nvPicPr>
          <p:cNvPr id="54277"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152400"/>
            <a:ext cx="50800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54278" name="Rectangle 5"/>
          <p:cNvSpPr>
            <a:spLocks/>
          </p:cNvSpPr>
          <p:nvPr/>
        </p:nvSpPr>
        <p:spPr bwMode="auto">
          <a:xfrm>
            <a:off x="6502400" y="1600200"/>
            <a:ext cx="22733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4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What affects the rate of transpiration?</a:t>
            </a:r>
          </a:p>
        </p:txBody>
      </p:sp>
      <p:sp>
        <p:nvSpPr>
          <p:cNvPr id="54279" name="Rectangle 6"/>
          <p:cNvSpPr>
            <a:spLocks/>
          </p:cNvSpPr>
          <p:nvPr/>
        </p:nvSpPr>
        <p:spPr bwMode="auto">
          <a:xfrm>
            <a:off x="6667500" y="3479800"/>
            <a:ext cx="19431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chemeClr val="tx1"/>
                </a:solidFill>
                <a:cs typeface="Arial" panose="020B0604020202020204" pitchFamily="34" charset="0"/>
              </a:rPr>
              <a:t>students to follow:</a:t>
            </a:r>
          </a:p>
          <a:p>
            <a:pPr eaLnBrk="1" hangingPunct="1"/>
            <a:r>
              <a:rPr lang="en-US" altLang="en-US" sz="1800" u="sng" dirty="0">
                <a:solidFill>
                  <a:srgbClr val="009999"/>
                </a:solidFill>
                <a:cs typeface="Arial" panose="020B0604020202020204" pitchFamily="34" charset="0"/>
                <a:hlinkClick r:id="rId3"/>
              </a:rPr>
              <a:t>http://www.sciencemag.org/site/feature/misc/webfeat/vis2005/show/transpiration.swf</a:t>
            </a:r>
            <a:endParaRPr lang="en-US" altLang="en-US" sz="1800" u="sng" dirty="0">
              <a:solidFill>
                <a:srgbClr val="009999"/>
              </a:solidFill>
              <a:cs typeface="Arial" panose="020B0604020202020204" pitchFamily="34" charset="0"/>
            </a:endParaRPr>
          </a:p>
        </p:txBody>
      </p:sp>
    </p:spTree>
    <p:extLst>
      <p:ext uri="{BB962C8B-B14F-4D97-AF65-F5344CB8AC3E}">
        <p14:creationId xmlns:p14="http://schemas.microsoft.com/office/powerpoint/2010/main" val="91053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2513" y="432928"/>
            <a:ext cx="8714278" cy="1323439"/>
          </a:xfrm>
          <a:prstGeom prst="rect">
            <a:avLst/>
          </a:prstGeom>
          <a:noFill/>
        </p:spPr>
        <p:txBody>
          <a:bodyPr wrap="square" rtlCol="0">
            <a:spAutoFit/>
          </a:bodyPr>
          <a:lstStyle/>
          <a:p>
            <a:pPr algn="ctr"/>
            <a:r>
              <a:rPr lang="en-GB" sz="4000" b="1" dirty="0" smtClean="0">
                <a:solidFill>
                  <a:srgbClr val="0000CC"/>
                </a:solidFill>
                <a:latin typeface="Arial" panose="020B0604020202020204" pitchFamily="34" charset="0"/>
                <a:cs typeface="Arial" panose="020B0604020202020204" pitchFamily="34" charset="0"/>
              </a:rPr>
              <a:t>Transport of organic substances in the phloem.</a:t>
            </a:r>
            <a:endParaRPr lang="en-GB" sz="4000" b="1" dirty="0">
              <a:solidFill>
                <a:srgbClr val="0000CC"/>
              </a:solidFill>
              <a:latin typeface="Arial" panose="020B0604020202020204" pitchFamily="34" charset="0"/>
              <a:cs typeface="Arial" panose="020B0604020202020204" pitchFamily="34" charset="0"/>
            </a:endParaRPr>
          </a:p>
        </p:txBody>
      </p:sp>
      <p:sp>
        <p:nvSpPr>
          <p:cNvPr id="6" name="TextBox 5"/>
          <p:cNvSpPr txBox="1"/>
          <p:nvPr/>
        </p:nvSpPr>
        <p:spPr>
          <a:xfrm>
            <a:off x="6766551" y="66363"/>
            <a:ext cx="2160240" cy="369332"/>
          </a:xfrm>
          <a:prstGeom prst="rect">
            <a:avLst/>
          </a:prstGeom>
          <a:noFill/>
        </p:spPr>
        <p:txBody>
          <a:bodyPr wrap="square" rtlCol="0">
            <a:spAutoFit/>
          </a:bodyPr>
          <a:lstStyle/>
          <a:p>
            <a:pPr algn="r"/>
            <a:r>
              <a:rPr lang="en-GB" b="1" dirty="0" smtClean="0">
                <a:solidFill>
                  <a:srgbClr val="0000CC"/>
                </a:solidFill>
                <a:latin typeface="Arial" panose="020B0604020202020204" pitchFamily="34" charset="0"/>
                <a:cs typeface="Arial" panose="020B0604020202020204" pitchFamily="34" charset="0"/>
              </a:rPr>
              <a:t>07 February 2016</a:t>
            </a:r>
            <a:endParaRPr lang="en-GB" b="1" dirty="0">
              <a:solidFill>
                <a:srgbClr val="0000CC"/>
              </a:solidFill>
              <a:latin typeface="Arial" panose="020B0604020202020204" pitchFamily="34" charset="0"/>
              <a:cs typeface="Arial" panose="020B0604020202020204" pitchFamily="34" charset="0"/>
            </a:endParaRPr>
          </a:p>
        </p:txBody>
      </p:sp>
      <p:sp>
        <p:nvSpPr>
          <p:cNvPr id="9" name="Rectangle 8"/>
          <p:cNvSpPr/>
          <p:nvPr/>
        </p:nvSpPr>
        <p:spPr>
          <a:xfrm>
            <a:off x="320924" y="1756367"/>
            <a:ext cx="8571556" cy="3785652"/>
          </a:xfrm>
          <a:prstGeom prst="rect">
            <a:avLst/>
          </a:prstGeom>
        </p:spPr>
        <p:txBody>
          <a:bodyPr wrap="square">
            <a:spAutoFit/>
          </a:bodyPr>
          <a:lstStyle/>
          <a:p>
            <a:r>
              <a:rPr lang="en-GB" sz="2400" b="1" dirty="0" smtClean="0">
                <a:solidFill>
                  <a:srgbClr val="FF0000"/>
                </a:solidFill>
                <a:latin typeface="Arial" panose="020B0604020202020204" pitchFamily="34" charset="0"/>
                <a:cs typeface="Arial" panose="020B0604020202020204" pitchFamily="34" charset="0"/>
              </a:rPr>
              <a:t>Objectives:</a:t>
            </a:r>
          </a:p>
          <a:p>
            <a:r>
              <a:rPr lang="en-GB" sz="2400" b="1" dirty="0" smtClean="0">
                <a:solidFill>
                  <a:srgbClr val="FF0000"/>
                </a:solidFill>
                <a:latin typeface="Arial" panose="020B0604020202020204" pitchFamily="34" charset="0"/>
                <a:cs typeface="Arial" panose="020B0604020202020204" pitchFamily="34" charset="0"/>
              </a:rPr>
              <a:t> </a:t>
            </a:r>
          </a:p>
          <a:p>
            <a:r>
              <a:rPr lang="en-GB" sz="2400" b="1" dirty="0" smtClean="0">
                <a:solidFill>
                  <a:srgbClr val="FF0000"/>
                </a:solidFill>
                <a:latin typeface="Arial" panose="020B0604020202020204" pitchFamily="34" charset="0"/>
                <a:cs typeface="Arial" panose="020B0604020202020204" pitchFamily="34" charset="0"/>
              </a:rPr>
              <a:t>To describe the mass flow mechanism for the transport of organic substances in the phloem.</a:t>
            </a:r>
          </a:p>
          <a:p>
            <a:endParaRPr lang="en-GB" sz="2400" dirty="0" smtClean="0">
              <a:solidFill>
                <a:srgbClr val="0000CC"/>
              </a:solidFill>
              <a:latin typeface="Arial" panose="020B0604020202020204" pitchFamily="34" charset="0"/>
              <a:cs typeface="Arial" panose="020B0604020202020204" pitchFamily="34" charset="0"/>
            </a:endParaRPr>
          </a:p>
          <a:p>
            <a:r>
              <a:rPr lang="en-GB" sz="2400" b="1" dirty="0" smtClean="0">
                <a:solidFill>
                  <a:srgbClr val="00B050"/>
                </a:solidFill>
                <a:latin typeface="Arial" panose="020B0604020202020204" pitchFamily="34" charset="0"/>
                <a:cs typeface="Arial" panose="020B0604020202020204" pitchFamily="34" charset="0"/>
              </a:rPr>
              <a:t>To describe the use of ringing and tracer experiments to investigate transport in plants</a:t>
            </a:r>
            <a:endParaRPr lang="en-GB" sz="2400" dirty="0" smtClean="0">
              <a:solidFill>
                <a:srgbClr val="00B050"/>
              </a:solidFill>
              <a:latin typeface="Arial" panose="020B0604020202020204" pitchFamily="34" charset="0"/>
              <a:cs typeface="Arial" panose="020B0604020202020204" pitchFamily="34" charset="0"/>
            </a:endParaRPr>
          </a:p>
          <a:p>
            <a:endParaRPr lang="en-GB" sz="2400" dirty="0">
              <a:solidFill>
                <a:srgbClr val="0000CC"/>
              </a:solidFill>
              <a:latin typeface="Arial" panose="020B0604020202020204" pitchFamily="34" charset="0"/>
              <a:cs typeface="Arial" panose="020B0604020202020204" pitchFamily="34" charset="0"/>
            </a:endParaRPr>
          </a:p>
          <a:p>
            <a:r>
              <a:rPr lang="en-GB" sz="2400" b="1" dirty="0" smtClean="0">
                <a:solidFill>
                  <a:srgbClr val="0000CC"/>
                </a:solidFill>
                <a:latin typeface="Arial" panose="020B0604020202020204" pitchFamily="34" charset="0"/>
                <a:cs typeface="Arial" panose="020B0604020202020204" pitchFamily="34" charset="0"/>
              </a:rPr>
              <a:t>To explain the evidence that translocation or organic molecules occurs in the phloem.</a:t>
            </a:r>
            <a:endParaRPr lang="en-GB" sz="24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601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F9BC57C2-D95A-4D95-A0A1-390169B036A8}" type="slidenum">
              <a:rPr lang="en-US" altLang="en-US">
                <a:solidFill>
                  <a:srgbClr val="898989"/>
                </a:solidFill>
                <a:latin typeface="Lucida Grande" charset="0"/>
                <a:ea typeface="Lucida Grande" charset="0"/>
                <a:cs typeface="Lucida Grande" charset="0"/>
                <a:sym typeface="Lucida Grande" charset="0"/>
              </a:rPr>
              <a:pPr eaLnBrk="1" hangingPunct="1"/>
              <a:t>32</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66563" name="Rectangle 1"/>
          <p:cNvSpPr>
            <a:spLocks noGrp="1" noChangeArrowheads="1"/>
          </p:cNvSpPr>
          <p:nvPr>
            <p:ph type="title"/>
          </p:nvPr>
        </p:nvSpPr>
        <p:spPr/>
        <p:txBody>
          <a:bodyPr rIns="132080">
            <a:normAutofit fontScale="90000"/>
          </a:bodyPr>
          <a:lstStyle/>
          <a:p>
            <a:pPr marL="39688" indent="-39688" eaLnBrk="1" hangingPunct="1"/>
            <a:r>
              <a:rPr lang="en-US" altLang="en-US" dirty="0" smtClean="0">
                <a:latin typeface="Arial" panose="020B0604020202020204" pitchFamily="34" charset="0"/>
                <a:cs typeface="Arial" panose="020B0604020202020204" pitchFamily="34" charset="0"/>
                <a:sym typeface="Arial" panose="020B0604020202020204" pitchFamily="34" charset="0"/>
              </a:rPr>
              <a:t>Transport of organic substances in plants</a:t>
            </a:r>
            <a:endParaRPr lang="en-US" altLang="en-US" dirty="0" smtClean="0">
              <a:latin typeface="Arial" panose="020B0604020202020204" pitchFamily="34" charset="0"/>
              <a:sym typeface="Arial" panose="020B0604020202020204" pitchFamily="34" charset="0"/>
            </a:endParaRPr>
          </a:p>
        </p:txBody>
      </p:sp>
      <p:sp>
        <p:nvSpPr>
          <p:cNvPr id="66564" name="Rectangle 2"/>
          <p:cNvSpPr>
            <a:spLocks noGrp="1" noChangeArrowheads="1"/>
          </p:cNvSpPr>
          <p:nvPr>
            <p:ph type="body" idx="1"/>
          </p:nvPr>
        </p:nvSpPr>
        <p:spPr/>
        <p:txBody>
          <a:bodyPr rIns="132080">
            <a:normAutofit fontScale="92500" lnSpcReduction="20000"/>
          </a:bodyPr>
          <a:lstStyle/>
          <a:p>
            <a:r>
              <a:rPr lang="en-US" altLang="en-US" dirty="0" smtClean="0">
                <a:latin typeface="Arial" panose="020B0604020202020204" pitchFamily="34" charset="0"/>
                <a:cs typeface="Arial" panose="020B0604020202020204" pitchFamily="34" charset="0"/>
                <a:sym typeface="Arial" panose="020B0604020202020204" pitchFamily="34" charset="0"/>
              </a:rPr>
              <a:t>Organic molecules (sucrose, other sugars and amino acids) and some mineral ions (K, P, Cl and Mg) transported around the plant = </a:t>
            </a:r>
            <a:r>
              <a:rPr lang="en-US" altLang="en-US" b="1" dirty="0" smtClean="0">
                <a:solidFill>
                  <a:srgbClr val="C00000"/>
                </a:solidFill>
                <a:latin typeface="Arial" panose="020B0604020202020204" pitchFamily="34" charset="0"/>
                <a:cs typeface="Arial" panose="020B0604020202020204" pitchFamily="34" charset="0"/>
                <a:sym typeface="Arial" panose="020B0604020202020204" pitchFamily="34" charset="0"/>
              </a:rPr>
              <a:t>translocation</a:t>
            </a:r>
            <a:r>
              <a:rPr lang="en-US" altLang="en-US" dirty="0" smtClean="0">
                <a:solidFill>
                  <a:srgbClr val="C00000"/>
                </a:solidFill>
                <a:latin typeface="Arial" panose="020B0604020202020204" pitchFamily="34" charset="0"/>
                <a:cs typeface="Arial" panose="020B0604020202020204" pitchFamily="34" charset="0"/>
                <a:sym typeface="Arial" panose="020B0604020202020204" pitchFamily="34" charset="0"/>
              </a:rPr>
              <a:t> </a:t>
            </a:r>
            <a:r>
              <a:rPr lang="en-US" altLang="en-US" dirty="0" smtClean="0">
                <a:latin typeface="Arial" panose="020B0604020202020204" pitchFamily="34" charset="0"/>
                <a:cs typeface="Arial" panose="020B0604020202020204" pitchFamily="34" charset="0"/>
                <a:sym typeface="Arial" panose="020B0604020202020204" pitchFamily="34" charset="0"/>
              </a:rPr>
              <a:t>(</a:t>
            </a:r>
            <a:r>
              <a:rPr lang="en-US" altLang="en-US" dirty="0">
                <a:sym typeface="Arial" panose="020B0604020202020204" pitchFamily="34" charset="0"/>
              </a:rPr>
              <a:t>by </a:t>
            </a:r>
            <a:r>
              <a:rPr lang="en-US" altLang="en-US" b="1" dirty="0">
                <a:solidFill>
                  <a:srgbClr val="C00000"/>
                </a:solidFill>
                <a:sym typeface="Arial" panose="020B0604020202020204" pitchFamily="34" charset="0"/>
              </a:rPr>
              <a:t>mass flow</a:t>
            </a:r>
            <a:r>
              <a:rPr lang="en-US" altLang="en-US" dirty="0" smtClean="0">
                <a:sym typeface="Arial" panose="020B0604020202020204" pitchFamily="34" charset="0"/>
              </a:rPr>
              <a:t>)</a:t>
            </a:r>
          </a:p>
          <a:p>
            <a:pPr marL="0" indent="0">
              <a:buNone/>
            </a:pPr>
            <a:endParaRPr lang="en-US" altLang="en-US" dirty="0" smtClean="0">
              <a:solidFill>
                <a:srgbClr val="C00000"/>
              </a:solidFill>
              <a:latin typeface="Arial" panose="020B0604020202020204" pitchFamily="34" charset="0"/>
              <a:cs typeface="Arial" panose="020B0604020202020204" pitchFamily="34" charset="0"/>
              <a:sym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sym typeface="Arial" panose="020B0604020202020204" pitchFamily="34" charset="0"/>
              </a:rPr>
              <a:t>Transport tissue = </a:t>
            </a:r>
            <a:r>
              <a:rPr lang="en-US" altLang="en-US" b="1" dirty="0" smtClean="0">
                <a:solidFill>
                  <a:srgbClr val="C00000"/>
                </a:solidFill>
                <a:latin typeface="Arial" panose="020B0604020202020204" pitchFamily="34" charset="0"/>
                <a:sym typeface="Arial" panose="020B0604020202020204" pitchFamily="34" charset="0"/>
              </a:rPr>
              <a:t>Phloem</a:t>
            </a:r>
          </a:p>
          <a:p>
            <a:pPr marL="0" indent="0" eaLnBrk="1" hangingPunct="1">
              <a:buNone/>
            </a:pPr>
            <a:endParaRPr lang="en-US" altLang="en-US" b="1" dirty="0" smtClean="0">
              <a:solidFill>
                <a:srgbClr val="C00000"/>
              </a:solidFill>
              <a:latin typeface="Arial" panose="020B0604020202020204" pitchFamily="34" charset="0"/>
              <a:sym typeface="Arial" panose="020B0604020202020204" pitchFamily="34" charset="0"/>
            </a:endParaRPr>
          </a:p>
          <a:p>
            <a:pPr eaLnBrk="1" hangingPunct="1"/>
            <a:r>
              <a:rPr lang="en-US" altLang="en-US" dirty="0" smtClean="0">
                <a:sym typeface="Arial" panose="020B0604020202020204" pitchFamily="34" charset="0"/>
              </a:rPr>
              <a:t>Sugars made in photosynthesis are transported from the sites they are made in (</a:t>
            </a:r>
            <a:r>
              <a:rPr lang="en-US" altLang="en-US" b="1" dirty="0" smtClean="0">
                <a:solidFill>
                  <a:srgbClr val="C00000"/>
                </a:solidFill>
                <a:sym typeface="Arial" panose="020B0604020202020204" pitchFamily="34" charset="0"/>
              </a:rPr>
              <a:t>sources</a:t>
            </a:r>
            <a:r>
              <a:rPr lang="en-US" altLang="en-US" dirty="0" smtClean="0">
                <a:sym typeface="Arial" panose="020B0604020202020204" pitchFamily="34" charset="0"/>
              </a:rPr>
              <a:t>) to places where they are used and stored (</a:t>
            </a:r>
            <a:r>
              <a:rPr lang="en-US" altLang="en-US" b="1" dirty="0" smtClean="0">
                <a:solidFill>
                  <a:srgbClr val="C00000"/>
                </a:solidFill>
                <a:sym typeface="Arial" panose="020B0604020202020204" pitchFamily="34" charset="0"/>
              </a:rPr>
              <a:t>sinks</a:t>
            </a:r>
            <a:r>
              <a:rPr lang="en-US" altLang="en-US" dirty="0" smtClean="0">
                <a:sym typeface="Arial" panose="020B0604020202020204" pitchFamily="34" charset="0"/>
              </a:rPr>
              <a:t>).</a:t>
            </a:r>
          </a:p>
          <a:p>
            <a:pPr marL="0" indent="0" eaLnBrk="1" hangingPunct="1">
              <a:buNone/>
            </a:pPr>
            <a:endParaRPr lang="en-US" altLang="en-US" dirty="0" smtClean="0">
              <a:sym typeface="Arial" panose="020B0604020202020204" pitchFamily="34" charset="0"/>
            </a:endParaRPr>
          </a:p>
        </p:txBody>
      </p:sp>
      <p:sp>
        <p:nvSpPr>
          <p:cNvPr id="66565" name="Text Box 3"/>
          <p:cNvSpPr txBox="1">
            <a:spLocks noChangeArrowheads="1"/>
          </p:cNvSpPr>
          <p:nvPr/>
        </p:nvSpPr>
        <p:spPr bwMode="auto">
          <a:xfrm>
            <a:off x="7462838" y="6392863"/>
            <a:ext cx="3079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fld id="{C883D190-F1FE-4325-98DB-55B119FDA3B2}" type="slidenum">
              <a:rPr lang="en-US" altLang="en-US">
                <a:solidFill>
                  <a:srgbClr val="898989"/>
                </a:solidFill>
                <a:latin typeface="Lucida Grande" charset="0"/>
                <a:ea typeface="Lucida Grande" charset="0"/>
                <a:cs typeface="Lucida Grande" charset="0"/>
                <a:sym typeface="Lucida Grande" charset="0"/>
              </a:rPr>
              <a:pPr algn="ctr" eaLnBrk="1" hangingPunct="1"/>
              <a:t>32</a:t>
            </a:fld>
            <a:endParaRPr lang="en-US" altLang="en-US" dirty="0">
              <a:solidFill>
                <a:srgbClr val="898989"/>
              </a:solidFill>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308996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A789AD76-3059-4703-B3A0-B7A085D0C6BC}" type="slidenum">
              <a:rPr lang="en-US" altLang="en-US">
                <a:solidFill>
                  <a:srgbClr val="898989"/>
                </a:solidFill>
                <a:latin typeface="Lucida Grande" charset="0"/>
                <a:ea typeface="Lucida Grande" charset="0"/>
                <a:cs typeface="Lucida Grande" charset="0"/>
                <a:sym typeface="Lucida Grande" charset="0"/>
              </a:rPr>
              <a:pPr eaLnBrk="1" hangingPunct="1"/>
              <a:t>33</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67587" name="Rectangle 1"/>
          <p:cNvSpPr>
            <a:spLocks noGrp="1" noChangeArrowheads="1"/>
          </p:cNvSpPr>
          <p:nvPr>
            <p:ph type="title"/>
          </p:nvPr>
        </p:nvSpPr>
        <p:spPr/>
        <p:txBody>
          <a:bodyPr rIns="132080"/>
          <a:lstStyle/>
          <a:p>
            <a:pPr marL="39688" indent="-39688" eaLnBrk="1" hangingPunct="1"/>
            <a:r>
              <a:rPr lang="en-US" altLang="en-US" dirty="0" smtClean="0"/>
              <a:t>Structure of Phloem</a:t>
            </a:r>
          </a:p>
        </p:txBody>
      </p:sp>
      <p:sp>
        <p:nvSpPr>
          <p:cNvPr id="67588" name="Rectangle 2"/>
          <p:cNvSpPr>
            <a:spLocks noGrp="1" noChangeArrowheads="1"/>
          </p:cNvSpPr>
          <p:nvPr>
            <p:ph type="body" idx="1"/>
          </p:nvPr>
        </p:nvSpPr>
        <p:spPr>
          <a:xfrm>
            <a:off x="342900" y="9423400"/>
            <a:ext cx="8229600" cy="5257800"/>
          </a:xfrm>
        </p:spPr>
        <p:txBody>
          <a:bodyPr rIns="132080"/>
          <a:lstStyle/>
          <a:p>
            <a:pPr eaLnBrk="1" hangingPunct="1"/>
            <a:endParaRPr lang="en-US" altLang="en-US" dirty="0" smtClean="0"/>
          </a:p>
        </p:txBody>
      </p:sp>
      <p:pic>
        <p:nvPicPr>
          <p:cNvPr id="675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1522413"/>
            <a:ext cx="5414962"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67590" name="Rectangle 4"/>
          <p:cNvSpPr>
            <a:spLocks/>
          </p:cNvSpPr>
          <p:nvPr/>
        </p:nvSpPr>
        <p:spPr bwMode="auto">
          <a:xfrm>
            <a:off x="6438900" y="1917700"/>
            <a:ext cx="23495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endParaRPr lang="en-US" altLang="en-US" dirty="0">
              <a:solidFill>
                <a:schemeClr val="tx1"/>
              </a:solidFill>
              <a:ea typeface="Lucida Grande" charset="0"/>
              <a:cs typeface="Lucida Grande" charset="0"/>
            </a:endParaRPr>
          </a:p>
          <a:p>
            <a:pPr eaLnBrk="1" hangingPunct="1"/>
            <a:r>
              <a:rPr lang="en-US" altLang="en-US" sz="2400" dirty="0">
                <a:solidFill>
                  <a:srgbClr val="0000CC"/>
                </a:solidFill>
                <a:cs typeface="Arial" panose="020B0604020202020204" pitchFamily="34" charset="0"/>
              </a:rPr>
              <a:t>Four tissue types:</a:t>
            </a:r>
          </a:p>
          <a:p>
            <a:pPr eaLnBrk="1" hangingPunct="1"/>
            <a:endParaRPr lang="en-US" altLang="en-US" sz="2400" dirty="0">
              <a:solidFill>
                <a:srgbClr val="0000CC"/>
              </a:solidFill>
              <a:cs typeface="Arial" panose="020B0604020202020204" pitchFamily="34" charset="0"/>
            </a:endParaRPr>
          </a:p>
          <a:p>
            <a:pPr eaLnBrk="1" hangingPunct="1"/>
            <a:r>
              <a:rPr lang="en-US" altLang="en-US" sz="1800" dirty="0">
                <a:solidFill>
                  <a:srgbClr val="0000CC"/>
                </a:solidFill>
                <a:cs typeface="Arial" panose="020B0604020202020204" pitchFamily="34" charset="0"/>
              </a:rPr>
              <a:t>Blue = sieve tube cell</a:t>
            </a:r>
          </a:p>
          <a:p>
            <a:pPr eaLnBrk="1" hangingPunct="1"/>
            <a:endParaRPr lang="en-US" altLang="en-US" sz="1800" dirty="0">
              <a:solidFill>
                <a:srgbClr val="0000CC"/>
              </a:solidFill>
              <a:cs typeface="Arial" panose="020B0604020202020204" pitchFamily="34" charset="0"/>
            </a:endParaRPr>
          </a:p>
          <a:p>
            <a:pPr eaLnBrk="1" hangingPunct="1"/>
            <a:r>
              <a:rPr lang="en-US" altLang="en-US" sz="1800" dirty="0">
                <a:solidFill>
                  <a:srgbClr val="0000CC"/>
                </a:solidFill>
                <a:cs typeface="Arial" panose="020B0604020202020204" pitchFamily="34" charset="0"/>
              </a:rPr>
              <a:t>yellow = companion cell</a:t>
            </a:r>
          </a:p>
          <a:p>
            <a:pPr eaLnBrk="1" hangingPunct="1"/>
            <a:endParaRPr lang="en-US" altLang="en-US" sz="1800" dirty="0">
              <a:solidFill>
                <a:srgbClr val="0000CC"/>
              </a:solidFill>
              <a:cs typeface="Arial" panose="020B0604020202020204" pitchFamily="34" charset="0"/>
            </a:endParaRPr>
          </a:p>
          <a:p>
            <a:pPr eaLnBrk="1" hangingPunct="1"/>
            <a:r>
              <a:rPr lang="en-US" altLang="en-US" sz="1800" dirty="0">
                <a:solidFill>
                  <a:srgbClr val="0000CC"/>
                </a:solidFill>
                <a:cs typeface="Arial" panose="020B0604020202020204" pitchFamily="34" charset="0"/>
              </a:rPr>
              <a:t>red = fibres</a:t>
            </a:r>
          </a:p>
          <a:p>
            <a:pPr eaLnBrk="1" hangingPunct="1"/>
            <a:endParaRPr lang="en-US" altLang="en-US" sz="1800" dirty="0">
              <a:solidFill>
                <a:srgbClr val="0000CC"/>
              </a:solidFill>
              <a:cs typeface="Arial" panose="020B0604020202020204" pitchFamily="34" charset="0"/>
            </a:endParaRPr>
          </a:p>
          <a:p>
            <a:pPr eaLnBrk="1" hangingPunct="1"/>
            <a:r>
              <a:rPr lang="en-US" altLang="en-US" sz="1800" dirty="0">
                <a:solidFill>
                  <a:srgbClr val="0000CC"/>
                </a:solidFill>
                <a:cs typeface="Arial" panose="020B0604020202020204" pitchFamily="34" charset="0"/>
              </a:rPr>
              <a:t>green : parenchyma</a:t>
            </a:r>
          </a:p>
          <a:p>
            <a:pPr eaLnBrk="1" hangingPunct="1"/>
            <a:endParaRPr lang="en-US" altLang="en-US" sz="1800" dirty="0">
              <a:solidFill>
                <a:srgbClr val="0000CC"/>
              </a:solidFill>
              <a:cs typeface="Arial" panose="020B0604020202020204" pitchFamily="34" charset="0"/>
            </a:endParaRPr>
          </a:p>
          <a:p>
            <a:pPr eaLnBrk="1" hangingPunct="1"/>
            <a:endParaRPr lang="en-US" altLang="en-US" sz="1800" dirty="0">
              <a:solidFill>
                <a:srgbClr val="0000CC"/>
              </a:solidFill>
              <a:cs typeface="Arial" panose="020B0604020202020204" pitchFamily="34" charset="0"/>
            </a:endParaRPr>
          </a:p>
        </p:txBody>
      </p:sp>
    </p:spTree>
    <p:extLst>
      <p:ext uri="{BB962C8B-B14F-4D97-AF65-F5344CB8AC3E}">
        <p14:creationId xmlns:p14="http://schemas.microsoft.com/office/powerpoint/2010/main" val="1814131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8D975FEE-C5E6-4D01-B0C9-A80D7BE27148}" type="slidenum">
              <a:rPr lang="en-US" altLang="en-US">
                <a:solidFill>
                  <a:srgbClr val="898989"/>
                </a:solidFill>
                <a:latin typeface="Lucida Grande" charset="0"/>
                <a:ea typeface="Lucida Grande" charset="0"/>
                <a:cs typeface="Lucida Grande" charset="0"/>
                <a:sym typeface="Lucida Grande" charset="0"/>
              </a:rPr>
              <a:pPr eaLnBrk="1" hangingPunct="1"/>
              <a:t>34</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68611" name="Rectangle 1"/>
          <p:cNvSpPr>
            <a:spLocks noGrp="1" noChangeArrowheads="1"/>
          </p:cNvSpPr>
          <p:nvPr>
            <p:ph type="title"/>
          </p:nvPr>
        </p:nvSpPr>
        <p:spPr>
          <a:xfrm>
            <a:off x="0" y="8078788"/>
            <a:ext cx="8229600" cy="1509712"/>
          </a:xfrm>
        </p:spPr>
        <p:txBody>
          <a:bodyPr rIns="132080"/>
          <a:lstStyle/>
          <a:p>
            <a:pPr marL="39688" indent="-39688" eaLnBrk="1" hangingPunct="1"/>
            <a:endParaRPr lang="en-US" altLang="en-US" dirty="0" smtClean="0"/>
          </a:p>
        </p:txBody>
      </p:sp>
      <p:sp>
        <p:nvSpPr>
          <p:cNvPr id="68612" name="Rectangle 2"/>
          <p:cNvSpPr>
            <a:spLocks noGrp="1" noChangeArrowheads="1"/>
          </p:cNvSpPr>
          <p:nvPr>
            <p:ph type="body" idx="1"/>
          </p:nvPr>
        </p:nvSpPr>
        <p:spPr>
          <a:xfrm>
            <a:off x="787400" y="9194800"/>
            <a:ext cx="8229600" cy="5257800"/>
          </a:xfrm>
        </p:spPr>
        <p:txBody>
          <a:bodyPr rIns="132080"/>
          <a:lstStyle/>
          <a:p>
            <a:pPr eaLnBrk="1" hangingPunct="1"/>
            <a:endParaRPr lang="en-US" altLang="en-US" dirty="0" smtClean="0"/>
          </a:p>
        </p:txBody>
      </p:sp>
      <p:pic>
        <p:nvPicPr>
          <p:cNvPr id="686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3" y="354013"/>
            <a:ext cx="4967287"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68614" name="Rectangle 4"/>
          <p:cNvSpPr>
            <a:spLocks/>
          </p:cNvSpPr>
          <p:nvPr/>
        </p:nvSpPr>
        <p:spPr bwMode="auto">
          <a:xfrm>
            <a:off x="5702300" y="419100"/>
            <a:ext cx="23749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rgbClr val="C00000"/>
                </a:solidFill>
                <a:latin typeface="Arial Bold" panose="020B0704020202020204" pitchFamily="34" charset="0"/>
                <a:cs typeface="Arial Bold" panose="020B0704020202020204" pitchFamily="34" charset="0"/>
                <a:sym typeface="Arial Bold" panose="020B0704020202020204" pitchFamily="34" charset="0"/>
              </a:rPr>
              <a:t>Live</a:t>
            </a:r>
            <a:r>
              <a:rPr lang="en-US" altLang="en-US" sz="1800" dirty="0">
                <a:solidFill>
                  <a:srgbClr val="C00000"/>
                </a:solidFill>
                <a:cs typeface="Arial" panose="020B0604020202020204" pitchFamily="34" charset="0"/>
              </a:rPr>
              <a:t> </a:t>
            </a:r>
            <a:r>
              <a:rPr lang="en-US" altLang="en-US" sz="18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Sieve tube cells </a:t>
            </a:r>
            <a:r>
              <a:rPr lang="en-US" altLang="en-US" sz="1800" dirty="0">
                <a:solidFill>
                  <a:srgbClr val="0000CC"/>
                </a:solidFill>
                <a:cs typeface="Arial" panose="020B0604020202020204" pitchFamily="34" charset="0"/>
              </a:rPr>
              <a:t>with </a:t>
            </a:r>
            <a:r>
              <a:rPr lang="en-US" altLang="en-US" sz="18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sieve plates</a:t>
            </a:r>
            <a:r>
              <a:rPr lang="en-US" altLang="en-US" sz="1800" dirty="0">
                <a:solidFill>
                  <a:srgbClr val="0000CC"/>
                </a:solidFill>
                <a:cs typeface="Arial" panose="020B0604020202020204" pitchFamily="34" charset="0"/>
              </a:rPr>
              <a:t>. As it matures it loses several of the usual plant organelles including the golgi body, the nucleus and the ribosomes allowing easier mass flow of dissolved solutes. </a:t>
            </a:r>
            <a:r>
              <a:rPr lang="en-US" altLang="en-US" sz="18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Companion cells </a:t>
            </a:r>
            <a:r>
              <a:rPr lang="en-US" altLang="en-US" sz="1800" dirty="0">
                <a:solidFill>
                  <a:srgbClr val="0000CC"/>
                </a:solidFill>
                <a:cs typeface="Arial" panose="020B0604020202020204" pitchFamily="34" charset="0"/>
              </a:rPr>
              <a:t>have all the usual organelles</a:t>
            </a:r>
            <a:r>
              <a:rPr lang="en-US" altLang="en-US" sz="1800" dirty="0">
                <a:solidFill>
                  <a:schemeClr val="tx1"/>
                </a:solidFill>
                <a:cs typeface="Arial" panose="020B0604020202020204" pitchFamily="34" charset="0"/>
              </a:rPr>
              <a:t> </a:t>
            </a:r>
            <a:r>
              <a:rPr lang="en-US" altLang="en-US" sz="1800" dirty="0">
                <a:solidFill>
                  <a:srgbClr val="C00000"/>
                </a:solidFill>
                <a:latin typeface="Arial Bold" panose="020B0704020202020204" pitchFamily="34" charset="0"/>
                <a:cs typeface="Arial Bold" panose="020B0704020202020204" pitchFamily="34" charset="0"/>
                <a:sym typeface="Arial Bold" panose="020B0704020202020204" pitchFamily="34" charset="0"/>
              </a:rPr>
              <a:t>plus many more mitochondria and ribosomes</a:t>
            </a:r>
            <a:r>
              <a:rPr lang="en-US" altLang="en-US" sz="2000" dirty="0">
                <a:solidFill>
                  <a:srgbClr val="C00000"/>
                </a:solidFill>
                <a:latin typeface="Arial Bold" panose="020B0704020202020204" pitchFamily="34" charset="0"/>
                <a:cs typeface="Arial Bold" panose="020B0704020202020204" pitchFamily="34" charset="0"/>
                <a:sym typeface="Arial Bold" panose="020B0704020202020204" pitchFamily="34" charset="0"/>
              </a:rPr>
              <a:t> </a:t>
            </a:r>
            <a:r>
              <a:rPr lang="en-US" altLang="en-US" sz="1800" dirty="0">
                <a:solidFill>
                  <a:srgbClr val="C00000"/>
                </a:solidFill>
                <a:latin typeface="Arial Bold" panose="020B0704020202020204" pitchFamily="34" charset="0"/>
                <a:cs typeface="Arial Bold" panose="020B0704020202020204" pitchFamily="34" charset="0"/>
                <a:sym typeface="Arial Bold" panose="020B0704020202020204" pitchFamily="34" charset="0"/>
              </a:rPr>
              <a:t>reflecting high metabolic activit</a:t>
            </a:r>
            <a:r>
              <a:rPr lang="en-US" altLang="en-US" sz="2000" dirty="0">
                <a:solidFill>
                  <a:srgbClr val="C00000"/>
                </a:solidFill>
                <a:latin typeface="Arial Bold" panose="020B0704020202020204" pitchFamily="34" charset="0"/>
                <a:cs typeface="Arial Bold" panose="020B0704020202020204" pitchFamily="34" charset="0"/>
                <a:sym typeface="Arial Bold" panose="020B0704020202020204" pitchFamily="34" charset="0"/>
              </a:rPr>
              <a:t>y</a:t>
            </a:r>
          </a:p>
          <a:p>
            <a:pPr eaLnBrk="1" hangingPunct="1"/>
            <a:endParaRPr lang="en-US" altLang="en-US" sz="1800" u="sng" dirty="0">
              <a:solidFill>
                <a:srgbClr val="0000CC"/>
              </a:solidFill>
              <a:latin typeface="Arial Bold" panose="020B0704020202020204" pitchFamily="34" charset="0"/>
              <a:ea typeface="Lucida Grande" charset="0"/>
              <a:cs typeface="Lucida Grande" charset="0"/>
              <a:sym typeface="Arial Bold" panose="020B0704020202020204" pitchFamily="34" charset="0"/>
            </a:endParaRPr>
          </a:p>
          <a:p>
            <a:pPr eaLnBrk="1" hangingPunct="1"/>
            <a:r>
              <a:rPr lang="en-US" altLang="en-US" sz="1800" u="sng" dirty="0">
                <a:solidFill>
                  <a:srgbClr val="0000CC"/>
                </a:solidFill>
                <a:cs typeface="Arial" panose="020B0604020202020204" pitchFamily="34" charset="0"/>
              </a:rPr>
              <a:t>Linked by plasmodesmata</a:t>
            </a:r>
          </a:p>
        </p:txBody>
      </p:sp>
    </p:spTree>
    <p:extLst>
      <p:ext uri="{BB962C8B-B14F-4D97-AF65-F5344CB8AC3E}">
        <p14:creationId xmlns:p14="http://schemas.microsoft.com/office/powerpoint/2010/main" val="682338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D591C182-AE76-4546-898F-B786533371D3}" type="slidenum">
              <a:rPr lang="en-US" altLang="en-US">
                <a:solidFill>
                  <a:srgbClr val="898989"/>
                </a:solidFill>
                <a:latin typeface="Lucida Grande" charset="0"/>
                <a:ea typeface="Lucida Grande" charset="0"/>
                <a:cs typeface="Lucida Grande" charset="0"/>
                <a:sym typeface="Lucida Grande" charset="0"/>
              </a:rPr>
              <a:pPr eaLnBrk="1" hangingPunct="1"/>
              <a:t>35</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69635" name="Rectangle 1"/>
          <p:cNvSpPr>
            <a:spLocks noGrp="1" noChangeArrowheads="1"/>
          </p:cNvSpPr>
          <p:nvPr>
            <p:ph type="title"/>
          </p:nvPr>
        </p:nvSpPr>
        <p:spPr>
          <a:xfrm>
            <a:off x="1054100" y="9399588"/>
            <a:ext cx="8229600" cy="1509712"/>
          </a:xfrm>
        </p:spPr>
        <p:txBody>
          <a:bodyPr rIns="132080"/>
          <a:lstStyle/>
          <a:p>
            <a:pPr marL="39688" indent="-39688" eaLnBrk="1" hangingPunct="1"/>
            <a:r>
              <a:rPr lang="en-US" altLang="en-US" dirty="0" smtClean="0"/>
              <a:t>Phloem and s</a:t>
            </a:r>
          </a:p>
        </p:txBody>
      </p:sp>
      <p:sp>
        <p:nvSpPr>
          <p:cNvPr id="69636" name="Rectangle 2"/>
          <p:cNvSpPr>
            <a:spLocks noGrp="1" noChangeArrowheads="1"/>
          </p:cNvSpPr>
          <p:nvPr>
            <p:ph type="body" idx="1"/>
          </p:nvPr>
        </p:nvSpPr>
        <p:spPr>
          <a:xfrm>
            <a:off x="1054100" y="9194800"/>
            <a:ext cx="8229600" cy="5257800"/>
          </a:xfrm>
        </p:spPr>
        <p:txBody>
          <a:bodyPr rIns="132080"/>
          <a:lstStyle/>
          <a:p>
            <a:pPr eaLnBrk="1" hangingPunct="1"/>
            <a:endParaRPr lang="en-US" altLang="en-US" dirty="0" smtClean="0"/>
          </a:p>
        </p:txBody>
      </p:sp>
      <p:pic>
        <p:nvPicPr>
          <p:cNvPr id="6963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4699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62083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A8733DEF-48F5-47C0-9147-02A0514C4D71}" type="slidenum">
              <a:rPr lang="en-US" altLang="en-US">
                <a:solidFill>
                  <a:srgbClr val="898989"/>
                </a:solidFill>
                <a:latin typeface="Lucida Grande" charset="0"/>
                <a:ea typeface="Lucida Grande" charset="0"/>
                <a:cs typeface="Lucida Grande" charset="0"/>
                <a:sym typeface="Lucida Grande" charset="0"/>
              </a:rPr>
              <a:pPr eaLnBrk="1" hangingPunct="1"/>
              <a:t>36</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70659" name="Rectangle 1"/>
          <p:cNvSpPr>
            <a:spLocks noGrp="1" noChangeArrowheads="1"/>
          </p:cNvSpPr>
          <p:nvPr>
            <p:ph type="title"/>
          </p:nvPr>
        </p:nvSpPr>
        <p:spPr>
          <a:xfrm>
            <a:off x="457200" y="-112713"/>
            <a:ext cx="8229600" cy="1509713"/>
          </a:xfrm>
        </p:spPr>
        <p:txBody>
          <a:bodyPr rIns="132080"/>
          <a:lstStyle/>
          <a:p>
            <a:pPr marL="39688" indent="-39688" eaLnBrk="1" hangingPunct="1"/>
            <a:r>
              <a:rPr lang="en-US" altLang="en-US" dirty="0" smtClean="0"/>
              <a:t>Transport in the phloem</a:t>
            </a:r>
          </a:p>
        </p:txBody>
      </p:sp>
      <p:sp>
        <p:nvSpPr>
          <p:cNvPr id="70660" name="Rectangle 2"/>
          <p:cNvSpPr>
            <a:spLocks noGrp="1" noChangeArrowheads="1"/>
          </p:cNvSpPr>
          <p:nvPr>
            <p:ph type="body" idx="1"/>
          </p:nvPr>
        </p:nvSpPr>
        <p:spPr>
          <a:xfrm>
            <a:off x="457200" y="1384300"/>
            <a:ext cx="8229600" cy="5257800"/>
          </a:xfrm>
        </p:spPr>
        <p:txBody>
          <a:bodyPr rIns="132080"/>
          <a:lstStyle/>
          <a:p>
            <a:pPr eaLnBrk="1" hangingPunct="1"/>
            <a:r>
              <a:rPr lang="en-US" altLang="en-US" sz="2800" dirty="0" smtClean="0">
                <a:latin typeface="Arial" panose="020B0604020202020204" pitchFamily="34" charset="0"/>
                <a:cs typeface="Arial" panose="020B0604020202020204" pitchFamily="34" charset="0"/>
                <a:sym typeface="Arial" panose="020B0604020202020204" pitchFamily="34" charset="0"/>
              </a:rPr>
              <a:t>The sugar/amino acid solution is transported along the sieve tubes at speeds that cannot be accounted for by diffusion alone</a:t>
            </a:r>
            <a:endParaRPr lang="en-US" altLang="en-US" sz="2800" dirty="0" smtClean="0">
              <a:latin typeface="Arial" panose="020B0604020202020204" pitchFamily="34" charset="0"/>
              <a:sym typeface="Arial" panose="020B0604020202020204" pitchFamily="34" charset="0"/>
            </a:endParaRPr>
          </a:p>
          <a:p>
            <a:pPr eaLnBrk="1" hangingPunct="1"/>
            <a:r>
              <a:rPr lang="en-US" altLang="en-US" sz="2800" dirty="0" smtClean="0">
                <a:latin typeface="Arial" panose="020B0604020202020204" pitchFamily="34" charset="0"/>
                <a:cs typeface="Arial" panose="020B0604020202020204" pitchFamily="34" charset="0"/>
                <a:sym typeface="Arial" panose="020B0604020202020204" pitchFamily="34" charset="0"/>
              </a:rPr>
              <a:t>It is an </a:t>
            </a:r>
            <a:r>
              <a:rPr lang="en-US" altLang="en-US" sz="2800" dirty="0" smtClean="0">
                <a:solidFill>
                  <a:srgbClr val="C00000"/>
                </a:solidFill>
                <a:latin typeface="Arial Bold" panose="020B0704020202020204" pitchFamily="34" charset="0"/>
                <a:cs typeface="Arial Bold" panose="020B0704020202020204" pitchFamily="34" charset="0"/>
                <a:sym typeface="Arial Bold" panose="020B0704020202020204" pitchFamily="34" charset="0"/>
              </a:rPr>
              <a:t>active process</a:t>
            </a:r>
            <a:endParaRPr lang="en-US" altLang="en-US" sz="2800" dirty="0" smtClean="0">
              <a:solidFill>
                <a:srgbClr val="C00000"/>
              </a:solidFill>
              <a:sym typeface="Arial" panose="020B0604020202020204" pitchFamily="34" charset="0"/>
            </a:endParaRPr>
          </a:p>
          <a:p>
            <a:pPr eaLnBrk="1" hangingPunct="1"/>
            <a:r>
              <a:rPr lang="en-US" altLang="en-US" sz="2800" dirty="0" smtClean="0">
                <a:latin typeface="Arial" panose="020B0604020202020204" pitchFamily="34" charset="0"/>
                <a:cs typeface="Arial" panose="020B0604020202020204" pitchFamily="34" charset="0"/>
                <a:sym typeface="Arial" panose="020B0604020202020204" pitchFamily="34" charset="0"/>
              </a:rPr>
              <a:t>Unlike the movement of water in the xylem which was a</a:t>
            </a:r>
            <a:r>
              <a:rPr lang="en-US" altLang="en-US" sz="2800" dirty="0" smtClean="0">
                <a:solidFill>
                  <a:srgbClr val="0E002D"/>
                </a:solidFill>
                <a:latin typeface="Arial" panose="020B0604020202020204" pitchFamily="34" charset="0"/>
                <a:cs typeface="Arial" panose="020B0604020202020204" pitchFamily="34" charset="0"/>
                <a:sym typeface="Arial" panose="020B0604020202020204" pitchFamily="34" charset="0"/>
              </a:rPr>
              <a:t> </a:t>
            </a:r>
            <a:r>
              <a:rPr lang="en-US" altLang="en-US" sz="2800" dirty="0" smtClean="0">
                <a:solidFill>
                  <a:srgbClr val="C00000"/>
                </a:solidFill>
                <a:latin typeface="Arial Bold" panose="020B0704020202020204" pitchFamily="34" charset="0"/>
                <a:cs typeface="Arial Bold" panose="020B0704020202020204" pitchFamily="34" charset="0"/>
                <a:sym typeface="Arial Bold" panose="020B0704020202020204" pitchFamily="34" charset="0"/>
              </a:rPr>
              <a:t>passive process</a:t>
            </a:r>
            <a:r>
              <a:rPr lang="en-US" altLang="en-US" sz="2800" dirty="0" smtClean="0">
                <a:solidFill>
                  <a:srgbClr val="C00000"/>
                </a:solidFill>
                <a:latin typeface="Arial" panose="020B0604020202020204" pitchFamily="34" charset="0"/>
                <a:cs typeface="Arial" panose="020B0604020202020204" pitchFamily="34" charset="0"/>
                <a:sym typeface="Arial" panose="020B0604020202020204" pitchFamily="34" charset="0"/>
              </a:rPr>
              <a:t> </a:t>
            </a:r>
            <a:r>
              <a:rPr lang="en-US" altLang="en-US" sz="2800" dirty="0" smtClean="0">
                <a:latin typeface="Arial" panose="020B0604020202020204" pitchFamily="34" charset="0"/>
                <a:sym typeface="Arial" panose="020B0604020202020204" pitchFamily="34" charset="0"/>
              </a:rPr>
              <a:t>(due to water potential gradients)</a:t>
            </a:r>
          </a:p>
          <a:p>
            <a:pPr eaLnBrk="1" hangingPunct="1"/>
            <a:r>
              <a:rPr lang="en-US" altLang="en-US" sz="2800" dirty="0" smtClean="0">
                <a:latin typeface="Arial" panose="020B0604020202020204" pitchFamily="34" charset="0"/>
                <a:cs typeface="Arial" panose="020B0604020202020204" pitchFamily="34" charset="0"/>
                <a:sym typeface="Arial" panose="020B0604020202020204" pitchFamily="34" charset="0"/>
              </a:rPr>
              <a:t>The contents of the phloem can </a:t>
            </a:r>
            <a:r>
              <a:rPr lang="en-US" altLang="en-US" sz="2800" dirty="0" smtClean="0">
                <a:solidFill>
                  <a:srgbClr val="C00000"/>
                </a:solidFill>
                <a:latin typeface="Arial Bold" panose="020B0704020202020204" pitchFamily="34" charset="0"/>
                <a:cs typeface="Arial Bold" panose="020B0704020202020204" pitchFamily="34" charset="0"/>
                <a:sym typeface="Arial Bold" panose="020B0704020202020204" pitchFamily="34" charset="0"/>
              </a:rPr>
              <a:t>move up or down </a:t>
            </a:r>
            <a:r>
              <a:rPr lang="en-US" altLang="en-US" sz="2800" dirty="0" smtClean="0">
                <a:latin typeface="Arial" panose="020B0604020202020204" pitchFamily="34" charset="0"/>
                <a:cs typeface="Arial" panose="020B0604020202020204" pitchFamily="34" charset="0"/>
                <a:sym typeface="Arial" panose="020B0604020202020204" pitchFamily="34" charset="0"/>
              </a:rPr>
              <a:t>a plant stem, often simultaneously, </a:t>
            </a:r>
            <a:r>
              <a:rPr lang="en-US" altLang="en-US" sz="2800" dirty="0" smtClean="0">
                <a:latin typeface="Arial Bold" panose="020B0704020202020204" pitchFamily="34" charset="0"/>
                <a:cs typeface="Arial Bold" panose="020B0704020202020204" pitchFamily="34" charset="0"/>
                <a:sym typeface="Arial Bold" panose="020B0704020202020204" pitchFamily="34" charset="0"/>
              </a:rPr>
              <a:t>but not in the same sieve tube</a:t>
            </a:r>
            <a:r>
              <a:rPr lang="en-US" altLang="en-US" sz="2800" dirty="0" smtClean="0">
                <a:latin typeface="Arial" panose="020B0604020202020204" pitchFamily="34" charset="0"/>
                <a:cs typeface="Arial" panose="020B0604020202020204" pitchFamily="34" charset="0"/>
                <a:sym typeface="Arial" panose="020B0604020202020204" pitchFamily="34" charset="0"/>
              </a:rPr>
              <a:t> </a:t>
            </a:r>
            <a:endParaRPr lang="en-US" altLang="en-US" sz="2800" dirty="0" smtClean="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4214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
          <p:cNvSpPr>
            <a:spLocks noGrp="1" noChangeArrowheads="1"/>
          </p:cNvSpPr>
          <p:nvPr>
            <p:ph type="title"/>
          </p:nvPr>
        </p:nvSpPr>
        <p:spPr/>
        <p:txBody>
          <a:bodyPr rIns="132080"/>
          <a:lstStyle/>
          <a:p>
            <a:pPr marL="39688" indent="-39688" eaLnBrk="1" hangingPunct="1"/>
            <a:r>
              <a:rPr lang="en-US" altLang="en-US" dirty="0" smtClean="0"/>
              <a:t>Mass Flow Theory</a:t>
            </a:r>
          </a:p>
        </p:txBody>
      </p:sp>
      <p:sp>
        <p:nvSpPr>
          <p:cNvPr id="2" name="Content Placeholder 1"/>
          <p:cNvSpPr>
            <a:spLocks noGrp="1"/>
          </p:cNvSpPr>
          <p:nvPr>
            <p:ph idx="1"/>
          </p:nvPr>
        </p:nvSpPr>
        <p:spPr/>
        <p:txBody>
          <a:bodyPr>
            <a:normAutofit fontScale="92500" lnSpcReduction="20000"/>
          </a:bodyPr>
          <a:lstStyle/>
          <a:p>
            <a:r>
              <a:rPr lang="en-GB" dirty="0" smtClean="0"/>
              <a:t>The rate of movement in the phloem is too fast to be explained by diffusion.  Therefore there must be another mechanism to explain this.</a:t>
            </a:r>
          </a:p>
          <a:p>
            <a:r>
              <a:rPr lang="en-GB" dirty="0" smtClean="0"/>
              <a:t>Currently </a:t>
            </a:r>
            <a:r>
              <a:rPr lang="en-GB" b="1" dirty="0" smtClean="0">
                <a:solidFill>
                  <a:srgbClr val="C00000"/>
                </a:solidFill>
              </a:rPr>
              <a:t>mass flow theory </a:t>
            </a:r>
            <a:r>
              <a:rPr lang="en-GB" dirty="0" smtClean="0"/>
              <a:t>is the favoured theory to explain this.  It has 3 stages:</a:t>
            </a:r>
          </a:p>
          <a:p>
            <a:pPr marL="971550" lvl="1" indent="-514350">
              <a:buFont typeface="+mj-lt"/>
              <a:buAutoNum type="arabicPeriod"/>
            </a:pPr>
            <a:r>
              <a:rPr lang="en-GB" dirty="0" smtClean="0"/>
              <a:t>Transfer of sucrose into sieve elements from photosynthesising tissues</a:t>
            </a:r>
          </a:p>
          <a:p>
            <a:pPr marL="971550" lvl="1" indent="-514350">
              <a:buFont typeface="+mj-lt"/>
              <a:buAutoNum type="arabicPeriod"/>
            </a:pPr>
            <a:r>
              <a:rPr lang="en-GB" dirty="0" smtClean="0"/>
              <a:t>Mass flow of sucrose through sieve tube elements</a:t>
            </a:r>
          </a:p>
          <a:p>
            <a:pPr marL="971550" lvl="1" indent="-514350">
              <a:buFont typeface="+mj-lt"/>
              <a:buAutoNum type="arabicPeriod"/>
            </a:pPr>
            <a:r>
              <a:rPr lang="en-GB" dirty="0" smtClean="0"/>
              <a:t>Transfer of sucrose from the sieve tube elements into storage of other sink cells</a:t>
            </a:r>
            <a:endParaRPr lang="en-GB" dirty="0"/>
          </a:p>
        </p:txBody>
      </p:sp>
      <p:sp>
        <p:nvSpPr>
          <p:cNvPr id="11" name="Slide Number Placeholder 3"/>
          <p:cNvSpPr>
            <a:spLocks noGrp="1"/>
          </p:cNvSpPr>
          <p:nvPr>
            <p:ph type="sldNum" sz="quarter" idx="12"/>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2F71B17C-5A93-44A7-8ACE-5E3003790BA6}" type="slidenum">
              <a:rPr lang="en-US" altLang="en-US">
                <a:solidFill>
                  <a:srgbClr val="898989"/>
                </a:solidFill>
                <a:latin typeface="Lucida Grande" charset="0"/>
                <a:ea typeface="Lucida Grande" charset="0"/>
                <a:cs typeface="Lucida Grande" charset="0"/>
                <a:sym typeface="Lucida Grande" charset="0"/>
              </a:rPr>
              <a:pPr eaLnBrk="1" hangingPunct="1"/>
              <a:t>37</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71691" name="Rectangle 9"/>
          <p:cNvSpPr>
            <a:spLocks/>
          </p:cNvSpPr>
          <p:nvPr/>
        </p:nvSpPr>
        <p:spPr bwMode="auto">
          <a:xfrm flipH="1">
            <a:off x="1204913" y="7531100"/>
            <a:ext cx="10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400" dirty="0">
                <a:solidFill>
                  <a:srgbClr val="0044FE"/>
                </a:solidFill>
                <a:latin typeface="Arial Bold" panose="020B0704020202020204" pitchFamily="34" charset="0"/>
                <a:cs typeface="Arial Bold" panose="020B0704020202020204" pitchFamily="34" charset="0"/>
                <a:sym typeface="Arial Bold" panose="020B0704020202020204" pitchFamily="34" charset="0"/>
              </a:rPr>
              <a:t>2</a:t>
            </a:r>
          </a:p>
        </p:txBody>
      </p:sp>
    </p:spTree>
    <p:extLst>
      <p:ext uri="{BB962C8B-B14F-4D97-AF65-F5344CB8AC3E}">
        <p14:creationId xmlns:p14="http://schemas.microsoft.com/office/powerpoint/2010/main" val="4064472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472" b="29130"/>
          <a:stretch/>
        </p:blipFill>
        <p:spPr bwMode="auto">
          <a:xfrm>
            <a:off x="1767922" y="2337407"/>
            <a:ext cx="5972175" cy="228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1 3"/>
          <p:cNvSpPr/>
          <p:nvPr/>
        </p:nvSpPr>
        <p:spPr>
          <a:xfrm>
            <a:off x="188368" y="2359294"/>
            <a:ext cx="1707212" cy="2347071"/>
          </a:xfrm>
          <a:prstGeom prst="borderCallout1">
            <a:avLst>
              <a:gd name="adj1" fmla="val 20410"/>
              <a:gd name="adj2" fmla="val 99045"/>
              <a:gd name="adj3" fmla="val 30381"/>
              <a:gd name="adj4" fmla="val 15602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rgbClr val="0000CC"/>
                </a:solidFill>
                <a:latin typeface="Arial" panose="020B0604020202020204" pitchFamily="34" charset="0"/>
                <a:cs typeface="Arial" panose="020B0604020202020204" pitchFamily="34" charset="0"/>
              </a:rPr>
              <a:t>1. </a:t>
            </a:r>
            <a:r>
              <a:rPr lang="en-GB" dirty="0" smtClean="0">
                <a:solidFill>
                  <a:srgbClr val="0000CC"/>
                </a:solidFill>
                <a:latin typeface="Arial" panose="020B0604020202020204" pitchFamily="34" charset="0"/>
                <a:cs typeface="Arial" panose="020B0604020202020204" pitchFamily="34" charset="0"/>
              </a:rPr>
              <a:t>Sucrose </a:t>
            </a:r>
            <a:r>
              <a:rPr lang="en-GB" dirty="0">
                <a:solidFill>
                  <a:srgbClr val="0000CC"/>
                </a:solidFill>
                <a:latin typeface="Arial" panose="020B0604020202020204" pitchFamily="34" charset="0"/>
                <a:cs typeface="Arial" panose="020B0604020202020204" pitchFamily="34" charset="0"/>
              </a:rPr>
              <a:t>is made from the products of photosynthesis in cells with chloroplasts</a:t>
            </a:r>
          </a:p>
        </p:txBody>
      </p:sp>
      <p:sp>
        <p:nvSpPr>
          <p:cNvPr id="6" name="Line Callout 1 5"/>
          <p:cNvSpPr/>
          <p:nvPr/>
        </p:nvSpPr>
        <p:spPr>
          <a:xfrm>
            <a:off x="2153023" y="4680520"/>
            <a:ext cx="2600986" cy="1772816"/>
          </a:xfrm>
          <a:prstGeom prst="borderCallout1">
            <a:avLst>
              <a:gd name="adj1" fmla="val -1391"/>
              <a:gd name="adj2" fmla="val 64816"/>
              <a:gd name="adj3" fmla="val -59554"/>
              <a:gd name="adj4" fmla="val 680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b="1" dirty="0" smtClean="0">
                <a:solidFill>
                  <a:srgbClr val="0000CC"/>
                </a:solidFill>
                <a:latin typeface="Arial" panose="020B0604020202020204" pitchFamily="34" charset="0"/>
                <a:cs typeface="Arial" panose="020B0604020202020204" pitchFamily="34" charset="0"/>
              </a:rPr>
              <a:t>2. </a:t>
            </a:r>
            <a:r>
              <a:rPr lang="en-MY" dirty="0" smtClean="0">
                <a:solidFill>
                  <a:srgbClr val="0000CC"/>
                </a:solidFill>
                <a:latin typeface="Arial" panose="020B0604020202020204" pitchFamily="34" charset="0"/>
                <a:cs typeface="Arial" panose="020B0604020202020204" pitchFamily="34" charset="0"/>
              </a:rPr>
              <a:t>Sucrose moves </a:t>
            </a:r>
            <a:r>
              <a:rPr lang="en-MY" dirty="0">
                <a:solidFill>
                  <a:srgbClr val="0000CC"/>
                </a:solidFill>
                <a:latin typeface="Arial" panose="020B0604020202020204" pitchFamily="34" charset="0"/>
                <a:cs typeface="Arial" panose="020B0604020202020204" pitchFamily="34" charset="0"/>
              </a:rPr>
              <a:t>down a concentration gradient by facilitated diffusion into companion cells</a:t>
            </a:r>
          </a:p>
        </p:txBody>
      </p:sp>
      <p:sp>
        <p:nvSpPr>
          <p:cNvPr id="7" name="Line Callout 1 6"/>
          <p:cNvSpPr/>
          <p:nvPr/>
        </p:nvSpPr>
        <p:spPr>
          <a:xfrm>
            <a:off x="1778226" y="974424"/>
            <a:ext cx="3672408" cy="1129288"/>
          </a:xfrm>
          <a:prstGeom prst="borderCallout1">
            <a:avLst>
              <a:gd name="adj1" fmla="val 99677"/>
              <a:gd name="adj2" fmla="val 58005"/>
              <a:gd name="adj3" fmla="val 123630"/>
              <a:gd name="adj4" fmla="val 587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b="1" dirty="0" smtClean="0">
                <a:solidFill>
                  <a:srgbClr val="0000CC"/>
                </a:solidFill>
                <a:latin typeface="Arial" panose="020B0604020202020204" pitchFamily="34" charset="0"/>
                <a:cs typeface="Arial" panose="020B0604020202020204" pitchFamily="34" charset="0"/>
              </a:rPr>
              <a:t>3. </a:t>
            </a:r>
            <a:r>
              <a:rPr lang="en-MY" dirty="0" smtClean="0">
                <a:solidFill>
                  <a:srgbClr val="0000CC"/>
                </a:solidFill>
                <a:latin typeface="Arial" panose="020B0604020202020204" pitchFamily="34" charset="0"/>
                <a:cs typeface="Arial" panose="020B0604020202020204" pitchFamily="34" charset="0"/>
              </a:rPr>
              <a:t>H</a:t>
            </a:r>
            <a:r>
              <a:rPr lang="en-MY" dirty="0">
                <a:solidFill>
                  <a:srgbClr val="0000CC"/>
                </a:solidFill>
                <a:latin typeface="Arial" panose="020B0604020202020204" pitchFamily="34" charset="0"/>
                <a:cs typeface="Arial" panose="020B0604020202020204" pitchFamily="34" charset="0"/>
              </a:rPr>
              <a:t>+ ions are actively transported from companion cells into spaces within cell walls using ATP</a:t>
            </a:r>
          </a:p>
        </p:txBody>
      </p:sp>
      <p:sp>
        <p:nvSpPr>
          <p:cNvPr id="8" name="Line Callout 1 7"/>
          <p:cNvSpPr/>
          <p:nvPr/>
        </p:nvSpPr>
        <p:spPr>
          <a:xfrm>
            <a:off x="6156176" y="974424"/>
            <a:ext cx="2664296" cy="1362983"/>
          </a:xfrm>
          <a:prstGeom prst="borderCallout1">
            <a:avLst>
              <a:gd name="adj1" fmla="val 71493"/>
              <a:gd name="adj2" fmla="val 165"/>
              <a:gd name="adj3" fmla="val 138360"/>
              <a:gd name="adj4" fmla="val -5805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b="1" dirty="0" smtClean="0">
                <a:solidFill>
                  <a:srgbClr val="0000CC"/>
                </a:solidFill>
                <a:latin typeface="Arial" panose="020B0604020202020204" pitchFamily="34" charset="0"/>
                <a:cs typeface="Arial" panose="020B0604020202020204" pitchFamily="34" charset="0"/>
              </a:rPr>
              <a:t>4. </a:t>
            </a:r>
            <a:r>
              <a:rPr lang="en-MY" dirty="0" smtClean="0">
                <a:solidFill>
                  <a:srgbClr val="0000CC"/>
                </a:solidFill>
                <a:latin typeface="Arial" panose="020B0604020202020204" pitchFamily="34" charset="0"/>
                <a:cs typeface="Arial" panose="020B0604020202020204" pitchFamily="34" charset="0"/>
              </a:rPr>
              <a:t>These </a:t>
            </a:r>
            <a:r>
              <a:rPr lang="en-MY" dirty="0">
                <a:solidFill>
                  <a:srgbClr val="0000CC"/>
                </a:solidFill>
                <a:latin typeface="Arial" panose="020B0604020202020204" pitchFamily="34" charset="0"/>
                <a:cs typeface="Arial" panose="020B0604020202020204" pitchFamily="34" charset="0"/>
              </a:rPr>
              <a:t>H+ ions then diffuse down a concentration gradient through carrier proteins into the sieve tube</a:t>
            </a:r>
          </a:p>
        </p:txBody>
      </p:sp>
      <p:sp>
        <p:nvSpPr>
          <p:cNvPr id="9" name="Line Callout 1 8"/>
          <p:cNvSpPr/>
          <p:nvPr/>
        </p:nvSpPr>
        <p:spPr>
          <a:xfrm>
            <a:off x="5475002" y="4707501"/>
            <a:ext cx="2807803" cy="1800200"/>
          </a:xfrm>
          <a:prstGeom prst="borderCallout1">
            <a:avLst>
              <a:gd name="adj1" fmla="val 7745"/>
              <a:gd name="adj2" fmla="val -360"/>
              <a:gd name="adj3" fmla="val -72053"/>
              <a:gd name="adj4" fmla="val -254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MY" b="1" dirty="0" smtClean="0">
                <a:solidFill>
                  <a:srgbClr val="0000CC"/>
                </a:solidFill>
                <a:latin typeface="Arial" panose="020B0604020202020204" pitchFamily="34" charset="0"/>
                <a:cs typeface="Arial" panose="020B0604020202020204" pitchFamily="34" charset="0"/>
              </a:rPr>
              <a:t>5. </a:t>
            </a:r>
            <a:r>
              <a:rPr lang="en-MY" dirty="0" smtClean="0">
                <a:solidFill>
                  <a:srgbClr val="0000CC"/>
                </a:solidFill>
                <a:latin typeface="Arial" panose="020B0604020202020204" pitchFamily="34" charset="0"/>
                <a:cs typeface="Arial" panose="020B0604020202020204" pitchFamily="34" charset="0"/>
              </a:rPr>
              <a:t>Sucrose </a:t>
            </a:r>
            <a:r>
              <a:rPr lang="en-MY" dirty="0">
                <a:solidFill>
                  <a:srgbClr val="0000CC"/>
                </a:solidFill>
                <a:latin typeface="Arial" panose="020B0604020202020204" pitchFamily="34" charset="0"/>
                <a:cs typeface="Arial" panose="020B0604020202020204" pitchFamily="34" charset="0"/>
              </a:rPr>
              <a:t>molecules are transported along with the H+ ions in a process called co-transport.  The protein carriers are called co-transport proteins.</a:t>
            </a:r>
          </a:p>
        </p:txBody>
      </p:sp>
      <p:sp>
        <p:nvSpPr>
          <p:cNvPr id="10" name="Title 1"/>
          <p:cNvSpPr>
            <a:spLocks noGrp="1"/>
          </p:cNvSpPr>
          <p:nvPr>
            <p:ph type="title"/>
          </p:nvPr>
        </p:nvSpPr>
        <p:spPr>
          <a:xfrm>
            <a:off x="342739" y="116632"/>
            <a:ext cx="8229600" cy="778098"/>
          </a:xfrm>
        </p:spPr>
        <p:txBody>
          <a:bodyPr>
            <a:normAutofit fontScale="90000"/>
          </a:bodyPr>
          <a:lstStyle/>
          <a:p>
            <a:r>
              <a:rPr lang="en-GB" sz="3200" dirty="0" smtClean="0"/>
              <a:t>Transfer of sucrose into sieve elements from photosynthesising tissue</a:t>
            </a:r>
            <a:endParaRPr lang="en-GB" sz="3200" dirty="0"/>
          </a:p>
        </p:txBody>
      </p:sp>
    </p:spTree>
    <p:extLst>
      <p:ext uri="{BB962C8B-B14F-4D97-AF65-F5344CB8AC3E}">
        <p14:creationId xmlns:p14="http://schemas.microsoft.com/office/powerpoint/2010/main" val="277380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581F59EB-1F8A-4A1B-8F9F-0D1D60C55EB7}" type="slidenum">
              <a:rPr lang="en-US" altLang="en-US">
                <a:solidFill>
                  <a:srgbClr val="898989"/>
                </a:solidFill>
                <a:latin typeface="Lucida Grande" charset="0"/>
                <a:ea typeface="Lucida Grande" charset="0"/>
                <a:cs typeface="Lucida Grande" charset="0"/>
                <a:sym typeface="Lucida Grande" charset="0"/>
              </a:rPr>
              <a:pPr eaLnBrk="1" hangingPunct="1"/>
              <a:t>39</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72707" name="Rectangle 1"/>
          <p:cNvSpPr>
            <a:spLocks noGrp="1" noChangeArrowheads="1"/>
          </p:cNvSpPr>
          <p:nvPr>
            <p:ph type="title"/>
          </p:nvPr>
        </p:nvSpPr>
        <p:spPr>
          <a:xfrm>
            <a:off x="13512800" y="1589088"/>
            <a:ext cx="8229600" cy="1509712"/>
          </a:xfrm>
        </p:spPr>
        <p:txBody>
          <a:bodyPr rIns="132080"/>
          <a:lstStyle/>
          <a:p>
            <a:pPr marL="39688" indent="-39688" eaLnBrk="1" hangingPunct="1"/>
            <a:r>
              <a:rPr lang="en-US" altLang="en-US" sz="3800" dirty="0" smtClean="0"/>
              <a:t>Companion Cells Important</a:t>
            </a:r>
          </a:p>
        </p:txBody>
      </p:sp>
      <p:sp>
        <p:nvSpPr>
          <p:cNvPr id="72708" name="Rectangle 2"/>
          <p:cNvSpPr>
            <a:spLocks noGrp="1" noChangeArrowheads="1"/>
          </p:cNvSpPr>
          <p:nvPr>
            <p:ph type="body" idx="1"/>
          </p:nvPr>
        </p:nvSpPr>
        <p:spPr>
          <a:xfrm>
            <a:off x="6273800" y="9639300"/>
            <a:ext cx="8229600" cy="5257800"/>
          </a:xfrm>
        </p:spPr>
        <p:txBody>
          <a:bodyPr rIns="132080"/>
          <a:lstStyle/>
          <a:p>
            <a:pPr eaLnBrk="1" hangingPunct="1"/>
            <a:endParaRPr lang="en-US" altLang="en-US" dirty="0" smtClean="0"/>
          </a:p>
        </p:txBody>
      </p:sp>
      <p:pic>
        <p:nvPicPr>
          <p:cNvPr id="7270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149" r="20713"/>
          <a:stretch/>
        </p:blipFill>
        <p:spPr bwMode="auto">
          <a:xfrm>
            <a:off x="451554" y="347794"/>
            <a:ext cx="4835963" cy="613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2" name="TextBox 1"/>
          <p:cNvSpPr txBox="1"/>
          <p:nvPr/>
        </p:nvSpPr>
        <p:spPr>
          <a:xfrm>
            <a:off x="5508104" y="692696"/>
            <a:ext cx="3384376" cy="4093428"/>
          </a:xfrm>
          <a:prstGeom prst="rect">
            <a:avLst/>
          </a:prstGeom>
          <a:noFill/>
        </p:spPr>
        <p:txBody>
          <a:bodyPr wrap="square" rtlCol="0">
            <a:spAutoFit/>
          </a:bodyPr>
          <a:lstStyle/>
          <a:p>
            <a:r>
              <a:rPr lang="en-US" sz="2000" dirty="0" smtClean="0">
                <a:solidFill>
                  <a:srgbClr val="0000CC"/>
                </a:solidFill>
                <a:latin typeface="Arial" panose="020B0604020202020204" pitchFamily="34" charset="0"/>
                <a:cs typeface="Arial" panose="020B0604020202020204" pitchFamily="34" charset="0"/>
              </a:rPr>
              <a:t>Can you work out how sucrose moves?</a:t>
            </a:r>
          </a:p>
          <a:p>
            <a:endParaRPr lang="en-US" sz="2000" dirty="0">
              <a:solidFill>
                <a:srgbClr val="0000CC"/>
              </a:solidFill>
              <a:latin typeface="Arial" panose="020B0604020202020204" pitchFamily="34" charset="0"/>
              <a:cs typeface="Arial" panose="020B0604020202020204" pitchFamily="34" charset="0"/>
            </a:endParaRPr>
          </a:p>
          <a:p>
            <a:r>
              <a:rPr lang="en-US" sz="2000" dirty="0" smtClean="0">
                <a:solidFill>
                  <a:srgbClr val="0000CC"/>
                </a:solidFill>
                <a:latin typeface="Arial" panose="020B0604020202020204" pitchFamily="34" charset="0"/>
                <a:cs typeface="Arial" panose="020B0604020202020204" pitchFamily="34" charset="0"/>
              </a:rPr>
              <a:t>MWB</a:t>
            </a:r>
          </a:p>
          <a:p>
            <a:r>
              <a:rPr lang="en-US" sz="2000" dirty="0" smtClean="0">
                <a:solidFill>
                  <a:srgbClr val="0000CC"/>
                </a:solidFill>
                <a:latin typeface="Arial" panose="020B0604020202020204" pitchFamily="34" charset="0"/>
                <a:cs typeface="Arial" panose="020B0604020202020204" pitchFamily="34" charset="0"/>
              </a:rPr>
              <a:t>Write a list of ways the sucrose moves in this diagram.</a:t>
            </a:r>
          </a:p>
          <a:p>
            <a:endParaRPr lang="en-US" sz="2000" dirty="0">
              <a:solidFill>
                <a:srgbClr val="0000CC"/>
              </a:solidFill>
              <a:latin typeface="Arial" panose="020B0604020202020204" pitchFamily="34" charset="0"/>
              <a:cs typeface="Arial" panose="020B0604020202020204" pitchFamily="34" charset="0"/>
            </a:endParaRPr>
          </a:p>
          <a:p>
            <a:r>
              <a:rPr lang="en-US" sz="2000" dirty="0" smtClean="0">
                <a:solidFill>
                  <a:srgbClr val="0000CC"/>
                </a:solidFill>
                <a:latin typeface="Arial" panose="020B0604020202020204" pitchFamily="34" charset="0"/>
                <a:cs typeface="Arial" panose="020B0604020202020204" pitchFamily="34" charset="0"/>
              </a:rPr>
              <a:t>Think about:</a:t>
            </a:r>
          </a:p>
          <a:p>
            <a:r>
              <a:rPr lang="en-US" sz="2000" dirty="0" smtClean="0">
                <a:solidFill>
                  <a:srgbClr val="0000CC"/>
                </a:solidFill>
                <a:latin typeface="Arial" panose="020B0604020202020204" pitchFamily="34" charset="0"/>
                <a:cs typeface="Arial" panose="020B0604020202020204" pitchFamily="34" charset="0"/>
              </a:rPr>
              <a:t>Water potential differences</a:t>
            </a:r>
          </a:p>
          <a:p>
            <a:r>
              <a:rPr lang="en-US" sz="2000" dirty="0" smtClean="0">
                <a:solidFill>
                  <a:srgbClr val="0000CC"/>
                </a:solidFill>
                <a:latin typeface="Arial" panose="020B0604020202020204" pitchFamily="34" charset="0"/>
                <a:cs typeface="Arial" panose="020B0604020202020204" pitchFamily="34" charset="0"/>
              </a:rPr>
              <a:t>Hydrostatic pressure</a:t>
            </a:r>
          </a:p>
          <a:p>
            <a:r>
              <a:rPr lang="en-US" sz="2000" dirty="0" smtClean="0">
                <a:solidFill>
                  <a:srgbClr val="0000CC"/>
                </a:solidFill>
                <a:latin typeface="Arial" panose="020B0604020202020204" pitchFamily="34" charset="0"/>
                <a:cs typeface="Arial" panose="020B0604020202020204" pitchFamily="34" charset="0"/>
              </a:rPr>
              <a:t>Movement across membranes</a:t>
            </a:r>
            <a:endParaRPr lang="en-MY" sz="2000" dirty="0">
              <a:solidFill>
                <a:srgbClr val="0000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339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p:cNvSpPr>
          <p:nvPr/>
        </p:nvSpPr>
        <p:spPr bwMode="auto">
          <a:xfrm>
            <a:off x="7497763" y="6392863"/>
            <a:ext cx="250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3</a:t>
            </a:r>
          </a:p>
        </p:txBody>
      </p:sp>
      <p:pic>
        <p:nvPicPr>
          <p:cNvPr id="10243"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8" y="304800"/>
            <a:ext cx="4157662"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1024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5207000"/>
            <a:ext cx="1905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0245" name="Rectangle 4"/>
          <p:cNvSpPr>
            <a:spLocks noGrp="1" noChangeArrowheads="1"/>
          </p:cNvSpPr>
          <p:nvPr>
            <p:ph type="title"/>
          </p:nvPr>
        </p:nvSpPr>
        <p:spPr>
          <a:xfrm>
            <a:off x="8623300" y="7775575"/>
            <a:ext cx="8229600" cy="1508125"/>
          </a:xfrm>
        </p:spPr>
        <p:txBody>
          <a:bodyPr lIns="25400" tIns="25400" rIns="5078" bIns="25400"/>
          <a:lstStyle/>
          <a:p>
            <a:pPr marL="39688" eaLnBrk="1" hangingPunct="1"/>
            <a:endParaRPr lang="en-US" altLang="en-US" dirty="0" smtClean="0"/>
          </a:p>
        </p:txBody>
      </p:sp>
      <p:sp>
        <p:nvSpPr>
          <p:cNvPr id="10246" name="Rectangle 5"/>
          <p:cNvSpPr>
            <a:spLocks noGrp="1" noChangeArrowheads="1"/>
          </p:cNvSpPr>
          <p:nvPr>
            <p:ph type="body" idx="1"/>
          </p:nvPr>
        </p:nvSpPr>
        <p:spPr>
          <a:xfrm>
            <a:off x="2286000" y="7988300"/>
            <a:ext cx="8229600" cy="5257800"/>
          </a:xfrm>
        </p:spPr>
        <p:txBody>
          <a:bodyPr lIns="25400" tIns="25400" rIns="5078" bIns="25400"/>
          <a:lstStyle/>
          <a:p>
            <a:pPr eaLnBrk="1" hangingPunct="1"/>
            <a:endParaRPr lang="en-US" altLang="en-US" dirty="0" smtClean="0"/>
          </a:p>
        </p:txBody>
      </p:sp>
      <p:sp>
        <p:nvSpPr>
          <p:cNvPr id="10247" name="Rectangle 6"/>
          <p:cNvSpPr>
            <a:spLocks/>
          </p:cNvSpPr>
          <p:nvPr/>
        </p:nvSpPr>
        <p:spPr bwMode="auto">
          <a:xfrm>
            <a:off x="5308600" y="292100"/>
            <a:ext cx="34544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000" dirty="0">
                <a:solidFill>
                  <a:srgbClr val="0000CC"/>
                </a:solidFill>
                <a:cs typeface="Arial" panose="020B0604020202020204" pitchFamily="34" charset="0"/>
              </a:rPr>
              <a:t>North American redwood trees can grow up to a height of 60 metres</a:t>
            </a:r>
          </a:p>
          <a:p>
            <a:pPr eaLnBrk="1" hangingPunct="1"/>
            <a:endParaRPr lang="en-US" altLang="en-US" sz="2000" dirty="0">
              <a:solidFill>
                <a:srgbClr val="0000CC"/>
              </a:solidFill>
              <a:cs typeface="Arial" panose="020B0604020202020204" pitchFamily="34" charset="0"/>
            </a:endParaRPr>
          </a:p>
          <a:p>
            <a:pPr eaLnBrk="1" hangingPunct="1"/>
            <a:r>
              <a:rPr lang="en-US" altLang="en-US" sz="2000" dirty="0">
                <a:solidFill>
                  <a:srgbClr val="0000CC"/>
                </a:solidFill>
                <a:cs typeface="Arial" panose="020B0604020202020204" pitchFamily="34" charset="0"/>
              </a:rPr>
              <a:t>How does the water get up to the top of the tree from the roots?</a:t>
            </a:r>
          </a:p>
          <a:p>
            <a:pPr eaLnBrk="1" hangingPunct="1"/>
            <a:endParaRPr lang="en-US" altLang="en-US" sz="2000" dirty="0">
              <a:solidFill>
                <a:srgbClr val="0000CC"/>
              </a:solidFill>
              <a:cs typeface="Arial" panose="020B0604020202020204" pitchFamily="34" charset="0"/>
            </a:endParaRPr>
          </a:p>
          <a:p>
            <a:pPr eaLnBrk="1" hangingPunct="1"/>
            <a:r>
              <a:rPr lang="en-US" altLang="en-US" sz="2000" dirty="0">
                <a:solidFill>
                  <a:srgbClr val="0000CC"/>
                </a:solidFill>
                <a:cs typeface="Arial" panose="020B0604020202020204" pitchFamily="34" charset="0"/>
              </a:rPr>
              <a:t>How are the products of photosynthesis transported away from the leaves?</a:t>
            </a:r>
          </a:p>
          <a:p>
            <a:pPr eaLnBrk="1" hangingPunct="1"/>
            <a:endParaRPr lang="en-US" altLang="en-US" sz="2000" dirty="0">
              <a:solidFill>
                <a:srgbClr val="0000CC"/>
              </a:solidFill>
              <a:cs typeface="Arial" panose="020B0604020202020204" pitchFamily="34" charset="0"/>
            </a:endParaRPr>
          </a:p>
          <a:p>
            <a:pPr eaLnBrk="1" hangingPunct="1"/>
            <a:r>
              <a:rPr lang="en-US" altLang="en-US" sz="2000" dirty="0">
                <a:solidFill>
                  <a:srgbClr val="0000CC"/>
                </a:solidFill>
                <a:cs typeface="Arial" panose="020B0604020202020204" pitchFamily="34" charset="0"/>
              </a:rPr>
              <a:t>Is this a problem for simple photosynthesising organisms such as algae?</a:t>
            </a:r>
          </a:p>
        </p:txBody>
      </p:sp>
    </p:spTree>
    <p:extLst>
      <p:ext uri="{BB962C8B-B14F-4D97-AF65-F5344CB8AC3E}">
        <p14:creationId xmlns:p14="http://schemas.microsoft.com/office/powerpoint/2010/main" val="1912876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7F135B68-79A2-483B-9A22-621AD7263138}" type="slidenum">
              <a:rPr lang="en-US" altLang="en-US">
                <a:solidFill>
                  <a:srgbClr val="898989"/>
                </a:solidFill>
                <a:latin typeface="Lucida Grande" charset="0"/>
                <a:ea typeface="Lucida Grande" charset="0"/>
                <a:cs typeface="Lucida Grande" charset="0"/>
                <a:sym typeface="Lucida Grande" charset="0"/>
              </a:rPr>
              <a:pPr eaLnBrk="1" hangingPunct="1"/>
              <a:t>40</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73731" name="Rectangle 1"/>
          <p:cNvSpPr>
            <a:spLocks noGrp="1" noChangeArrowheads="1"/>
          </p:cNvSpPr>
          <p:nvPr>
            <p:ph type="title"/>
          </p:nvPr>
        </p:nvSpPr>
        <p:spPr>
          <a:xfrm>
            <a:off x="457200" y="1588"/>
            <a:ext cx="8229600" cy="1509712"/>
          </a:xfrm>
        </p:spPr>
        <p:txBody>
          <a:bodyPr rIns="132080"/>
          <a:lstStyle/>
          <a:p>
            <a:pPr marL="39688" indent="-39688" eaLnBrk="1" hangingPunct="1"/>
            <a:r>
              <a:rPr lang="en-US" altLang="en-US" sz="3600" dirty="0" smtClean="0"/>
              <a:t>Major steps in Mass Flow Theory</a:t>
            </a:r>
          </a:p>
        </p:txBody>
      </p:sp>
      <p:sp>
        <p:nvSpPr>
          <p:cNvPr id="73732" name="Rectangle 2"/>
          <p:cNvSpPr>
            <a:spLocks noGrp="1" noChangeArrowheads="1"/>
          </p:cNvSpPr>
          <p:nvPr>
            <p:ph type="body" idx="1"/>
          </p:nvPr>
        </p:nvSpPr>
        <p:spPr>
          <a:xfrm>
            <a:off x="2743200" y="10325100"/>
            <a:ext cx="8229600" cy="5257800"/>
          </a:xfrm>
        </p:spPr>
        <p:txBody>
          <a:bodyPr/>
          <a:lstStyle/>
          <a:p>
            <a:pPr marL="0" indent="0" eaLnBrk="1" hangingPunct="1">
              <a:buFont typeface="Arial" panose="020B0604020202020204" pitchFamily="34" charset="0"/>
              <a:buNone/>
              <a:tabLst>
                <a:tab pos="139700" algn="l"/>
                <a:tab pos="457200" algn="l"/>
              </a:tabLst>
            </a:pPr>
            <a:r>
              <a:rPr lang="en-US" altLang="en-US" sz="1600" dirty="0" smtClean="0">
                <a:latin typeface="Arial" panose="020B0604020202020204" pitchFamily="34" charset="0"/>
                <a:cs typeface="Arial" panose="020B0604020202020204" pitchFamily="34" charset="0"/>
                <a:sym typeface="Arial" panose="020B0604020202020204" pitchFamily="34" charset="0"/>
              </a:rPr>
              <a:t>1.Active transport/active movement of sugar (sucrose) at the source into phloem cells</a:t>
            </a:r>
            <a:endParaRPr lang="en-US" altLang="en-US" sz="1600" dirty="0" smtClean="0">
              <a:latin typeface="Arial" panose="020B0604020202020204" pitchFamily="34" charset="0"/>
              <a:sym typeface="Arial" panose="020B0604020202020204" pitchFamily="34" charset="0"/>
            </a:endParaRPr>
          </a:p>
          <a:p>
            <a:pPr marL="0" indent="0" eaLnBrk="1" hangingPunct="1">
              <a:buClrTx/>
              <a:tabLst>
                <a:tab pos="139700" algn="l"/>
                <a:tab pos="457200" algn="l"/>
              </a:tabLst>
            </a:pPr>
            <a:r>
              <a:rPr lang="en-US" altLang="en-US" sz="1600" dirty="0" smtClean="0">
                <a:latin typeface="Arial" panose="020B0604020202020204" pitchFamily="34" charset="0"/>
                <a:cs typeface="Arial" panose="020B0604020202020204" pitchFamily="34" charset="0"/>
                <a:sym typeface="Arial" panose="020B0604020202020204" pitchFamily="34" charset="0"/>
              </a:rPr>
              <a:t>2.causes the water potential of phloem contents to become more negative. </a:t>
            </a:r>
            <a:endParaRPr lang="en-US" altLang="en-US" sz="1600" dirty="0" smtClean="0">
              <a:latin typeface="Arial" panose="020B0604020202020204" pitchFamily="34" charset="0"/>
              <a:sym typeface="Arial" panose="020B0604020202020204" pitchFamily="34" charset="0"/>
            </a:endParaRPr>
          </a:p>
          <a:p>
            <a:pPr marL="0" indent="0" eaLnBrk="1" hangingPunct="1">
              <a:buClrTx/>
              <a:tabLst>
                <a:tab pos="139700" algn="l"/>
                <a:tab pos="457200" algn="l"/>
              </a:tabLst>
            </a:pPr>
            <a:r>
              <a:rPr lang="en-US" altLang="en-US" sz="1600" dirty="0" smtClean="0">
                <a:latin typeface="Arial" panose="020B0604020202020204" pitchFamily="34" charset="0"/>
                <a:cs typeface="Arial" panose="020B0604020202020204" pitchFamily="34" charset="0"/>
                <a:sym typeface="Arial" panose="020B0604020202020204" pitchFamily="34" charset="0"/>
              </a:rPr>
              <a:t>3.Therefore water follows by osmosis from adjacent cells.</a:t>
            </a:r>
            <a:endParaRPr lang="en-US" altLang="en-US" sz="1600" dirty="0" smtClean="0">
              <a:latin typeface="Arial" panose="020B0604020202020204" pitchFamily="34" charset="0"/>
              <a:sym typeface="Arial" panose="020B0604020202020204" pitchFamily="34" charset="0"/>
            </a:endParaRPr>
          </a:p>
          <a:p>
            <a:pPr marL="0" indent="0" eaLnBrk="1" hangingPunct="1">
              <a:buClrTx/>
              <a:tabLst>
                <a:tab pos="139700" algn="l"/>
                <a:tab pos="457200" algn="l"/>
              </a:tabLst>
            </a:pPr>
            <a:r>
              <a:rPr lang="en-US" altLang="en-US" sz="1600" dirty="0" smtClean="0">
                <a:latin typeface="Arial" panose="020B0604020202020204" pitchFamily="34" charset="0"/>
                <a:cs typeface="Arial" panose="020B0604020202020204" pitchFamily="34" charset="0"/>
                <a:sym typeface="Arial" panose="020B0604020202020204" pitchFamily="34" charset="0"/>
              </a:rPr>
              <a:t>4.This means the hydrostatic pressure in phloem increases</a:t>
            </a:r>
            <a:endParaRPr lang="en-US" altLang="en-US" sz="1600" dirty="0" smtClean="0">
              <a:latin typeface="Arial" panose="020B0604020202020204" pitchFamily="34" charset="0"/>
              <a:sym typeface="Arial" panose="020B0604020202020204" pitchFamily="34" charset="0"/>
            </a:endParaRPr>
          </a:p>
          <a:p>
            <a:pPr marL="0" indent="0" eaLnBrk="1" hangingPunct="1">
              <a:buClrTx/>
              <a:tabLst>
                <a:tab pos="139700" algn="l"/>
                <a:tab pos="457200" algn="l"/>
              </a:tabLst>
            </a:pPr>
            <a:r>
              <a:rPr lang="en-US" altLang="en-US" sz="1600" dirty="0" smtClean="0">
                <a:latin typeface="Arial" panose="020B0604020202020204" pitchFamily="34" charset="0"/>
                <a:cs typeface="Arial" panose="020B0604020202020204" pitchFamily="34" charset="0"/>
                <a:sym typeface="Arial" panose="020B0604020202020204" pitchFamily="34" charset="0"/>
              </a:rPr>
              <a:t>5.which causes mass flow. </a:t>
            </a:r>
            <a:endParaRPr lang="en-US" altLang="en-US" sz="1600" dirty="0" smtClean="0">
              <a:latin typeface="Arial" panose="020B0604020202020204" pitchFamily="34" charset="0"/>
              <a:sym typeface="Arial" panose="020B0604020202020204" pitchFamily="34" charset="0"/>
            </a:endParaRPr>
          </a:p>
          <a:p>
            <a:pPr marL="0" indent="0" eaLnBrk="1" hangingPunct="1">
              <a:buClrTx/>
              <a:tabLst>
                <a:tab pos="139700" algn="l"/>
                <a:tab pos="457200" algn="l"/>
              </a:tabLst>
            </a:pPr>
            <a:r>
              <a:rPr lang="en-US" altLang="en-US" sz="1600" dirty="0" smtClean="0">
                <a:latin typeface="Arial" panose="020B0604020202020204" pitchFamily="34" charset="0"/>
                <a:cs typeface="Arial" panose="020B0604020202020204" pitchFamily="34" charset="0"/>
                <a:sym typeface="Arial" panose="020B0604020202020204" pitchFamily="34" charset="0"/>
              </a:rPr>
              <a:t>6.At another part of the plant (a sink e.g. the roots) the sugars are removed from the phloem by active transport so the gradients are maintained </a:t>
            </a:r>
            <a:endParaRPr lang="en-US" altLang="en-US" sz="1600" dirty="0" smtClean="0">
              <a:latin typeface="Arial" panose="020B0604020202020204" pitchFamily="34" charset="0"/>
              <a:sym typeface="Arial" panose="020B0604020202020204" pitchFamily="34" charset="0"/>
            </a:endParaRPr>
          </a:p>
          <a:p>
            <a:pPr marL="0" indent="0" eaLnBrk="1" hangingPunct="1">
              <a:tabLst>
                <a:tab pos="139700" algn="l"/>
                <a:tab pos="457200" algn="l"/>
              </a:tabLst>
            </a:pPr>
            <a:endParaRPr lang="en-US" altLang="en-US" dirty="0" smtClean="0"/>
          </a:p>
        </p:txBody>
      </p:sp>
      <p:sp>
        <p:nvSpPr>
          <p:cNvPr id="73733" name="Rectangle 3"/>
          <p:cNvSpPr>
            <a:spLocks/>
          </p:cNvSpPr>
          <p:nvPr/>
        </p:nvSpPr>
        <p:spPr bwMode="auto">
          <a:xfrm>
            <a:off x="179512" y="1124744"/>
            <a:ext cx="5184576" cy="514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marL="457200" indent="-317500" eaLnBrk="0" hangingPunct="0">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tabLst>
                <a:tab pos="139700" algn="l"/>
                <a:tab pos="457200" algn="l"/>
              </a:tabLs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marL="596900" indent="-457200" eaLnBrk="1" hangingPunct="1">
              <a:spcAft>
                <a:spcPts val="1200"/>
              </a:spcAft>
              <a:buSzPct val="100000"/>
              <a:buFont typeface="+mj-lt"/>
              <a:buAutoNum type="arabicPeriod"/>
            </a:pPr>
            <a:r>
              <a:rPr lang="en-US" altLang="en-US" sz="2000" dirty="0" smtClean="0">
                <a:solidFill>
                  <a:srgbClr val="0000CC"/>
                </a:solidFill>
                <a:cs typeface="Arial" panose="020B0604020202020204" pitchFamily="34" charset="0"/>
              </a:rPr>
              <a:t>Active transport of </a:t>
            </a:r>
            <a:r>
              <a:rPr lang="en-US" altLang="en-US" sz="2000" dirty="0">
                <a:solidFill>
                  <a:srgbClr val="0000CC"/>
                </a:solidFill>
                <a:cs typeface="Arial" panose="020B0604020202020204" pitchFamily="34" charset="0"/>
              </a:rPr>
              <a:t>sugar (sucrose) at the source into </a:t>
            </a:r>
            <a:r>
              <a:rPr lang="en-US" altLang="en-US" sz="2000" dirty="0" smtClean="0">
                <a:solidFill>
                  <a:srgbClr val="0000CC"/>
                </a:solidFill>
                <a:cs typeface="Arial" panose="020B0604020202020204" pitchFamily="34" charset="0"/>
              </a:rPr>
              <a:t>sieve tubes (as previous slide)</a:t>
            </a:r>
            <a:endParaRPr lang="en-US" altLang="en-US" sz="2000" dirty="0">
              <a:solidFill>
                <a:srgbClr val="0000CC"/>
              </a:solidFill>
              <a:cs typeface="Arial" panose="020B0604020202020204" pitchFamily="34" charset="0"/>
            </a:endParaRPr>
          </a:p>
          <a:p>
            <a:pPr marL="596900" indent="-457200" eaLnBrk="1" hangingPunct="1">
              <a:spcAft>
                <a:spcPts val="1200"/>
              </a:spcAft>
              <a:buSzPct val="100000"/>
              <a:buFont typeface="+mj-lt"/>
              <a:buAutoNum type="arabicPeriod"/>
            </a:pPr>
            <a:r>
              <a:rPr lang="en-US" altLang="en-US" sz="2000" dirty="0" smtClean="0">
                <a:solidFill>
                  <a:srgbClr val="0000CC"/>
                </a:solidFill>
                <a:cs typeface="Arial" panose="020B0604020202020204" pitchFamily="34" charset="0"/>
              </a:rPr>
              <a:t>Causes </a:t>
            </a:r>
            <a:r>
              <a:rPr lang="en-US" altLang="en-US" sz="2000" dirty="0">
                <a:solidFill>
                  <a:srgbClr val="0000CC"/>
                </a:solidFill>
                <a:cs typeface="Arial" panose="020B0604020202020204" pitchFamily="34" charset="0"/>
              </a:rPr>
              <a:t>the water potential of </a:t>
            </a:r>
            <a:r>
              <a:rPr lang="en-US" altLang="en-US" sz="2000" dirty="0" smtClean="0">
                <a:solidFill>
                  <a:srgbClr val="0000CC"/>
                </a:solidFill>
                <a:cs typeface="Arial" panose="020B0604020202020204" pitchFamily="34" charset="0"/>
              </a:rPr>
              <a:t>sieve tube </a:t>
            </a:r>
            <a:r>
              <a:rPr lang="en-US" altLang="en-US" sz="2000" dirty="0">
                <a:solidFill>
                  <a:srgbClr val="0000CC"/>
                </a:solidFill>
                <a:cs typeface="Arial" panose="020B0604020202020204" pitchFamily="34" charset="0"/>
              </a:rPr>
              <a:t>to become more negative (lower). </a:t>
            </a:r>
          </a:p>
          <a:p>
            <a:pPr marL="596900" indent="-457200" eaLnBrk="1" hangingPunct="1">
              <a:spcAft>
                <a:spcPts val="1200"/>
              </a:spcAft>
              <a:buSzPct val="100000"/>
              <a:buFont typeface="+mj-lt"/>
              <a:buAutoNum type="arabicPeriod"/>
            </a:pPr>
            <a:r>
              <a:rPr lang="en-US" altLang="en-US" sz="2000" dirty="0" smtClean="0">
                <a:solidFill>
                  <a:srgbClr val="0000CC"/>
                </a:solidFill>
                <a:cs typeface="Arial" panose="020B0604020202020204" pitchFamily="34" charset="0"/>
              </a:rPr>
              <a:t>Xylem has much higher water potential so </a:t>
            </a:r>
            <a:r>
              <a:rPr lang="en-US" altLang="en-US" sz="2000" dirty="0">
                <a:solidFill>
                  <a:srgbClr val="0000CC"/>
                </a:solidFill>
                <a:cs typeface="Arial" panose="020B0604020202020204" pitchFamily="34" charset="0"/>
              </a:rPr>
              <a:t>water follows by osmosis </a:t>
            </a:r>
            <a:r>
              <a:rPr lang="en-US" altLang="en-US" sz="2000" dirty="0" smtClean="0">
                <a:solidFill>
                  <a:srgbClr val="0000CC"/>
                </a:solidFill>
                <a:cs typeface="Arial" panose="020B0604020202020204" pitchFamily="34" charset="0"/>
              </a:rPr>
              <a:t>creating a high hydrostatic pressure</a:t>
            </a:r>
            <a:endParaRPr lang="en-US" altLang="en-US" sz="2000" dirty="0">
              <a:solidFill>
                <a:srgbClr val="0000CC"/>
              </a:solidFill>
              <a:cs typeface="Arial" panose="020B0604020202020204" pitchFamily="34" charset="0"/>
            </a:endParaRPr>
          </a:p>
          <a:p>
            <a:pPr marL="596900" indent="-457200" eaLnBrk="1" hangingPunct="1">
              <a:spcAft>
                <a:spcPts val="1200"/>
              </a:spcAft>
              <a:buSzPct val="100000"/>
              <a:buFont typeface="+mj-lt"/>
              <a:buAutoNum type="arabicPeriod"/>
            </a:pPr>
            <a:r>
              <a:rPr lang="en-US" altLang="en-US" sz="2000" dirty="0" smtClean="0">
                <a:solidFill>
                  <a:srgbClr val="0000CC"/>
                </a:solidFill>
                <a:cs typeface="Arial" panose="020B0604020202020204" pitchFamily="34" charset="0"/>
              </a:rPr>
              <a:t>At sink cells, sucrose is either used (respiration) or converted to starch</a:t>
            </a:r>
            <a:endParaRPr lang="en-US" altLang="en-US" sz="2000" dirty="0">
              <a:solidFill>
                <a:srgbClr val="0000CC"/>
              </a:solidFill>
              <a:cs typeface="Arial" panose="020B0604020202020204" pitchFamily="34" charset="0"/>
            </a:endParaRPr>
          </a:p>
          <a:p>
            <a:pPr marL="596900" indent="-457200" eaLnBrk="1" hangingPunct="1">
              <a:spcAft>
                <a:spcPts val="1200"/>
              </a:spcAft>
              <a:buSzPct val="100000"/>
              <a:buFont typeface="+mj-lt"/>
              <a:buAutoNum type="arabicPeriod"/>
            </a:pPr>
            <a:r>
              <a:rPr lang="en-US" altLang="en-US" sz="2000" dirty="0" smtClean="0">
                <a:solidFill>
                  <a:srgbClr val="0000CC"/>
                </a:solidFill>
                <a:cs typeface="Arial" panose="020B0604020202020204" pitchFamily="34" charset="0"/>
              </a:rPr>
              <a:t>These cells have low sucrose content so sucrose is actively transported into them from sieve tubes lowering the water potential</a:t>
            </a:r>
            <a:r>
              <a:rPr lang="en-US" altLang="en-US" sz="2200" dirty="0" smtClean="0">
                <a:solidFill>
                  <a:srgbClr val="0000CC"/>
                </a:solidFill>
                <a:cs typeface="Arial" panose="020B0604020202020204" pitchFamily="34" charset="0"/>
              </a:rPr>
              <a:t>.</a:t>
            </a:r>
          </a:p>
        </p:txBody>
      </p:sp>
      <p:sp>
        <p:nvSpPr>
          <p:cNvPr id="73734" name="Rectangle 4"/>
          <p:cNvSpPr>
            <a:spLocks/>
          </p:cNvSpPr>
          <p:nvPr/>
        </p:nvSpPr>
        <p:spPr bwMode="auto">
          <a:xfrm>
            <a:off x="5448497" y="6282544"/>
            <a:ext cx="345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u="sng" dirty="0">
                <a:solidFill>
                  <a:schemeClr val="tx1"/>
                </a:solidFill>
                <a:cs typeface="Arial" panose="020B0604020202020204" pitchFamily="34" charset="0"/>
                <a:hlinkClick r:id="rId2"/>
              </a:rPr>
              <a:t>http://www.youtube.com/watch?v=-b6dvKgWBVY&amp;feature=related</a:t>
            </a:r>
            <a:endParaRPr lang="en-US" altLang="en-US" u="sng" dirty="0">
              <a:solidFill>
                <a:schemeClr val="tx1"/>
              </a:solidFill>
              <a:cs typeface="Arial" panose="020B06040202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124744"/>
            <a:ext cx="342983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783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25839" y="332656"/>
            <a:ext cx="342983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half" idx="2"/>
          </p:nvPr>
        </p:nvSpPr>
        <p:spPr>
          <a:xfrm>
            <a:off x="4067944" y="404665"/>
            <a:ext cx="4686672" cy="4464496"/>
          </a:xfrm>
        </p:spPr>
        <p:txBody>
          <a:bodyPr>
            <a:normAutofit fontScale="55000" lnSpcReduction="20000"/>
          </a:bodyPr>
          <a:lstStyle/>
          <a:p>
            <a:pPr marL="514350" indent="-514350">
              <a:spcAft>
                <a:spcPts val="1200"/>
              </a:spcAft>
              <a:buFont typeface="+mj-lt"/>
              <a:buAutoNum type="arabicPeriod" startAt="6"/>
            </a:pPr>
            <a:r>
              <a:rPr lang="en-US" altLang="en-US" sz="3600" dirty="0"/>
              <a:t>Due to low water potential, water moves into these sink cells </a:t>
            </a:r>
            <a:r>
              <a:rPr lang="en-US" altLang="en-US" sz="3600" dirty="0" smtClean="0"/>
              <a:t>and back into the </a:t>
            </a:r>
            <a:r>
              <a:rPr lang="en-US" altLang="en-US" sz="3600" dirty="0" smtClean="0"/>
              <a:t>xylem </a:t>
            </a:r>
            <a:r>
              <a:rPr lang="en-US" altLang="en-US" sz="3600" dirty="0" smtClean="0"/>
              <a:t>by </a:t>
            </a:r>
            <a:r>
              <a:rPr lang="en-US" altLang="en-US" sz="3600" dirty="0" smtClean="0"/>
              <a:t>osmosis</a:t>
            </a:r>
          </a:p>
          <a:p>
            <a:pPr marL="514350" indent="-514350">
              <a:spcAft>
                <a:spcPts val="1200"/>
              </a:spcAft>
              <a:buFont typeface="+mj-lt"/>
              <a:buAutoNum type="arabicPeriod" startAt="6"/>
            </a:pPr>
            <a:r>
              <a:rPr lang="en-US" altLang="en-US" sz="3600" dirty="0"/>
              <a:t>Hydrostatic pressure in this part of sieve tubes is lowered</a:t>
            </a:r>
          </a:p>
          <a:p>
            <a:pPr marL="514350" indent="-514350">
              <a:spcAft>
                <a:spcPts val="1200"/>
              </a:spcAft>
              <a:buFont typeface="+mj-lt"/>
              <a:buAutoNum type="arabicPeriod" startAt="6"/>
            </a:pPr>
            <a:r>
              <a:rPr lang="en-US" altLang="en-US" sz="3600" dirty="0"/>
              <a:t>This leaves high hydrostatic pressure in source area of phloem and low at sink area</a:t>
            </a:r>
          </a:p>
          <a:p>
            <a:pPr marL="514350" indent="-514350">
              <a:spcAft>
                <a:spcPts val="1200"/>
              </a:spcAft>
              <a:buFont typeface="+mj-lt"/>
              <a:buAutoNum type="arabicPeriod" startAt="6"/>
            </a:pPr>
            <a:r>
              <a:rPr lang="en-US" altLang="en-US" sz="3600" dirty="0"/>
              <a:t>There is a mass flow of sucrose down the hydrostatic gradient in the sieve tubes (phloem)</a:t>
            </a:r>
            <a:endParaRPr lang="en-GB" sz="3600" dirty="0"/>
          </a:p>
          <a:p>
            <a:pPr marL="0" indent="0">
              <a:buNone/>
            </a:pPr>
            <a:r>
              <a:rPr lang="en-US" altLang="en-US" dirty="0"/>
              <a:t/>
            </a:r>
            <a:br>
              <a:rPr lang="en-US" altLang="en-US" dirty="0"/>
            </a:br>
            <a:r>
              <a:rPr lang="en-US" altLang="en-US" dirty="0"/>
              <a:t/>
            </a:r>
            <a:br>
              <a:rPr lang="en-US" altLang="en-US" dirty="0"/>
            </a:br>
            <a:endParaRPr lang="en-GB" dirty="0"/>
          </a:p>
        </p:txBody>
      </p:sp>
      <p:sp>
        <p:nvSpPr>
          <p:cNvPr id="9" name="Title 1"/>
          <p:cNvSpPr>
            <a:spLocks noGrp="1"/>
          </p:cNvSpPr>
          <p:nvPr>
            <p:ph type="title"/>
          </p:nvPr>
        </p:nvSpPr>
        <p:spPr>
          <a:xfrm>
            <a:off x="395536" y="5085184"/>
            <a:ext cx="8229600" cy="648072"/>
          </a:xfrm>
        </p:spPr>
        <p:txBody>
          <a:bodyPr>
            <a:normAutofit fontScale="90000"/>
          </a:bodyPr>
          <a:lstStyle/>
          <a:p>
            <a:r>
              <a:rPr lang="en-GB" sz="3200" dirty="0" smtClean="0"/>
              <a:t>Transfer of sucrose into sieve elements into storage or other sink cells</a:t>
            </a:r>
            <a:endParaRPr lang="en-GB" sz="3200" dirty="0"/>
          </a:p>
        </p:txBody>
      </p:sp>
      <p:sp>
        <p:nvSpPr>
          <p:cNvPr id="10" name="Content Placeholder 2"/>
          <p:cNvSpPr txBox="1">
            <a:spLocks/>
          </p:cNvSpPr>
          <p:nvPr/>
        </p:nvSpPr>
        <p:spPr>
          <a:xfrm>
            <a:off x="457200" y="5877272"/>
            <a:ext cx="8229600" cy="748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0000CC"/>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rgbClr val="0000C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rgbClr val="0000C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rgbClr val="0000C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rgbClr val="0000C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GB" sz="2000" dirty="0" smtClean="0"/>
              <a:t>Sucrose is actively transported by companion cells, </a:t>
            </a:r>
            <a:r>
              <a:rPr lang="en-GB" sz="2000" dirty="0" smtClean="0"/>
              <a:t>out </a:t>
            </a:r>
            <a:r>
              <a:rPr lang="en-GB" sz="2000" dirty="0" smtClean="0"/>
              <a:t>of sieve tubes and into the sink cells</a:t>
            </a:r>
            <a:endParaRPr lang="en-GB" sz="2000" dirty="0"/>
          </a:p>
        </p:txBody>
      </p:sp>
    </p:spTree>
    <p:extLst>
      <p:ext uri="{BB962C8B-B14F-4D97-AF65-F5344CB8AC3E}">
        <p14:creationId xmlns:p14="http://schemas.microsoft.com/office/powerpoint/2010/main" val="357137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90066"/>
          </a:xfrm>
        </p:spPr>
        <p:txBody>
          <a:bodyPr>
            <a:normAutofit fontScale="90000"/>
          </a:bodyPr>
          <a:lstStyle/>
          <a:p>
            <a:r>
              <a:rPr lang="en-GB" dirty="0" smtClean="0"/>
              <a:t>Evidence for and against the mass flow theory</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5759502"/>
              </p:ext>
            </p:extLst>
          </p:nvPr>
        </p:nvGraphicFramePr>
        <p:xfrm>
          <a:off x="72008" y="1196752"/>
          <a:ext cx="9036496" cy="5323840"/>
        </p:xfrm>
        <a:graphic>
          <a:graphicData uri="http://schemas.openxmlformats.org/drawingml/2006/table">
            <a:tbl>
              <a:tblPr firstRow="1" bandRow="1">
                <a:tableStyleId>{5C22544A-7EE6-4342-B048-85BDC9FD1C3A}</a:tableStyleId>
              </a:tblPr>
              <a:tblGrid>
                <a:gridCol w="4320480"/>
                <a:gridCol w="4716016"/>
              </a:tblGrid>
              <a:tr h="370840">
                <a:tc>
                  <a:txBody>
                    <a:bodyPr/>
                    <a:lstStyle/>
                    <a:p>
                      <a:r>
                        <a:rPr lang="en-GB" sz="1700" dirty="0" smtClean="0"/>
                        <a:t>Evidence supporting mass flow theory</a:t>
                      </a:r>
                      <a:endParaRPr lang="en-GB" sz="1700" dirty="0"/>
                    </a:p>
                  </a:txBody>
                  <a:tcPr/>
                </a:tc>
                <a:tc>
                  <a:txBody>
                    <a:bodyPr/>
                    <a:lstStyle/>
                    <a:p>
                      <a:r>
                        <a:rPr lang="en-GB" sz="1700" dirty="0" smtClean="0"/>
                        <a:t>Evidence questioning mass flow theory</a:t>
                      </a:r>
                      <a:endParaRPr lang="en-GB" sz="1700" dirty="0"/>
                    </a:p>
                  </a:txBody>
                  <a:tcPr/>
                </a:tc>
              </a:tr>
              <a:tr h="370840">
                <a:tc>
                  <a:txBody>
                    <a:bodyPr/>
                    <a:lstStyle/>
                    <a:p>
                      <a:r>
                        <a:rPr lang="en-GB" sz="1700" dirty="0" smtClean="0"/>
                        <a:t>There is pressure within sieve tubes, as</a:t>
                      </a:r>
                      <a:r>
                        <a:rPr lang="en-GB" sz="1700" baseline="0" dirty="0" smtClean="0"/>
                        <a:t> shown by say being released when they are cut</a:t>
                      </a:r>
                      <a:endParaRPr lang="en-GB" sz="1700" dirty="0"/>
                    </a:p>
                  </a:txBody>
                  <a:tcPr/>
                </a:tc>
                <a:tc>
                  <a:txBody>
                    <a:bodyPr/>
                    <a:lstStyle/>
                    <a:p>
                      <a:r>
                        <a:rPr lang="en-GB" sz="1700" dirty="0" smtClean="0"/>
                        <a:t>The function of sieve plates in unclear, as they would seem to</a:t>
                      </a:r>
                      <a:r>
                        <a:rPr lang="en-GB" sz="1700" baseline="0" dirty="0" smtClean="0"/>
                        <a:t> hinder mass flow( suggestions are they may have a structural function helping to prevent bursting)</a:t>
                      </a:r>
                      <a:endParaRPr lang="en-GB" sz="1700" dirty="0"/>
                    </a:p>
                  </a:txBody>
                  <a:tcPr/>
                </a:tc>
              </a:tr>
              <a:tr h="370840">
                <a:tc>
                  <a:txBody>
                    <a:bodyPr/>
                    <a:lstStyle/>
                    <a:p>
                      <a:r>
                        <a:rPr lang="en-GB" sz="1700" dirty="0" smtClean="0"/>
                        <a:t>The concentration of sucrose is higher in leaves (source)</a:t>
                      </a:r>
                      <a:endParaRPr lang="en-GB" sz="1700" dirty="0"/>
                    </a:p>
                  </a:txBody>
                  <a:tcPr/>
                </a:tc>
                <a:tc>
                  <a:txBody>
                    <a:bodyPr/>
                    <a:lstStyle/>
                    <a:p>
                      <a:r>
                        <a:rPr lang="en-GB" sz="1700" dirty="0" smtClean="0"/>
                        <a:t>Not all solute move at the same speed – they should do so if movement is by mass flow</a:t>
                      </a:r>
                      <a:endParaRPr lang="en-GB" sz="1700" dirty="0"/>
                    </a:p>
                  </a:txBody>
                  <a:tcPr/>
                </a:tc>
              </a:tr>
              <a:tr h="370840">
                <a:tc>
                  <a:txBody>
                    <a:bodyPr/>
                    <a:lstStyle/>
                    <a:p>
                      <a:r>
                        <a:rPr lang="en-GB" sz="1700" dirty="0" smtClean="0"/>
                        <a:t>Downward</a:t>
                      </a:r>
                      <a:r>
                        <a:rPr lang="en-GB" sz="1700" baseline="0" dirty="0" smtClean="0"/>
                        <a:t> flow in the phloem occurs in daylight, but ceases when leaves are shaded, or at night</a:t>
                      </a:r>
                      <a:endParaRPr lang="en-GB" sz="1700" dirty="0"/>
                    </a:p>
                  </a:txBody>
                  <a:tcPr/>
                </a:tc>
                <a:tc>
                  <a:txBody>
                    <a:bodyPr/>
                    <a:lstStyle/>
                    <a:p>
                      <a:r>
                        <a:rPr lang="en-GB" sz="1700" dirty="0" smtClean="0"/>
                        <a:t>Sucrose is delivered at more of less the same rate to all regions, rather than going more quickly to the ones with the lowest sucrose concentration, which the mass flow</a:t>
                      </a:r>
                      <a:r>
                        <a:rPr lang="en-GB" sz="1700" baseline="0" dirty="0" smtClean="0"/>
                        <a:t> theory suggests</a:t>
                      </a:r>
                      <a:endParaRPr lang="en-GB" sz="1700" dirty="0"/>
                    </a:p>
                  </a:txBody>
                  <a:tcPr/>
                </a:tc>
              </a:tr>
              <a:tr h="370840">
                <a:tc>
                  <a:txBody>
                    <a:bodyPr/>
                    <a:lstStyle/>
                    <a:p>
                      <a:r>
                        <a:rPr lang="en-GB" sz="1700" dirty="0" smtClean="0"/>
                        <a:t>Increases in sucrose levels in the leaf are followed by similar increases in</a:t>
                      </a:r>
                      <a:r>
                        <a:rPr lang="en-GB" sz="1700" baseline="0" dirty="0" smtClean="0"/>
                        <a:t> sucrose levels in the phloem a little later</a:t>
                      </a:r>
                      <a:endParaRPr lang="en-GB" sz="1700" dirty="0"/>
                    </a:p>
                  </a:txBody>
                  <a:tcPr/>
                </a:tc>
                <a:tc>
                  <a:txBody>
                    <a:bodyPr/>
                    <a:lstStyle/>
                    <a:p>
                      <a:endParaRPr lang="en-GB" sz="1700" dirty="0"/>
                    </a:p>
                  </a:txBody>
                  <a:tcPr/>
                </a:tc>
              </a:tr>
              <a:tr h="370840">
                <a:tc>
                  <a:txBody>
                    <a:bodyPr/>
                    <a:lstStyle/>
                    <a:p>
                      <a:r>
                        <a:rPr lang="en-GB" sz="1700" dirty="0" smtClean="0"/>
                        <a:t>Metabolic</a:t>
                      </a:r>
                      <a:r>
                        <a:rPr lang="en-GB" sz="1700" baseline="0" dirty="0" smtClean="0"/>
                        <a:t> poisons are/or lack of oxygen inhibit translocation of sucrose in the phloem</a:t>
                      </a:r>
                      <a:endParaRPr lang="en-GB" sz="1700" dirty="0"/>
                    </a:p>
                  </a:txBody>
                  <a:tcPr/>
                </a:tc>
                <a:tc>
                  <a:txBody>
                    <a:bodyPr/>
                    <a:lstStyle/>
                    <a:p>
                      <a:endParaRPr lang="en-GB" sz="1700" dirty="0"/>
                    </a:p>
                  </a:txBody>
                  <a:tcPr/>
                </a:tc>
              </a:tr>
              <a:tr h="370840">
                <a:tc>
                  <a:txBody>
                    <a:bodyPr/>
                    <a:lstStyle/>
                    <a:p>
                      <a:r>
                        <a:rPr lang="en-GB" sz="1700" dirty="0" smtClean="0"/>
                        <a:t>Companion cells possess</a:t>
                      </a:r>
                      <a:r>
                        <a:rPr lang="en-GB" sz="1700" baseline="0" dirty="0" smtClean="0"/>
                        <a:t> many mitochondria and readily produce ATP</a:t>
                      </a:r>
                      <a:endParaRPr lang="en-GB" sz="1700" dirty="0"/>
                    </a:p>
                  </a:txBody>
                  <a:tcPr/>
                </a:tc>
                <a:tc>
                  <a:txBody>
                    <a:bodyPr/>
                    <a:lstStyle/>
                    <a:p>
                      <a:endParaRPr lang="en-GB" sz="1700" dirty="0"/>
                    </a:p>
                  </a:txBody>
                  <a:tcPr/>
                </a:tc>
              </a:tr>
            </a:tbl>
          </a:graphicData>
        </a:graphic>
      </p:graphicFrame>
    </p:spTree>
    <p:extLst>
      <p:ext uri="{BB962C8B-B14F-4D97-AF65-F5344CB8AC3E}">
        <p14:creationId xmlns:p14="http://schemas.microsoft.com/office/powerpoint/2010/main" val="10459889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849C5583-D028-4670-80CC-0F76A8B72C41}" type="slidenum">
              <a:rPr lang="en-US" altLang="en-US">
                <a:solidFill>
                  <a:srgbClr val="898989"/>
                </a:solidFill>
                <a:latin typeface="Lucida Grande" charset="0"/>
                <a:ea typeface="Lucida Grande" charset="0"/>
                <a:cs typeface="Lucida Grande" charset="0"/>
                <a:sym typeface="Lucida Grande" charset="0"/>
              </a:rPr>
              <a:pPr eaLnBrk="1" hangingPunct="1"/>
              <a:t>43</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74755" name="Rectangle 1"/>
          <p:cNvSpPr>
            <a:spLocks noGrp="1" noChangeArrowheads="1"/>
          </p:cNvSpPr>
          <p:nvPr>
            <p:ph type="title"/>
          </p:nvPr>
        </p:nvSpPr>
        <p:spPr>
          <a:xfrm>
            <a:off x="622300" y="280988"/>
            <a:ext cx="8229600" cy="771748"/>
          </a:xfrm>
        </p:spPr>
        <p:txBody>
          <a:bodyPr rIns="132080"/>
          <a:lstStyle/>
          <a:p>
            <a:pPr marL="39688" indent="-39688" eaLnBrk="1" hangingPunct="1"/>
            <a:r>
              <a:rPr lang="en-US" altLang="en-US" sz="3600" dirty="0" smtClean="0"/>
              <a:t>Evidence - Ringing Experiments</a:t>
            </a:r>
          </a:p>
        </p:txBody>
      </p:sp>
      <p:sp>
        <p:nvSpPr>
          <p:cNvPr id="74756" name="Rectangle 2"/>
          <p:cNvSpPr>
            <a:spLocks noGrp="1" noChangeArrowheads="1"/>
          </p:cNvSpPr>
          <p:nvPr>
            <p:ph type="body" idx="1"/>
          </p:nvPr>
        </p:nvSpPr>
        <p:spPr>
          <a:xfrm>
            <a:off x="5473700" y="11010900"/>
            <a:ext cx="8229600" cy="5257800"/>
          </a:xfrm>
        </p:spPr>
        <p:txBody>
          <a:bodyPr rIns="132080"/>
          <a:lstStyle/>
          <a:p>
            <a:pPr eaLnBrk="1" hangingPunct="1"/>
            <a:endParaRPr lang="en-US" altLang="en-US" dirty="0" smtClean="0"/>
          </a:p>
        </p:txBody>
      </p:sp>
      <p:sp>
        <p:nvSpPr>
          <p:cNvPr id="74758" name="Rectangle 4"/>
          <p:cNvSpPr>
            <a:spLocks/>
          </p:cNvSpPr>
          <p:nvPr/>
        </p:nvSpPr>
        <p:spPr bwMode="auto">
          <a:xfrm>
            <a:off x="3995936" y="1117088"/>
            <a:ext cx="4392488" cy="187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000" b="1" dirty="0" smtClean="0">
                <a:solidFill>
                  <a:srgbClr val="0000CC"/>
                </a:solidFill>
                <a:cs typeface="Arial" panose="020B0604020202020204" pitchFamily="34" charset="0"/>
              </a:rPr>
              <a:t>Method</a:t>
            </a:r>
          </a:p>
          <a:p>
            <a:pPr eaLnBrk="1" hangingPunct="1"/>
            <a:endParaRPr lang="en-US" altLang="en-US" sz="2000" dirty="0">
              <a:solidFill>
                <a:srgbClr val="0000CC"/>
              </a:solidFill>
              <a:cs typeface="Arial" panose="020B0604020202020204" pitchFamily="34" charset="0"/>
            </a:endParaRPr>
          </a:p>
          <a:p>
            <a:pPr eaLnBrk="1" hangingPunct="1"/>
            <a:r>
              <a:rPr lang="en-US" altLang="en-US" sz="2000" dirty="0" smtClean="0">
                <a:solidFill>
                  <a:srgbClr val="0000CC"/>
                </a:solidFill>
                <a:cs typeface="Arial" panose="020B0604020202020204" pitchFamily="34" charset="0"/>
              </a:rPr>
              <a:t>Cutting </a:t>
            </a:r>
            <a:r>
              <a:rPr lang="en-US" altLang="en-US" sz="2000" dirty="0">
                <a:solidFill>
                  <a:srgbClr val="0000CC"/>
                </a:solidFill>
                <a:cs typeface="Arial" panose="020B0604020202020204" pitchFamily="34" charset="0"/>
              </a:rPr>
              <a:t>a ring just inside the stem so that the phloem tubes are removed and the xylem tubes are left in </a:t>
            </a:r>
            <a:r>
              <a:rPr lang="en-US" altLang="en-US" sz="2000" dirty="0" smtClean="0">
                <a:solidFill>
                  <a:srgbClr val="0000CC"/>
                </a:solidFill>
                <a:cs typeface="Arial" panose="020B0604020202020204" pitchFamily="34" charset="0"/>
              </a:rPr>
              <a:t>tact.</a:t>
            </a:r>
          </a:p>
          <a:p>
            <a:pPr eaLnBrk="1" hangingPunct="1"/>
            <a:endParaRPr lang="en-US" altLang="en-US" sz="2000" dirty="0">
              <a:solidFill>
                <a:srgbClr val="0000CC"/>
              </a:solidFill>
              <a:cs typeface="Arial" panose="020B0604020202020204" pitchFamily="34" charset="0"/>
            </a:endParaRPr>
          </a:p>
        </p:txBody>
      </p:sp>
      <p:sp>
        <p:nvSpPr>
          <p:cNvPr id="7" name="Rectangle 4"/>
          <p:cNvSpPr>
            <a:spLocks/>
          </p:cNvSpPr>
          <p:nvPr/>
        </p:nvSpPr>
        <p:spPr bwMode="auto">
          <a:xfrm>
            <a:off x="251520" y="3501008"/>
            <a:ext cx="3240360"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000" b="1" dirty="0">
                <a:solidFill>
                  <a:srgbClr val="0000CC"/>
                </a:solidFill>
                <a:cs typeface="Arial" panose="020B0604020202020204" pitchFamily="34" charset="0"/>
              </a:rPr>
              <a:t>R</a:t>
            </a:r>
            <a:r>
              <a:rPr lang="en-US" altLang="en-US" sz="2000" b="1" dirty="0" smtClean="0">
                <a:solidFill>
                  <a:srgbClr val="0000CC"/>
                </a:solidFill>
                <a:cs typeface="Arial" panose="020B0604020202020204" pitchFamily="34" charset="0"/>
              </a:rPr>
              <a:t>esults </a:t>
            </a:r>
          </a:p>
          <a:p>
            <a:pPr eaLnBrk="1" hangingPunct="1"/>
            <a:r>
              <a:rPr lang="en-US" altLang="en-US" sz="2000" dirty="0" smtClean="0">
                <a:solidFill>
                  <a:srgbClr val="0000CC"/>
                </a:solidFill>
                <a:cs typeface="Arial" panose="020B0604020202020204" pitchFamily="34" charset="0"/>
              </a:rPr>
              <a:t>Stem above the ring swells.  Samples of the liquid are rich in sugars and dissolved organic substances. </a:t>
            </a:r>
            <a:endParaRPr lang="en-US" altLang="en-US" sz="2000" dirty="0">
              <a:solidFill>
                <a:srgbClr val="0000CC"/>
              </a:solidFill>
              <a:cs typeface="Arial" panose="020B0604020202020204" pitchFamily="34" charset="0"/>
            </a:endParaRPr>
          </a:p>
          <a:p>
            <a:pPr eaLnBrk="1" hangingPunct="1"/>
            <a:endParaRPr lang="en-US" altLang="en-US" sz="2000" dirty="0" smtClean="0">
              <a:solidFill>
                <a:srgbClr val="0000CC"/>
              </a:solidFill>
              <a:cs typeface="Arial" panose="020B0604020202020204" pitchFamily="34" charset="0"/>
            </a:endParaRPr>
          </a:p>
          <a:p>
            <a:pPr eaLnBrk="1" hangingPunct="1"/>
            <a:r>
              <a:rPr lang="en-US" altLang="en-US" sz="2000" dirty="0" smtClean="0">
                <a:solidFill>
                  <a:srgbClr val="0000CC"/>
                </a:solidFill>
                <a:cs typeface="Arial" panose="020B0604020202020204" pitchFamily="34" charset="0"/>
              </a:rPr>
              <a:t>Some non-photosynthetic tissues below ring are found to wither and die</a:t>
            </a:r>
          </a:p>
          <a:p>
            <a:pPr eaLnBrk="1" hangingPunct="1"/>
            <a:endParaRPr lang="en-US" altLang="en-US" sz="2000" dirty="0">
              <a:solidFill>
                <a:srgbClr val="0000CC"/>
              </a:solidFill>
              <a:cs typeface="Arial" panose="020B0604020202020204" pitchFamily="34" charset="0"/>
            </a:endParaRPr>
          </a:p>
        </p:txBody>
      </p:sp>
      <p:pic>
        <p:nvPicPr>
          <p:cNvPr id="2050" name="Picture 2" descr="http://tse1.mm.bing.net/th?&amp;id=OIP.M27c73f8f9216b28a6e049f8d3f8243d7o0&amp;w=269&amp;h=176&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4" y="1112397"/>
            <a:ext cx="3393106" cy="22200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p:cNvSpPr>
          <p:nvPr/>
        </p:nvSpPr>
        <p:spPr bwMode="auto">
          <a:xfrm>
            <a:off x="3995936" y="3501008"/>
            <a:ext cx="5112568" cy="265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000" b="1" dirty="0" smtClean="0">
                <a:solidFill>
                  <a:srgbClr val="0000CC"/>
                </a:solidFill>
                <a:cs typeface="Arial" panose="020B0604020202020204" pitchFamily="34" charset="0"/>
              </a:rPr>
              <a:t>Conclusions</a:t>
            </a:r>
          </a:p>
          <a:p>
            <a:pPr eaLnBrk="1" hangingPunct="1"/>
            <a:endParaRPr lang="en-US" altLang="en-US" sz="2000" dirty="0">
              <a:solidFill>
                <a:srgbClr val="0000CC"/>
              </a:solidFill>
              <a:cs typeface="Arial" panose="020B0604020202020204" pitchFamily="34" charset="0"/>
            </a:endParaRPr>
          </a:p>
          <a:p>
            <a:pPr eaLnBrk="1" hangingPunct="1"/>
            <a:r>
              <a:rPr lang="en-US" altLang="en-US" sz="2000" dirty="0" smtClean="0">
                <a:solidFill>
                  <a:srgbClr val="0000CC"/>
                </a:solidFill>
                <a:cs typeface="Arial" panose="020B0604020202020204" pitchFamily="34" charset="0"/>
              </a:rPr>
              <a:t>Sugars in the phloem are accumulating above the ring (swelling).</a:t>
            </a:r>
          </a:p>
          <a:p>
            <a:pPr eaLnBrk="1" hangingPunct="1"/>
            <a:r>
              <a:rPr lang="en-US" altLang="en-US" sz="2000" dirty="0" smtClean="0">
                <a:solidFill>
                  <a:srgbClr val="0000CC"/>
                </a:solidFill>
                <a:cs typeface="Arial" panose="020B0604020202020204" pitchFamily="34" charset="0"/>
              </a:rPr>
              <a:t>The interruption of sugars to region below the ring is leading to tissues dying</a:t>
            </a:r>
          </a:p>
          <a:p>
            <a:pPr eaLnBrk="1" hangingPunct="1"/>
            <a:endParaRPr lang="en-US" altLang="en-US" sz="2000" dirty="0">
              <a:solidFill>
                <a:srgbClr val="0000CC"/>
              </a:solidFill>
              <a:cs typeface="Arial" panose="020B0604020202020204" pitchFamily="34" charset="0"/>
            </a:endParaRPr>
          </a:p>
          <a:p>
            <a:pPr eaLnBrk="1" hangingPunct="1"/>
            <a:r>
              <a:rPr lang="en-US" altLang="en-US" sz="2000" dirty="0" smtClean="0">
                <a:solidFill>
                  <a:srgbClr val="0000CC"/>
                </a:solidFill>
                <a:cs typeface="Arial" panose="020B0604020202020204" pitchFamily="34" charset="0"/>
              </a:rPr>
              <a:t>Therefor it is the phloem and not the xylem that is responsible for translocation</a:t>
            </a:r>
          </a:p>
          <a:p>
            <a:pPr eaLnBrk="1" hangingPunct="1"/>
            <a:endParaRPr lang="en-US" altLang="en-US" sz="2000" dirty="0">
              <a:solidFill>
                <a:srgbClr val="0000CC"/>
              </a:solidFill>
              <a:cs typeface="Arial" panose="020B0604020202020204" pitchFamily="34" charset="0"/>
            </a:endParaRPr>
          </a:p>
        </p:txBody>
      </p:sp>
    </p:spTree>
    <p:extLst>
      <p:ext uri="{BB962C8B-B14F-4D97-AF65-F5344CB8AC3E}">
        <p14:creationId xmlns:p14="http://schemas.microsoft.com/office/powerpoint/2010/main" val="2424703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P spid="7"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45E82B9B-57B7-4980-BB4D-319EA420E49C}" type="slidenum">
              <a:rPr lang="en-US" altLang="en-US">
                <a:solidFill>
                  <a:srgbClr val="898989"/>
                </a:solidFill>
                <a:latin typeface="Lucida Grande" charset="0"/>
                <a:ea typeface="Lucida Grande" charset="0"/>
                <a:cs typeface="Lucida Grande" charset="0"/>
                <a:sym typeface="Lucida Grande" charset="0"/>
              </a:rPr>
              <a:pPr eaLnBrk="1" hangingPunct="1"/>
              <a:t>44</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77827" name="Rectangle 1"/>
          <p:cNvSpPr>
            <a:spLocks noGrp="1" noChangeArrowheads="1"/>
          </p:cNvSpPr>
          <p:nvPr>
            <p:ph type="title"/>
          </p:nvPr>
        </p:nvSpPr>
        <p:spPr>
          <a:xfrm>
            <a:off x="547342" y="17929"/>
            <a:ext cx="8229600" cy="1143000"/>
          </a:xfrm>
        </p:spPr>
        <p:txBody>
          <a:bodyPr rIns="132080"/>
          <a:lstStyle/>
          <a:p>
            <a:pPr marL="39688" indent="-39688" eaLnBrk="1" hangingPunct="1"/>
            <a:r>
              <a:rPr lang="en-US" altLang="en-US" sz="3600" dirty="0" smtClean="0"/>
              <a:t>Radioactive Tracer Experiments</a:t>
            </a:r>
          </a:p>
        </p:txBody>
      </p:sp>
      <p:sp>
        <p:nvSpPr>
          <p:cNvPr id="77828" name="Rectangle 2"/>
          <p:cNvSpPr>
            <a:spLocks noGrp="1" noChangeArrowheads="1"/>
          </p:cNvSpPr>
          <p:nvPr>
            <p:ph type="body" idx="1"/>
          </p:nvPr>
        </p:nvSpPr>
        <p:spPr>
          <a:xfrm>
            <a:off x="11023600" y="8458200"/>
            <a:ext cx="8229600" cy="5257800"/>
          </a:xfrm>
        </p:spPr>
        <p:txBody>
          <a:bodyPr rIns="132080"/>
          <a:lstStyle/>
          <a:p>
            <a:pPr eaLnBrk="1" hangingPunct="1"/>
            <a:endParaRPr lang="en-US" altLang="en-US" dirty="0" smtClean="0"/>
          </a:p>
        </p:txBody>
      </p:sp>
      <p:pic>
        <p:nvPicPr>
          <p:cNvPr id="7782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97" y="1877664"/>
            <a:ext cx="8931276"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77830" name="Rectangle 4"/>
          <p:cNvSpPr>
            <a:spLocks/>
          </p:cNvSpPr>
          <p:nvPr/>
        </p:nvSpPr>
        <p:spPr bwMode="auto">
          <a:xfrm>
            <a:off x="196504" y="980728"/>
            <a:ext cx="8479952"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000" dirty="0" smtClean="0">
                <a:solidFill>
                  <a:srgbClr val="0000CC"/>
                </a:solidFill>
                <a:cs typeface="Arial" panose="020B0604020202020204" pitchFamily="34" charset="0"/>
              </a:rPr>
              <a:t>If radioactive </a:t>
            </a:r>
            <a:r>
              <a:rPr lang="en-US" altLang="en-US" sz="2000" baseline="30000" dirty="0" smtClean="0">
                <a:solidFill>
                  <a:srgbClr val="0000CC"/>
                </a:solidFill>
                <a:cs typeface="Arial" panose="020B0604020202020204" pitchFamily="34" charset="0"/>
              </a:rPr>
              <a:t>14</a:t>
            </a:r>
            <a:r>
              <a:rPr lang="en-US" altLang="en-US" sz="2000" dirty="0" smtClean="0">
                <a:solidFill>
                  <a:srgbClr val="0000CC"/>
                </a:solidFill>
                <a:cs typeface="Arial" panose="020B0604020202020204" pitchFamily="34" charset="0"/>
              </a:rPr>
              <a:t>C is used by the plant in photosynthesis the 14C will be incorporated into sugars made and can be traced.</a:t>
            </a:r>
            <a:endParaRPr lang="en-US" altLang="en-US" sz="2000" dirty="0">
              <a:solidFill>
                <a:srgbClr val="0000CC"/>
              </a:solidFill>
              <a:cs typeface="Arial" panose="020B0604020202020204" pitchFamily="34" charset="0"/>
            </a:endParaRPr>
          </a:p>
        </p:txBody>
      </p:sp>
      <p:sp>
        <p:nvSpPr>
          <p:cNvPr id="7" name="Rectangle 4"/>
          <p:cNvSpPr>
            <a:spLocks/>
          </p:cNvSpPr>
          <p:nvPr/>
        </p:nvSpPr>
        <p:spPr bwMode="auto">
          <a:xfrm>
            <a:off x="196504" y="4653136"/>
            <a:ext cx="387144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000" dirty="0" smtClean="0">
                <a:solidFill>
                  <a:srgbClr val="0000CC"/>
                </a:solidFill>
                <a:cs typeface="Arial" panose="020B0604020202020204" pitchFamily="34" charset="0"/>
              </a:rPr>
              <a:t>The above experiment was set up and cross sections of the stem were placed on x-ray film.  Blackened film is where </a:t>
            </a:r>
            <a:r>
              <a:rPr lang="en-US" altLang="en-US" sz="2000" baseline="30000" dirty="0">
                <a:solidFill>
                  <a:srgbClr val="0000CC"/>
                </a:solidFill>
                <a:cs typeface="Arial" panose="020B0604020202020204" pitchFamily="34" charset="0"/>
              </a:rPr>
              <a:t>14</a:t>
            </a:r>
            <a:r>
              <a:rPr lang="en-US" altLang="en-US" sz="2000" dirty="0">
                <a:solidFill>
                  <a:srgbClr val="0000CC"/>
                </a:solidFill>
                <a:cs typeface="Arial" panose="020B0604020202020204" pitchFamily="34" charset="0"/>
              </a:rPr>
              <a:t>C </a:t>
            </a:r>
            <a:r>
              <a:rPr lang="en-US" altLang="en-US" sz="2000" dirty="0" smtClean="0">
                <a:solidFill>
                  <a:srgbClr val="0000CC"/>
                </a:solidFill>
                <a:cs typeface="Arial" panose="020B0604020202020204" pitchFamily="34" charset="0"/>
              </a:rPr>
              <a:t>sugars are found.</a:t>
            </a:r>
            <a:endParaRPr lang="en-US" altLang="en-US" sz="2000" dirty="0">
              <a:solidFill>
                <a:srgbClr val="0000CC"/>
              </a:solidFill>
              <a:cs typeface="Arial" panose="020B0604020202020204" pitchFamily="34" charset="0"/>
            </a:endParaRPr>
          </a:p>
        </p:txBody>
      </p:sp>
      <p:sp>
        <p:nvSpPr>
          <p:cNvPr id="8" name="Rectangle 4"/>
          <p:cNvSpPr>
            <a:spLocks/>
          </p:cNvSpPr>
          <p:nvPr/>
        </p:nvSpPr>
        <p:spPr bwMode="auto">
          <a:xfrm>
            <a:off x="4436480" y="4653136"/>
            <a:ext cx="438399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000" dirty="0" smtClean="0">
                <a:solidFill>
                  <a:srgbClr val="0000CC"/>
                </a:solidFill>
                <a:cs typeface="Arial" panose="020B0604020202020204" pitchFamily="34" charset="0"/>
              </a:rPr>
              <a:t>The blackened regions are found to correspond to where phloem tissue is in the stem.  As other tissues do not blacken it means they do not carry sugars and that phloem is responsible for translocation</a:t>
            </a:r>
            <a:endParaRPr lang="en-US" altLang="en-US" sz="2000" dirty="0">
              <a:solidFill>
                <a:srgbClr val="0000CC"/>
              </a:solidFill>
              <a:cs typeface="Arial" panose="020B0604020202020204" pitchFamily="34" charset="0"/>
            </a:endParaRPr>
          </a:p>
        </p:txBody>
      </p:sp>
    </p:spTree>
    <p:extLst>
      <p:ext uri="{BB962C8B-B14F-4D97-AF65-F5344CB8AC3E}">
        <p14:creationId xmlns:p14="http://schemas.microsoft.com/office/powerpoint/2010/main" val="76212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fld id="{619492E3-779B-4F2C-82BA-E009C33495F5}" type="slidenum">
              <a:rPr lang="en-US" altLang="en-US">
                <a:solidFill>
                  <a:srgbClr val="898989"/>
                </a:solidFill>
                <a:latin typeface="Lucida Grande" charset="0"/>
                <a:ea typeface="Lucida Grande" charset="0"/>
                <a:cs typeface="Lucida Grande" charset="0"/>
                <a:sym typeface="Lucida Grande" charset="0"/>
              </a:rPr>
              <a:pPr eaLnBrk="1" hangingPunct="1"/>
              <a:t>45</a:t>
            </a:fld>
            <a:endParaRPr lang="en-US" altLang="en-US" dirty="0">
              <a:solidFill>
                <a:srgbClr val="898989"/>
              </a:solidFill>
              <a:latin typeface="Lucida Grande" charset="0"/>
              <a:ea typeface="Lucida Grande" charset="0"/>
              <a:cs typeface="Lucida Grande" charset="0"/>
              <a:sym typeface="Lucida Grande" charset="0"/>
            </a:endParaRPr>
          </a:p>
        </p:txBody>
      </p:sp>
      <p:sp>
        <p:nvSpPr>
          <p:cNvPr id="78851" name="Rectangle 1"/>
          <p:cNvSpPr>
            <a:spLocks noGrp="1" noChangeArrowheads="1"/>
          </p:cNvSpPr>
          <p:nvPr>
            <p:ph type="title"/>
          </p:nvPr>
        </p:nvSpPr>
        <p:spPr/>
        <p:txBody>
          <a:bodyPr rIns="132080"/>
          <a:lstStyle/>
          <a:p>
            <a:pPr marL="39688" indent="-39688" eaLnBrk="1" hangingPunct="1"/>
            <a:r>
              <a:rPr lang="en-US" altLang="en-US" dirty="0" smtClean="0">
                <a:latin typeface="Arial" panose="020B0604020202020204" pitchFamily="34" charset="0"/>
                <a:cs typeface="Arial" panose="020B0604020202020204" pitchFamily="34" charset="0"/>
                <a:sym typeface="Arial" panose="020B0604020202020204" pitchFamily="34" charset="0"/>
              </a:rPr>
              <a:t>Additional Evidence</a:t>
            </a:r>
            <a:endParaRPr lang="en-US" altLang="en-US" dirty="0" smtClean="0">
              <a:latin typeface="Arial" panose="020B0604020202020204" pitchFamily="34" charset="0"/>
              <a:sym typeface="Arial" panose="020B0604020202020204" pitchFamily="34" charset="0"/>
            </a:endParaRPr>
          </a:p>
        </p:txBody>
      </p:sp>
      <p:sp>
        <p:nvSpPr>
          <p:cNvPr id="78852" name="Rectangle 2"/>
          <p:cNvSpPr>
            <a:spLocks noGrp="1" noChangeArrowheads="1"/>
          </p:cNvSpPr>
          <p:nvPr>
            <p:ph type="body" idx="1"/>
          </p:nvPr>
        </p:nvSpPr>
        <p:spPr>
          <a:xfrm>
            <a:off x="457200" y="1600200"/>
            <a:ext cx="5915000" cy="4525963"/>
          </a:xfrm>
        </p:spPr>
        <p:txBody>
          <a:bodyPr rIns="132080">
            <a:normAutofit/>
          </a:bodyPr>
          <a:lstStyle/>
          <a:p>
            <a:pPr eaLnBrk="1" hangingPunct="1"/>
            <a:r>
              <a:rPr lang="en-US" altLang="en-US" sz="2000" dirty="0" smtClean="0">
                <a:latin typeface="Arial" panose="020B0604020202020204" pitchFamily="34" charset="0"/>
                <a:sym typeface="Arial" panose="020B0604020202020204" pitchFamily="34" charset="0"/>
              </a:rPr>
              <a:t>When phloem is cut, a solution of organic molecules flows out.</a:t>
            </a:r>
          </a:p>
          <a:p>
            <a:pPr marL="0" indent="0" eaLnBrk="1" hangingPunct="1">
              <a:buNone/>
            </a:pPr>
            <a:endParaRPr lang="en-US" altLang="en-US" sz="2000" dirty="0" smtClean="0">
              <a:latin typeface="Arial" panose="020B0604020202020204" pitchFamily="34" charset="0"/>
              <a:sym typeface="Arial" panose="020B0604020202020204" pitchFamily="34" charset="0"/>
            </a:endParaRPr>
          </a:p>
          <a:p>
            <a:pPr eaLnBrk="1" hangingPunct="1"/>
            <a:r>
              <a:rPr lang="en-US" altLang="en-US" sz="2000" dirty="0" smtClean="0">
                <a:latin typeface="Arial" panose="020B0604020202020204" pitchFamily="34" charset="0"/>
                <a:sym typeface="Arial" panose="020B0604020202020204" pitchFamily="34" charset="0"/>
              </a:rPr>
              <a:t>Aphids have needle like mouthparts which penetrate the phloem.  They can extract contents of sieve tubes.  These contents show daily variations in the sucrose content of leaves that are mirrored a little later by identical changes in the sucrose content of the phloem.</a:t>
            </a:r>
          </a:p>
        </p:txBody>
      </p:sp>
      <p:sp>
        <p:nvSpPr>
          <p:cNvPr id="78853" name="Text Box 3"/>
          <p:cNvSpPr txBox="1">
            <a:spLocks noChangeArrowheads="1"/>
          </p:cNvSpPr>
          <p:nvPr/>
        </p:nvSpPr>
        <p:spPr bwMode="auto">
          <a:xfrm>
            <a:off x="7462838" y="6392863"/>
            <a:ext cx="3079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fld id="{27DEC11A-A48D-4BFF-823F-2898514048B2}" type="slidenum">
              <a:rPr lang="en-US" altLang="en-US">
                <a:solidFill>
                  <a:srgbClr val="898989"/>
                </a:solidFill>
                <a:latin typeface="Lucida Grande" charset="0"/>
                <a:ea typeface="Lucida Grande" charset="0"/>
                <a:cs typeface="Lucida Grande" charset="0"/>
                <a:sym typeface="Lucida Grande" charset="0"/>
              </a:rPr>
              <a:pPr algn="ctr" eaLnBrk="1" hangingPunct="1"/>
              <a:t>45</a:t>
            </a:fld>
            <a:endParaRPr lang="en-US" altLang="en-US" dirty="0">
              <a:solidFill>
                <a:srgbClr val="898989"/>
              </a:solidFill>
              <a:latin typeface="Lucida Grande" charset="0"/>
              <a:ea typeface="Lucida Grande" charset="0"/>
              <a:cs typeface="Lucida Grande" charset="0"/>
              <a:sym typeface="Lucida Grande"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040" y="1844824"/>
            <a:ext cx="219951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78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p:cNvSpPr>
          <p:nvPr/>
        </p:nvSpPr>
        <p:spPr bwMode="auto">
          <a:xfrm>
            <a:off x="7497763" y="6392863"/>
            <a:ext cx="250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4</a:t>
            </a:r>
          </a:p>
        </p:txBody>
      </p:sp>
      <p:pic>
        <p:nvPicPr>
          <p:cNvPr id="11267"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838" y="1338263"/>
            <a:ext cx="4711700"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1268" name="Rectangle 3"/>
          <p:cNvSpPr>
            <a:spLocks noGrp="1" noChangeArrowheads="1"/>
          </p:cNvSpPr>
          <p:nvPr>
            <p:ph type="title"/>
          </p:nvPr>
        </p:nvSpPr>
        <p:spPr>
          <a:xfrm>
            <a:off x="457200" y="0"/>
            <a:ext cx="8229600" cy="1690688"/>
          </a:xfrm>
        </p:spPr>
        <p:txBody>
          <a:bodyPr lIns="25400" tIns="25400" rIns="5078" bIns="25400"/>
          <a:lstStyle/>
          <a:p>
            <a:pPr marL="39688" eaLnBrk="1" hangingPunct="1"/>
            <a:r>
              <a:rPr lang="en-US" altLang="en-US" sz="3000" dirty="0" smtClean="0">
                <a:latin typeface="Arial" panose="020B0604020202020204" pitchFamily="34" charset="0"/>
                <a:cs typeface="Arial" panose="020B0604020202020204" pitchFamily="34" charset="0"/>
                <a:sym typeface="Arial" panose="020B0604020202020204" pitchFamily="34" charset="0"/>
              </a:rPr>
              <a:t>Complex multicellular plants require a mass flow system</a:t>
            </a:r>
            <a:endParaRPr lang="en-US" altLang="en-US" sz="3000" dirty="0" smtClean="0">
              <a:latin typeface="Arial" panose="020B0604020202020204" pitchFamily="34" charset="0"/>
              <a:sym typeface="Arial" panose="020B0604020202020204" pitchFamily="34" charset="0"/>
            </a:endParaRPr>
          </a:p>
        </p:txBody>
      </p:sp>
      <p:sp>
        <p:nvSpPr>
          <p:cNvPr id="11271" name="Rectangle 6"/>
          <p:cNvSpPr>
            <a:spLocks/>
          </p:cNvSpPr>
          <p:nvPr/>
        </p:nvSpPr>
        <p:spPr bwMode="auto">
          <a:xfrm>
            <a:off x="10134600" y="5257800"/>
            <a:ext cx="4714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chemeClr val="tx1"/>
                </a:solidFill>
                <a:cs typeface="Arial" panose="020B0604020202020204" pitchFamily="34" charset="0"/>
              </a:rPr>
              <a:t>Text</a:t>
            </a:r>
          </a:p>
        </p:txBody>
      </p:sp>
      <p:sp>
        <p:nvSpPr>
          <p:cNvPr id="11272" name="Rectangle 7"/>
          <p:cNvSpPr>
            <a:spLocks/>
          </p:cNvSpPr>
          <p:nvPr/>
        </p:nvSpPr>
        <p:spPr bwMode="auto">
          <a:xfrm>
            <a:off x="419100" y="3860800"/>
            <a:ext cx="254845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400" dirty="0">
                <a:solidFill>
                  <a:srgbClr val="0000CC"/>
                </a:solidFill>
                <a:cs typeface="Arial" panose="020B0604020202020204" pitchFamily="34" charset="0"/>
              </a:rPr>
              <a:t>but unlike animals</a:t>
            </a:r>
          </a:p>
          <a:p>
            <a:pPr eaLnBrk="1" hangingPunct="1"/>
            <a:r>
              <a:rPr lang="en-US" altLang="en-US" sz="2400" dirty="0">
                <a:solidFill>
                  <a:srgbClr val="0000CC"/>
                </a:solidFill>
                <a:cs typeface="Arial" panose="020B0604020202020204" pitchFamily="34" charset="0"/>
              </a:rPr>
              <a:t>there is </a:t>
            </a:r>
            <a:r>
              <a:rPr lang="en-US" altLang="en-US" sz="2400" dirty="0">
                <a:solidFill>
                  <a:srgbClr val="FF2712"/>
                </a:solidFill>
                <a:cs typeface="Arial" panose="020B0604020202020204" pitchFamily="34" charset="0"/>
              </a:rPr>
              <a:t>no pump</a:t>
            </a:r>
          </a:p>
        </p:txBody>
      </p:sp>
    </p:spTree>
    <p:extLst>
      <p:ext uri="{BB962C8B-B14F-4D97-AF65-F5344CB8AC3E}">
        <p14:creationId xmlns:p14="http://schemas.microsoft.com/office/powerpoint/2010/main" val="3758512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p:cNvSpPr>
          <p:nvPr/>
        </p:nvSpPr>
        <p:spPr bwMode="auto">
          <a:xfrm>
            <a:off x="7497763" y="6392863"/>
            <a:ext cx="2508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5</a:t>
            </a:r>
          </a:p>
        </p:txBody>
      </p:sp>
      <p:sp>
        <p:nvSpPr>
          <p:cNvPr id="12291" name="Rectangle 2"/>
          <p:cNvSpPr>
            <a:spLocks noGrp="1" noChangeArrowheads="1"/>
          </p:cNvSpPr>
          <p:nvPr>
            <p:ph type="title"/>
          </p:nvPr>
        </p:nvSpPr>
        <p:spPr>
          <a:xfrm>
            <a:off x="457200" y="0"/>
            <a:ext cx="8229600" cy="1690688"/>
          </a:xfrm>
        </p:spPr>
        <p:txBody>
          <a:bodyPr lIns="25400" tIns="25400" rIns="5078" bIns="25400"/>
          <a:lstStyle/>
          <a:p>
            <a:pPr marL="39688" eaLnBrk="1" hangingPunct="1"/>
            <a:r>
              <a:rPr lang="en-US" altLang="en-US" sz="3600" dirty="0" smtClean="0">
                <a:latin typeface="Arial" panose="020B0604020202020204" pitchFamily="34" charset="0"/>
                <a:cs typeface="Arial" panose="020B0604020202020204" pitchFamily="34" charset="0"/>
                <a:sym typeface="Arial" panose="020B0604020202020204" pitchFamily="34" charset="0"/>
              </a:rPr>
              <a:t>Two Systems of tubes for transport</a:t>
            </a:r>
            <a:endParaRPr lang="en-US" altLang="en-US" sz="3600" dirty="0" smtClean="0">
              <a:latin typeface="Arial" panose="020B0604020202020204" pitchFamily="34" charset="0"/>
              <a:sym typeface="Arial" panose="020B0604020202020204" pitchFamily="34" charset="0"/>
            </a:endParaRPr>
          </a:p>
        </p:txBody>
      </p:sp>
      <p:sp>
        <p:nvSpPr>
          <p:cNvPr id="12292" name="Rectangle 3"/>
          <p:cNvSpPr>
            <a:spLocks noGrp="1" noChangeArrowheads="1"/>
          </p:cNvSpPr>
          <p:nvPr>
            <p:ph type="body" idx="1"/>
          </p:nvPr>
        </p:nvSpPr>
        <p:spPr>
          <a:xfrm>
            <a:off x="4076700" y="8115300"/>
            <a:ext cx="8229600" cy="5257800"/>
          </a:xfrm>
        </p:spPr>
        <p:txBody>
          <a:bodyPr lIns="25400" tIns="25400" rIns="5078" bIns="25400"/>
          <a:lstStyle/>
          <a:p>
            <a:pPr eaLnBrk="1" hangingPunct="1"/>
            <a:endParaRPr lang="en-US" altLang="en-US" dirty="0" smtClean="0"/>
          </a:p>
        </p:txBody>
      </p:sp>
      <p:pic>
        <p:nvPicPr>
          <p:cNvPr id="12293"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1409700"/>
            <a:ext cx="58642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12294" name="Rectangle 5"/>
          <p:cNvSpPr>
            <a:spLocks/>
          </p:cNvSpPr>
          <p:nvPr/>
        </p:nvSpPr>
        <p:spPr bwMode="auto">
          <a:xfrm>
            <a:off x="1854200" y="5511800"/>
            <a:ext cx="30950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rgbClr val="FF2712"/>
                </a:solidFill>
                <a:latin typeface="Arial Bold" panose="020B0704020202020204" pitchFamily="34" charset="0"/>
                <a:cs typeface="Arial Bold" panose="020B0704020202020204" pitchFamily="34" charset="0"/>
                <a:sym typeface="Arial Bold" panose="020B0704020202020204" pitchFamily="34" charset="0"/>
              </a:rPr>
              <a:t>Xylem</a:t>
            </a:r>
            <a:r>
              <a:rPr lang="en-US" altLang="en-US" sz="1800" dirty="0">
                <a:solidFill>
                  <a:schemeClr val="tx1"/>
                </a:solidFill>
                <a:cs typeface="Arial" panose="020B0604020202020204" pitchFamily="34" charset="0"/>
              </a:rPr>
              <a:t> </a:t>
            </a:r>
            <a:r>
              <a:rPr lang="en-US" altLang="en-US" sz="1800" dirty="0">
                <a:solidFill>
                  <a:srgbClr val="0000CC"/>
                </a:solidFill>
                <a:cs typeface="Arial" panose="020B0604020202020204" pitchFamily="34" charset="0"/>
              </a:rPr>
              <a:t>to transport water</a:t>
            </a:r>
          </a:p>
          <a:p>
            <a:pPr eaLnBrk="1" hangingPunct="1"/>
            <a:r>
              <a:rPr lang="en-US" altLang="en-US" sz="1800" dirty="0">
                <a:solidFill>
                  <a:srgbClr val="0000CC"/>
                </a:solidFill>
                <a:cs typeface="Arial" panose="020B0604020202020204" pitchFamily="34" charset="0"/>
              </a:rPr>
              <a:t>and mineral salts up the stem</a:t>
            </a:r>
          </a:p>
          <a:p>
            <a:pPr eaLnBrk="1" hangingPunct="1"/>
            <a:r>
              <a:rPr lang="en-US" altLang="en-US" sz="1800" dirty="0">
                <a:solidFill>
                  <a:srgbClr val="0000CC"/>
                </a:solidFill>
                <a:cs typeface="Arial" panose="020B0604020202020204" pitchFamily="34" charset="0"/>
              </a:rPr>
              <a:t>from the roots to the leaves</a:t>
            </a:r>
          </a:p>
        </p:txBody>
      </p:sp>
      <p:sp>
        <p:nvSpPr>
          <p:cNvPr id="12295" name="Rectangle 6"/>
          <p:cNvSpPr>
            <a:spLocks/>
          </p:cNvSpPr>
          <p:nvPr/>
        </p:nvSpPr>
        <p:spPr bwMode="auto">
          <a:xfrm>
            <a:off x="5168900" y="5511800"/>
            <a:ext cx="4038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rgbClr val="FF2712"/>
                </a:solidFill>
                <a:latin typeface="Arial Bold" panose="020B0704020202020204" pitchFamily="34" charset="0"/>
                <a:cs typeface="Arial Bold" panose="020B0704020202020204" pitchFamily="34" charset="0"/>
                <a:sym typeface="Arial Bold" panose="020B0704020202020204" pitchFamily="34" charset="0"/>
              </a:rPr>
              <a:t>Phloem</a:t>
            </a:r>
            <a:r>
              <a:rPr lang="en-US" altLang="en-US" sz="1800" dirty="0">
                <a:solidFill>
                  <a:schemeClr val="tx1"/>
                </a:solidFill>
                <a:cs typeface="Arial" panose="020B0604020202020204" pitchFamily="34" charset="0"/>
              </a:rPr>
              <a:t> </a:t>
            </a:r>
            <a:r>
              <a:rPr lang="en-US" altLang="en-US" sz="1800" dirty="0">
                <a:solidFill>
                  <a:srgbClr val="0000CC"/>
                </a:solidFill>
                <a:cs typeface="Arial" panose="020B0604020202020204" pitchFamily="34" charset="0"/>
              </a:rPr>
              <a:t>to transport sugars</a:t>
            </a:r>
          </a:p>
          <a:p>
            <a:pPr eaLnBrk="1" hangingPunct="1"/>
            <a:r>
              <a:rPr lang="en-US" altLang="en-US" sz="1800" dirty="0">
                <a:solidFill>
                  <a:srgbClr val="0000CC"/>
                </a:solidFill>
                <a:cs typeface="Arial" panose="020B0604020202020204" pitchFamily="34" charset="0"/>
              </a:rPr>
              <a:t>and amino acids to all other</a:t>
            </a:r>
          </a:p>
          <a:p>
            <a:pPr eaLnBrk="1" hangingPunct="1"/>
            <a:r>
              <a:rPr lang="en-US" altLang="en-US" sz="1800" dirty="0">
                <a:solidFill>
                  <a:srgbClr val="0000CC"/>
                </a:solidFill>
                <a:cs typeface="Arial" panose="020B0604020202020204" pitchFamily="34" charset="0"/>
              </a:rPr>
              <a:t>parts of the plant</a:t>
            </a:r>
          </a:p>
        </p:txBody>
      </p:sp>
      <p:sp>
        <p:nvSpPr>
          <p:cNvPr id="12296" name="Rectangle 7"/>
          <p:cNvSpPr>
            <a:spLocks/>
          </p:cNvSpPr>
          <p:nvPr/>
        </p:nvSpPr>
        <p:spPr bwMode="auto">
          <a:xfrm>
            <a:off x="114300" y="2527300"/>
            <a:ext cx="188961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rgbClr val="0000CC"/>
                </a:solidFill>
                <a:cs typeface="Arial" panose="020B0604020202020204" pitchFamily="34" charset="0"/>
              </a:rPr>
              <a:t>The tubes are</a:t>
            </a:r>
          </a:p>
          <a:p>
            <a:pPr eaLnBrk="1" hangingPunct="1"/>
            <a:r>
              <a:rPr lang="en-US" altLang="en-US" sz="1800" dirty="0">
                <a:solidFill>
                  <a:srgbClr val="0000CC"/>
                </a:solidFill>
                <a:cs typeface="Arial" panose="020B0604020202020204" pitchFamily="34" charset="0"/>
              </a:rPr>
              <a:t>made by columns</a:t>
            </a:r>
          </a:p>
          <a:p>
            <a:pPr eaLnBrk="1" hangingPunct="1"/>
            <a:r>
              <a:rPr lang="en-US" altLang="en-US" sz="1800" dirty="0">
                <a:solidFill>
                  <a:srgbClr val="0000CC"/>
                </a:solidFill>
                <a:cs typeface="Arial" panose="020B0604020202020204" pitchFamily="34" charset="0"/>
              </a:rPr>
              <a:t>of cells losing</a:t>
            </a:r>
          </a:p>
          <a:p>
            <a:pPr eaLnBrk="1" hangingPunct="1"/>
            <a:r>
              <a:rPr lang="en-US" altLang="en-US" sz="1800" dirty="0">
                <a:solidFill>
                  <a:srgbClr val="0000CC"/>
                </a:solidFill>
                <a:cs typeface="Arial" panose="020B0604020202020204" pitchFamily="34" charset="0"/>
              </a:rPr>
              <a:t>their end walls</a:t>
            </a:r>
          </a:p>
        </p:txBody>
      </p:sp>
    </p:spTree>
    <p:extLst>
      <p:ext uri="{BB962C8B-B14F-4D97-AF65-F5344CB8AC3E}">
        <p14:creationId xmlns:p14="http://schemas.microsoft.com/office/powerpoint/2010/main" val="2128086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7448550" y="6392863"/>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25</a:t>
            </a:r>
          </a:p>
        </p:txBody>
      </p:sp>
      <p:sp>
        <p:nvSpPr>
          <p:cNvPr id="35843" name="Rectangle 2"/>
          <p:cNvSpPr>
            <a:spLocks noGrp="1" noChangeArrowheads="1"/>
          </p:cNvSpPr>
          <p:nvPr>
            <p:ph type="title"/>
          </p:nvPr>
        </p:nvSpPr>
        <p:spPr>
          <a:xfrm>
            <a:off x="457200" y="0"/>
            <a:ext cx="8229600" cy="1512888"/>
          </a:xfrm>
        </p:spPr>
        <p:txBody>
          <a:bodyPr lIns="25400" tIns="25400" rIns="5078" bIns="25400"/>
          <a:lstStyle/>
          <a:p>
            <a:pPr marL="39688" eaLnBrk="1" hangingPunct="1"/>
            <a:r>
              <a:rPr lang="en-US" altLang="en-US" sz="2800" dirty="0" smtClean="0">
                <a:latin typeface="Arial" panose="020B0604020202020204" pitchFamily="34" charset="0"/>
                <a:cs typeface="Arial" panose="020B0604020202020204" pitchFamily="34" charset="0"/>
                <a:sym typeface="Arial" panose="020B0604020202020204" pitchFamily="34" charset="0"/>
              </a:rPr>
              <a:t>Xylem and Phloem tubes are found in vascular Bundles</a:t>
            </a:r>
            <a:endParaRPr lang="en-US" altLang="en-US" sz="2800" dirty="0" smtClean="0">
              <a:latin typeface="Arial" panose="020B0604020202020204" pitchFamily="34" charset="0"/>
              <a:sym typeface="Arial" panose="020B0604020202020204" pitchFamily="34" charset="0"/>
            </a:endParaRPr>
          </a:p>
        </p:txBody>
      </p:sp>
      <p:sp>
        <p:nvSpPr>
          <p:cNvPr id="35844" name="Rectangle 3"/>
          <p:cNvSpPr>
            <a:spLocks noGrp="1" noChangeArrowheads="1"/>
          </p:cNvSpPr>
          <p:nvPr>
            <p:ph type="body" idx="1"/>
          </p:nvPr>
        </p:nvSpPr>
        <p:spPr>
          <a:xfrm>
            <a:off x="100013" y="5876925"/>
            <a:ext cx="9036050" cy="661988"/>
          </a:xfrm>
          <a:solidFill>
            <a:schemeClr val="bg1"/>
          </a:solidFill>
        </p:spPr>
        <p:txBody>
          <a:bodyPr lIns="25400" tIns="25400" rIns="5078" bIns="25400"/>
          <a:lstStyle/>
          <a:p>
            <a:pPr marL="39688" indent="0" eaLnBrk="1" hangingPunct="1">
              <a:buFont typeface="Arial" panose="020B0604020202020204" pitchFamily="34" charset="0"/>
              <a:buNone/>
            </a:pPr>
            <a:r>
              <a:rPr lang="en-US" altLang="en-US" sz="2000" u="sng" dirty="0" smtClean="0">
                <a:solidFill>
                  <a:srgbClr val="009999"/>
                </a:solidFill>
                <a:hlinkClick r:id="rId2"/>
              </a:rPr>
              <a:t>http://www.youtube.com/watch?v=lVt_ACnSgOE&amp;feature=player_embedded</a:t>
            </a:r>
            <a:endParaRPr lang="en-US" altLang="en-US" sz="2000" u="sng" dirty="0" smtClean="0">
              <a:solidFill>
                <a:srgbClr val="009999"/>
              </a:solidFill>
            </a:endParaRPr>
          </a:p>
        </p:txBody>
      </p:sp>
      <p:sp>
        <p:nvSpPr>
          <p:cNvPr id="35845" name="Rectangle 4"/>
          <p:cNvSpPr>
            <a:spLocks/>
          </p:cNvSpPr>
          <p:nvPr/>
        </p:nvSpPr>
        <p:spPr bwMode="auto">
          <a:xfrm>
            <a:off x="7513638" y="6443663"/>
            <a:ext cx="2444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25</a:t>
            </a:r>
          </a:p>
        </p:txBody>
      </p:sp>
      <p:pic>
        <p:nvPicPr>
          <p:cNvPr id="3584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288" y="1557338"/>
            <a:ext cx="6551612"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5848" name="Rectangle 7"/>
          <p:cNvSpPr>
            <a:spLocks/>
          </p:cNvSpPr>
          <p:nvPr/>
        </p:nvSpPr>
        <p:spPr bwMode="auto">
          <a:xfrm>
            <a:off x="179512" y="2204864"/>
            <a:ext cx="191033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rgbClr val="0000CC"/>
                </a:solidFill>
                <a:cs typeface="Arial" panose="020B0604020202020204" pitchFamily="34" charset="0"/>
              </a:rPr>
              <a:t>A TS section</a:t>
            </a:r>
          </a:p>
          <a:p>
            <a:pPr eaLnBrk="1" hangingPunct="1"/>
            <a:r>
              <a:rPr lang="en-US" altLang="en-US" sz="1800" dirty="0">
                <a:solidFill>
                  <a:srgbClr val="0000CC"/>
                </a:solidFill>
                <a:cs typeface="Arial" panose="020B0604020202020204" pitchFamily="34" charset="0"/>
              </a:rPr>
              <a:t>of a dicot stem</a:t>
            </a:r>
          </a:p>
          <a:p>
            <a:pPr eaLnBrk="1" hangingPunct="1"/>
            <a:r>
              <a:rPr lang="en-US" altLang="en-US" sz="1800" dirty="0">
                <a:solidFill>
                  <a:srgbClr val="0000CC"/>
                </a:solidFill>
                <a:cs typeface="Arial" panose="020B0604020202020204" pitchFamily="34" charset="0"/>
              </a:rPr>
              <a:t>reveals a</a:t>
            </a:r>
          </a:p>
          <a:p>
            <a:pPr eaLnBrk="1" hangingPunct="1"/>
            <a:r>
              <a:rPr lang="en-US" altLang="en-US" sz="1800" dirty="0">
                <a:solidFill>
                  <a:srgbClr val="0000CC"/>
                </a:solidFill>
                <a:cs typeface="Arial" panose="020B0604020202020204" pitchFamily="34" charset="0"/>
              </a:rPr>
              <a:t>ring of </a:t>
            </a:r>
          </a:p>
          <a:p>
            <a:pPr eaLnBrk="1" hangingPunct="1"/>
            <a:r>
              <a:rPr lang="en-US" altLang="en-US" sz="1800" dirty="0">
                <a:solidFill>
                  <a:srgbClr val="0000CC"/>
                </a:solidFill>
                <a:cs typeface="Arial" panose="020B0604020202020204" pitchFamily="34" charset="0"/>
              </a:rPr>
              <a:t>vascular</a:t>
            </a:r>
          </a:p>
          <a:p>
            <a:pPr eaLnBrk="1" hangingPunct="1"/>
            <a:r>
              <a:rPr lang="en-US" altLang="en-US" sz="1800" dirty="0">
                <a:solidFill>
                  <a:srgbClr val="0000CC"/>
                </a:solidFill>
                <a:cs typeface="Arial" panose="020B0604020202020204" pitchFamily="34" charset="0"/>
              </a:rPr>
              <a:t>Bundles</a:t>
            </a:r>
          </a:p>
        </p:txBody>
      </p:sp>
      <p:sp>
        <p:nvSpPr>
          <p:cNvPr id="35849" name="Line 8"/>
          <p:cNvSpPr>
            <a:spLocks noChangeShapeType="1"/>
          </p:cNvSpPr>
          <p:nvPr/>
        </p:nvSpPr>
        <p:spPr bwMode="auto">
          <a:xfrm rot="10800000">
            <a:off x="2627313" y="1833563"/>
            <a:ext cx="1157287" cy="1149350"/>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GB" dirty="0"/>
          </a:p>
        </p:txBody>
      </p:sp>
      <p:sp>
        <p:nvSpPr>
          <p:cNvPr id="35850" name="Rectangle 9"/>
          <p:cNvSpPr>
            <a:spLocks/>
          </p:cNvSpPr>
          <p:nvPr/>
        </p:nvSpPr>
        <p:spPr bwMode="auto">
          <a:xfrm>
            <a:off x="2046288" y="1557338"/>
            <a:ext cx="291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chemeClr val="tx1"/>
                </a:solidFill>
                <a:cs typeface="Arial" panose="020B0604020202020204" pitchFamily="34" charset="0"/>
              </a:rPr>
              <a:t>Parenchyma (packing cells)</a:t>
            </a:r>
          </a:p>
        </p:txBody>
      </p:sp>
    </p:spTree>
    <p:extLst>
      <p:ext uri="{BB962C8B-B14F-4D97-AF65-F5344CB8AC3E}">
        <p14:creationId xmlns:p14="http://schemas.microsoft.com/office/powerpoint/2010/main" val="100475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p:cNvSpPr>
          <p:nvPr/>
        </p:nvSpPr>
        <p:spPr bwMode="auto">
          <a:xfrm>
            <a:off x="7448550" y="6392863"/>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27</a:t>
            </a:r>
          </a:p>
        </p:txBody>
      </p:sp>
      <p:pic>
        <p:nvPicPr>
          <p:cNvPr id="37891"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8613"/>
            <a:ext cx="4229100"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37892"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566738"/>
            <a:ext cx="45466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37893"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0225" y="3683000"/>
            <a:ext cx="400367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7894" name="Rectangle 5"/>
          <p:cNvSpPr>
            <a:spLocks noGrp="1" noChangeArrowheads="1"/>
          </p:cNvSpPr>
          <p:nvPr>
            <p:ph type="title"/>
          </p:nvPr>
        </p:nvSpPr>
        <p:spPr>
          <a:xfrm>
            <a:off x="9220200" y="7546975"/>
            <a:ext cx="8229600" cy="1508125"/>
          </a:xfrm>
        </p:spPr>
        <p:txBody>
          <a:bodyPr lIns="25400" tIns="25400" rIns="5078" bIns="25400"/>
          <a:lstStyle/>
          <a:p>
            <a:pPr marL="39688" eaLnBrk="1" hangingPunct="1"/>
            <a:endParaRPr lang="en-US" altLang="en-US" dirty="0" smtClean="0"/>
          </a:p>
        </p:txBody>
      </p:sp>
      <p:sp>
        <p:nvSpPr>
          <p:cNvPr id="37895" name="Rectangle 6"/>
          <p:cNvSpPr>
            <a:spLocks noGrp="1" noChangeArrowheads="1"/>
          </p:cNvSpPr>
          <p:nvPr>
            <p:ph type="body" idx="1"/>
          </p:nvPr>
        </p:nvSpPr>
        <p:spPr>
          <a:xfrm>
            <a:off x="11226800" y="6946900"/>
            <a:ext cx="8229600" cy="5257800"/>
          </a:xfrm>
        </p:spPr>
        <p:txBody>
          <a:bodyPr lIns="25400" tIns="25400" rIns="5078" bIns="25400"/>
          <a:lstStyle/>
          <a:p>
            <a:pPr eaLnBrk="1" hangingPunct="1"/>
            <a:endParaRPr lang="en-US" altLang="en-US" dirty="0" smtClean="0"/>
          </a:p>
        </p:txBody>
      </p:sp>
      <p:sp>
        <p:nvSpPr>
          <p:cNvPr id="37896" name="Rectangle 7"/>
          <p:cNvSpPr>
            <a:spLocks/>
          </p:cNvSpPr>
          <p:nvPr/>
        </p:nvSpPr>
        <p:spPr bwMode="auto">
          <a:xfrm>
            <a:off x="266700" y="3924300"/>
            <a:ext cx="3471783"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2400" dirty="0">
                <a:solidFill>
                  <a:srgbClr val="0000CC"/>
                </a:solidFill>
                <a:latin typeface="Arial Bold" panose="020B0704020202020204" pitchFamily="34" charset="0"/>
                <a:cs typeface="Arial Bold" panose="020B0704020202020204" pitchFamily="34" charset="0"/>
                <a:sym typeface="Arial Bold" panose="020B0704020202020204" pitchFamily="34" charset="0"/>
              </a:rPr>
              <a:t>Monocot stems</a:t>
            </a:r>
            <a:r>
              <a:rPr lang="en-US" altLang="en-US" sz="2400" dirty="0">
                <a:solidFill>
                  <a:srgbClr val="0000CC"/>
                </a:solidFill>
                <a:cs typeface="Arial" panose="020B0604020202020204" pitchFamily="34" charset="0"/>
              </a:rPr>
              <a:t> </a:t>
            </a:r>
          </a:p>
          <a:p>
            <a:pPr eaLnBrk="1" hangingPunct="1"/>
            <a:r>
              <a:rPr lang="en-US" altLang="en-US" sz="2400" dirty="0">
                <a:solidFill>
                  <a:srgbClr val="0000CC"/>
                </a:solidFill>
                <a:cs typeface="Arial" panose="020B0604020202020204" pitchFamily="34" charset="0"/>
              </a:rPr>
              <a:t>have </a:t>
            </a:r>
            <a:r>
              <a:rPr lang="en-US" altLang="en-US" sz="2400" dirty="0">
                <a:solidFill>
                  <a:srgbClr val="FF2712"/>
                </a:solidFill>
                <a:cs typeface="Arial" panose="020B0604020202020204" pitchFamily="34" charset="0"/>
              </a:rPr>
              <a:t>scattered</a:t>
            </a:r>
          </a:p>
          <a:p>
            <a:pPr eaLnBrk="1" hangingPunct="1"/>
            <a:r>
              <a:rPr lang="en-US" altLang="en-US" sz="2400" dirty="0">
                <a:solidFill>
                  <a:srgbClr val="0000CC"/>
                </a:solidFill>
                <a:cs typeface="Arial" panose="020B0604020202020204" pitchFamily="34" charset="0"/>
              </a:rPr>
              <a:t>vascular bundles </a:t>
            </a:r>
          </a:p>
          <a:p>
            <a:pPr eaLnBrk="1" hangingPunct="1"/>
            <a:r>
              <a:rPr lang="en-US" altLang="en-US" sz="2400" dirty="0">
                <a:solidFill>
                  <a:srgbClr val="0000CC"/>
                </a:solidFill>
                <a:cs typeface="Arial" panose="020B0604020202020204" pitchFamily="34" charset="0"/>
              </a:rPr>
              <a:t>composed of </a:t>
            </a:r>
          </a:p>
          <a:p>
            <a:pPr eaLnBrk="1" hangingPunct="1"/>
            <a:r>
              <a:rPr lang="en-US" altLang="en-US" sz="2400" dirty="0">
                <a:solidFill>
                  <a:srgbClr val="0000CC"/>
                </a:solidFill>
                <a:cs typeface="Arial" panose="020B0604020202020204" pitchFamily="34" charset="0"/>
              </a:rPr>
              <a:t>xylem and phloem tissue</a:t>
            </a:r>
          </a:p>
        </p:txBody>
      </p:sp>
    </p:spTree>
    <p:extLst>
      <p:ext uri="{BB962C8B-B14F-4D97-AF65-F5344CB8AC3E}">
        <p14:creationId xmlns:p14="http://schemas.microsoft.com/office/powerpoint/2010/main" val="2498851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p:cNvSpPr>
          <p:nvPr/>
        </p:nvSpPr>
        <p:spPr bwMode="auto">
          <a:xfrm>
            <a:off x="7448550" y="6392863"/>
            <a:ext cx="3492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algn="ctr" eaLnBrk="1" hangingPunct="1"/>
            <a:r>
              <a:rPr lang="en-US" altLang="en-US" dirty="0">
                <a:solidFill>
                  <a:srgbClr val="898989"/>
                </a:solidFill>
                <a:latin typeface="Lucida Grande" charset="0"/>
                <a:ea typeface="Lucida Grande" charset="0"/>
                <a:cs typeface="Lucida Grande" charset="0"/>
                <a:sym typeface="Lucida Grande" charset="0"/>
              </a:rPr>
              <a:t>29</a:t>
            </a:r>
          </a:p>
        </p:txBody>
      </p:sp>
      <p:sp>
        <p:nvSpPr>
          <p:cNvPr id="39939" name="Rectangle 2"/>
          <p:cNvSpPr>
            <a:spLocks noGrp="1" noChangeArrowheads="1"/>
          </p:cNvSpPr>
          <p:nvPr>
            <p:ph type="title"/>
          </p:nvPr>
        </p:nvSpPr>
        <p:spPr>
          <a:xfrm>
            <a:off x="457200" y="-174625"/>
            <a:ext cx="8229600" cy="1508125"/>
          </a:xfrm>
        </p:spPr>
        <p:txBody>
          <a:bodyPr lIns="25400" tIns="25400" rIns="5078" bIns="25400"/>
          <a:lstStyle/>
          <a:p>
            <a:pPr marL="39688" eaLnBrk="1" hangingPunct="1"/>
            <a:r>
              <a:rPr lang="en-US" altLang="en-US" sz="3600" dirty="0" smtClean="0">
                <a:latin typeface="Arial" panose="020B0604020202020204" pitchFamily="34" charset="0"/>
                <a:cs typeface="Arial" panose="020B0604020202020204" pitchFamily="34" charset="0"/>
                <a:sym typeface="Arial" panose="020B0604020202020204" pitchFamily="34" charset="0"/>
              </a:rPr>
              <a:t>Structure of Xylem Tissue</a:t>
            </a:r>
            <a:endParaRPr lang="en-US" altLang="en-US" sz="3600" dirty="0" smtClean="0">
              <a:latin typeface="Arial" panose="020B0604020202020204" pitchFamily="34" charset="0"/>
              <a:sym typeface="Arial" panose="020B0604020202020204" pitchFamily="34" charset="0"/>
            </a:endParaRPr>
          </a:p>
        </p:txBody>
      </p:sp>
      <p:sp>
        <p:nvSpPr>
          <p:cNvPr id="39940" name="Rectangle 3"/>
          <p:cNvSpPr>
            <a:spLocks noGrp="1" noChangeArrowheads="1"/>
          </p:cNvSpPr>
          <p:nvPr>
            <p:ph type="body" idx="1"/>
          </p:nvPr>
        </p:nvSpPr>
        <p:spPr>
          <a:xfrm>
            <a:off x="1333500" y="8318500"/>
            <a:ext cx="8229600" cy="5257800"/>
          </a:xfrm>
        </p:spPr>
        <p:txBody>
          <a:bodyPr lIns="25400" tIns="25400" rIns="5078" bIns="25400"/>
          <a:lstStyle/>
          <a:p>
            <a:pPr eaLnBrk="1" hangingPunct="1"/>
            <a:endParaRPr lang="en-US" altLang="en-US" dirty="0" smtClean="0"/>
          </a:p>
        </p:txBody>
      </p:sp>
      <p:pic>
        <p:nvPicPr>
          <p:cNvPr id="39941"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50963"/>
            <a:ext cx="38100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39942" name="Rectangle 5"/>
          <p:cNvSpPr>
            <a:spLocks/>
          </p:cNvSpPr>
          <p:nvPr/>
        </p:nvSpPr>
        <p:spPr bwMode="auto">
          <a:xfrm>
            <a:off x="4643438" y="1282700"/>
            <a:ext cx="4249737"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rgbClr val="0000CC"/>
                </a:solidFill>
                <a:cs typeface="Arial" panose="020B0604020202020204" pitchFamily="34" charset="0"/>
              </a:rPr>
              <a:t>Composed of </a:t>
            </a:r>
            <a:r>
              <a:rPr lang="en-US" altLang="en-US" sz="1800" dirty="0">
                <a:solidFill>
                  <a:srgbClr val="FF2712"/>
                </a:solidFill>
                <a:cs typeface="Arial" panose="020B0604020202020204" pitchFamily="34" charset="0"/>
              </a:rPr>
              <a:t>dead </a:t>
            </a:r>
            <a:r>
              <a:rPr lang="en-US" altLang="en-US" sz="1800" dirty="0" smtClean="0">
                <a:solidFill>
                  <a:srgbClr val="0000CC"/>
                </a:solidFill>
                <a:cs typeface="Arial" panose="020B0604020202020204" pitchFamily="34" charset="0"/>
              </a:rPr>
              <a:t>cells </a:t>
            </a:r>
            <a:r>
              <a:rPr lang="en-US" altLang="en-US" sz="1800" dirty="0">
                <a:solidFill>
                  <a:srgbClr val="0000CC"/>
                </a:solidFill>
                <a:cs typeface="Arial" panose="020B0604020202020204" pitchFamily="34" charset="0"/>
              </a:rPr>
              <a:t>that are joined together to form long narrow tubes</a:t>
            </a:r>
          </a:p>
          <a:p>
            <a:pPr eaLnBrk="1" hangingPunct="1"/>
            <a:endParaRPr lang="en-US" altLang="en-US" dirty="0">
              <a:solidFill>
                <a:schemeClr val="tx1"/>
              </a:solidFill>
              <a:ea typeface="Lucida Grande" charset="0"/>
              <a:cs typeface="Lucida Grande" charset="0"/>
            </a:endParaRPr>
          </a:p>
          <a:p>
            <a:pPr eaLnBrk="1" hangingPunct="1"/>
            <a:r>
              <a:rPr lang="en-US" altLang="en-US" sz="1800" dirty="0">
                <a:solidFill>
                  <a:srgbClr val="0000CC"/>
                </a:solidFill>
                <a:cs typeface="Arial" panose="020B0604020202020204" pitchFamily="34" charset="0"/>
              </a:rPr>
              <a:t>The walls of the tubes become thickened with </a:t>
            </a:r>
            <a:r>
              <a:rPr lang="en-US" altLang="en-US" sz="1800" dirty="0">
                <a:solidFill>
                  <a:srgbClr val="FF2712"/>
                </a:solidFill>
                <a:cs typeface="Arial" panose="020B0604020202020204" pitchFamily="34" charset="0"/>
              </a:rPr>
              <a:t>lignin</a:t>
            </a:r>
            <a:r>
              <a:rPr lang="en-US" altLang="en-US" sz="1800" dirty="0">
                <a:solidFill>
                  <a:schemeClr val="tx1"/>
                </a:solidFill>
                <a:cs typeface="Arial" panose="020B0604020202020204" pitchFamily="34" charset="0"/>
              </a:rPr>
              <a:t> </a:t>
            </a:r>
            <a:r>
              <a:rPr lang="en-US" altLang="en-US" sz="1800" dirty="0">
                <a:solidFill>
                  <a:srgbClr val="0000CC"/>
                </a:solidFill>
                <a:cs typeface="Arial" panose="020B0604020202020204" pitchFamily="34" charset="0"/>
              </a:rPr>
              <a:t>to allow them to withstand the strong pressures that occur in water transport</a:t>
            </a:r>
          </a:p>
          <a:p>
            <a:pPr eaLnBrk="1" hangingPunct="1"/>
            <a:endParaRPr lang="en-US" altLang="en-US" sz="1800" dirty="0">
              <a:solidFill>
                <a:srgbClr val="0000CC"/>
              </a:solidFill>
              <a:ea typeface="Lucida Grande" charset="0"/>
              <a:cs typeface="Lucida Grande" charset="0"/>
            </a:endParaRPr>
          </a:p>
          <a:p>
            <a:pPr eaLnBrk="1" hangingPunct="1"/>
            <a:r>
              <a:rPr lang="en-US" altLang="en-US" sz="1800" dirty="0">
                <a:solidFill>
                  <a:srgbClr val="0000CC"/>
                </a:solidFill>
                <a:ea typeface="Lucida Grande" charset="0"/>
                <a:cs typeface="Lucida Grande" charset="0"/>
              </a:rPr>
              <a:t>As lignin is impermeable materials cannot pass into xylem cells and so the protoplasm dies leaving a hollow tube.</a:t>
            </a:r>
          </a:p>
          <a:p>
            <a:pPr eaLnBrk="1" hangingPunct="1"/>
            <a:endParaRPr lang="en-US" altLang="en-US" sz="1800" dirty="0">
              <a:solidFill>
                <a:srgbClr val="0000CC"/>
              </a:solidFill>
              <a:ea typeface="Lucida Grande" charset="0"/>
              <a:cs typeface="Lucida Grande" charset="0"/>
            </a:endParaRPr>
          </a:p>
        </p:txBody>
      </p:sp>
      <p:sp>
        <p:nvSpPr>
          <p:cNvPr id="39943" name="Rectangle 6"/>
          <p:cNvSpPr>
            <a:spLocks/>
          </p:cNvSpPr>
          <p:nvPr/>
        </p:nvSpPr>
        <p:spPr bwMode="auto">
          <a:xfrm>
            <a:off x="0" y="4114800"/>
            <a:ext cx="119712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ヒラギノ角ゴ ProN W3" charset="0"/>
                <a:cs typeface="ヒラギノ角ゴ ProN W3" charset="0"/>
                <a:sym typeface="Arial" panose="020B0604020202020204" pitchFamily="34" charset="0"/>
              </a:defRPr>
            </a:lvl9pPr>
          </a:lstStyle>
          <a:p>
            <a:pPr eaLnBrk="1" hangingPunct="1"/>
            <a:r>
              <a:rPr lang="en-US" altLang="en-US" sz="1800" dirty="0">
                <a:solidFill>
                  <a:srgbClr val="0000CC"/>
                </a:solidFill>
                <a:cs typeface="Arial" panose="020B0604020202020204" pitchFamily="34" charset="0"/>
              </a:rPr>
              <a:t>vessels</a:t>
            </a:r>
          </a:p>
          <a:p>
            <a:pPr eaLnBrk="1" hangingPunct="1"/>
            <a:r>
              <a:rPr lang="en-US" altLang="en-US" sz="1800" dirty="0">
                <a:solidFill>
                  <a:srgbClr val="0000CC"/>
                </a:solidFill>
                <a:cs typeface="Arial" panose="020B0604020202020204" pitchFamily="34" charset="0"/>
              </a:rPr>
              <a:t>are shorter</a:t>
            </a:r>
          </a:p>
          <a:p>
            <a:pPr eaLnBrk="1" hangingPunct="1"/>
            <a:r>
              <a:rPr lang="en-US" altLang="en-US" sz="1800" dirty="0">
                <a:solidFill>
                  <a:srgbClr val="0000CC"/>
                </a:solidFill>
                <a:cs typeface="Arial" panose="020B0604020202020204" pitchFamily="34" charset="0"/>
              </a:rPr>
              <a:t>and wider </a:t>
            </a:r>
          </a:p>
          <a:p>
            <a:pPr eaLnBrk="1" hangingPunct="1"/>
            <a:r>
              <a:rPr lang="en-US" altLang="en-US" sz="1800" dirty="0">
                <a:solidFill>
                  <a:srgbClr val="0000CC"/>
                </a:solidFill>
                <a:cs typeface="Arial" panose="020B0604020202020204" pitchFamily="34" charset="0"/>
              </a:rPr>
              <a:t>and</a:t>
            </a:r>
          </a:p>
          <a:p>
            <a:pPr eaLnBrk="1" hangingPunct="1"/>
            <a:r>
              <a:rPr lang="en-US" altLang="en-US" sz="1800" dirty="0">
                <a:solidFill>
                  <a:srgbClr val="0000CC"/>
                </a:solidFill>
                <a:cs typeface="Arial" panose="020B0604020202020204" pitchFamily="34" charset="0"/>
              </a:rPr>
              <a:t>more </a:t>
            </a:r>
          </a:p>
          <a:p>
            <a:pPr eaLnBrk="1" hangingPunct="1"/>
            <a:r>
              <a:rPr lang="en-US" altLang="en-US" sz="1800" dirty="0">
                <a:solidFill>
                  <a:srgbClr val="0000CC"/>
                </a:solidFill>
                <a:cs typeface="Arial" panose="020B0604020202020204" pitchFamily="34" charset="0"/>
              </a:rPr>
              <a:t>efficient</a:t>
            </a:r>
          </a:p>
        </p:txBody>
      </p:sp>
    </p:spTree>
    <p:extLst>
      <p:ext uri="{BB962C8B-B14F-4D97-AF65-F5344CB8AC3E}">
        <p14:creationId xmlns:p14="http://schemas.microsoft.com/office/powerpoint/2010/main" val="387020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4245</TotalTime>
  <Words>2584</Words>
  <Application>Microsoft Office PowerPoint</Application>
  <PresentationFormat>On-screen Show (4:3)</PresentationFormat>
  <Paragraphs>324</Paragraphs>
  <Slides>45</Slides>
  <Notes>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Mass Transport</vt:lpstr>
      <vt:lpstr>Specification 3.3.4.2   Mass Transport in Plants</vt:lpstr>
      <vt:lpstr>PowerPoint Presentation</vt:lpstr>
      <vt:lpstr>PowerPoint Presentation</vt:lpstr>
      <vt:lpstr>Complex multicellular plants require a mass flow system</vt:lpstr>
      <vt:lpstr>Two Systems of tubes for transport</vt:lpstr>
      <vt:lpstr>Xylem and Phloem tubes are found in vascular Bundles</vt:lpstr>
      <vt:lpstr>PowerPoint Presentation</vt:lpstr>
      <vt:lpstr>Structure of Xylem Tissue</vt:lpstr>
      <vt:lpstr>Spirals (helices) or rings of lignin in tracheids and vessels give a characteristic appearance</vt:lpstr>
      <vt:lpstr>Distribution of Xylem</vt:lpstr>
      <vt:lpstr>The pathway of water through a plant</vt:lpstr>
      <vt:lpstr>Movement of water</vt:lpstr>
      <vt:lpstr>Movement of water out through the stomata in the leaves</vt:lpstr>
      <vt:lpstr>Movement of water across the cells of a leaf</vt:lpstr>
      <vt:lpstr>Movement of water across the cells of a leaf </vt:lpstr>
      <vt:lpstr>Movement of water up the stem in the xylem </vt:lpstr>
      <vt:lpstr>PowerPoint Presentation</vt:lpstr>
      <vt:lpstr>PowerPoint Presentation</vt:lpstr>
      <vt:lpstr>Evidence for Cohesion –Tension theory</vt:lpstr>
      <vt:lpstr>Summary of the movement of water up a stem</vt:lpstr>
      <vt:lpstr>Movement of water into roots</vt:lpstr>
      <vt:lpstr>Water enters the root hairs from the soil by osmosis and can travel to the xylem in different ways </vt:lpstr>
      <vt:lpstr>PowerPoint Presentation</vt:lpstr>
      <vt:lpstr>PowerPoint Presentation</vt:lpstr>
      <vt:lpstr>PowerPoint Presentation</vt:lpstr>
      <vt:lpstr>PowerPoint Presentation</vt:lpstr>
      <vt:lpstr>Potometer</vt:lpstr>
      <vt:lpstr>Set up of Potometer </vt:lpstr>
      <vt:lpstr>What factors affect transpiration?</vt:lpstr>
      <vt:lpstr>PowerPoint Presentation</vt:lpstr>
      <vt:lpstr>Transport of organic substances in plants</vt:lpstr>
      <vt:lpstr>Structure of Phloem</vt:lpstr>
      <vt:lpstr>PowerPoint Presentation</vt:lpstr>
      <vt:lpstr>Phloem and s</vt:lpstr>
      <vt:lpstr>Transport in the phloem</vt:lpstr>
      <vt:lpstr>Mass Flow Theory</vt:lpstr>
      <vt:lpstr>Transfer of sucrose into sieve elements from photosynthesising tissue</vt:lpstr>
      <vt:lpstr>Companion Cells Important</vt:lpstr>
      <vt:lpstr>Major steps in Mass Flow Theory</vt:lpstr>
      <vt:lpstr>Transfer of sucrose into sieve elements into storage or other sink cells</vt:lpstr>
      <vt:lpstr>Evidence for and against the mass flow theory</vt:lpstr>
      <vt:lpstr>Evidence - Ringing Experiments</vt:lpstr>
      <vt:lpstr>Radioactive Tracer Experiments</vt:lpstr>
      <vt:lpstr>Additional Evidence</vt:lpstr>
    </vt:vector>
  </TitlesOfParts>
  <Company>BSF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Lorna Stevenson</dc:creator>
  <cp:lastModifiedBy>rob chat</cp:lastModifiedBy>
  <cp:revision>96</cp:revision>
  <dcterms:created xsi:type="dcterms:W3CDTF">2013-01-29T17:09:44Z</dcterms:created>
  <dcterms:modified xsi:type="dcterms:W3CDTF">2016-03-18T06:17:55Z</dcterms:modified>
</cp:coreProperties>
</file>