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6"/>
  </p:handoutMasterIdLst>
  <p:sldIdLst>
    <p:sldId id="269" r:id="rId2"/>
    <p:sldId id="267" r:id="rId3"/>
    <p:sldId id="256" r:id="rId4"/>
    <p:sldId id="270" r:id="rId5"/>
    <p:sldId id="258" r:id="rId6"/>
    <p:sldId id="301" r:id="rId7"/>
    <p:sldId id="259" r:id="rId8"/>
    <p:sldId id="275" r:id="rId9"/>
    <p:sldId id="271" r:id="rId10"/>
    <p:sldId id="284" r:id="rId11"/>
    <p:sldId id="273" r:id="rId12"/>
    <p:sldId id="274" r:id="rId13"/>
    <p:sldId id="276" r:id="rId14"/>
    <p:sldId id="260" r:id="rId15"/>
    <p:sldId id="302" r:id="rId16"/>
    <p:sldId id="261" r:id="rId17"/>
    <p:sldId id="277" r:id="rId18"/>
    <p:sldId id="278" r:id="rId19"/>
    <p:sldId id="279" r:id="rId20"/>
    <p:sldId id="280" r:id="rId21"/>
    <p:sldId id="285" r:id="rId22"/>
    <p:sldId id="286" r:id="rId23"/>
    <p:sldId id="287" r:id="rId24"/>
    <p:sldId id="304" r:id="rId25"/>
    <p:sldId id="288" r:id="rId26"/>
    <p:sldId id="289" r:id="rId27"/>
    <p:sldId id="290" r:id="rId28"/>
    <p:sldId id="291" r:id="rId29"/>
    <p:sldId id="292" r:id="rId30"/>
    <p:sldId id="293" r:id="rId31"/>
    <p:sldId id="294" r:id="rId32"/>
    <p:sldId id="295" r:id="rId33"/>
    <p:sldId id="296" r:id="rId34"/>
    <p:sldId id="297" r:id="rId35"/>
    <p:sldId id="305" r:id="rId36"/>
    <p:sldId id="263" r:id="rId37"/>
    <p:sldId id="264" r:id="rId38"/>
    <p:sldId id="306" r:id="rId39"/>
    <p:sldId id="307" r:id="rId40"/>
    <p:sldId id="265" r:id="rId41"/>
    <p:sldId id="298" r:id="rId42"/>
    <p:sldId id="299" r:id="rId43"/>
    <p:sldId id="300" r:id="rId44"/>
    <p:sldId id="266" r:id="rId4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15CCD-51D9-4D9C-B23D-0A7E9D6F1DD2}"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6B5E3A07-903C-47C1-B7AE-65B8EE51BEC5}">
      <dgm:prSet phldrT="[Text]"/>
      <dgm:spPr/>
      <dgm:t>
        <a:bodyPr/>
        <a:lstStyle/>
        <a:p>
          <a:r>
            <a:rPr lang="en-US" dirty="0"/>
            <a:t>Benefits of physical activity</a:t>
          </a:r>
        </a:p>
      </dgm:t>
    </dgm:pt>
    <dgm:pt modelId="{14E74377-8774-4D70-A86B-E2474620554A}" type="parTrans" cxnId="{9CA51966-7576-4911-8630-5E3E201F9C20}">
      <dgm:prSet/>
      <dgm:spPr/>
      <dgm:t>
        <a:bodyPr/>
        <a:lstStyle/>
        <a:p>
          <a:endParaRPr lang="en-US"/>
        </a:p>
      </dgm:t>
    </dgm:pt>
    <dgm:pt modelId="{5B18B6E3-7F49-4A60-ACAE-D59D0D19EDA3}" type="sibTrans" cxnId="{9CA51966-7576-4911-8630-5E3E201F9C20}">
      <dgm:prSet/>
      <dgm:spPr/>
      <dgm:t>
        <a:bodyPr/>
        <a:lstStyle/>
        <a:p>
          <a:endParaRPr lang="en-US"/>
        </a:p>
      </dgm:t>
    </dgm:pt>
    <dgm:pt modelId="{55FADE64-54E1-4AA1-A101-6676B536C1CC}">
      <dgm:prSet phldrT="[Text]"/>
      <dgm:spPr/>
      <dgm:t>
        <a:bodyPr/>
        <a:lstStyle/>
        <a:p>
          <a:r>
            <a:rPr lang="en-US" dirty="0"/>
            <a:t>Reduced risk of diseases like coronary heart disease, strokes and type 2 diabetes</a:t>
          </a:r>
        </a:p>
      </dgm:t>
    </dgm:pt>
    <dgm:pt modelId="{F0CFEC68-9051-4413-AC73-02BE2C06FB9B}" type="parTrans" cxnId="{4A817E9C-8370-4227-B361-2CA10AFCBE9C}">
      <dgm:prSet/>
      <dgm:spPr/>
      <dgm:t>
        <a:bodyPr/>
        <a:lstStyle/>
        <a:p>
          <a:endParaRPr lang="en-US"/>
        </a:p>
      </dgm:t>
    </dgm:pt>
    <dgm:pt modelId="{F3F0F6A2-373E-4D03-B25B-66F5A9AE8504}" type="sibTrans" cxnId="{4A817E9C-8370-4227-B361-2CA10AFCBE9C}">
      <dgm:prSet/>
      <dgm:spPr/>
      <dgm:t>
        <a:bodyPr/>
        <a:lstStyle/>
        <a:p>
          <a:endParaRPr lang="en-US"/>
        </a:p>
      </dgm:t>
    </dgm:pt>
    <dgm:pt modelId="{B73210AF-B624-445C-B8E5-0FC90A7687D1}">
      <dgm:prSet phldrT="[Text]"/>
      <dgm:spPr/>
      <dgm:t>
        <a:bodyPr/>
        <a:lstStyle/>
        <a:p>
          <a:r>
            <a:rPr lang="en-US" dirty="0"/>
            <a:t>Helps maintain a healthy weight</a:t>
          </a:r>
        </a:p>
      </dgm:t>
    </dgm:pt>
    <dgm:pt modelId="{473E2B53-736D-4C66-A089-4DEC3D4489FA}" type="parTrans" cxnId="{D715186B-B3E3-47EB-9C90-507ADB079EEB}">
      <dgm:prSet/>
      <dgm:spPr/>
      <dgm:t>
        <a:bodyPr/>
        <a:lstStyle/>
        <a:p>
          <a:endParaRPr lang="en-US"/>
        </a:p>
      </dgm:t>
    </dgm:pt>
    <dgm:pt modelId="{A53D8FEB-59A0-45FA-B49D-F35879AE8B3F}" type="sibTrans" cxnId="{D715186B-B3E3-47EB-9C90-507ADB079EEB}">
      <dgm:prSet/>
      <dgm:spPr/>
      <dgm:t>
        <a:bodyPr/>
        <a:lstStyle/>
        <a:p>
          <a:endParaRPr lang="en-US"/>
        </a:p>
      </dgm:t>
    </dgm:pt>
    <dgm:pt modelId="{7D03A6E3-872D-49F3-BD80-2E61829EF665}">
      <dgm:prSet phldrT="[Text]"/>
      <dgm:spPr/>
      <dgm:t>
        <a:bodyPr/>
        <a:lstStyle/>
        <a:p>
          <a:r>
            <a:rPr lang="en-GB" dirty="0"/>
            <a:t>Helps maintain ability to perform everyday tasks with ease </a:t>
          </a:r>
          <a:endParaRPr lang="en-US" dirty="0"/>
        </a:p>
      </dgm:t>
    </dgm:pt>
    <dgm:pt modelId="{A2212F39-0131-447E-A3C9-2C2D9B2FEE5D}" type="parTrans" cxnId="{B5D84722-A158-40FE-802D-525483E22BF5}">
      <dgm:prSet/>
      <dgm:spPr/>
      <dgm:t>
        <a:bodyPr/>
        <a:lstStyle/>
        <a:p>
          <a:endParaRPr lang="en-US"/>
        </a:p>
      </dgm:t>
    </dgm:pt>
    <dgm:pt modelId="{93E11727-B981-478F-8658-757E79CBFD60}" type="sibTrans" cxnId="{B5D84722-A158-40FE-802D-525483E22BF5}">
      <dgm:prSet/>
      <dgm:spPr/>
      <dgm:t>
        <a:bodyPr/>
        <a:lstStyle/>
        <a:p>
          <a:endParaRPr lang="en-US"/>
        </a:p>
      </dgm:t>
    </dgm:pt>
    <dgm:pt modelId="{CCD685B1-59AF-4554-8574-593F826769F5}">
      <dgm:prSet phldrT="[Text]"/>
      <dgm:spPr/>
      <dgm:t>
        <a:bodyPr/>
        <a:lstStyle/>
        <a:p>
          <a:r>
            <a:rPr lang="en-GB" dirty="0"/>
            <a:t>Improves self-esteem </a:t>
          </a:r>
          <a:endParaRPr lang="en-US" dirty="0"/>
        </a:p>
      </dgm:t>
    </dgm:pt>
    <dgm:pt modelId="{2D0FCC68-66A7-4E64-B70C-A308351835E0}" type="parTrans" cxnId="{9EAE656E-76E9-4436-84FC-54C30E3D40DD}">
      <dgm:prSet/>
      <dgm:spPr/>
      <dgm:t>
        <a:bodyPr/>
        <a:lstStyle/>
        <a:p>
          <a:endParaRPr lang="en-US"/>
        </a:p>
      </dgm:t>
    </dgm:pt>
    <dgm:pt modelId="{956D9B83-C321-46A0-B184-C2F0D94A5216}" type="sibTrans" cxnId="{9EAE656E-76E9-4436-84FC-54C30E3D40DD}">
      <dgm:prSet/>
      <dgm:spPr/>
      <dgm:t>
        <a:bodyPr/>
        <a:lstStyle/>
        <a:p>
          <a:endParaRPr lang="en-US"/>
        </a:p>
      </dgm:t>
    </dgm:pt>
    <dgm:pt modelId="{E0A2C084-0CD1-46AB-9DF6-8C25534C581F}">
      <dgm:prSet/>
      <dgm:spPr/>
      <dgm:t>
        <a:bodyPr/>
        <a:lstStyle/>
        <a:p>
          <a:r>
            <a:rPr lang="en-GB"/>
            <a:t>Reduces symptoms of depression and anxiety </a:t>
          </a:r>
          <a:endParaRPr lang="en-US" dirty="0"/>
        </a:p>
      </dgm:t>
    </dgm:pt>
    <dgm:pt modelId="{79C5422D-4843-44BF-8EFD-C62EC5D2AA9E}" type="parTrans" cxnId="{E785A0C2-2C42-476B-8337-A97F047AC6E4}">
      <dgm:prSet/>
      <dgm:spPr/>
      <dgm:t>
        <a:bodyPr/>
        <a:lstStyle/>
        <a:p>
          <a:endParaRPr lang="en-US"/>
        </a:p>
      </dgm:t>
    </dgm:pt>
    <dgm:pt modelId="{B3DBBCCB-1524-4120-93AA-0FFA282BAD97}" type="sibTrans" cxnId="{E785A0C2-2C42-476B-8337-A97F047AC6E4}">
      <dgm:prSet/>
      <dgm:spPr/>
      <dgm:t>
        <a:bodyPr/>
        <a:lstStyle/>
        <a:p>
          <a:endParaRPr lang="en-US"/>
        </a:p>
      </dgm:t>
    </dgm:pt>
    <dgm:pt modelId="{B06E913A-C48E-4F75-9CB6-1F653A303240}" type="pres">
      <dgm:prSet presAssocID="{27C15CCD-51D9-4D9C-B23D-0A7E9D6F1DD2}" presName="cycle" presStyleCnt="0">
        <dgm:presLayoutVars>
          <dgm:chMax val="1"/>
          <dgm:dir/>
          <dgm:animLvl val="ctr"/>
          <dgm:resizeHandles val="exact"/>
        </dgm:presLayoutVars>
      </dgm:prSet>
      <dgm:spPr/>
    </dgm:pt>
    <dgm:pt modelId="{4FA8E7FD-E2F1-488B-88E1-19003836A7CB}" type="pres">
      <dgm:prSet presAssocID="{6B5E3A07-903C-47C1-B7AE-65B8EE51BEC5}" presName="centerShape" presStyleLbl="node0" presStyleIdx="0" presStyleCnt="1"/>
      <dgm:spPr/>
    </dgm:pt>
    <dgm:pt modelId="{6873771A-DB2E-4261-ACC5-409431953D8F}" type="pres">
      <dgm:prSet presAssocID="{F0CFEC68-9051-4413-AC73-02BE2C06FB9B}" presName="Name9" presStyleLbl="parChTrans1D2" presStyleIdx="0" presStyleCnt="5"/>
      <dgm:spPr/>
    </dgm:pt>
    <dgm:pt modelId="{E623C19C-6649-4556-A9E7-B25FA5F9DAAC}" type="pres">
      <dgm:prSet presAssocID="{F0CFEC68-9051-4413-AC73-02BE2C06FB9B}" presName="connTx" presStyleLbl="parChTrans1D2" presStyleIdx="0" presStyleCnt="5"/>
      <dgm:spPr/>
    </dgm:pt>
    <dgm:pt modelId="{3141DAAF-A261-4D07-B071-AE295B696785}" type="pres">
      <dgm:prSet presAssocID="{55FADE64-54E1-4AA1-A101-6676B536C1CC}" presName="node" presStyleLbl="node1" presStyleIdx="0" presStyleCnt="5">
        <dgm:presLayoutVars>
          <dgm:bulletEnabled val="1"/>
        </dgm:presLayoutVars>
      </dgm:prSet>
      <dgm:spPr/>
    </dgm:pt>
    <dgm:pt modelId="{35322B75-D565-488C-AF59-70E0E4C32ABE}" type="pres">
      <dgm:prSet presAssocID="{473E2B53-736D-4C66-A089-4DEC3D4489FA}" presName="Name9" presStyleLbl="parChTrans1D2" presStyleIdx="1" presStyleCnt="5"/>
      <dgm:spPr/>
    </dgm:pt>
    <dgm:pt modelId="{0A6A7138-EEDF-46D7-8DF1-4CE5D9EA9DFF}" type="pres">
      <dgm:prSet presAssocID="{473E2B53-736D-4C66-A089-4DEC3D4489FA}" presName="connTx" presStyleLbl="parChTrans1D2" presStyleIdx="1" presStyleCnt="5"/>
      <dgm:spPr/>
    </dgm:pt>
    <dgm:pt modelId="{1E8F2589-D540-4D91-92CE-70DE8BCF6412}" type="pres">
      <dgm:prSet presAssocID="{B73210AF-B624-445C-B8E5-0FC90A7687D1}" presName="node" presStyleLbl="node1" presStyleIdx="1" presStyleCnt="5">
        <dgm:presLayoutVars>
          <dgm:bulletEnabled val="1"/>
        </dgm:presLayoutVars>
      </dgm:prSet>
      <dgm:spPr/>
    </dgm:pt>
    <dgm:pt modelId="{B0478B2B-854C-428F-A283-F48F9445A62A}" type="pres">
      <dgm:prSet presAssocID="{A2212F39-0131-447E-A3C9-2C2D9B2FEE5D}" presName="Name9" presStyleLbl="parChTrans1D2" presStyleIdx="2" presStyleCnt="5"/>
      <dgm:spPr/>
    </dgm:pt>
    <dgm:pt modelId="{A55A54BC-FDB1-40CE-ACCB-D981C6B7F4EB}" type="pres">
      <dgm:prSet presAssocID="{A2212F39-0131-447E-A3C9-2C2D9B2FEE5D}" presName="connTx" presStyleLbl="parChTrans1D2" presStyleIdx="2" presStyleCnt="5"/>
      <dgm:spPr/>
    </dgm:pt>
    <dgm:pt modelId="{5F1AAB1B-9E57-406C-937A-FB899DFFE76C}" type="pres">
      <dgm:prSet presAssocID="{7D03A6E3-872D-49F3-BD80-2E61829EF665}" presName="node" presStyleLbl="node1" presStyleIdx="2" presStyleCnt="5">
        <dgm:presLayoutVars>
          <dgm:bulletEnabled val="1"/>
        </dgm:presLayoutVars>
      </dgm:prSet>
      <dgm:spPr/>
    </dgm:pt>
    <dgm:pt modelId="{83CC42EE-15B8-4F9B-86D6-2B2CC29D5D75}" type="pres">
      <dgm:prSet presAssocID="{2D0FCC68-66A7-4E64-B70C-A308351835E0}" presName="Name9" presStyleLbl="parChTrans1D2" presStyleIdx="3" presStyleCnt="5"/>
      <dgm:spPr/>
    </dgm:pt>
    <dgm:pt modelId="{942FC998-C21C-446F-AD81-C69E1F5DA720}" type="pres">
      <dgm:prSet presAssocID="{2D0FCC68-66A7-4E64-B70C-A308351835E0}" presName="connTx" presStyleLbl="parChTrans1D2" presStyleIdx="3" presStyleCnt="5"/>
      <dgm:spPr/>
    </dgm:pt>
    <dgm:pt modelId="{BF8A4792-981B-4563-82AE-DC7263F71026}" type="pres">
      <dgm:prSet presAssocID="{CCD685B1-59AF-4554-8574-593F826769F5}" presName="node" presStyleLbl="node1" presStyleIdx="3" presStyleCnt="5">
        <dgm:presLayoutVars>
          <dgm:bulletEnabled val="1"/>
        </dgm:presLayoutVars>
      </dgm:prSet>
      <dgm:spPr/>
    </dgm:pt>
    <dgm:pt modelId="{0ED5CD05-5B83-44E3-99BD-8A4C7AFE3DC4}" type="pres">
      <dgm:prSet presAssocID="{79C5422D-4843-44BF-8EFD-C62EC5D2AA9E}" presName="Name9" presStyleLbl="parChTrans1D2" presStyleIdx="4" presStyleCnt="5"/>
      <dgm:spPr/>
    </dgm:pt>
    <dgm:pt modelId="{329E49F7-F3BF-4410-B257-6580E223E3CF}" type="pres">
      <dgm:prSet presAssocID="{79C5422D-4843-44BF-8EFD-C62EC5D2AA9E}" presName="connTx" presStyleLbl="parChTrans1D2" presStyleIdx="4" presStyleCnt="5"/>
      <dgm:spPr/>
    </dgm:pt>
    <dgm:pt modelId="{772029FF-A974-47F1-9A7C-6AE65C9CD790}" type="pres">
      <dgm:prSet presAssocID="{E0A2C084-0CD1-46AB-9DF6-8C25534C581F}" presName="node" presStyleLbl="node1" presStyleIdx="4" presStyleCnt="5">
        <dgm:presLayoutVars>
          <dgm:bulletEnabled val="1"/>
        </dgm:presLayoutVars>
      </dgm:prSet>
      <dgm:spPr/>
    </dgm:pt>
  </dgm:ptLst>
  <dgm:cxnLst>
    <dgm:cxn modelId="{7A5D1A12-66D9-4B12-BE59-B1A62F65726F}" type="presOf" srcId="{79C5422D-4843-44BF-8EFD-C62EC5D2AA9E}" destId="{0ED5CD05-5B83-44E3-99BD-8A4C7AFE3DC4}" srcOrd="0" destOrd="0" presId="urn:microsoft.com/office/officeart/2005/8/layout/radial1"/>
    <dgm:cxn modelId="{09677618-42B5-4906-81CA-C3C373EE6B09}" type="presOf" srcId="{CCD685B1-59AF-4554-8574-593F826769F5}" destId="{BF8A4792-981B-4563-82AE-DC7263F71026}" srcOrd="0" destOrd="0" presId="urn:microsoft.com/office/officeart/2005/8/layout/radial1"/>
    <dgm:cxn modelId="{B5D84722-A158-40FE-802D-525483E22BF5}" srcId="{6B5E3A07-903C-47C1-B7AE-65B8EE51BEC5}" destId="{7D03A6E3-872D-49F3-BD80-2E61829EF665}" srcOrd="2" destOrd="0" parTransId="{A2212F39-0131-447E-A3C9-2C2D9B2FEE5D}" sibTransId="{93E11727-B981-478F-8658-757E79CBFD60}"/>
    <dgm:cxn modelId="{E20E7722-EDA9-4EC3-8FE3-5B1A041037F0}" type="presOf" srcId="{473E2B53-736D-4C66-A089-4DEC3D4489FA}" destId="{0A6A7138-EEDF-46D7-8DF1-4CE5D9EA9DFF}" srcOrd="1" destOrd="0" presId="urn:microsoft.com/office/officeart/2005/8/layout/radial1"/>
    <dgm:cxn modelId="{DB8CEE22-F169-4116-A77A-A46E5066C466}" type="presOf" srcId="{79C5422D-4843-44BF-8EFD-C62EC5D2AA9E}" destId="{329E49F7-F3BF-4410-B257-6580E223E3CF}" srcOrd="1" destOrd="0" presId="urn:microsoft.com/office/officeart/2005/8/layout/radial1"/>
    <dgm:cxn modelId="{F0F5C629-DF70-4071-936F-741CEF760769}" type="presOf" srcId="{B73210AF-B624-445C-B8E5-0FC90A7687D1}" destId="{1E8F2589-D540-4D91-92CE-70DE8BCF6412}" srcOrd="0" destOrd="0" presId="urn:microsoft.com/office/officeart/2005/8/layout/radial1"/>
    <dgm:cxn modelId="{387C902D-263E-49F3-874B-949EA028D0CF}" type="presOf" srcId="{27C15CCD-51D9-4D9C-B23D-0A7E9D6F1DD2}" destId="{B06E913A-C48E-4F75-9CB6-1F653A303240}" srcOrd="0" destOrd="0" presId="urn:microsoft.com/office/officeart/2005/8/layout/radial1"/>
    <dgm:cxn modelId="{1E8E3D36-D35C-4EDC-BDE0-D1B4B8081012}" type="presOf" srcId="{7D03A6E3-872D-49F3-BD80-2E61829EF665}" destId="{5F1AAB1B-9E57-406C-937A-FB899DFFE76C}" srcOrd="0" destOrd="0" presId="urn:microsoft.com/office/officeart/2005/8/layout/radial1"/>
    <dgm:cxn modelId="{FD7C143B-6304-45AD-AFBF-7DF58DA7C22F}" type="presOf" srcId="{A2212F39-0131-447E-A3C9-2C2D9B2FEE5D}" destId="{B0478B2B-854C-428F-A283-F48F9445A62A}" srcOrd="0" destOrd="0" presId="urn:microsoft.com/office/officeart/2005/8/layout/radial1"/>
    <dgm:cxn modelId="{9157093D-F637-4FE7-99FD-F7369C479218}" type="presOf" srcId="{473E2B53-736D-4C66-A089-4DEC3D4489FA}" destId="{35322B75-D565-488C-AF59-70E0E4C32ABE}" srcOrd="0" destOrd="0" presId="urn:microsoft.com/office/officeart/2005/8/layout/radial1"/>
    <dgm:cxn modelId="{567C395C-7738-44F6-A118-C9AAAFB18194}" type="presOf" srcId="{F0CFEC68-9051-4413-AC73-02BE2C06FB9B}" destId="{E623C19C-6649-4556-A9E7-B25FA5F9DAAC}" srcOrd="1" destOrd="0" presId="urn:microsoft.com/office/officeart/2005/8/layout/radial1"/>
    <dgm:cxn modelId="{9CA51966-7576-4911-8630-5E3E201F9C20}" srcId="{27C15CCD-51D9-4D9C-B23D-0A7E9D6F1DD2}" destId="{6B5E3A07-903C-47C1-B7AE-65B8EE51BEC5}" srcOrd="0" destOrd="0" parTransId="{14E74377-8774-4D70-A86B-E2474620554A}" sibTransId="{5B18B6E3-7F49-4A60-ACAE-D59D0D19EDA3}"/>
    <dgm:cxn modelId="{3A822247-308B-44A0-93AB-5001E5F59224}" type="presOf" srcId="{F0CFEC68-9051-4413-AC73-02BE2C06FB9B}" destId="{6873771A-DB2E-4261-ACC5-409431953D8F}" srcOrd="0" destOrd="0" presId="urn:microsoft.com/office/officeart/2005/8/layout/radial1"/>
    <dgm:cxn modelId="{5B3F9147-B334-4BA4-84A4-71E0FCA96E11}" type="presOf" srcId="{6B5E3A07-903C-47C1-B7AE-65B8EE51BEC5}" destId="{4FA8E7FD-E2F1-488B-88E1-19003836A7CB}" srcOrd="0" destOrd="0" presId="urn:microsoft.com/office/officeart/2005/8/layout/radial1"/>
    <dgm:cxn modelId="{D715186B-B3E3-47EB-9C90-507ADB079EEB}" srcId="{6B5E3A07-903C-47C1-B7AE-65B8EE51BEC5}" destId="{B73210AF-B624-445C-B8E5-0FC90A7687D1}" srcOrd="1" destOrd="0" parTransId="{473E2B53-736D-4C66-A089-4DEC3D4489FA}" sibTransId="{A53D8FEB-59A0-45FA-B49D-F35879AE8B3F}"/>
    <dgm:cxn modelId="{9EAE656E-76E9-4436-84FC-54C30E3D40DD}" srcId="{6B5E3A07-903C-47C1-B7AE-65B8EE51BEC5}" destId="{CCD685B1-59AF-4554-8574-593F826769F5}" srcOrd="3" destOrd="0" parTransId="{2D0FCC68-66A7-4E64-B70C-A308351835E0}" sibTransId="{956D9B83-C321-46A0-B184-C2F0D94A5216}"/>
    <dgm:cxn modelId="{9A85A18E-BB5F-4DAC-A555-A34C2EE6FAD8}" type="presOf" srcId="{A2212F39-0131-447E-A3C9-2C2D9B2FEE5D}" destId="{A55A54BC-FDB1-40CE-ACCB-D981C6B7F4EB}" srcOrd="1" destOrd="0" presId="urn:microsoft.com/office/officeart/2005/8/layout/radial1"/>
    <dgm:cxn modelId="{72FA3999-EDBC-4B89-887F-4ADD45C22D50}" type="presOf" srcId="{2D0FCC68-66A7-4E64-B70C-A308351835E0}" destId="{83CC42EE-15B8-4F9B-86D6-2B2CC29D5D75}" srcOrd="0" destOrd="0" presId="urn:microsoft.com/office/officeart/2005/8/layout/radial1"/>
    <dgm:cxn modelId="{4A817E9C-8370-4227-B361-2CA10AFCBE9C}" srcId="{6B5E3A07-903C-47C1-B7AE-65B8EE51BEC5}" destId="{55FADE64-54E1-4AA1-A101-6676B536C1CC}" srcOrd="0" destOrd="0" parTransId="{F0CFEC68-9051-4413-AC73-02BE2C06FB9B}" sibTransId="{F3F0F6A2-373E-4D03-B25B-66F5A9AE8504}"/>
    <dgm:cxn modelId="{A8DB4BB0-DCFC-4DEA-AC2C-2AEEF1C994C9}" type="presOf" srcId="{55FADE64-54E1-4AA1-A101-6676B536C1CC}" destId="{3141DAAF-A261-4D07-B071-AE295B696785}" srcOrd="0" destOrd="0" presId="urn:microsoft.com/office/officeart/2005/8/layout/radial1"/>
    <dgm:cxn modelId="{E785A0C2-2C42-476B-8337-A97F047AC6E4}" srcId="{6B5E3A07-903C-47C1-B7AE-65B8EE51BEC5}" destId="{E0A2C084-0CD1-46AB-9DF6-8C25534C581F}" srcOrd="4" destOrd="0" parTransId="{79C5422D-4843-44BF-8EFD-C62EC5D2AA9E}" sibTransId="{B3DBBCCB-1524-4120-93AA-0FFA282BAD97}"/>
    <dgm:cxn modelId="{3164E2D7-4857-4992-8057-5E69255F15EF}" type="presOf" srcId="{2D0FCC68-66A7-4E64-B70C-A308351835E0}" destId="{942FC998-C21C-446F-AD81-C69E1F5DA720}" srcOrd="1" destOrd="0" presId="urn:microsoft.com/office/officeart/2005/8/layout/radial1"/>
    <dgm:cxn modelId="{D61769FD-7A63-49EE-AAB8-E20CCD827C49}" type="presOf" srcId="{E0A2C084-0CD1-46AB-9DF6-8C25534C581F}" destId="{772029FF-A974-47F1-9A7C-6AE65C9CD790}" srcOrd="0" destOrd="0" presId="urn:microsoft.com/office/officeart/2005/8/layout/radial1"/>
    <dgm:cxn modelId="{3EF4668F-2424-41C0-9AC6-677FF5DD1ED4}" type="presParOf" srcId="{B06E913A-C48E-4F75-9CB6-1F653A303240}" destId="{4FA8E7FD-E2F1-488B-88E1-19003836A7CB}" srcOrd="0" destOrd="0" presId="urn:microsoft.com/office/officeart/2005/8/layout/radial1"/>
    <dgm:cxn modelId="{82FF5E5D-2026-4761-B3E0-B6609B581E9F}" type="presParOf" srcId="{B06E913A-C48E-4F75-9CB6-1F653A303240}" destId="{6873771A-DB2E-4261-ACC5-409431953D8F}" srcOrd="1" destOrd="0" presId="urn:microsoft.com/office/officeart/2005/8/layout/radial1"/>
    <dgm:cxn modelId="{8C72FFD2-EEF0-4189-893A-DDCF2036EEE9}" type="presParOf" srcId="{6873771A-DB2E-4261-ACC5-409431953D8F}" destId="{E623C19C-6649-4556-A9E7-B25FA5F9DAAC}" srcOrd="0" destOrd="0" presId="urn:microsoft.com/office/officeart/2005/8/layout/radial1"/>
    <dgm:cxn modelId="{6D4D98AA-2047-4728-8CEA-74C5C359D3F3}" type="presParOf" srcId="{B06E913A-C48E-4F75-9CB6-1F653A303240}" destId="{3141DAAF-A261-4D07-B071-AE295B696785}" srcOrd="2" destOrd="0" presId="urn:microsoft.com/office/officeart/2005/8/layout/radial1"/>
    <dgm:cxn modelId="{46F6AB55-4ED6-44F3-8563-7CF8E1D7A297}" type="presParOf" srcId="{B06E913A-C48E-4F75-9CB6-1F653A303240}" destId="{35322B75-D565-488C-AF59-70E0E4C32ABE}" srcOrd="3" destOrd="0" presId="urn:microsoft.com/office/officeart/2005/8/layout/radial1"/>
    <dgm:cxn modelId="{B9320A31-FFDC-45DF-875F-22CBBD860A42}" type="presParOf" srcId="{35322B75-D565-488C-AF59-70E0E4C32ABE}" destId="{0A6A7138-EEDF-46D7-8DF1-4CE5D9EA9DFF}" srcOrd="0" destOrd="0" presId="urn:microsoft.com/office/officeart/2005/8/layout/radial1"/>
    <dgm:cxn modelId="{B9058E96-F2E8-4751-AECC-F5FBD8F87A45}" type="presParOf" srcId="{B06E913A-C48E-4F75-9CB6-1F653A303240}" destId="{1E8F2589-D540-4D91-92CE-70DE8BCF6412}" srcOrd="4" destOrd="0" presId="urn:microsoft.com/office/officeart/2005/8/layout/radial1"/>
    <dgm:cxn modelId="{C2EEA7DC-7432-48EF-8E3B-3DED50B3AA17}" type="presParOf" srcId="{B06E913A-C48E-4F75-9CB6-1F653A303240}" destId="{B0478B2B-854C-428F-A283-F48F9445A62A}" srcOrd="5" destOrd="0" presId="urn:microsoft.com/office/officeart/2005/8/layout/radial1"/>
    <dgm:cxn modelId="{BAAA49F6-1FEB-4A48-B945-17C8312E5AAB}" type="presParOf" srcId="{B0478B2B-854C-428F-A283-F48F9445A62A}" destId="{A55A54BC-FDB1-40CE-ACCB-D981C6B7F4EB}" srcOrd="0" destOrd="0" presId="urn:microsoft.com/office/officeart/2005/8/layout/radial1"/>
    <dgm:cxn modelId="{094F25E7-484B-4D8B-A810-AFE748322D2D}" type="presParOf" srcId="{B06E913A-C48E-4F75-9CB6-1F653A303240}" destId="{5F1AAB1B-9E57-406C-937A-FB899DFFE76C}" srcOrd="6" destOrd="0" presId="urn:microsoft.com/office/officeart/2005/8/layout/radial1"/>
    <dgm:cxn modelId="{386A1149-6FBF-429A-BBDA-36876E4A6D93}" type="presParOf" srcId="{B06E913A-C48E-4F75-9CB6-1F653A303240}" destId="{83CC42EE-15B8-4F9B-86D6-2B2CC29D5D75}" srcOrd="7" destOrd="0" presId="urn:microsoft.com/office/officeart/2005/8/layout/radial1"/>
    <dgm:cxn modelId="{69CBE3B9-43AC-4288-B84B-C3ED62941E08}" type="presParOf" srcId="{83CC42EE-15B8-4F9B-86D6-2B2CC29D5D75}" destId="{942FC998-C21C-446F-AD81-C69E1F5DA720}" srcOrd="0" destOrd="0" presId="urn:microsoft.com/office/officeart/2005/8/layout/radial1"/>
    <dgm:cxn modelId="{30579364-36DA-4E21-BD64-9E31B7E072D8}" type="presParOf" srcId="{B06E913A-C48E-4F75-9CB6-1F653A303240}" destId="{BF8A4792-981B-4563-82AE-DC7263F71026}" srcOrd="8" destOrd="0" presId="urn:microsoft.com/office/officeart/2005/8/layout/radial1"/>
    <dgm:cxn modelId="{A6E9E862-0D42-4E5A-A8CF-269FB504E71C}" type="presParOf" srcId="{B06E913A-C48E-4F75-9CB6-1F653A303240}" destId="{0ED5CD05-5B83-44E3-99BD-8A4C7AFE3DC4}" srcOrd="9" destOrd="0" presId="urn:microsoft.com/office/officeart/2005/8/layout/radial1"/>
    <dgm:cxn modelId="{50373DE4-F22D-4B09-B812-58D9433E9E01}" type="presParOf" srcId="{0ED5CD05-5B83-44E3-99BD-8A4C7AFE3DC4}" destId="{329E49F7-F3BF-4410-B257-6580E223E3CF}" srcOrd="0" destOrd="0" presId="urn:microsoft.com/office/officeart/2005/8/layout/radial1"/>
    <dgm:cxn modelId="{0F797191-FC95-4150-8A09-0C3A3466F6AC}" type="presParOf" srcId="{B06E913A-C48E-4F75-9CB6-1F653A303240}" destId="{772029FF-A974-47F1-9A7C-6AE65C9CD790}"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84ED1-02D6-4FC4-BE17-F5602036874B}" type="doc">
      <dgm:prSet loTypeId="urn:microsoft.com/office/officeart/2005/8/layout/pList1" loCatId="list" qsTypeId="urn:microsoft.com/office/officeart/2005/8/quickstyle/simple1" qsCatId="simple" csTypeId="urn:microsoft.com/office/officeart/2005/8/colors/accent1_2" csCatId="accent1" phldr="1"/>
      <dgm:spPr/>
    </dgm:pt>
    <dgm:pt modelId="{48ECAD05-3239-4B12-9971-D60147DDBDFB}">
      <dgm:prSet phldrT="[Text]"/>
      <dgm:spPr/>
      <dgm:t>
        <a:bodyPr/>
        <a:lstStyle/>
        <a:p>
          <a:r>
            <a:rPr lang="en-US" dirty="0"/>
            <a:t>Fitness and appearance improve which raises self-esteem. </a:t>
          </a:r>
        </a:p>
      </dgm:t>
    </dgm:pt>
    <dgm:pt modelId="{5F279A6E-C73F-43AC-AD61-C4AD7C9997BB}" type="parTrans" cxnId="{90CBE7A5-CBAB-46D9-BE83-6903055EB4BD}">
      <dgm:prSet/>
      <dgm:spPr/>
      <dgm:t>
        <a:bodyPr/>
        <a:lstStyle/>
        <a:p>
          <a:endParaRPr lang="en-US"/>
        </a:p>
      </dgm:t>
    </dgm:pt>
    <dgm:pt modelId="{44EF4EAB-B220-46BC-B79A-EED03BBED249}" type="sibTrans" cxnId="{90CBE7A5-CBAB-46D9-BE83-6903055EB4BD}">
      <dgm:prSet/>
      <dgm:spPr/>
      <dgm:t>
        <a:bodyPr/>
        <a:lstStyle/>
        <a:p>
          <a:endParaRPr lang="en-US"/>
        </a:p>
      </dgm:t>
    </dgm:pt>
    <dgm:pt modelId="{78D1147E-8EEC-48B6-950E-D5256BF01DB9}">
      <dgm:prSet phldrT="[Text]"/>
      <dgm:spPr/>
      <dgm:t>
        <a:bodyPr/>
        <a:lstStyle/>
        <a:p>
          <a:r>
            <a:rPr lang="en-US" dirty="0"/>
            <a:t>Also exercise releases endorphins ‘the feel good’ chemical.</a:t>
          </a:r>
        </a:p>
      </dgm:t>
    </dgm:pt>
    <dgm:pt modelId="{C9390E58-CC6F-4406-A79D-719019D34D39}" type="parTrans" cxnId="{A6337368-D7AB-49E6-8074-F118B5081E5F}">
      <dgm:prSet/>
      <dgm:spPr/>
      <dgm:t>
        <a:bodyPr/>
        <a:lstStyle/>
        <a:p>
          <a:endParaRPr lang="en-US"/>
        </a:p>
      </dgm:t>
    </dgm:pt>
    <dgm:pt modelId="{CD917EB5-DFEC-4926-B742-85008D3FA8BB}" type="sibTrans" cxnId="{A6337368-D7AB-49E6-8074-F118B5081E5F}">
      <dgm:prSet/>
      <dgm:spPr/>
      <dgm:t>
        <a:bodyPr/>
        <a:lstStyle/>
        <a:p>
          <a:endParaRPr lang="en-US"/>
        </a:p>
      </dgm:t>
    </dgm:pt>
    <dgm:pt modelId="{90713A9A-2C17-4928-8F2C-71F443ED7863}" type="pres">
      <dgm:prSet presAssocID="{D5984ED1-02D6-4FC4-BE17-F5602036874B}" presName="Name0" presStyleCnt="0">
        <dgm:presLayoutVars>
          <dgm:dir/>
          <dgm:resizeHandles val="exact"/>
        </dgm:presLayoutVars>
      </dgm:prSet>
      <dgm:spPr/>
    </dgm:pt>
    <dgm:pt modelId="{46ED58B5-79D9-488B-AC7E-A60B30FEE7EE}" type="pres">
      <dgm:prSet presAssocID="{48ECAD05-3239-4B12-9971-D60147DDBDFB}" presName="compNode" presStyleCnt="0"/>
      <dgm:spPr/>
    </dgm:pt>
    <dgm:pt modelId="{03149A65-4021-41AA-AE65-05E0D54B1171}" type="pres">
      <dgm:prSet presAssocID="{48ECAD05-3239-4B12-9971-D60147DDBDFB}" presName="pictRect" presStyleLbl="node1" presStyleIdx="0" presStyleCnt="2"/>
      <dgm:spPr>
        <a:blipFill rotWithShape="1">
          <a:blip xmlns:r="http://schemas.openxmlformats.org/officeDocument/2006/relationships" r:embed="rId1"/>
          <a:stretch>
            <a:fillRect/>
          </a:stretch>
        </a:blipFill>
      </dgm:spPr>
    </dgm:pt>
    <dgm:pt modelId="{15861A21-5478-463D-B774-05EA3113BC66}" type="pres">
      <dgm:prSet presAssocID="{48ECAD05-3239-4B12-9971-D60147DDBDFB}" presName="textRect" presStyleLbl="revTx" presStyleIdx="0" presStyleCnt="2">
        <dgm:presLayoutVars>
          <dgm:bulletEnabled val="1"/>
        </dgm:presLayoutVars>
      </dgm:prSet>
      <dgm:spPr/>
    </dgm:pt>
    <dgm:pt modelId="{482CC08D-CC72-41A4-AF19-5C37FD133B70}" type="pres">
      <dgm:prSet presAssocID="{44EF4EAB-B220-46BC-B79A-EED03BBED249}" presName="sibTrans" presStyleLbl="sibTrans2D1" presStyleIdx="0" presStyleCnt="0"/>
      <dgm:spPr/>
    </dgm:pt>
    <dgm:pt modelId="{C83B72BD-9A29-4F6E-9627-43B70C7D5C4F}" type="pres">
      <dgm:prSet presAssocID="{78D1147E-8EEC-48B6-950E-D5256BF01DB9}" presName="compNode" presStyleCnt="0"/>
      <dgm:spPr/>
    </dgm:pt>
    <dgm:pt modelId="{FE470AEE-07E4-439F-A4D0-DBA9DD611CCF}" type="pres">
      <dgm:prSet presAssocID="{78D1147E-8EEC-48B6-950E-D5256BF01DB9}" presName="pictRect" presStyleLbl="node1" presStyleIdx="1" presStyleCnt="2"/>
      <dgm:spPr>
        <a:blipFill rotWithShape="1">
          <a:blip xmlns:r="http://schemas.openxmlformats.org/officeDocument/2006/relationships" r:embed="rId2"/>
          <a:stretch>
            <a:fillRect/>
          </a:stretch>
        </a:blipFill>
      </dgm:spPr>
    </dgm:pt>
    <dgm:pt modelId="{7B68BB52-33FF-4D3F-A0BB-EE6AA78AB406}" type="pres">
      <dgm:prSet presAssocID="{78D1147E-8EEC-48B6-950E-D5256BF01DB9}" presName="textRect" presStyleLbl="revTx" presStyleIdx="1" presStyleCnt="2">
        <dgm:presLayoutVars>
          <dgm:bulletEnabled val="1"/>
        </dgm:presLayoutVars>
      </dgm:prSet>
      <dgm:spPr/>
    </dgm:pt>
  </dgm:ptLst>
  <dgm:cxnLst>
    <dgm:cxn modelId="{1D6C6E2F-B399-4ED0-8155-B58F9A201494}" type="presOf" srcId="{48ECAD05-3239-4B12-9971-D60147DDBDFB}" destId="{15861A21-5478-463D-B774-05EA3113BC66}" srcOrd="0" destOrd="0" presId="urn:microsoft.com/office/officeart/2005/8/layout/pList1"/>
    <dgm:cxn modelId="{91FB1265-375F-44BE-9FAB-F15C0B9BC3E1}" type="presOf" srcId="{D5984ED1-02D6-4FC4-BE17-F5602036874B}" destId="{90713A9A-2C17-4928-8F2C-71F443ED7863}" srcOrd="0" destOrd="0" presId="urn:microsoft.com/office/officeart/2005/8/layout/pList1"/>
    <dgm:cxn modelId="{A6337368-D7AB-49E6-8074-F118B5081E5F}" srcId="{D5984ED1-02D6-4FC4-BE17-F5602036874B}" destId="{78D1147E-8EEC-48B6-950E-D5256BF01DB9}" srcOrd="1" destOrd="0" parTransId="{C9390E58-CC6F-4406-A79D-719019D34D39}" sibTransId="{CD917EB5-DFEC-4926-B742-85008D3FA8BB}"/>
    <dgm:cxn modelId="{90CBE7A5-CBAB-46D9-BE83-6903055EB4BD}" srcId="{D5984ED1-02D6-4FC4-BE17-F5602036874B}" destId="{48ECAD05-3239-4B12-9971-D60147DDBDFB}" srcOrd="0" destOrd="0" parTransId="{5F279A6E-C73F-43AC-AD61-C4AD7C9997BB}" sibTransId="{44EF4EAB-B220-46BC-B79A-EED03BBED249}"/>
    <dgm:cxn modelId="{57A2BAB8-C322-4273-91A8-FFF87AADF3C8}" type="presOf" srcId="{78D1147E-8EEC-48B6-950E-D5256BF01DB9}" destId="{7B68BB52-33FF-4D3F-A0BB-EE6AA78AB406}" srcOrd="0" destOrd="0" presId="urn:microsoft.com/office/officeart/2005/8/layout/pList1"/>
    <dgm:cxn modelId="{B27B30D3-427B-4094-B578-0A4F6C65AF58}" type="presOf" srcId="{44EF4EAB-B220-46BC-B79A-EED03BBED249}" destId="{482CC08D-CC72-41A4-AF19-5C37FD133B70}" srcOrd="0" destOrd="0" presId="urn:microsoft.com/office/officeart/2005/8/layout/pList1"/>
    <dgm:cxn modelId="{8286D5AE-1C66-498A-B6BD-A205134C814F}" type="presParOf" srcId="{90713A9A-2C17-4928-8F2C-71F443ED7863}" destId="{46ED58B5-79D9-488B-AC7E-A60B30FEE7EE}" srcOrd="0" destOrd="0" presId="urn:microsoft.com/office/officeart/2005/8/layout/pList1"/>
    <dgm:cxn modelId="{C4629768-1905-4972-8B9E-D4DAB6FB4B6C}" type="presParOf" srcId="{46ED58B5-79D9-488B-AC7E-A60B30FEE7EE}" destId="{03149A65-4021-41AA-AE65-05E0D54B1171}" srcOrd="0" destOrd="0" presId="urn:microsoft.com/office/officeart/2005/8/layout/pList1"/>
    <dgm:cxn modelId="{B8A52F18-FAFB-452F-A4B2-1677A724BB0C}" type="presParOf" srcId="{46ED58B5-79D9-488B-AC7E-A60B30FEE7EE}" destId="{15861A21-5478-463D-B774-05EA3113BC66}" srcOrd="1" destOrd="0" presId="urn:microsoft.com/office/officeart/2005/8/layout/pList1"/>
    <dgm:cxn modelId="{E1151FAB-9443-45CF-9E2D-2BEC4AD6B7D7}" type="presParOf" srcId="{90713A9A-2C17-4928-8F2C-71F443ED7863}" destId="{482CC08D-CC72-41A4-AF19-5C37FD133B70}" srcOrd="1" destOrd="0" presId="urn:microsoft.com/office/officeart/2005/8/layout/pList1"/>
    <dgm:cxn modelId="{DAD1E4D4-A4BA-4C06-AE1A-2AC5C1586E25}" type="presParOf" srcId="{90713A9A-2C17-4928-8F2C-71F443ED7863}" destId="{C83B72BD-9A29-4F6E-9627-43B70C7D5C4F}" srcOrd="2" destOrd="0" presId="urn:microsoft.com/office/officeart/2005/8/layout/pList1"/>
    <dgm:cxn modelId="{F963D688-4A85-44AE-BDB6-BE21F32B7EAD}" type="presParOf" srcId="{C83B72BD-9A29-4F6E-9627-43B70C7D5C4F}" destId="{FE470AEE-07E4-439F-A4D0-DBA9DD611CCF}" srcOrd="0" destOrd="0" presId="urn:microsoft.com/office/officeart/2005/8/layout/pList1"/>
    <dgm:cxn modelId="{B9B0F04F-1C4C-4F70-8523-CBE8495A9965}" type="presParOf" srcId="{C83B72BD-9A29-4F6E-9627-43B70C7D5C4F}" destId="{7B68BB52-33FF-4D3F-A0BB-EE6AA78AB40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D1C1FC-EEF1-45C4-A2D4-01E14D9F03BA}" type="doc">
      <dgm:prSet loTypeId="urn:microsoft.com/office/officeart/2005/8/layout/radial5" loCatId="cycle" qsTypeId="urn:microsoft.com/office/officeart/2005/8/quickstyle/3d2" qsCatId="3D" csTypeId="urn:microsoft.com/office/officeart/2005/8/colors/accent1_2" csCatId="accent1" phldr="1"/>
      <dgm:spPr/>
      <dgm:t>
        <a:bodyPr/>
        <a:lstStyle/>
        <a:p>
          <a:endParaRPr lang="en-US"/>
        </a:p>
      </dgm:t>
    </dgm:pt>
    <dgm:pt modelId="{EFD1C314-58F3-49A1-BA5A-8B4345FF2ACE}">
      <dgm:prSet phldrT="[Text]"/>
      <dgm:spPr/>
      <dgm:t>
        <a:bodyPr/>
        <a:lstStyle/>
        <a:p>
          <a:r>
            <a:rPr lang="en-US" dirty="0"/>
            <a:t>Risks associated with excessive drinking</a:t>
          </a:r>
        </a:p>
      </dgm:t>
    </dgm:pt>
    <dgm:pt modelId="{1E22C4CA-9749-4474-A393-AD0A6C122C41}" type="parTrans" cxnId="{A66E4876-E2E3-4BBB-B2BB-5FD93E63EDE7}">
      <dgm:prSet/>
      <dgm:spPr/>
      <dgm:t>
        <a:bodyPr/>
        <a:lstStyle/>
        <a:p>
          <a:endParaRPr lang="en-US"/>
        </a:p>
      </dgm:t>
    </dgm:pt>
    <dgm:pt modelId="{B5E36A58-3792-43DA-A535-8A66DBCEF0F1}" type="sibTrans" cxnId="{A66E4876-E2E3-4BBB-B2BB-5FD93E63EDE7}">
      <dgm:prSet/>
      <dgm:spPr/>
      <dgm:t>
        <a:bodyPr/>
        <a:lstStyle/>
        <a:p>
          <a:endParaRPr lang="en-US"/>
        </a:p>
      </dgm:t>
    </dgm:pt>
    <dgm:pt modelId="{90CFC284-0544-44F8-82F5-F087F472127F}">
      <dgm:prSet phldrT="[Text]" custT="1"/>
      <dgm:spPr/>
      <dgm:t>
        <a:bodyPr/>
        <a:lstStyle/>
        <a:p>
          <a:r>
            <a:rPr lang="en-GB" sz="2800" dirty="0"/>
            <a:t>Stroke</a:t>
          </a:r>
          <a:endParaRPr lang="en-US" sz="2800" dirty="0"/>
        </a:p>
      </dgm:t>
    </dgm:pt>
    <dgm:pt modelId="{AF854C5B-83F0-4BD6-8FF8-6A5024BB9FEA}" type="parTrans" cxnId="{357FCC3D-CA50-414E-A120-AE3864899A98}">
      <dgm:prSet/>
      <dgm:spPr/>
      <dgm:t>
        <a:bodyPr/>
        <a:lstStyle/>
        <a:p>
          <a:endParaRPr lang="en-US"/>
        </a:p>
      </dgm:t>
    </dgm:pt>
    <dgm:pt modelId="{DBDA3E15-817F-4D6F-913B-A8B0BC04257F}" type="sibTrans" cxnId="{357FCC3D-CA50-414E-A120-AE3864899A98}">
      <dgm:prSet/>
      <dgm:spPr/>
      <dgm:t>
        <a:bodyPr/>
        <a:lstStyle/>
        <a:p>
          <a:endParaRPr lang="en-US"/>
        </a:p>
      </dgm:t>
    </dgm:pt>
    <dgm:pt modelId="{925D5F26-D23B-40F6-A2DB-70F2DD6E1F06}">
      <dgm:prSet custT="1"/>
      <dgm:spPr/>
      <dgm:t>
        <a:bodyPr/>
        <a:lstStyle/>
        <a:p>
          <a:r>
            <a:rPr lang="en-GB" sz="2000" dirty="0"/>
            <a:t>Cirrhosis</a:t>
          </a:r>
        </a:p>
      </dgm:t>
    </dgm:pt>
    <dgm:pt modelId="{FBEAD42B-8572-4A30-8FC8-64C96B2A5E47}" type="parTrans" cxnId="{913840E0-4D06-4A93-99BB-875B1DA85E12}">
      <dgm:prSet/>
      <dgm:spPr/>
      <dgm:t>
        <a:bodyPr/>
        <a:lstStyle/>
        <a:p>
          <a:endParaRPr lang="en-US"/>
        </a:p>
      </dgm:t>
    </dgm:pt>
    <dgm:pt modelId="{215B42B8-EBE9-430C-9861-19C862F693C6}" type="sibTrans" cxnId="{913840E0-4D06-4A93-99BB-875B1DA85E12}">
      <dgm:prSet/>
      <dgm:spPr/>
      <dgm:t>
        <a:bodyPr/>
        <a:lstStyle/>
        <a:p>
          <a:endParaRPr lang="en-US"/>
        </a:p>
      </dgm:t>
    </dgm:pt>
    <dgm:pt modelId="{CEAFD7A2-77C2-4AC0-96B3-16CD4AC4AC68}">
      <dgm:prSet custT="1"/>
      <dgm:spPr/>
      <dgm:t>
        <a:bodyPr/>
        <a:lstStyle/>
        <a:p>
          <a:r>
            <a:rPr lang="en-GB" sz="1400" dirty="0"/>
            <a:t>Hypertension</a:t>
          </a:r>
          <a:endParaRPr lang="en-GB" sz="1800" dirty="0"/>
        </a:p>
      </dgm:t>
    </dgm:pt>
    <dgm:pt modelId="{168C5895-46C1-4746-A582-01A7823F7F8C}" type="parTrans" cxnId="{E21EF20F-A54C-414A-A3AF-317AF34B74B9}">
      <dgm:prSet/>
      <dgm:spPr/>
      <dgm:t>
        <a:bodyPr/>
        <a:lstStyle/>
        <a:p>
          <a:endParaRPr lang="en-US"/>
        </a:p>
      </dgm:t>
    </dgm:pt>
    <dgm:pt modelId="{DEEF8407-ED3F-4357-AB6F-34668DDFD30B}" type="sibTrans" cxnId="{E21EF20F-A54C-414A-A3AF-317AF34B74B9}">
      <dgm:prSet/>
      <dgm:spPr/>
      <dgm:t>
        <a:bodyPr/>
        <a:lstStyle/>
        <a:p>
          <a:endParaRPr lang="en-US"/>
        </a:p>
      </dgm:t>
    </dgm:pt>
    <dgm:pt modelId="{ECC55E9F-486A-4FCA-9676-AF7CC2C7BF4C}">
      <dgm:prSet/>
      <dgm:spPr/>
      <dgm:t>
        <a:bodyPr/>
        <a:lstStyle/>
        <a:p>
          <a:r>
            <a:rPr lang="en-GB"/>
            <a:t>Depression</a:t>
          </a:r>
          <a:endParaRPr lang="en-GB" dirty="0"/>
        </a:p>
      </dgm:t>
    </dgm:pt>
    <dgm:pt modelId="{D617A594-0D44-4F30-AED6-77B4544BFFB2}" type="parTrans" cxnId="{3964E703-1E2D-42C1-94FC-1D4027AA09C3}">
      <dgm:prSet/>
      <dgm:spPr/>
      <dgm:t>
        <a:bodyPr/>
        <a:lstStyle/>
        <a:p>
          <a:endParaRPr lang="en-US"/>
        </a:p>
      </dgm:t>
    </dgm:pt>
    <dgm:pt modelId="{400778BF-2B24-4B2E-84DA-06E97D91ED84}" type="sibTrans" cxnId="{3964E703-1E2D-42C1-94FC-1D4027AA09C3}">
      <dgm:prSet/>
      <dgm:spPr/>
      <dgm:t>
        <a:bodyPr/>
        <a:lstStyle/>
        <a:p>
          <a:endParaRPr lang="en-US"/>
        </a:p>
      </dgm:t>
    </dgm:pt>
    <dgm:pt modelId="{E9531524-0135-4A56-86D5-09E03FFE4571}">
      <dgm:prSet custT="1"/>
      <dgm:spPr/>
      <dgm:t>
        <a:bodyPr/>
        <a:lstStyle/>
        <a:p>
          <a:r>
            <a:rPr lang="en-GB" sz="2000" dirty="0"/>
            <a:t>Cancer</a:t>
          </a:r>
        </a:p>
      </dgm:t>
    </dgm:pt>
    <dgm:pt modelId="{0EC5DCCD-B468-4C1C-9420-FE997A2A163A}" type="parTrans" cxnId="{F25F37B2-B611-4935-AD51-6F990FECB258}">
      <dgm:prSet/>
      <dgm:spPr/>
      <dgm:t>
        <a:bodyPr/>
        <a:lstStyle/>
        <a:p>
          <a:endParaRPr lang="en-US"/>
        </a:p>
      </dgm:t>
    </dgm:pt>
    <dgm:pt modelId="{0AB7DE97-9B49-451A-8CAE-064B819AD9B7}" type="sibTrans" cxnId="{F25F37B2-B611-4935-AD51-6F990FECB258}">
      <dgm:prSet/>
      <dgm:spPr/>
      <dgm:t>
        <a:bodyPr/>
        <a:lstStyle/>
        <a:p>
          <a:endParaRPr lang="en-US"/>
        </a:p>
      </dgm:t>
    </dgm:pt>
    <dgm:pt modelId="{88D61D8D-4E5A-4986-B30A-D7ADB2C435DC}">
      <dgm:prSet custT="1"/>
      <dgm:spPr/>
      <dgm:t>
        <a:bodyPr/>
        <a:lstStyle/>
        <a:p>
          <a:r>
            <a:rPr lang="en-GB" sz="2400" dirty="0"/>
            <a:t>Many others</a:t>
          </a:r>
        </a:p>
      </dgm:t>
    </dgm:pt>
    <dgm:pt modelId="{C019C848-13D1-44BE-B01D-CE8DF32961B6}" type="parTrans" cxnId="{CF31F8AE-BA02-4625-A622-930D7AD09BB9}">
      <dgm:prSet/>
      <dgm:spPr/>
      <dgm:t>
        <a:bodyPr/>
        <a:lstStyle/>
        <a:p>
          <a:endParaRPr lang="en-US"/>
        </a:p>
      </dgm:t>
    </dgm:pt>
    <dgm:pt modelId="{AC06C3BA-24A1-4CD1-8A0E-EBB0918F4F15}" type="sibTrans" cxnId="{CF31F8AE-BA02-4625-A622-930D7AD09BB9}">
      <dgm:prSet/>
      <dgm:spPr/>
      <dgm:t>
        <a:bodyPr/>
        <a:lstStyle/>
        <a:p>
          <a:endParaRPr lang="en-US"/>
        </a:p>
      </dgm:t>
    </dgm:pt>
    <dgm:pt modelId="{3EC8848E-95EB-4C18-A8B4-86AB664E4B30}" type="pres">
      <dgm:prSet presAssocID="{01D1C1FC-EEF1-45C4-A2D4-01E14D9F03BA}" presName="Name0" presStyleCnt="0">
        <dgm:presLayoutVars>
          <dgm:chMax val="1"/>
          <dgm:dir/>
          <dgm:animLvl val="ctr"/>
          <dgm:resizeHandles val="exact"/>
        </dgm:presLayoutVars>
      </dgm:prSet>
      <dgm:spPr/>
    </dgm:pt>
    <dgm:pt modelId="{69CD1B5B-AA54-40C5-8B3C-6C5AC202D3D7}" type="pres">
      <dgm:prSet presAssocID="{EFD1C314-58F3-49A1-BA5A-8B4345FF2ACE}" presName="centerShape" presStyleLbl="node0" presStyleIdx="0" presStyleCnt="1"/>
      <dgm:spPr/>
    </dgm:pt>
    <dgm:pt modelId="{6B4A57B3-A533-42CD-91A7-EB8B2768C9D0}" type="pres">
      <dgm:prSet presAssocID="{AF854C5B-83F0-4BD6-8FF8-6A5024BB9FEA}" presName="parTrans" presStyleLbl="sibTrans2D1" presStyleIdx="0" presStyleCnt="6"/>
      <dgm:spPr/>
    </dgm:pt>
    <dgm:pt modelId="{97172504-0B89-4B2E-91AA-B88667DEF551}" type="pres">
      <dgm:prSet presAssocID="{AF854C5B-83F0-4BD6-8FF8-6A5024BB9FEA}" presName="connectorText" presStyleLbl="sibTrans2D1" presStyleIdx="0" presStyleCnt="6"/>
      <dgm:spPr/>
    </dgm:pt>
    <dgm:pt modelId="{72068F5B-8726-48A3-8479-CDD32737716D}" type="pres">
      <dgm:prSet presAssocID="{90CFC284-0544-44F8-82F5-F087F472127F}" presName="node" presStyleLbl="node1" presStyleIdx="0" presStyleCnt="6">
        <dgm:presLayoutVars>
          <dgm:bulletEnabled val="1"/>
        </dgm:presLayoutVars>
      </dgm:prSet>
      <dgm:spPr/>
    </dgm:pt>
    <dgm:pt modelId="{60AB342E-29C6-4E06-BF4E-89C8332F1285}" type="pres">
      <dgm:prSet presAssocID="{FBEAD42B-8572-4A30-8FC8-64C96B2A5E47}" presName="parTrans" presStyleLbl="sibTrans2D1" presStyleIdx="1" presStyleCnt="6"/>
      <dgm:spPr/>
    </dgm:pt>
    <dgm:pt modelId="{AAA7E304-9D4C-4356-A18A-2F729B1C7090}" type="pres">
      <dgm:prSet presAssocID="{FBEAD42B-8572-4A30-8FC8-64C96B2A5E47}" presName="connectorText" presStyleLbl="sibTrans2D1" presStyleIdx="1" presStyleCnt="6"/>
      <dgm:spPr/>
    </dgm:pt>
    <dgm:pt modelId="{041B2C16-2E6A-4D9E-BCA3-D72F4B165E66}" type="pres">
      <dgm:prSet presAssocID="{925D5F26-D23B-40F6-A2DB-70F2DD6E1F06}" presName="node" presStyleLbl="node1" presStyleIdx="1" presStyleCnt="6">
        <dgm:presLayoutVars>
          <dgm:bulletEnabled val="1"/>
        </dgm:presLayoutVars>
      </dgm:prSet>
      <dgm:spPr/>
    </dgm:pt>
    <dgm:pt modelId="{2D5C1989-2D85-4CB7-AD13-232C0B5CA3C1}" type="pres">
      <dgm:prSet presAssocID="{168C5895-46C1-4746-A582-01A7823F7F8C}" presName="parTrans" presStyleLbl="sibTrans2D1" presStyleIdx="2" presStyleCnt="6"/>
      <dgm:spPr/>
    </dgm:pt>
    <dgm:pt modelId="{291767AE-9157-41E8-9281-E928ED213137}" type="pres">
      <dgm:prSet presAssocID="{168C5895-46C1-4746-A582-01A7823F7F8C}" presName="connectorText" presStyleLbl="sibTrans2D1" presStyleIdx="2" presStyleCnt="6"/>
      <dgm:spPr/>
    </dgm:pt>
    <dgm:pt modelId="{D5007A5C-C248-4080-BF4B-5885E4E4D84C}" type="pres">
      <dgm:prSet presAssocID="{CEAFD7A2-77C2-4AC0-96B3-16CD4AC4AC68}" presName="node" presStyleLbl="node1" presStyleIdx="2" presStyleCnt="6">
        <dgm:presLayoutVars>
          <dgm:bulletEnabled val="1"/>
        </dgm:presLayoutVars>
      </dgm:prSet>
      <dgm:spPr/>
    </dgm:pt>
    <dgm:pt modelId="{1F5782E3-690D-40B9-AE80-1C954E7E7783}" type="pres">
      <dgm:prSet presAssocID="{D617A594-0D44-4F30-AED6-77B4544BFFB2}" presName="parTrans" presStyleLbl="sibTrans2D1" presStyleIdx="3" presStyleCnt="6"/>
      <dgm:spPr/>
    </dgm:pt>
    <dgm:pt modelId="{773CFE3E-2910-473B-8B97-420BCA9EDAB9}" type="pres">
      <dgm:prSet presAssocID="{D617A594-0D44-4F30-AED6-77B4544BFFB2}" presName="connectorText" presStyleLbl="sibTrans2D1" presStyleIdx="3" presStyleCnt="6"/>
      <dgm:spPr/>
    </dgm:pt>
    <dgm:pt modelId="{0134E61A-89A2-4ACC-A07A-D03E39E106A8}" type="pres">
      <dgm:prSet presAssocID="{ECC55E9F-486A-4FCA-9676-AF7CC2C7BF4C}" presName="node" presStyleLbl="node1" presStyleIdx="3" presStyleCnt="6">
        <dgm:presLayoutVars>
          <dgm:bulletEnabled val="1"/>
        </dgm:presLayoutVars>
      </dgm:prSet>
      <dgm:spPr/>
    </dgm:pt>
    <dgm:pt modelId="{670CA6F1-042E-4EF7-9B95-3279546A03CF}" type="pres">
      <dgm:prSet presAssocID="{0EC5DCCD-B468-4C1C-9420-FE997A2A163A}" presName="parTrans" presStyleLbl="sibTrans2D1" presStyleIdx="4" presStyleCnt="6"/>
      <dgm:spPr/>
    </dgm:pt>
    <dgm:pt modelId="{B346B60B-7C73-4B5E-B0FD-DC57189896D0}" type="pres">
      <dgm:prSet presAssocID="{0EC5DCCD-B468-4C1C-9420-FE997A2A163A}" presName="connectorText" presStyleLbl="sibTrans2D1" presStyleIdx="4" presStyleCnt="6"/>
      <dgm:spPr/>
    </dgm:pt>
    <dgm:pt modelId="{E79A9FAA-F1BE-463B-9AF1-72C039FE22DD}" type="pres">
      <dgm:prSet presAssocID="{E9531524-0135-4A56-86D5-09E03FFE4571}" presName="node" presStyleLbl="node1" presStyleIdx="4" presStyleCnt="6">
        <dgm:presLayoutVars>
          <dgm:bulletEnabled val="1"/>
        </dgm:presLayoutVars>
      </dgm:prSet>
      <dgm:spPr/>
    </dgm:pt>
    <dgm:pt modelId="{B3935A54-D9B7-466F-A1DB-DDDDE4F904C0}" type="pres">
      <dgm:prSet presAssocID="{C019C848-13D1-44BE-B01D-CE8DF32961B6}" presName="parTrans" presStyleLbl="sibTrans2D1" presStyleIdx="5" presStyleCnt="6"/>
      <dgm:spPr/>
    </dgm:pt>
    <dgm:pt modelId="{B3A0A3C1-03E5-46A4-B54F-96B0B2B7E365}" type="pres">
      <dgm:prSet presAssocID="{C019C848-13D1-44BE-B01D-CE8DF32961B6}" presName="connectorText" presStyleLbl="sibTrans2D1" presStyleIdx="5" presStyleCnt="6"/>
      <dgm:spPr/>
    </dgm:pt>
    <dgm:pt modelId="{C039F1E5-C522-4837-9E16-C100656E8040}" type="pres">
      <dgm:prSet presAssocID="{88D61D8D-4E5A-4986-B30A-D7ADB2C435DC}" presName="node" presStyleLbl="node1" presStyleIdx="5" presStyleCnt="6">
        <dgm:presLayoutVars>
          <dgm:bulletEnabled val="1"/>
        </dgm:presLayoutVars>
      </dgm:prSet>
      <dgm:spPr/>
    </dgm:pt>
  </dgm:ptLst>
  <dgm:cxnLst>
    <dgm:cxn modelId="{3964E703-1E2D-42C1-94FC-1D4027AA09C3}" srcId="{EFD1C314-58F3-49A1-BA5A-8B4345FF2ACE}" destId="{ECC55E9F-486A-4FCA-9676-AF7CC2C7BF4C}" srcOrd="3" destOrd="0" parTransId="{D617A594-0D44-4F30-AED6-77B4544BFFB2}" sibTransId="{400778BF-2B24-4B2E-84DA-06E97D91ED84}"/>
    <dgm:cxn modelId="{C40CD605-01C1-449E-905D-F0182ACD97EB}" type="presOf" srcId="{ECC55E9F-486A-4FCA-9676-AF7CC2C7BF4C}" destId="{0134E61A-89A2-4ACC-A07A-D03E39E106A8}" srcOrd="0" destOrd="0" presId="urn:microsoft.com/office/officeart/2005/8/layout/radial5"/>
    <dgm:cxn modelId="{E21EF20F-A54C-414A-A3AF-317AF34B74B9}" srcId="{EFD1C314-58F3-49A1-BA5A-8B4345FF2ACE}" destId="{CEAFD7A2-77C2-4AC0-96B3-16CD4AC4AC68}" srcOrd="2" destOrd="0" parTransId="{168C5895-46C1-4746-A582-01A7823F7F8C}" sibTransId="{DEEF8407-ED3F-4357-AB6F-34668DDFD30B}"/>
    <dgm:cxn modelId="{F4B96912-A433-4C5F-A2F7-15FE3EB4CA94}" type="presOf" srcId="{CEAFD7A2-77C2-4AC0-96B3-16CD4AC4AC68}" destId="{D5007A5C-C248-4080-BF4B-5885E4E4D84C}" srcOrd="0" destOrd="0" presId="urn:microsoft.com/office/officeart/2005/8/layout/radial5"/>
    <dgm:cxn modelId="{D9360F1A-BB7E-49A1-9A9B-7C8A5743A58F}" type="presOf" srcId="{FBEAD42B-8572-4A30-8FC8-64C96B2A5E47}" destId="{60AB342E-29C6-4E06-BF4E-89C8332F1285}" srcOrd="0" destOrd="0" presId="urn:microsoft.com/office/officeart/2005/8/layout/radial5"/>
    <dgm:cxn modelId="{59836A25-9005-4229-A191-FBDD2437C349}" type="presOf" srcId="{E9531524-0135-4A56-86D5-09E03FFE4571}" destId="{E79A9FAA-F1BE-463B-9AF1-72C039FE22DD}" srcOrd="0" destOrd="0" presId="urn:microsoft.com/office/officeart/2005/8/layout/radial5"/>
    <dgm:cxn modelId="{EF41ED2F-E692-4F5C-8B22-FA5C96DA911E}" type="presOf" srcId="{88D61D8D-4E5A-4986-B30A-D7ADB2C435DC}" destId="{C039F1E5-C522-4837-9E16-C100656E8040}" srcOrd="0" destOrd="0" presId="urn:microsoft.com/office/officeart/2005/8/layout/radial5"/>
    <dgm:cxn modelId="{357FCC3D-CA50-414E-A120-AE3864899A98}" srcId="{EFD1C314-58F3-49A1-BA5A-8B4345FF2ACE}" destId="{90CFC284-0544-44F8-82F5-F087F472127F}" srcOrd="0" destOrd="0" parTransId="{AF854C5B-83F0-4BD6-8FF8-6A5024BB9FEA}" sibTransId="{DBDA3E15-817F-4D6F-913B-A8B0BC04257F}"/>
    <dgm:cxn modelId="{2BDEF75E-DB95-42FA-BE86-14AD7BAA38FF}" type="presOf" srcId="{D617A594-0D44-4F30-AED6-77B4544BFFB2}" destId="{1F5782E3-690D-40B9-AE80-1C954E7E7783}" srcOrd="0" destOrd="0" presId="urn:microsoft.com/office/officeart/2005/8/layout/radial5"/>
    <dgm:cxn modelId="{DD5E1E6F-5E36-4874-8ED9-0F8F128CFB1C}" type="presOf" srcId="{168C5895-46C1-4746-A582-01A7823F7F8C}" destId="{291767AE-9157-41E8-9281-E928ED213137}" srcOrd="1" destOrd="0" presId="urn:microsoft.com/office/officeart/2005/8/layout/radial5"/>
    <dgm:cxn modelId="{7581C750-9097-478D-BB45-DCACB130422F}" type="presOf" srcId="{01D1C1FC-EEF1-45C4-A2D4-01E14D9F03BA}" destId="{3EC8848E-95EB-4C18-A8B4-86AB664E4B30}" srcOrd="0" destOrd="0" presId="urn:microsoft.com/office/officeart/2005/8/layout/radial5"/>
    <dgm:cxn modelId="{6BF11253-7507-4114-B22A-05D3F58FB0AE}" type="presOf" srcId="{AF854C5B-83F0-4BD6-8FF8-6A5024BB9FEA}" destId="{6B4A57B3-A533-42CD-91A7-EB8B2768C9D0}" srcOrd="0" destOrd="0" presId="urn:microsoft.com/office/officeart/2005/8/layout/radial5"/>
    <dgm:cxn modelId="{A66E4876-E2E3-4BBB-B2BB-5FD93E63EDE7}" srcId="{01D1C1FC-EEF1-45C4-A2D4-01E14D9F03BA}" destId="{EFD1C314-58F3-49A1-BA5A-8B4345FF2ACE}" srcOrd="0" destOrd="0" parTransId="{1E22C4CA-9749-4474-A393-AD0A6C122C41}" sibTransId="{B5E36A58-3792-43DA-A535-8A66DBCEF0F1}"/>
    <dgm:cxn modelId="{F2887A81-7105-4147-9EF1-978D5A3E6FDE}" type="presOf" srcId="{D617A594-0D44-4F30-AED6-77B4544BFFB2}" destId="{773CFE3E-2910-473B-8B97-420BCA9EDAB9}" srcOrd="1" destOrd="0" presId="urn:microsoft.com/office/officeart/2005/8/layout/radial5"/>
    <dgm:cxn modelId="{D24ECC89-891E-4BD5-B40D-9D64CF80E9C5}" type="presOf" srcId="{C019C848-13D1-44BE-B01D-CE8DF32961B6}" destId="{B3A0A3C1-03E5-46A4-B54F-96B0B2B7E365}" srcOrd="1" destOrd="0" presId="urn:microsoft.com/office/officeart/2005/8/layout/radial5"/>
    <dgm:cxn modelId="{1ED0189D-C572-498E-AAC8-1B1C28A84572}" type="presOf" srcId="{168C5895-46C1-4746-A582-01A7823F7F8C}" destId="{2D5C1989-2D85-4CB7-AD13-232C0B5CA3C1}" srcOrd="0" destOrd="0" presId="urn:microsoft.com/office/officeart/2005/8/layout/radial5"/>
    <dgm:cxn modelId="{73AF5FA8-B686-4D10-ACC0-3808AA9FB009}" type="presOf" srcId="{FBEAD42B-8572-4A30-8FC8-64C96B2A5E47}" destId="{AAA7E304-9D4C-4356-A18A-2F729B1C7090}" srcOrd="1" destOrd="0" presId="urn:microsoft.com/office/officeart/2005/8/layout/radial5"/>
    <dgm:cxn modelId="{A1DE19AE-2B6D-4039-9BE4-600CC720F917}" type="presOf" srcId="{EFD1C314-58F3-49A1-BA5A-8B4345FF2ACE}" destId="{69CD1B5B-AA54-40C5-8B3C-6C5AC202D3D7}" srcOrd="0" destOrd="0" presId="urn:microsoft.com/office/officeart/2005/8/layout/radial5"/>
    <dgm:cxn modelId="{CF31F8AE-BA02-4625-A622-930D7AD09BB9}" srcId="{EFD1C314-58F3-49A1-BA5A-8B4345FF2ACE}" destId="{88D61D8D-4E5A-4986-B30A-D7ADB2C435DC}" srcOrd="5" destOrd="0" parTransId="{C019C848-13D1-44BE-B01D-CE8DF32961B6}" sibTransId="{AC06C3BA-24A1-4CD1-8A0E-EBB0918F4F15}"/>
    <dgm:cxn modelId="{F25F37B2-B611-4935-AD51-6F990FECB258}" srcId="{EFD1C314-58F3-49A1-BA5A-8B4345FF2ACE}" destId="{E9531524-0135-4A56-86D5-09E03FFE4571}" srcOrd="4" destOrd="0" parTransId="{0EC5DCCD-B468-4C1C-9420-FE997A2A163A}" sibTransId="{0AB7DE97-9B49-451A-8CAE-064B819AD9B7}"/>
    <dgm:cxn modelId="{08026DB6-1EB8-4B7C-8858-D314ED124D08}" type="presOf" srcId="{0EC5DCCD-B468-4C1C-9420-FE997A2A163A}" destId="{670CA6F1-042E-4EF7-9B95-3279546A03CF}" srcOrd="0" destOrd="0" presId="urn:microsoft.com/office/officeart/2005/8/layout/radial5"/>
    <dgm:cxn modelId="{5BB408D6-2A67-4CC5-BC93-4A2A91266DA3}" type="presOf" srcId="{925D5F26-D23B-40F6-A2DB-70F2DD6E1F06}" destId="{041B2C16-2E6A-4D9E-BCA3-D72F4B165E66}" srcOrd="0" destOrd="0" presId="urn:microsoft.com/office/officeart/2005/8/layout/radial5"/>
    <dgm:cxn modelId="{F67BBDDC-743D-4C95-B728-2A5F18D066DB}" type="presOf" srcId="{0EC5DCCD-B468-4C1C-9420-FE997A2A163A}" destId="{B346B60B-7C73-4B5E-B0FD-DC57189896D0}" srcOrd="1" destOrd="0" presId="urn:microsoft.com/office/officeart/2005/8/layout/radial5"/>
    <dgm:cxn modelId="{23A608DD-32B7-42C7-92C5-994E303432FC}" type="presOf" srcId="{90CFC284-0544-44F8-82F5-F087F472127F}" destId="{72068F5B-8726-48A3-8479-CDD32737716D}" srcOrd="0" destOrd="0" presId="urn:microsoft.com/office/officeart/2005/8/layout/radial5"/>
    <dgm:cxn modelId="{913840E0-4D06-4A93-99BB-875B1DA85E12}" srcId="{EFD1C314-58F3-49A1-BA5A-8B4345FF2ACE}" destId="{925D5F26-D23B-40F6-A2DB-70F2DD6E1F06}" srcOrd="1" destOrd="0" parTransId="{FBEAD42B-8572-4A30-8FC8-64C96B2A5E47}" sibTransId="{215B42B8-EBE9-430C-9861-19C862F693C6}"/>
    <dgm:cxn modelId="{BD2299F2-D8BD-4DFA-9B1A-47B836944A51}" type="presOf" srcId="{AF854C5B-83F0-4BD6-8FF8-6A5024BB9FEA}" destId="{97172504-0B89-4B2E-91AA-B88667DEF551}" srcOrd="1" destOrd="0" presId="urn:microsoft.com/office/officeart/2005/8/layout/radial5"/>
    <dgm:cxn modelId="{70D36EF6-4870-4401-9AD9-14ADE6FEAD79}" type="presOf" srcId="{C019C848-13D1-44BE-B01D-CE8DF32961B6}" destId="{B3935A54-D9B7-466F-A1DB-DDDDE4F904C0}" srcOrd="0" destOrd="0" presId="urn:microsoft.com/office/officeart/2005/8/layout/radial5"/>
    <dgm:cxn modelId="{46057BD5-9D15-4BDA-9308-09B9F17983E4}" type="presParOf" srcId="{3EC8848E-95EB-4C18-A8B4-86AB664E4B30}" destId="{69CD1B5B-AA54-40C5-8B3C-6C5AC202D3D7}" srcOrd="0" destOrd="0" presId="urn:microsoft.com/office/officeart/2005/8/layout/radial5"/>
    <dgm:cxn modelId="{468421F9-E87A-4C43-8599-E00B600F88ED}" type="presParOf" srcId="{3EC8848E-95EB-4C18-A8B4-86AB664E4B30}" destId="{6B4A57B3-A533-42CD-91A7-EB8B2768C9D0}" srcOrd="1" destOrd="0" presId="urn:microsoft.com/office/officeart/2005/8/layout/radial5"/>
    <dgm:cxn modelId="{23F3D2B7-F7B4-4EE3-96AF-BB3B987A3238}" type="presParOf" srcId="{6B4A57B3-A533-42CD-91A7-EB8B2768C9D0}" destId="{97172504-0B89-4B2E-91AA-B88667DEF551}" srcOrd="0" destOrd="0" presId="urn:microsoft.com/office/officeart/2005/8/layout/radial5"/>
    <dgm:cxn modelId="{D37F8A6F-A5EC-4198-B4A4-B935CF1918D9}" type="presParOf" srcId="{3EC8848E-95EB-4C18-A8B4-86AB664E4B30}" destId="{72068F5B-8726-48A3-8479-CDD32737716D}" srcOrd="2" destOrd="0" presId="urn:microsoft.com/office/officeart/2005/8/layout/radial5"/>
    <dgm:cxn modelId="{DF276ED1-63F3-47B5-80EC-3CC64453EA76}" type="presParOf" srcId="{3EC8848E-95EB-4C18-A8B4-86AB664E4B30}" destId="{60AB342E-29C6-4E06-BF4E-89C8332F1285}" srcOrd="3" destOrd="0" presId="urn:microsoft.com/office/officeart/2005/8/layout/radial5"/>
    <dgm:cxn modelId="{E48A09E2-ECAB-464B-8F49-C67E0E435CB4}" type="presParOf" srcId="{60AB342E-29C6-4E06-BF4E-89C8332F1285}" destId="{AAA7E304-9D4C-4356-A18A-2F729B1C7090}" srcOrd="0" destOrd="0" presId="urn:microsoft.com/office/officeart/2005/8/layout/radial5"/>
    <dgm:cxn modelId="{EA81C60D-7832-4ED4-B349-EB4B07541818}" type="presParOf" srcId="{3EC8848E-95EB-4C18-A8B4-86AB664E4B30}" destId="{041B2C16-2E6A-4D9E-BCA3-D72F4B165E66}" srcOrd="4" destOrd="0" presId="urn:microsoft.com/office/officeart/2005/8/layout/radial5"/>
    <dgm:cxn modelId="{D4ABFA06-77B7-46F3-A8E8-B56E7F3D66C6}" type="presParOf" srcId="{3EC8848E-95EB-4C18-A8B4-86AB664E4B30}" destId="{2D5C1989-2D85-4CB7-AD13-232C0B5CA3C1}" srcOrd="5" destOrd="0" presId="urn:microsoft.com/office/officeart/2005/8/layout/radial5"/>
    <dgm:cxn modelId="{5BFD0FEA-EB3A-447A-BC9E-26D4E0DDB1B0}" type="presParOf" srcId="{2D5C1989-2D85-4CB7-AD13-232C0B5CA3C1}" destId="{291767AE-9157-41E8-9281-E928ED213137}" srcOrd="0" destOrd="0" presId="urn:microsoft.com/office/officeart/2005/8/layout/radial5"/>
    <dgm:cxn modelId="{055ACE7A-931A-48EE-A7ED-CD6246CE312E}" type="presParOf" srcId="{3EC8848E-95EB-4C18-A8B4-86AB664E4B30}" destId="{D5007A5C-C248-4080-BF4B-5885E4E4D84C}" srcOrd="6" destOrd="0" presId="urn:microsoft.com/office/officeart/2005/8/layout/radial5"/>
    <dgm:cxn modelId="{7851958E-DB4B-4F5E-AAC8-C9D08E10E84C}" type="presParOf" srcId="{3EC8848E-95EB-4C18-A8B4-86AB664E4B30}" destId="{1F5782E3-690D-40B9-AE80-1C954E7E7783}" srcOrd="7" destOrd="0" presId="urn:microsoft.com/office/officeart/2005/8/layout/radial5"/>
    <dgm:cxn modelId="{6AFDCCDC-6BBD-43FC-A594-D7B11D04EDF5}" type="presParOf" srcId="{1F5782E3-690D-40B9-AE80-1C954E7E7783}" destId="{773CFE3E-2910-473B-8B97-420BCA9EDAB9}" srcOrd="0" destOrd="0" presId="urn:microsoft.com/office/officeart/2005/8/layout/radial5"/>
    <dgm:cxn modelId="{05435026-1E6B-4DCC-98A5-1BF88F43B137}" type="presParOf" srcId="{3EC8848E-95EB-4C18-A8B4-86AB664E4B30}" destId="{0134E61A-89A2-4ACC-A07A-D03E39E106A8}" srcOrd="8" destOrd="0" presId="urn:microsoft.com/office/officeart/2005/8/layout/radial5"/>
    <dgm:cxn modelId="{053C4F0B-E80E-4DF5-A4B2-E608F653D334}" type="presParOf" srcId="{3EC8848E-95EB-4C18-A8B4-86AB664E4B30}" destId="{670CA6F1-042E-4EF7-9B95-3279546A03CF}" srcOrd="9" destOrd="0" presId="urn:microsoft.com/office/officeart/2005/8/layout/radial5"/>
    <dgm:cxn modelId="{126D21C1-D220-436B-927A-17F8DCFC0DD2}" type="presParOf" srcId="{670CA6F1-042E-4EF7-9B95-3279546A03CF}" destId="{B346B60B-7C73-4B5E-B0FD-DC57189896D0}" srcOrd="0" destOrd="0" presId="urn:microsoft.com/office/officeart/2005/8/layout/radial5"/>
    <dgm:cxn modelId="{A7D51890-3DD7-450F-9436-7AE8268F1E73}" type="presParOf" srcId="{3EC8848E-95EB-4C18-A8B4-86AB664E4B30}" destId="{E79A9FAA-F1BE-463B-9AF1-72C039FE22DD}" srcOrd="10" destOrd="0" presId="urn:microsoft.com/office/officeart/2005/8/layout/radial5"/>
    <dgm:cxn modelId="{AF30A015-9B8C-4614-B0E4-CDE8B6FA7245}" type="presParOf" srcId="{3EC8848E-95EB-4C18-A8B4-86AB664E4B30}" destId="{B3935A54-D9B7-466F-A1DB-DDDDE4F904C0}" srcOrd="11" destOrd="0" presId="urn:microsoft.com/office/officeart/2005/8/layout/radial5"/>
    <dgm:cxn modelId="{E6EB614A-C91B-4728-A0B3-7BA9A90762C3}" type="presParOf" srcId="{B3935A54-D9B7-466F-A1DB-DDDDE4F904C0}" destId="{B3A0A3C1-03E5-46A4-B54F-96B0B2B7E365}" srcOrd="0" destOrd="0" presId="urn:microsoft.com/office/officeart/2005/8/layout/radial5"/>
    <dgm:cxn modelId="{75AB19DB-F03C-4607-AB37-FD50AB76CE2B}" type="presParOf" srcId="{3EC8848E-95EB-4C18-A8B4-86AB664E4B30}" destId="{C039F1E5-C522-4837-9E16-C100656E8040}"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767063-0E0A-444C-B4DC-CB72E7104046}" type="doc">
      <dgm:prSet loTypeId="urn:microsoft.com/office/officeart/2005/8/layout/process1" loCatId="process" qsTypeId="urn:microsoft.com/office/officeart/2005/8/quickstyle/simple1" qsCatId="simple" csTypeId="urn:microsoft.com/office/officeart/2005/8/colors/accent1_2" csCatId="accent1" phldr="1"/>
      <dgm:spPr/>
    </dgm:pt>
    <dgm:pt modelId="{45480AF8-5A63-49A2-B8C7-7A0697552EC5}">
      <dgm:prSet phldrT="[Text]"/>
      <dgm:spPr/>
      <dgm:t>
        <a:bodyPr/>
        <a:lstStyle/>
        <a:p>
          <a:r>
            <a:rPr lang="en-US" dirty="0"/>
            <a:t>Uncontrolled high blood pressure</a:t>
          </a:r>
        </a:p>
      </dgm:t>
    </dgm:pt>
    <dgm:pt modelId="{99341D8E-175A-496F-82B0-661B69BFF421}" type="parTrans" cxnId="{0ED12E62-2C66-4FB2-AB73-C082965788B9}">
      <dgm:prSet/>
      <dgm:spPr/>
      <dgm:t>
        <a:bodyPr/>
        <a:lstStyle/>
        <a:p>
          <a:endParaRPr lang="en-US"/>
        </a:p>
      </dgm:t>
    </dgm:pt>
    <dgm:pt modelId="{7E6D5165-ED25-49D6-B25E-0740DC490228}" type="sibTrans" cxnId="{0ED12E62-2C66-4FB2-AB73-C082965788B9}">
      <dgm:prSet/>
      <dgm:spPr/>
      <dgm:t>
        <a:bodyPr/>
        <a:lstStyle/>
        <a:p>
          <a:endParaRPr lang="en-US"/>
        </a:p>
      </dgm:t>
    </dgm:pt>
    <dgm:pt modelId="{7CD05869-8ABD-4660-AE42-23F0A5440A15}">
      <dgm:prSet phldrT="[Text]"/>
      <dgm:spPr/>
      <dgm:t>
        <a:bodyPr/>
        <a:lstStyle/>
        <a:p>
          <a:r>
            <a:rPr lang="en-US" dirty="0"/>
            <a:t>Strain on vessels (including those to brain)</a:t>
          </a:r>
        </a:p>
      </dgm:t>
    </dgm:pt>
    <dgm:pt modelId="{49B22747-7028-449A-B648-1AF9AB94B756}" type="parTrans" cxnId="{AD9F7A0B-1FCF-4861-9372-E9A91031B5C5}">
      <dgm:prSet/>
      <dgm:spPr/>
      <dgm:t>
        <a:bodyPr/>
        <a:lstStyle/>
        <a:p>
          <a:endParaRPr lang="en-US"/>
        </a:p>
      </dgm:t>
    </dgm:pt>
    <dgm:pt modelId="{10649C8B-0A62-4F77-B438-799E5ABA000F}" type="sibTrans" cxnId="{AD9F7A0B-1FCF-4861-9372-E9A91031B5C5}">
      <dgm:prSet/>
      <dgm:spPr/>
      <dgm:t>
        <a:bodyPr/>
        <a:lstStyle/>
        <a:p>
          <a:endParaRPr lang="en-US"/>
        </a:p>
      </dgm:t>
    </dgm:pt>
    <dgm:pt modelId="{02FBFB64-9F8D-4F74-9F8E-A06CDEF77F9F}">
      <dgm:prSet phldrT="[Text]"/>
      <dgm:spPr/>
      <dgm:t>
        <a:bodyPr/>
        <a:lstStyle/>
        <a:p>
          <a:r>
            <a:rPr lang="en-US" dirty="0"/>
            <a:t>Vessels weaken causing bleeding in the brain</a:t>
          </a:r>
        </a:p>
      </dgm:t>
    </dgm:pt>
    <dgm:pt modelId="{03D61663-1E79-4323-9282-1EC30D4EE55F}" type="parTrans" cxnId="{93E4BA9E-2A96-49EB-814D-0AFD8EDB6563}">
      <dgm:prSet/>
      <dgm:spPr/>
      <dgm:t>
        <a:bodyPr/>
        <a:lstStyle/>
        <a:p>
          <a:endParaRPr lang="en-US"/>
        </a:p>
      </dgm:t>
    </dgm:pt>
    <dgm:pt modelId="{4892170C-F247-4A0F-9F14-EEED1BEEA6B9}" type="sibTrans" cxnId="{93E4BA9E-2A96-49EB-814D-0AFD8EDB6563}">
      <dgm:prSet/>
      <dgm:spPr/>
      <dgm:t>
        <a:bodyPr/>
        <a:lstStyle/>
        <a:p>
          <a:endParaRPr lang="en-US"/>
        </a:p>
      </dgm:t>
    </dgm:pt>
    <dgm:pt modelId="{B07B7CEC-2519-4199-8534-76C975775A3E}">
      <dgm:prSet phldrT="[Text]"/>
      <dgm:spPr/>
      <dgm:t>
        <a:bodyPr/>
        <a:lstStyle/>
        <a:p>
          <a:r>
            <a:rPr lang="en-US" dirty="0"/>
            <a:t>Causes lack of blood to the brain</a:t>
          </a:r>
        </a:p>
      </dgm:t>
    </dgm:pt>
    <dgm:pt modelId="{EA111BBD-5BBB-4F50-8475-C70734B13D27}" type="parTrans" cxnId="{FDE9BF4B-5D9B-4EB3-9202-71E18FBAE16A}">
      <dgm:prSet/>
      <dgm:spPr/>
      <dgm:t>
        <a:bodyPr/>
        <a:lstStyle/>
        <a:p>
          <a:endParaRPr lang="en-US"/>
        </a:p>
      </dgm:t>
    </dgm:pt>
    <dgm:pt modelId="{55205093-B8E2-43B9-9EBE-7A405B665FED}" type="sibTrans" cxnId="{FDE9BF4B-5D9B-4EB3-9202-71E18FBAE16A}">
      <dgm:prSet/>
      <dgm:spPr/>
      <dgm:t>
        <a:bodyPr/>
        <a:lstStyle/>
        <a:p>
          <a:endParaRPr lang="en-US"/>
        </a:p>
      </dgm:t>
    </dgm:pt>
    <dgm:pt modelId="{9C8226E0-D72C-4787-8640-0A320A85339D}">
      <dgm:prSet phldrT="[Text]"/>
      <dgm:spPr/>
      <dgm:t>
        <a:bodyPr/>
        <a:lstStyle/>
        <a:p>
          <a:r>
            <a:rPr lang="en-US" dirty="0"/>
            <a:t>This is a stroke</a:t>
          </a:r>
        </a:p>
      </dgm:t>
    </dgm:pt>
    <dgm:pt modelId="{BB0DB321-F874-41D9-8D23-4E61EC1621C6}" type="parTrans" cxnId="{B5148BAE-15C8-4457-9D9D-53FCD48F3391}">
      <dgm:prSet/>
      <dgm:spPr/>
      <dgm:t>
        <a:bodyPr/>
        <a:lstStyle/>
        <a:p>
          <a:endParaRPr lang="en-US"/>
        </a:p>
      </dgm:t>
    </dgm:pt>
    <dgm:pt modelId="{32B24AEC-540F-4DC0-87B2-BABD68BD4C97}" type="sibTrans" cxnId="{B5148BAE-15C8-4457-9D9D-53FCD48F3391}">
      <dgm:prSet/>
      <dgm:spPr/>
      <dgm:t>
        <a:bodyPr/>
        <a:lstStyle/>
        <a:p>
          <a:endParaRPr lang="en-US"/>
        </a:p>
      </dgm:t>
    </dgm:pt>
    <dgm:pt modelId="{3598DBCF-5742-46D7-A823-983660134008}" type="pres">
      <dgm:prSet presAssocID="{C3767063-0E0A-444C-B4DC-CB72E7104046}" presName="Name0" presStyleCnt="0">
        <dgm:presLayoutVars>
          <dgm:dir/>
          <dgm:resizeHandles val="exact"/>
        </dgm:presLayoutVars>
      </dgm:prSet>
      <dgm:spPr/>
    </dgm:pt>
    <dgm:pt modelId="{51C6B2E8-5264-4224-A40A-FB480E9663A2}" type="pres">
      <dgm:prSet presAssocID="{45480AF8-5A63-49A2-B8C7-7A0697552EC5}" presName="node" presStyleLbl="node1" presStyleIdx="0" presStyleCnt="5">
        <dgm:presLayoutVars>
          <dgm:bulletEnabled val="1"/>
        </dgm:presLayoutVars>
      </dgm:prSet>
      <dgm:spPr/>
    </dgm:pt>
    <dgm:pt modelId="{CB5D05B0-F0ED-4C4F-9B67-60866F501207}" type="pres">
      <dgm:prSet presAssocID="{7E6D5165-ED25-49D6-B25E-0740DC490228}" presName="sibTrans" presStyleLbl="sibTrans2D1" presStyleIdx="0" presStyleCnt="4"/>
      <dgm:spPr/>
    </dgm:pt>
    <dgm:pt modelId="{CBFFB44B-3E07-4195-8928-8E3023EAB9DB}" type="pres">
      <dgm:prSet presAssocID="{7E6D5165-ED25-49D6-B25E-0740DC490228}" presName="connectorText" presStyleLbl="sibTrans2D1" presStyleIdx="0" presStyleCnt="4"/>
      <dgm:spPr/>
    </dgm:pt>
    <dgm:pt modelId="{F9A6AB8D-D014-4A6B-AF7F-CF6920DFE71E}" type="pres">
      <dgm:prSet presAssocID="{7CD05869-8ABD-4660-AE42-23F0A5440A15}" presName="node" presStyleLbl="node1" presStyleIdx="1" presStyleCnt="5">
        <dgm:presLayoutVars>
          <dgm:bulletEnabled val="1"/>
        </dgm:presLayoutVars>
      </dgm:prSet>
      <dgm:spPr/>
    </dgm:pt>
    <dgm:pt modelId="{28F22710-FCBC-4852-BED6-AB3DAE1C0C16}" type="pres">
      <dgm:prSet presAssocID="{10649C8B-0A62-4F77-B438-799E5ABA000F}" presName="sibTrans" presStyleLbl="sibTrans2D1" presStyleIdx="1" presStyleCnt="4"/>
      <dgm:spPr/>
    </dgm:pt>
    <dgm:pt modelId="{8D81FC8D-E040-44EF-B9BF-53CEBE3ACCA5}" type="pres">
      <dgm:prSet presAssocID="{10649C8B-0A62-4F77-B438-799E5ABA000F}" presName="connectorText" presStyleLbl="sibTrans2D1" presStyleIdx="1" presStyleCnt="4"/>
      <dgm:spPr/>
    </dgm:pt>
    <dgm:pt modelId="{E4D3D60E-88FB-404F-8CA6-B60B6382C174}" type="pres">
      <dgm:prSet presAssocID="{02FBFB64-9F8D-4F74-9F8E-A06CDEF77F9F}" presName="node" presStyleLbl="node1" presStyleIdx="2" presStyleCnt="5">
        <dgm:presLayoutVars>
          <dgm:bulletEnabled val="1"/>
        </dgm:presLayoutVars>
      </dgm:prSet>
      <dgm:spPr/>
    </dgm:pt>
    <dgm:pt modelId="{6A8AAFC2-9A59-4773-AE06-650848BFA062}" type="pres">
      <dgm:prSet presAssocID="{4892170C-F247-4A0F-9F14-EEED1BEEA6B9}" presName="sibTrans" presStyleLbl="sibTrans2D1" presStyleIdx="2" presStyleCnt="4"/>
      <dgm:spPr/>
    </dgm:pt>
    <dgm:pt modelId="{2A16E1F6-4964-494B-97F5-C5BA5C811BA0}" type="pres">
      <dgm:prSet presAssocID="{4892170C-F247-4A0F-9F14-EEED1BEEA6B9}" presName="connectorText" presStyleLbl="sibTrans2D1" presStyleIdx="2" presStyleCnt="4"/>
      <dgm:spPr/>
    </dgm:pt>
    <dgm:pt modelId="{9D2B12B0-9664-4C43-BBC9-E78474B6DAB4}" type="pres">
      <dgm:prSet presAssocID="{B07B7CEC-2519-4199-8534-76C975775A3E}" presName="node" presStyleLbl="node1" presStyleIdx="3" presStyleCnt="5">
        <dgm:presLayoutVars>
          <dgm:bulletEnabled val="1"/>
        </dgm:presLayoutVars>
      </dgm:prSet>
      <dgm:spPr/>
    </dgm:pt>
    <dgm:pt modelId="{2C04322F-8A54-48BC-8C5E-872C17B64DAB}" type="pres">
      <dgm:prSet presAssocID="{55205093-B8E2-43B9-9EBE-7A405B665FED}" presName="sibTrans" presStyleLbl="sibTrans2D1" presStyleIdx="3" presStyleCnt="4"/>
      <dgm:spPr/>
    </dgm:pt>
    <dgm:pt modelId="{FA3010BE-F544-4677-B79F-BC6A4F5E57E8}" type="pres">
      <dgm:prSet presAssocID="{55205093-B8E2-43B9-9EBE-7A405B665FED}" presName="connectorText" presStyleLbl="sibTrans2D1" presStyleIdx="3" presStyleCnt="4"/>
      <dgm:spPr/>
    </dgm:pt>
    <dgm:pt modelId="{49317BB8-4CED-40F5-BB38-E2973676C17F}" type="pres">
      <dgm:prSet presAssocID="{9C8226E0-D72C-4787-8640-0A320A85339D}" presName="node" presStyleLbl="node1" presStyleIdx="4" presStyleCnt="5">
        <dgm:presLayoutVars>
          <dgm:bulletEnabled val="1"/>
        </dgm:presLayoutVars>
      </dgm:prSet>
      <dgm:spPr/>
    </dgm:pt>
  </dgm:ptLst>
  <dgm:cxnLst>
    <dgm:cxn modelId="{AD9F7A0B-1FCF-4861-9372-E9A91031B5C5}" srcId="{C3767063-0E0A-444C-B4DC-CB72E7104046}" destId="{7CD05869-8ABD-4660-AE42-23F0A5440A15}" srcOrd="1" destOrd="0" parTransId="{49B22747-7028-449A-B648-1AF9AB94B756}" sibTransId="{10649C8B-0A62-4F77-B438-799E5ABA000F}"/>
    <dgm:cxn modelId="{7AFF8A1D-BF6A-4FEE-A558-4C32F41A1323}" type="presOf" srcId="{B07B7CEC-2519-4199-8534-76C975775A3E}" destId="{9D2B12B0-9664-4C43-BBC9-E78474B6DAB4}" srcOrd="0" destOrd="0" presId="urn:microsoft.com/office/officeart/2005/8/layout/process1"/>
    <dgm:cxn modelId="{0F096A27-B962-4B54-A286-11EDAA647B49}" type="presOf" srcId="{7E6D5165-ED25-49D6-B25E-0740DC490228}" destId="{CB5D05B0-F0ED-4C4F-9B67-60866F501207}" srcOrd="0" destOrd="0" presId="urn:microsoft.com/office/officeart/2005/8/layout/process1"/>
    <dgm:cxn modelId="{F810BA27-3C8A-473C-B0DA-F95E77D59EEF}" type="presOf" srcId="{55205093-B8E2-43B9-9EBE-7A405B665FED}" destId="{2C04322F-8A54-48BC-8C5E-872C17B64DAB}" srcOrd="0" destOrd="0" presId="urn:microsoft.com/office/officeart/2005/8/layout/process1"/>
    <dgm:cxn modelId="{0ED12E62-2C66-4FB2-AB73-C082965788B9}" srcId="{C3767063-0E0A-444C-B4DC-CB72E7104046}" destId="{45480AF8-5A63-49A2-B8C7-7A0697552EC5}" srcOrd="0" destOrd="0" parTransId="{99341D8E-175A-496F-82B0-661B69BFF421}" sibTransId="{7E6D5165-ED25-49D6-B25E-0740DC490228}"/>
    <dgm:cxn modelId="{D5D44142-EF57-4515-AC9A-515FC43F8E18}" type="presOf" srcId="{7CD05869-8ABD-4660-AE42-23F0A5440A15}" destId="{F9A6AB8D-D014-4A6B-AF7F-CF6920DFE71E}" srcOrd="0" destOrd="0" presId="urn:microsoft.com/office/officeart/2005/8/layout/process1"/>
    <dgm:cxn modelId="{4A31D242-3514-4121-AAD4-F208969C1BCC}" type="presOf" srcId="{10649C8B-0A62-4F77-B438-799E5ABA000F}" destId="{28F22710-FCBC-4852-BED6-AB3DAE1C0C16}" srcOrd="0" destOrd="0" presId="urn:microsoft.com/office/officeart/2005/8/layout/process1"/>
    <dgm:cxn modelId="{49FDBC69-62CC-4E27-8226-A589F1F235B9}" type="presOf" srcId="{7E6D5165-ED25-49D6-B25E-0740DC490228}" destId="{CBFFB44B-3E07-4195-8928-8E3023EAB9DB}" srcOrd="1" destOrd="0" presId="urn:microsoft.com/office/officeart/2005/8/layout/process1"/>
    <dgm:cxn modelId="{FDE9BF4B-5D9B-4EB3-9202-71E18FBAE16A}" srcId="{C3767063-0E0A-444C-B4DC-CB72E7104046}" destId="{B07B7CEC-2519-4199-8534-76C975775A3E}" srcOrd="3" destOrd="0" parTransId="{EA111BBD-5BBB-4F50-8475-C70734B13D27}" sibTransId="{55205093-B8E2-43B9-9EBE-7A405B665FED}"/>
    <dgm:cxn modelId="{549ED685-D8F1-4891-BDA7-0527CA850AA7}" type="presOf" srcId="{9C8226E0-D72C-4787-8640-0A320A85339D}" destId="{49317BB8-4CED-40F5-BB38-E2973676C17F}" srcOrd="0" destOrd="0" presId="urn:microsoft.com/office/officeart/2005/8/layout/process1"/>
    <dgm:cxn modelId="{16CB1086-FC8A-4DE1-A54E-849AE475019D}" type="presOf" srcId="{02FBFB64-9F8D-4F74-9F8E-A06CDEF77F9F}" destId="{E4D3D60E-88FB-404F-8CA6-B60B6382C174}" srcOrd="0" destOrd="0" presId="urn:microsoft.com/office/officeart/2005/8/layout/process1"/>
    <dgm:cxn modelId="{BBE77E96-4CFF-4651-9E02-E70710163ED0}" type="presOf" srcId="{55205093-B8E2-43B9-9EBE-7A405B665FED}" destId="{FA3010BE-F544-4677-B79F-BC6A4F5E57E8}" srcOrd="1" destOrd="0" presId="urn:microsoft.com/office/officeart/2005/8/layout/process1"/>
    <dgm:cxn modelId="{93E4BA9E-2A96-49EB-814D-0AFD8EDB6563}" srcId="{C3767063-0E0A-444C-B4DC-CB72E7104046}" destId="{02FBFB64-9F8D-4F74-9F8E-A06CDEF77F9F}" srcOrd="2" destOrd="0" parTransId="{03D61663-1E79-4323-9282-1EC30D4EE55F}" sibTransId="{4892170C-F247-4A0F-9F14-EEED1BEEA6B9}"/>
    <dgm:cxn modelId="{B5148BAE-15C8-4457-9D9D-53FCD48F3391}" srcId="{C3767063-0E0A-444C-B4DC-CB72E7104046}" destId="{9C8226E0-D72C-4787-8640-0A320A85339D}" srcOrd="4" destOrd="0" parTransId="{BB0DB321-F874-41D9-8D23-4E61EC1621C6}" sibTransId="{32B24AEC-540F-4DC0-87B2-BABD68BD4C97}"/>
    <dgm:cxn modelId="{85CB00C7-2E67-4F95-805C-CBC922136BEE}" type="presOf" srcId="{45480AF8-5A63-49A2-B8C7-7A0697552EC5}" destId="{51C6B2E8-5264-4224-A40A-FB480E9663A2}" srcOrd="0" destOrd="0" presId="urn:microsoft.com/office/officeart/2005/8/layout/process1"/>
    <dgm:cxn modelId="{608BC7C8-D34C-4ED4-8F3D-2261BBF48F8F}" type="presOf" srcId="{4892170C-F247-4A0F-9F14-EEED1BEEA6B9}" destId="{6A8AAFC2-9A59-4773-AE06-650848BFA062}" srcOrd="0" destOrd="0" presId="urn:microsoft.com/office/officeart/2005/8/layout/process1"/>
    <dgm:cxn modelId="{7B7639D6-83B6-4C05-94D8-28856D98883C}" type="presOf" srcId="{4892170C-F247-4A0F-9F14-EEED1BEEA6B9}" destId="{2A16E1F6-4964-494B-97F5-C5BA5C811BA0}" srcOrd="1" destOrd="0" presId="urn:microsoft.com/office/officeart/2005/8/layout/process1"/>
    <dgm:cxn modelId="{BC0503F3-76B6-49C2-A9FF-0CA35E521852}" type="presOf" srcId="{10649C8B-0A62-4F77-B438-799E5ABA000F}" destId="{8D81FC8D-E040-44EF-B9BF-53CEBE3ACCA5}" srcOrd="1" destOrd="0" presId="urn:microsoft.com/office/officeart/2005/8/layout/process1"/>
    <dgm:cxn modelId="{28C40FF4-3D5F-44B0-852F-0B37217170FD}" type="presOf" srcId="{C3767063-0E0A-444C-B4DC-CB72E7104046}" destId="{3598DBCF-5742-46D7-A823-983660134008}" srcOrd="0" destOrd="0" presId="urn:microsoft.com/office/officeart/2005/8/layout/process1"/>
    <dgm:cxn modelId="{BE8D9304-BAC9-44C3-B151-C811FF2338C7}" type="presParOf" srcId="{3598DBCF-5742-46D7-A823-983660134008}" destId="{51C6B2E8-5264-4224-A40A-FB480E9663A2}" srcOrd="0" destOrd="0" presId="urn:microsoft.com/office/officeart/2005/8/layout/process1"/>
    <dgm:cxn modelId="{1C96143A-1D54-41A0-BF52-E6F06C7276ED}" type="presParOf" srcId="{3598DBCF-5742-46D7-A823-983660134008}" destId="{CB5D05B0-F0ED-4C4F-9B67-60866F501207}" srcOrd="1" destOrd="0" presId="urn:microsoft.com/office/officeart/2005/8/layout/process1"/>
    <dgm:cxn modelId="{48EE8CB0-5A0E-4271-B85A-F15540848FB8}" type="presParOf" srcId="{CB5D05B0-F0ED-4C4F-9B67-60866F501207}" destId="{CBFFB44B-3E07-4195-8928-8E3023EAB9DB}" srcOrd="0" destOrd="0" presId="urn:microsoft.com/office/officeart/2005/8/layout/process1"/>
    <dgm:cxn modelId="{97C771B4-D917-4D54-AA8E-C53A11D9D0ED}" type="presParOf" srcId="{3598DBCF-5742-46D7-A823-983660134008}" destId="{F9A6AB8D-D014-4A6B-AF7F-CF6920DFE71E}" srcOrd="2" destOrd="0" presId="urn:microsoft.com/office/officeart/2005/8/layout/process1"/>
    <dgm:cxn modelId="{585B16C6-8484-4B4A-A1BE-DCE8F947357A}" type="presParOf" srcId="{3598DBCF-5742-46D7-A823-983660134008}" destId="{28F22710-FCBC-4852-BED6-AB3DAE1C0C16}" srcOrd="3" destOrd="0" presId="urn:microsoft.com/office/officeart/2005/8/layout/process1"/>
    <dgm:cxn modelId="{FE58A8DD-68AC-4FBC-B68F-E8FFF8446BA9}" type="presParOf" srcId="{28F22710-FCBC-4852-BED6-AB3DAE1C0C16}" destId="{8D81FC8D-E040-44EF-B9BF-53CEBE3ACCA5}" srcOrd="0" destOrd="0" presId="urn:microsoft.com/office/officeart/2005/8/layout/process1"/>
    <dgm:cxn modelId="{FEE7B127-356F-41D8-8B2C-524529EC3B84}" type="presParOf" srcId="{3598DBCF-5742-46D7-A823-983660134008}" destId="{E4D3D60E-88FB-404F-8CA6-B60B6382C174}" srcOrd="4" destOrd="0" presId="urn:microsoft.com/office/officeart/2005/8/layout/process1"/>
    <dgm:cxn modelId="{5AB7817D-DD8F-4B6F-BC3E-70C204DC7159}" type="presParOf" srcId="{3598DBCF-5742-46D7-A823-983660134008}" destId="{6A8AAFC2-9A59-4773-AE06-650848BFA062}" srcOrd="5" destOrd="0" presId="urn:microsoft.com/office/officeart/2005/8/layout/process1"/>
    <dgm:cxn modelId="{6B7FCD88-32A4-4821-9BD7-50807DB60232}" type="presParOf" srcId="{6A8AAFC2-9A59-4773-AE06-650848BFA062}" destId="{2A16E1F6-4964-494B-97F5-C5BA5C811BA0}" srcOrd="0" destOrd="0" presId="urn:microsoft.com/office/officeart/2005/8/layout/process1"/>
    <dgm:cxn modelId="{C93D821C-C040-4ACD-B0B3-1A071E627522}" type="presParOf" srcId="{3598DBCF-5742-46D7-A823-983660134008}" destId="{9D2B12B0-9664-4C43-BBC9-E78474B6DAB4}" srcOrd="6" destOrd="0" presId="urn:microsoft.com/office/officeart/2005/8/layout/process1"/>
    <dgm:cxn modelId="{024A8E4B-3402-4658-AA09-22302CEDB966}" type="presParOf" srcId="{3598DBCF-5742-46D7-A823-983660134008}" destId="{2C04322F-8A54-48BC-8C5E-872C17B64DAB}" srcOrd="7" destOrd="0" presId="urn:microsoft.com/office/officeart/2005/8/layout/process1"/>
    <dgm:cxn modelId="{8D697A31-439C-4D54-9567-7C19CCF42EC2}" type="presParOf" srcId="{2C04322F-8A54-48BC-8C5E-872C17B64DAB}" destId="{FA3010BE-F544-4677-B79F-BC6A4F5E57E8}" srcOrd="0" destOrd="0" presId="urn:microsoft.com/office/officeart/2005/8/layout/process1"/>
    <dgm:cxn modelId="{3477A735-5A48-4196-8E6E-8D71121B5F92}" type="presParOf" srcId="{3598DBCF-5742-46D7-A823-983660134008}" destId="{49317BB8-4CED-40F5-BB38-E2973676C17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26A014-FB31-4C01-90AD-07C377BBEDE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2CB4450C-2720-4344-879C-A3A3E6DB12CD}">
      <dgm:prSet phldrT="[Text]"/>
      <dgm:spPr/>
      <dgm:t>
        <a:bodyPr/>
        <a:lstStyle/>
        <a:p>
          <a:r>
            <a:rPr lang="en-US" dirty="0">
              <a:solidFill>
                <a:schemeClr val="bg1"/>
              </a:solidFill>
            </a:rPr>
            <a:t>Benefits of a healthy diet</a:t>
          </a:r>
        </a:p>
      </dgm:t>
    </dgm:pt>
    <dgm:pt modelId="{BDCE98BE-482B-47CD-8CB2-9C31983DA2DA}" type="parTrans" cxnId="{6FBF2B39-2C8E-4B40-A97F-D3D2D23644E4}">
      <dgm:prSet/>
      <dgm:spPr/>
      <dgm:t>
        <a:bodyPr/>
        <a:lstStyle/>
        <a:p>
          <a:endParaRPr lang="en-US">
            <a:solidFill>
              <a:schemeClr val="bg1"/>
            </a:solidFill>
          </a:endParaRPr>
        </a:p>
      </dgm:t>
    </dgm:pt>
    <dgm:pt modelId="{0152EDEE-41F1-4DDF-A03B-C42C28E885B2}" type="sibTrans" cxnId="{6FBF2B39-2C8E-4B40-A97F-D3D2D23644E4}">
      <dgm:prSet/>
      <dgm:spPr/>
      <dgm:t>
        <a:bodyPr/>
        <a:lstStyle/>
        <a:p>
          <a:endParaRPr lang="en-US">
            <a:solidFill>
              <a:schemeClr val="bg1"/>
            </a:solidFill>
          </a:endParaRPr>
        </a:p>
      </dgm:t>
    </dgm:pt>
    <dgm:pt modelId="{B0E20DAB-BB59-434B-B7F3-50E9E2654A12}">
      <dgm:prSet phldrT="[Text]"/>
      <dgm:spPr/>
      <dgm:t>
        <a:bodyPr/>
        <a:lstStyle/>
        <a:p>
          <a:r>
            <a:rPr lang="en-US" dirty="0">
              <a:solidFill>
                <a:schemeClr val="bg1"/>
              </a:solidFill>
            </a:rPr>
            <a:t>Lower cholesterol</a:t>
          </a:r>
        </a:p>
      </dgm:t>
    </dgm:pt>
    <dgm:pt modelId="{4DA83909-80D9-4281-ABAF-96D77EBECDFD}" type="parTrans" cxnId="{BB27BC98-96C4-48EA-A582-BE883E2BC446}">
      <dgm:prSet/>
      <dgm:spPr/>
      <dgm:t>
        <a:bodyPr/>
        <a:lstStyle/>
        <a:p>
          <a:endParaRPr lang="en-US">
            <a:solidFill>
              <a:schemeClr val="bg1"/>
            </a:solidFill>
          </a:endParaRPr>
        </a:p>
      </dgm:t>
    </dgm:pt>
    <dgm:pt modelId="{D3BB49E0-DF49-4C57-BE64-B16FFB873040}" type="sibTrans" cxnId="{BB27BC98-96C4-48EA-A582-BE883E2BC446}">
      <dgm:prSet/>
      <dgm:spPr/>
      <dgm:t>
        <a:bodyPr/>
        <a:lstStyle/>
        <a:p>
          <a:endParaRPr lang="en-US">
            <a:solidFill>
              <a:schemeClr val="bg1"/>
            </a:solidFill>
          </a:endParaRPr>
        </a:p>
      </dgm:t>
    </dgm:pt>
    <dgm:pt modelId="{FF707738-D0E3-4F64-9DDD-08E7777706F2}">
      <dgm:prSet phldrT="[Text]"/>
      <dgm:spPr/>
      <dgm:t>
        <a:bodyPr/>
        <a:lstStyle/>
        <a:p>
          <a:r>
            <a:rPr lang="en-US" dirty="0">
              <a:solidFill>
                <a:schemeClr val="bg1"/>
              </a:solidFill>
            </a:rPr>
            <a:t>Feel better</a:t>
          </a:r>
        </a:p>
      </dgm:t>
    </dgm:pt>
    <dgm:pt modelId="{590F4199-84DC-4A85-B313-A5B0BE55B14D}" type="parTrans" cxnId="{869BE558-0B3B-4AD1-9620-1B4A1279A088}">
      <dgm:prSet/>
      <dgm:spPr/>
      <dgm:t>
        <a:bodyPr/>
        <a:lstStyle/>
        <a:p>
          <a:endParaRPr lang="en-US">
            <a:solidFill>
              <a:schemeClr val="bg1"/>
            </a:solidFill>
          </a:endParaRPr>
        </a:p>
      </dgm:t>
    </dgm:pt>
    <dgm:pt modelId="{EC7DB1AD-F7C4-4DE8-BC6B-E890C93D30B4}" type="sibTrans" cxnId="{869BE558-0B3B-4AD1-9620-1B4A1279A088}">
      <dgm:prSet/>
      <dgm:spPr/>
      <dgm:t>
        <a:bodyPr/>
        <a:lstStyle/>
        <a:p>
          <a:endParaRPr lang="en-US">
            <a:solidFill>
              <a:schemeClr val="bg1"/>
            </a:solidFill>
          </a:endParaRPr>
        </a:p>
      </dgm:t>
    </dgm:pt>
    <dgm:pt modelId="{D19B3C81-2E6F-4B73-B95B-6CBF79C454CC}">
      <dgm:prSet phldrT="[Text]"/>
      <dgm:spPr/>
      <dgm:t>
        <a:bodyPr/>
        <a:lstStyle/>
        <a:p>
          <a:r>
            <a:rPr lang="en-US" dirty="0">
              <a:solidFill>
                <a:schemeClr val="bg1"/>
              </a:solidFill>
            </a:rPr>
            <a:t>Get toned, carry less excess fat</a:t>
          </a:r>
        </a:p>
      </dgm:t>
    </dgm:pt>
    <dgm:pt modelId="{69A9967D-CF5D-4CBF-90E1-F0AB800929F7}" type="parTrans" cxnId="{6199BEBF-C24A-483F-8EF9-02527D544FA0}">
      <dgm:prSet/>
      <dgm:spPr/>
      <dgm:t>
        <a:bodyPr/>
        <a:lstStyle/>
        <a:p>
          <a:endParaRPr lang="en-US">
            <a:solidFill>
              <a:schemeClr val="bg1"/>
            </a:solidFill>
          </a:endParaRPr>
        </a:p>
      </dgm:t>
    </dgm:pt>
    <dgm:pt modelId="{6C94C8CE-79A1-4D03-AAED-451C6A52F30B}" type="sibTrans" cxnId="{6199BEBF-C24A-483F-8EF9-02527D544FA0}">
      <dgm:prSet/>
      <dgm:spPr/>
      <dgm:t>
        <a:bodyPr/>
        <a:lstStyle/>
        <a:p>
          <a:endParaRPr lang="en-US">
            <a:solidFill>
              <a:schemeClr val="bg1"/>
            </a:solidFill>
          </a:endParaRPr>
        </a:p>
      </dgm:t>
    </dgm:pt>
    <dgm:pt modelId="{87F648FF-0911-44FC-8B02-4118783A9F51}">
      <dgm:prSet phldrT="[Text]"/>
      <dgm:spPr/>
      <dgm:t>
        <a:bodyPr/>
        <a:lstStyle/>
        <a:p>
          <a:r>
            <a:rPr lang="en-US" dirty="0">
              <a:solidFill>
                <a:schemeClr val="bg1"/>
              </a:solidFill>
            </a:rPr>
            <a:t>Clearer skin</a:t>
          </a:r>
        </a:p>
      </dgm:t>
    </dgm:pt>
    <dgm:pt modelId="{129C258B-5C7B-48ED-B557-5539E9EF91E7}" type="parTrans" cxnId="{B5F7D04E-7921-4622-A5BD-0183CEA70E08}">
      <dgm:prSet/>
      <dgm:spPr/>
      <dgm:t>
        <a:bodyPr/>
        <a:lstStyle/>
        <a:p>
          <a:endParaRPr lang="en-US">
            <a:solidFill>
              <a:schemeClr val="bg1"/>
            </a:solidFill>
          </a:endParaRPr>
        </a:p>
      </dgm:t>
    </dgm:pt>
    <dgm:pt modelId="{784E0E59-A99D-4770-8B67-7BF9513F6DFD}" type="sibTrans" cxnId="{B5F7D04E-7921-4622-A5BD-0183CEA70E08}">
      <dgm:prSet/>
      <dgm:spPr/>
      <dgm:t>
        <a:bodyPr/>
        <a:lstStyle/>
        <a:p>
          <a:endParaRPr lang="en-US">
            <a:solidFill>
              <a:schemeClr val="bg1"/>
            </a:solidFill>
          </a:endParaRPr>
        </a:p>
      </dgm:t>
    </dgm:pt>
    <dgm:pt modelId="{856BA25E-8866-4B76-8C24-01A18F35AB35}">
      <dgm:prSet phldrT="[Text]"/>
      <dgm:spPr/>
      <dgm:t>
        <a:bodyPr/>
        <a:lstStyle/>
        <a:p>
          <a:r>
            <a:rPr lang="en-US" dirty="0">
              <a:solidFill>
                <a:schemeClr val="bg1"/>
              </a:solidFill>
            </a:rPr>
            <a:t>More energy</a:t>
          </a:r>
        </a:p>
      </dgm:t>
    </dgm:pt>
    <dgm:pt modelId="{7456EB9B-E804-442D-B7FA-94C81A6CE513}" type="parTrans" cxnId="{54E5B70D-B2B3-4BFE-8BF7-97BDDCD37527}">
      <dgm:prSet/>
      <dgm:spPr/>
      <dgm:t>
        <a:bodyPr/>
        <a:lstStyle/>
        <a:p>
          <a:endParaRPr lang="en-US">
            <a:solidFill>
              <a:schemeClr val="bg1"/>
            </a:solidFill>
          </a:endParaRPr>
        </a:p>
      </dgm:t>
    </dgm:pt>
    <dgm:pt modelId="{D5E3D13C-0473-4424-AD02-80C0B8B6C2BC}" type="sibTrans" cxnId="{54E5B70D-B2B3-4BFE-8BF7-97BDDCD37527}">
      <dgm:prSet/>
      <dgm:spPr/>
      <dgm:t>
        <a:bodyPr/>
        <a:lstStyle/>
        <a:p>
          <a:endParaRPr lang="en-US">
            <a:solidFill>
              <a:schemeClr val="bg1"/>
            </a:solidFill>
          </a:endParaRPr>
        </a:p>
      </dgm:t>
    </dgm:pt>
    <dgm:pt modelId="{2B4334F7-B92F-41F1-80C8-F79293A84CF9}" type="pres">
      <dgm:prSet presAssocID="{5B26A014-FB31-4C01-90AD-07C377BBEDEA}" presName="Name0" presStyleCnt="0">
        <dgm:presLayoutVars>
          <dgm:chMax val="1"/>
          <dgm:dir/>
          <dgm:animLvl val="ctr"/>
          <dgm:resizeHandles val="exact"/>
        </dgm:presLayoutVars>
      </dgm:prSet>
      <dgm:spPr/>
    </dgm:pt>
    <dgm:pt modelId="{38C0DF9C-F6FF-4600-A028-4587ADFF1695}" type="pres">
      <dgm:prSet presAssocID="{2CB4450C-2720-4344-879C-A3A3E6DB12CD}" presName="centerShape" presStyleLbl="node0" presStyleIdx="0" presStyleCnt="1"/>
      <dgm:spPr/>
    </dgm:pt>
    <dgm:pt modelId="{68311D7F-CDCF-4AFF-9010-2FA03CC52A48}" type="pres">
      <dgm:prSet presAssocID="{4DA83909-80D9-4281-ABAF-96D77EBECDFD}" presName="parTrans" presStyleLbl="sibTrans2D1" presStyleIdx="0" presStyleCnt="5"/>
      <dgm:spPr/>
    </dgm:pt>
    <dgm:pt modelId="{F8387E60-9334-44ED-8B2D-E90FC6AD83D7}" type="pres">
      <dgm:prSet presAssocID="{4DA83909-80D9-4281-ABAF-96D77EBECDFD}" presName="connectorText" presStyleLbl="sibTrans2D1" presStyleIdx="0" presStyleCnt="5"/>
      <dgm:spPr/>
    </dgm:pt>
    <dgm:pt modelId="{5418B9C6-43CB-468A-8BD4-1E7DEC81445C}" type="pres">
      <dgm:prSet presAssocID="{B0E20DAB-BB59-434B-B7F3-50E9E2654A12}" presName="node" presStyleLbl="node1" presStyleIdx="0" presStyleCnt="5">
        <dgm:presLayoutVars>
          <dgm:bulletEnabled val="1"/>
        </dgm:presLayoutVars>
      </dgm:prSet>
      <dgm:spPr/>
    </dgm:pt>
    <dgm:pt modelId="{64B464E9-0711-44CE-B4FD-FC8D2179AE5C}" type="pres">
      <dgm:prSet presAssocID="{590F4199-84DC-4A85-B313-A5B0BE55B14D}" presName="parTrans" presStyleLbl="sibTrans2D1" presStyleIdx="1" presStyleCnt="5"/>
      <dgm:spPr/>
    </dgm:pt>
    <dgm:pt modelId="{92F75A5E-67AC-4415-8758-1D904D24DC18}" type="pres">
      <dgm:prSet presAssocID="{590F4199-84DC-4A85-B313-A5B0BE55B14D}" presName="connectorText" presStyleLbl="sibTrans2D1" presStyleIdx="1" presStyleCnt="5"/>
      <dgm:spPr/>
    </dgm:pt>
    <dgm:pt modelId="{95BAC5E6-84CB-41F3-A437-C6C011673F55}" type="pres">
      <dgm:prSet presAssocID="{FF707738-D0E3-4F64-9DDD-08E7777706F2}" presName="node" presStyleLbl="node1" presStyleIdx="1" presStyleCnt="5">
        <dgm:presLayoutVars>
          <dgm:bulletEnabled val="1"/>
        </dgm:presLayoutVars>
      </dgm:prSet>
      <dgm:spPr/>
    </dgm:pt>
    <dgm:pt modelId="{37DC71D9-0F0C-49F5-A972-3AC1233A1CAB}" type="pres">
      <dgm:prSet presAssocID="{69A9967D-CF5D-4CBF-90E1-F0AB800929F7}" presName="parTrans" presStyleLbl="sibTrans2D1" presStyleIdx="2" presStyleCnt="5"/>
      <dgm:spPr/>
    </dgm:pt>
    <dgm:pt modelId="{9747F48A-801F-4874-B7B4-E38429054971}" type="pres">
      <dgm:prSet presAssocID="{69A9967D-CF5D-4CBF-90E1-F0AB800929F7}" presName="connectorText" presStyleLbl="sibTrans2D1" presStyleIdx="2" presStyleCnt="5"/>
      <dgm:spPr/>
    </dgm:pt>
    <dgm:pt modelId="{E8E767D4-9C76-4541-B46C-1803221EA636}" type="pres">
      <dgm:prSet presAssocID="{D19B3C81-2E6F-4B73-B95B-6CBF79C454CC}" presName="node" presStyleLbl="node1" presStyleIdx="2" presStyleCnt="5">
        <dgm:presLayoutVars>
          <dgm:bulletEnabled val="1"/>
        </dgm:presLayoutVars>
      </dgm:prSet>
      <dgm:spPr/>
    </dgm:pt>
    <dgm:pt modelId="{1C95D787-EF64-46CC-BF56-55BE1041B469}" type="pres">
      <dgm:prSet presAssocID="{129C258B-5C7B-48ED-B557-5539E9EF91E7}" presName="parTrans" presStyleLbl="sibTrans2D1" presStyleIdx="3" presStyleCnt="5"/>
      <dgm:spPr/>
    </dgm:pt>
    <dgm:pt modelId="{1F3D783D-2C9D-47F2-B48D-019AEC2A128B}" type="pres">
      <dgm:prSet presAssocID="{129C258B-5C7B-48ED-B557-5539E9EF91E7}" presName="connectorText" presStyleLbl="sibTrans2D1" presStyleIdx="3" presStyleCnt="5"/>
      <dgm:spPr/>
    </dgm:pt>
    <dgm:pt modelId="{892A1A04-4A71-43B3-BD72-7E12CD01A0B0}" type="pres">
      <dgm:prSet presAssocID="{87F648FF-0911-44FC-8B02-4118783A9F51}" presName="node" presStyleLbl="node1" presStyleIdx="3" presStyleCnt="5">
        <dgm:presLayoutVars>
          <dgm:bulletEnabled val="1"/>
        </dgm:presLayoutVars>
      </dgm:prSet>
      <dgm:spPr/>
    </dgm:pt>
    <dgm:pt modelId="{B243DEF1-AFA9-478E-8D3D-F58E91643499}" type="pres">
      <dgm:prSet presAssocID="{7456EB9B-E804-442D-B7FA-94C81A6CE513}" presName="parTrans" presStyleLbl="sibTrans2D1" presStyleIdx="4" presStyleCnt="5"/>
      <dgm:spPr/>
    </dgm:pt>
    <dgm:pt modelId="{913A1EA6-E336-4089-8999-198952E63184}" type="pres">
      <dgm:prSet presAssocID="{7456EB9B-E804-442D-B7FA-94C81A6CE513}" presName="connectorText" presStyleLbl="sibTrans2D1" presStyleIdx="4" presStyleCnt="5"/>
      <dgm:spPr/>
    </dgm:pt>
    <dgm:pt modelId="{7F4A80B6-7199-4C7B-8B13-A8F01AED8EA1}" type="pres">
      <dgm:prSet presAssocID="{856BA25E-8866-4B76-8C24-01A18F35AB35}" presName="node" presStyleLbl="node1" presStyleIdx="4" presStyleCnt="5">
        <dgm:presLayoutVars>
          <dgm:bulletEnabled val="1"/>
        </dgm:presLayoutVars>
      </dgm:prSet>
      <dgm:spPr/>
    </dgm:pt>
  </dgm:ptLst>
  <dgm:cxnLst>
    <dgm:cxn modelId="{54E5B70D-B2B3-4BFE-8BF7-97BDDCD37527}" srcId="{2CB4450C-2720-4344-879C-A3A3E6DB12CD}" destId="{856BA25E-8866-4B76-8C24-01A18F35AB35}" srcOrd="4" destOrd="0" parTransId="{7456EB9B-E804-442D-B7FA-94C81A6CE513}" sibTransId="{D5E3D13C-0473-4424-AD02-80C0B8B6C2BC}"/>
    <dgm:cxn modelId="{702D0C10-FAC4-420A-9556-61F62E74477F}" type="presOf" srcId="{129C258B-5C7B-48ED-B557-5539E9EF91E7}" destId="{1C95D787-EF64-46CC-BF56-55BE1041B469}" srcOrd="0" destOrd="0" presId="urn:microsoft.com/office/officeart/2005/8/layout/radial5"/>
    <dgm:cxn modelId="{2DDA0B16-A394-4A44-914B-B4880ED9E135}" type="presOf" srcId="{B0E20DAB-BB59-434B-B7F3-50E9E2654A12}" destId="{5418B9C6-43CB-468A-8BD4-1E7DEC81445C}" srcOrd="0" destOrd="0" presId="urn:microsoft.com/office/officeart/2005/8/layout/radial5"/>
    <dgm:cxn modelId="{E140C122-8296-483C-BEAE-02AFDF032F36}" type="presOf" srcId="{69A9967D-CF5D-4CBF-90E1-F0AB800929F7}" destId="{9747F48A-801F-4874-B7B4-E38429054971}" srcOrd="1" destOrd="0" presId="urn:microsoft.com/office/officeart/2005/8/layout/radial5"/>
    <dgm:cxn modelId="{6FBF2B39-2C8E-4B40-A97F-D3D2D23644E4}" srcId="{5B26A014-FB31-4C01-90AD-07C377BBEDEA}" destId="{2CB4450C-2720-4344-879C-A3A3E6DB12CD}" srcOrd="0" destOrd="0" parTransId="{BDCE98BE-482B-47CD-8CB2-9C31983DA2DA}" sibTransId="{0152EDEE-41F1-4DDF-A03B-C42C28E885B2}"/>
    <dgm:cxn modelId="{304C275B-3520-4828-AF54-E92B90198342}" type="presOf" srcId="{5B26A014-FB31-4C01-90AD-07C377BBEDEA}" destId="{2B4334F7-B92F-41F1-80C8-F79293A84CF9}" srcOrd="0" destOrd="0" presId="urn:microsoft.com/office/officeart/2005/8/layout/radial5"/>
    <dgm:cxn modelId="{D3F3645E-526F-4776-8A6F-C4FF2C77438E}" type="presOf" srcId="{87F648FF-0911-44FC-8B02-4118783A9F51}" destId="{892A1A04-4A71-43B3-BD72-7E12CD01A0B0}" srcOrd="0" destOrd="0" presId="urn:microsoft.com/office/officeart/2005/8/layout/radial5"/>
    <dgm:cxn modelId="{0D901169-FDF6-4818-BEFA-DF1A3DB9C30A}" type="presOf" srcId="{4DA83909-80D9-4281-ABAF-96D77EBECDFD}" destId="{F8387E60-9334-44ED-8B2D-E90FC6AD83D7}" srcOrd="1" destOrd="0" presId="urn:microsoft.com/office/officeart/2005/8/layout/radial5"/>
    <dgm:cxn modelId="{9F34D36C-7808-46A2-99B5-DC2EB08C51C3}" type="presOf" srcId="{FF707738-D0E3-4F64-9DDD-08E7777706F2}" destId="{95BAC5E6-84CB-41F3-A437-C6C011673F55}" srcOrd="0" destOrd="0" presId="urn:microsoft.com/office/officeart/2005/8/layout/radial5"/>
    <dgm:cxn modelId="{B5F7D04E-7921-4622-A5BD-0183CEA70E08}" srcId="{2CB4450C-2720-4344-879C-A3A3E6DB12CD}" destId="{87F648FF-0911-44FC-8B02-4118783A9F51}" srcOrd="3" destOrd="0" parTransId="{129C258B-5C7B-48ED-B557-5539E9EF91E7}" sibTransId="{784E0E59-A99D-4770-8B67-7BF9513F6DFD}"/>
    <dgm:cxn modelId="{869BE558-0B3B-4AD1-9620-1B4A1279A088}" srcId="{2CB4450C-2720-4344-879C-A3A3E6DB12CD}" destId="{FF707738-D0E3-4F64-9DDD-08E7777706F2}" srcOrd="1" destOrd="0" parTransId="{590F4199-84DC-4A85-B313-A5B0BE55B14D}" sibTransId="{EC7DB1AD-F7C4-4DE8-BC6B-E890C93D30B4}"/>
    <dgm:cxn modelId="{9C49F08B-B9F7-4883-8D03-88332151FFFF}" type="presOf" srcId="{590F4199-84DC-4A85-B313-A5B0BE55B14D}" destId="{64B464E9-0711-44CE-B4FD-FC8D2179AE5C}" srcOrd="0" destOrd="0" presId="urn:microsoft.com/office/officeart/2005/8/layout/radial5"/>
    <dgm:cxn modelId="{43A26293-4609-46C8-8F55-C18CA2272D5E}" type="presOf" srcId="{129C258B-5C7B-48ED-B557-5539E9EF91E7}" destId="{1F3D783D-2C9D-47F2-B48D-019AEC2A128B}" srcOrd="1" destOrd="0" presId="urn:microsoft.com/office/officeart/2005/8/layout/radial5"/>
    <dgm:cxn modelId="{BB27BC98-96C4-48EA-A582-BE883E2BC446}" srcId="{2CB4450C-2720-4344-879C-A3A3E6DB12CD}" destId="{B0E20DAB-BB59-434B-B7F3-50E9E2654A12}" srcOrd="0" destOrd="0" parTransId="{4DA83909-80D9-4281-ABAF-96D77EBECDFD}" sibTransId="{D3BB49E0-DF49-4C57-BE64-B16FFB873040}"/>
    <dgm:cxn modelId="{87F6C99D-3A8C-4539-A075-341DE288EF34}" type="presOf" srcId="{2CB4450C-2720-4344-879C-A3A3E6DB12CD}" destId="{38C0DF9C-F6FF-4600-A028-4587ADFF1695}" srcOrd="0" destOrd="0" presId="urn:microsoft.com/office/officeart/2005/8/layout/radial5"/>
    <dgm:cxn modelId="{669DF89F-2206-4E56-893B-B4ADD3F181BB}" type="presOf" srcId="{7456EB9B-E804-442D-B7FA-94C81A6CE513}" destId="{B243DEF1-AFA9-478E-8D3D-F58E91643499}" srcOrd="0" destOrd="0" presId="urn:microsoft.com/office/officeart/2005/8/layout/radial5"/>
    <dgm:cxn modelId="{6199BEBF-C24A-483F-8EF9-02527D544FA0}" srcId="{2CB4450C-2720-4344-879C-A3A3E6DB12CD}" destId="{D19B3C81-2E6F-4B73-B95B-6CBF79C454CC}" srcOrd="2" destOrd="0" parTransId="{69A9967D-CF5D-4CBF-90E1-F0AB800929F7}" sibTransId="{6C94C8CE-79A1-4D03-AAED-451C6A52F30B}"/>
    <dgm:cxn modelId="{A479D9D3-078A-4BC6-BC75-FCD3AF04D44F}" type="presOf" srcId="{7456EB9B-E804-442D-B7FA-94C81A6CE513}" destId="{913A1EA6-E336-4089-8999-198952E63184}" srcOrd="1" destOrd="0" presId="urn:microsoft.com/office/officeart/2005/8/layout/radial5"/>
    <dgm:cxn modelId="{BE9022DB-6D2D-4938-8B5F-9889AAB348F6}" type="presOf" srcId="{69A9967D-CF5D-4CBF-90E1-F0AB800929F7}" destId="{37DC71D9-0F0C-49F5-A972-3AC1233A1CAB}" srcOrd="0" destOrd="0" presId="urn:microsoft.com/office/officeart/2005/8/layout/radial5"/>
    <dgm:cxn modelId="{8CF69CDC-4622-4292-B371-410F6FF412F0}" type="presOf" srcId="{856BA25E-8866-4B76-8C24-01A18F35AB35}" destId="{7F4A80B6-7199-4C7B-8B13-A8F01AED8EA1}" srcOrd="0" destOrd="0" presId="urn:microsoft.com/office/officeart/2005/8/layout/radial5"/>
    <dgm:cxn modelId="{C9C682E2-1459-4451-9D9B-E0BF8CBF47A2}" type="presOf" srcId="{4DA83909-80D9-4281-ABAF-96D77EBECDFD}" destId="{68311D7F-CDCF-4AFF-9010-2FA03CC52A48}" srcOrd="0" destOrd="0" presId="urn:microsoft.com/office/officeart/2005/8/layout/radial5"/>
    <dgm:cxn modelId="{B20FB3E8-6902-45A6-8B5D-CA6306D2D5F2}" type="presOf" srcId="{D19B3C81-2E6F-4B73-B95B-6CBF79C454CC}" destId="{E8E767D4-9C76-4541-B46C-1803221EA636}" srcOrd="0" destOrd="0" presId="urn:microsoft.com/office/officeart/2005/8/layout/radial5"/>
    <dgm:cxn modelId="{BB6A38F4-7D6C-457D-8A87-87B850EA310C}" type="presOf" srcId="{590F4199-84DC-4A85-B313-A5B0BE55B14D}" destId="{92F75A5E-67AC-4415-8758-1D904D24DC18}" srcOrd="1" destOrd="0" presId="urn:microsoft.com/office/officeart/2005/8/layout/radial5"/>
    <dgm:cxn modelId="{3F636B8E-1F22-4FA7-BB7F-A31D32D369AB}" type="presParOf" srcId="{2B4334F7-B92F-41F1-80C8-F79293A84CF9}" destId="{38C0DF9C-F6FF-4600-A028-4587ADFF1695}" srcOrd="0" destOrd="0" presId="urn:microsoft.com/office/officeart/2005/8/layout/radial5"/>
    <dgm:cxn modelId="{7FBBBA2E-3A2B-4A96-AF97-01A182C0FEF3}" type="presParOf" srcId="{2B4334F7-B92F-41F1-80C8-F79293A84CF9}" destId="{68311D7F-CDCF-4AFF-9010-2FA03CC52A48}" srcOrd="1" destOrd="0" presId="urn:microsoft.com/office/officeart/2005/8/layout/radial5"/>
    <dgm:cxn modelId="{90D21E0F-6A58-4F7A-BA99-10B16CA40E16}" type="presParOf" srcId="{68311D7F-CDCF-4AFF-9010-2FA03CC52A48}" destId="{F8387E60-9334-44ED-8B2D-E90FC6AD83D7}" srcOrd="0" destOrd="0" presId="urn:microsoft.com/office/officeart/2005/8/layout/radial5"/>
    <dgm:cxn modelId="{30F94AB8-53FF-4DB4-9E7A-F1698FE330FE}" type="presParOf" srcId="{2B4334F7-B92F-41F1-80C8-F79293A84CF9}" destId="{5418B9C6-43CB-468A-8BD4-1E7DEC81445C}" srcOrd="2" destOrd="0" presId="urn:microsoft.com/office/officeart/2005/8/layout/radial5"/>
    <dgm:cxn modelId="{19B3B3C5-FBD3-41A6-A365-819FC4FFBAFA}" type="presParOf" srcId="{2B4334F7-B92F-41F1-80C8-F79293A84CF9}" destId="{64B464E9-0711-44CE-B4FD-FC8D2179AE5C}" srcOrd="3" destOrd="0" presId="urn:microsoft.com/office/officeart/2005/8/layout/radial5"/>
    <dgm:cxn modelId="{FAF593CF-E40A-40E2-8A7A-8BC06B764564}" type="presParOf" srcId="{64B464E9-0711-44CE-B4FD-FC8D2179AE5C}" destId="{92F75A5E-67AC-4415-8758-1D904D24DC18}" srcOrd="0" destOrd="0" presId="urn:microsoft.com/office/officeart/2005/8/layout/radial5"/>
    <dgm:cxn modelId="{284FA9CB-4DCD-48C7-A29E-D2143AC25FBF}" type="presParOf" srcId="{2B4334F7-B92F-41F1-80C8-F79293A84CF9}" destId="{95BAC5E6-84CB-41F3-A437-C6C011673F55}" srcOrd="4" destOrd="0" presId="urn:microsoft.com/office/officeart/2005/8/layout/radial5"/>
    <dgm:cxn modelId="{46302D35-D241-4DFD-BDA3-6F9F711DB063}" type="presParOf" srcId="{2B4334F7-B92F-41F1-80C8-F79293A84CF9}" destId="{37DC71D9-0F0C-49F5-A972-3AC1233A1CAB}" srcOrd="5" destOrd="0" presId="urn:microsoft.com/office/officeart/2005/8/layout/radial5"/>
    <dgm:cxn modelId="{45A78269-78C2-418D-BF25-A1584F430772}" type="presParOf" srcId="{37DC71D9-0F0C-49F5-A972-3AC1233A1CAB}" destId="{9747F48A-801F-4874-B7B4-E38429054971}" srcOrd="0" destOrd="0" presId="urn:microsoft.com/office/officeart/2005/8/layout/radial5"/>
    <dgm:cxn modelId="{5024D8C7-1634-44B9-ABD0-BC613C354BAA}" type="presParOf" srcId="{2B4334F7-B92F-41F1-80C8-F79293A84CF9}" destId="{E8E767D4-9C76-4541-B46C-1803221EA636}" srcOrd="6" destOrd="0" presId="urn:microsoft.com/office/officeart/2005/8/layout/radial5"/>
    <dgm:cxn modelId="{A0FF890A-F4D1-441E-8497-81AD445CD784}" type="presParOf" srcId="{2B4334F7-B92F-41F1-80C8-F79293A84CF9}" destId="{1C95D787-EF64-46CC-BF56-55BE1041B469}" srcOrd="7" destOrd="0" presId="urn:microsoft.com/office/officeart/2005/8/layout/radial5"/>
    <dgm:cxn modelId="{7D626247-4455-44F6-AC4F-F0AAB369F357}" type="presParOf" srcId="{1C95D787-EF64-46CC-BF56-55BE1041B469}" destId="{1F3D783D-2C9D-47F2-B48D-019AEC2A128B}" srcOrd="0" destOrd="0" presId="urn:microsoft.com/office/officeart/2005/8/layout/radial5"/>
    <dgm:cxn modelId="{A31AA70B-B73D-43AA-9155-9651FD717123}" type="presParOf" srcId="{2B4334F7-B92F-41F1-80C8-F79293A84CF9}" destId="{892A1A04-4A71-43B3-BD72-7E12CD01A0B0}" srcOrd="8" destOrd="0" presId="urn:microsoft.com/office/officeart/2005/8/layout/radial5"/>
    <dgm:cxn modelId="{176B6379-FFE4-41AC-B692-A2B09C3CFFB4}" type="presParOf" srcId="{2B4334F7-B92F-41F1-80C8-F79293A84CF9}" destId="{B243DEF1-AFA9-478E-8D3D-F58E91643499}" srcOrd="9" destOrd="0" presId="urn:microsoft.com/office/officeart/2005/8/layout/radial5"/>
    <dgm:cxn modelId="{B150754C-32F2-4B76-882D-3687D3FD9F95}" type="presParOf" srcId="{B243DEF1-AFA9-478E-8D3D-F58E91643499}" destId="{913A1EA6-E336-4089-8999-198952E63184}" srcOrd="0" destOrd="0" presId="urn:microsoft.com/office/officeart/2005/8/layout/radial5"/>
    <dgm:cxn modelId="{76F768C1-A5CA-45CF-8F31-F5B478D9F51C}" type="presParOf" srcId="{2B4334F7-B92F-41F1-80C8-F79293A84CF9}" destId="{7F4A80B6-7199-4C7B-8B13-A8F01AED8EA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8E7FD-E2F1-488B-88E1-19003836A7CB}">
      <dsp:nvSpPr>
        <dsp:cNvPr id="0" name=""/>
        <dsp:cNvSpPr/>
      </dsp:nvSpPr>
      <dsp:spPr>
        <a:xfrm>
          <a:off x="3040825" y="2354205"/>
          <a:ext cx="1790598" cy="179059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Benefits of physical activity</a:t>
          </a:r>
        </a:p>
      </dsp:txBody>
      <dsp:txXfrm>
        <a:off x="3303052" y="2616432"/>
        <a:ext cx="1266144" cy="1266144"/>
      </dsp:txXfrm>
    </dsp:sp>
    <dsp:sp modelId="{6873771A-DB2E-4261-ACC5-409431953D8F}">
      <dsp:nvSpPr>
        <dsp:cNvPr id="0" name=""/>
        <dsp:cNvSpPr/>
      </dsp:nvSpPr>
      <dsp:spPr>
        <a:xfrm rot="16200000">
          <a:off x="3666262" y="2063871"/>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2631" y="2070849"/>
        <a:ext cx="26986" cy="26986"/>
      </dsp:txXfrm>
    </dsp:sp>
    <dsp:sp modelId="{3141DAAF-A261-4D07-B071-AE295B696785}">
      <dsp:nvSpPr>
        <dsp:cNvPr id="0" name=""/>
        <dsp:cNvSpPr/>
      </dsp:nvSpPr>
      <dsp:spPr>
        <a:xfrm>
          <a:off x="3040825" y="23881"/>
          <a:ext cx="1790598" cy="179059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Reduced risk of diseases like coronary heart disease, strokes and type 2 diabetes</a:t>
          </a:r>
        </a:p>
      </dsp:txBody>
      <dsp:txXfrm>
        <a:off x="3303052" y="286108"/>
        <a:ext cx="1266144" cy="1266144"/>
      </dsp:txXfrm>
    </dsp:sp>
    <dsp:sp modelId="{35322B75-D565-488C-AF59-70E0E4C32ABE}">
      <dsp:nvSpPr>
        <dsp:cNvPr id="0" name=""/>
        <dsp:cNvSpPr/>
      </dsp:nvSpPr>
      <dsp:spPr>
        <a:xfrm rot="20520000">
          <a:off x="4774397" y="2868978"/>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0766" y="2875956"/>
        <a:ext cx="26986" cy="26986"/>
      </dsp:txXfrm>
    </dsp:sp>
    <dsp:sp modelId="{1E8F2589-D540-4D91-92CE-70DE8BCF6412}">
      <dsp:nvSpPr>
        <dsp:cNvPr id="0" name=""/>
        <dsp:cNvSpPr/>
      </dsp:nvSpPr>
      <dsp:spPr>
        <a:xfrm>
          <a:off x="5257095" y="1634095"/>
          <a:ext cx="1790598" cy="1790598"/>
        </a:xfrm>
        <a:prstGeom prst="ellipse">
          <a:avLst/>
        </a:prstGeom>
        <a:solidFill>
          <a:schemeClr val="accent5">
            <a:hueOff val="581886"/>
            <a:satOff val="1939"/>
            <a:lumOff val="22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Helps maintain a healthy weight</a:t>
          </a:r>
        </a:p>
      </dsp:txBody>
      <dsp:txXfrm>
        <a:off x="5519322" y="1896322"/>
        <a:ext cx="1266144" cy="1266144"/>
      </dsp:txXfrm>
    </dsp:sp>
    <dsp:sp modelId="{B0478B2B-854C-428F-A283-F48F9445A62A}">
      <dsp:nvSpPr>
        <dsp:cNvPr id="0" name=""/>
        <dsp:cNvSpPr/>
      </dsp:nvSpPr>
      <dsp:spPr>
        <a:xfrm rot="3240000">
          <a:off x="4351127" y="4171669"/>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07496" y="4178647"/>
        <a:ext cx="26986" cy="26986"/>
      </dsp:txXfrm>
    </dsp:sp>
    <dsp:sp modelId="{5F1AAB1B-9E57-406C-937A-FB899DFFE76C}">
      <dsp:nvSpPr>
        <dsp:cNvPr id="0" name=""/>
        <dsp:cNvSpPr/>
      </dsp:nvSpPr>
      <dsp:spPr>
        <a:xfrm>
          <a:off x="4410555" y="4239476"/>
          <a:ext cx="1790598" cy="1790598"/>
        </a:xfrm>
        <a:prstGeom prst="ellipse">
          <a:avLst/>
        </a:prstGeom>
        <a:solidFill>
          <a:schemeClr val="accent5">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Helps maintain ability to perform everyday tasks with ease </a:t>
          </a:r>
          <a:endParaRPr lang="en-US" sz="1300" kern="1200" dirty="0"/>
        </a:p>
      </dsp:txBody>
      <dsp:txXfrm>
        <a:off x="4672782" y="4501703"/>
        <a:ext cx="1266144" cy="1266144"/>
      </dsp:txXfrm>
    </dsp:sp>
    <dsp:sp modelId="{83CC42EE-15B8-4F9B-86D6-2B2CC29D5D75}">
      <dsp:nvSpPr>
        <dsp:cNvPr id="0" name=""/>
        <dsp:cNvSpPr/>
      </dsp:nvSpPr>
      <dsp:spPr>
        <a:xfrm rot="7560000">
          <a:off x="2981397" y="4171669"/>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37766" y="4178647"/>
        <a:ext cx="26986" cy="26986"/>
      </dsp:txXfrm>
    </dsp:sp>
    <dsp:sp modelId="{BF8A4792-981B-4563-82AE-DC7263F71026}">
      <dsp:nvSpPr>
        <dsp:cNvPr id="0" name=""/>
        <dsp:cNvSpPr/>
      </dsp:nvSpPr>
      <dsp:spPr>
        <a:xfrm>
          <a:off x="1671095" y="4239476"/>
          <a:ext cx="1790598" cy="1790598"/>
        </a:xfrm>
        <a:prstGeom prst="ellipse">
          <a:avLst/>
        </a:prstGeom>
        <a:solidFill>
          <a:schemeClr val="accent5">
            <a:hueOff val="1745659"/>
            <a:satOff val="5816"/>
            <a:lumOff val="66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Improves self-esteem </a:t>
          </a:r>
          <a:endParaRPr lang="en-US" sz="1300" kern="1200" dirty="0"/>
        </a:p>
      </dsp:txBody>
      <dsp:txXfrm>
        <a:off x="1933322" y="4501703"/>
        <a:ext cx="1266144" cy="1266144"/>
      </dsp:txXfrm>
    </dsp:sp>
    <dsp:sp modelId="{0ED5CD05-5B83-44E3-99BD-8A4C7AFE3DC4}">
      <dsp:nvSpPr>
        <dsp:cNvPr id="0" name=""/>
        <dsp:cNvSpPr/>
      </dsp:nvSpPr>
      <dsp:spPr>
        <a:xfrm rot="11880000">
          <a:off x="2558127" y="2868978"/>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14497" y="2875956"/>
        <a:ext cx="26986" cy="26986"/>
      </dsp:txXfrm>
    </dsp:sp>
    <dsp:sp modelId="{772029FF-A974-47F1-9A7C-6AE65C9CD790}">
      <dsp:nvSpPr>
        <dsp:cNvPr id="0" name=""/>
        <dsp:cNvSpPr/>
      </dsp:nvSpPr>
      <dsp:spPr>
        <a:xfrm>
          <a:off x="824555" y="1634095"/>
          <a:ext cx="1790598" cy="1790598"/>
        </a:xfrm>
        <a:prstGeom prst="ellipse">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Reduces symptoms of depression and anxiety </a:t>
          </a:r>
          <a:endParaRPr lang="en-US" sz="1300" kern="1200" dirty="0"/>
        </a:p>
      </dsp:txBody>
      <dsp:txXfrm>
        <a:off x="1086782" y="1896322"/>
        <a:ext cx="1266144" cy="1266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49A65-4021-41AA-AE65-05E0D54B1171}">
      <dsp:nvSpPr>
        <dsp:cNvPr id="0" name=""/>
        <dsp:cNvSpPr/>
      </dsp:nvSpPr>
      <dsp:spPr>
        <a:xfrm>
          <a:off x="2617" y="659343"/>
          <a:ext cx="3867906" cy="2664987"/>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61A21-5478-463D-B774-05EA3113BC66}">
      <dsp:nvSpPr>
        <dsp:cNvPr id="0" name=""/>
        <dsp:cNvSpPr/>
      </dsp:nvSpPr>
      <dsp:spPr>
        <a:xfrm>
          <a:off x="2617" y="3324330"/>
          <a:ext cx="3867906" cy="143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US" sz="2300" kern="1200" dirty="0"/>
            <a:t>Fitness and appearance improve which raises self-esteem. </a:t>
          </a:r>
        </a:p>
      </dsp:txBody>
      <dsp:txXfrm>
        <a:off x="2617" y="3324330"/>
        <a:ext cx="3867906" cy="1434993"/>
      </dsp:txXfrm>
    </dsp:sp>
    <dsp:sp modelId="{FE470AEE-07E4-439F-A4D0-DBA9DD611CCF}">
      <dsp:nvSpPr>
        <dsp:cNvPr id="0" name=""/>
        <dsp:cNvSpPr/>
      </dsp:nvSpPr>
      <dsp:spPr>
        <a:xfrm>
          <a:off x="4257476" y="659343"/>
          <a:ext cx="3867906" cy="2664987"/>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8BB52-33FF-4D3F-A0BB-EE6AA78AB406}">
      <dsp:nvSpPr>
        <dsp:cNvPr id="0" name=""/>
        <dsp:cNvSpPr/>
      </dsp:nvSpPr>
      <dsp:spPr>
        <a:xfrm>
          <a:off x="4257476" y="3324330"/>
          <a:ext cx="3867906" cy="143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US" sz="2300" kern="1200" dirty="0"/>
            <a:t>Also exercise releases endorphins ‘the feel good’ chemical.</a:t>
          </a:r>
        </a:p>
      </dsp:txBody>
      <dsp:txXfrm>
        <a:off x="4257476" y="3324330"/>
        <a:ext cx="3867906" cy="1434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1B5B-AA54-40C5-8B3C-6C5AC202D3D7}">
      <dsp:nvSpPr>
        <dsp:cNvPr id="0" name=""/>
        <dsp:cNvSpPr/>
      </dsp:nvSpPr>
      <dsp:spPr>
        <a:xfrm>
          <a:off x="4624721" y="2312444"/>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Risks associated with excessive drinking</a:t>
          </a:r>
        </a:p>
      </dsp:txBody>
      <dsp:txXfrm>
        <a:off x="4866326" y="2554049"/>
        <a:ext cx="1166575" cy="1166575"/>
      </dsp:txXfrm>
    </dsp:sp>
    <dsp:sp modelId="{6B4A57B3-A533-42CD-91A7-EB8B2768C9D0}">
      <dsp:nvSpPr>
        <dsp:cNvPr id="0" name=""/>
        <dsp:cNvSpPr/>
      </dsp:nvSpPr>
      <dsp:spPr>
        <a:xfrm rot="16200000">
          <a:off x="5275156" y="1712690"/>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27493" y="1877212"/>
        <a:ext cx="244241" cy="336557"/>
      </dsp:txXfrm>
    </dsp:sp>
    <dsp:sp modelId="{72068F5B-8726-48A3-8479-CDD32737716D}">
      <dsp:nvSpPr>
        <dsp:cNvPr id="0" name=""/>
        <dsp:cNvSpPr/>
      </dsp:nvSpPr>
      <dsp:spPr>
        <a:xfrm>
          <a:off x="4624721" y="4327"/>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Stroke</a:t>
          </a:r>
          <a:endParaRPr lang="en-US" sz="2800" kern="1200" dirty="0"/>
        </a:p>
      </dsp:txBody>
      <dsp:txXfrm>
        <a:off x="4866326" y="245932"/>
        <a:ext cx="1166575" cy="1166575"/>
      </dsp:txXfrm>
    </dsp:sp>
    <dsp:sp modelId="{60AB342E-29C6-4E06-BF4E-89C8332F1285}">
      <dsp:nvSpPr>
        <dsp:cNvPr id="0" name=""/>
        <dsp:cNvSpPr/>
      </dsp:nvSpPr>
      <dsp:spPr>
        <a:xfrm rot="19800000">
          <a:off x="6266048" y="2284782"/>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273060" y="2423136"/>
        <a:ext cx="244241" cy="336557"/>
      </dsp:txXfrm>
    </dsp:sp>
    <dsp:sp modelId="{041B2C16-2E6A-4D9E-BCA3-D72F4B165E66}">
      <dsp:nvSpPr>
        <dsp:cNvPr id="0" name=""/>
        <dsp:cNvSpPr/>
      </dsp:nvSpPr>
      <dsp:spPr>
        <a:xfrm>
          <a:off x="6623609" y="1158385"/>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Cirrhosis</a:t>
          </a:r>
        </a:p>
      </dsp:txBody>
      <dsp:txXfrm>
        <a:off x="6865214" y="1399990"/>
        <a:ext cx="1166575" cy="1166575"/>
      </dsp:txXfrm>
    </dsp:sp>
    <dsp:sp modelId="{2D5C1989-2D85-4CB7-AD13-232C0B5CA3C1}">
      <dsp:nvSpPr>
        <dsp:cNvPr id="0" name=""/>
        <dsp:cNvSpPr/>
      </dsp:nvSpPr>
      <dsp:spPr>
        <a:xfrm rot="1800000">
          <a:off x="6266048" y="3428965"/>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273060" y="3514982"/>
        <a:ext cx="244241" cy="336557"/>
      </dsp:txXfrm>
    </dsp:sp>
    <dsp:sp modelId="{D5007A5C-C248-4080-BF4B-5885E4E4D84C}">
      <dsp:nvSpPr>
        <dsp:cNvPr id="0" name=""/>
        <dsp:cNvSpPr/>
      </dsp:nvSpPr>
      <dsp:spPr>
        <a:xfrm>
          <a:off x="6623609" y="3466503"/>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Hypertension</a:t>
          </a:r>
          <a:endParaRPr lang="en-GB" sz="1800" kern="1200" dirty="0"/>
        </a:p>
      </dsp:txBody>
      <dsp:txXfrm>
        <a:off x="6865214" y="3708108"/>
        <a:ext cx="1166575" cy="1166575"/>
      </dsp:txXfrm>
    </dsp:sp>
    <dsp:sp modelId="{1F5782E3-690D-40B9-AE80-1C954E7E7783}">
      <dsp:nvSpPr>
        <dsp:cNvPr id="0" name=""/>
        <dsp:cNvSpPr/>
      </dsp:nvSpPr>
      <dsp:spPr>
        <a:xfrm rot="5400000">
          <a:off x="5275156" y="4001057"/>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27493" y="4060905"/>
        <a:ext cx="244241" cy="336557"/>
      </dsp:txXfrm>
    </dsp:sp>
    <dsp:sp modelId="{0134E61A-89A2-4ACC-A07A-D03E39E106A8}">
      <dsp:nvSpPr>
        <dsp:cNvPr id="0" name=""/>
        <dsp:cNvSpPr/>
      </dsp:nvSpPr>
      <dsp:spPr>
        <a:xfrm>
          <a:off x="4624721" y="4620562"/>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Depression</a:t>
          </a:r>
          <a:endParaRPr lang="en-GB" sz="1600" kern="1200" dirty="0"/>
        </a:p>
      </dsp:txBody>
      <dsp:txXfrm>
        <a:off x="4866326" y="4862167"/>
        <a:ext cx="1166575" cy="1166575"/>
      </dsp:txXfrm>
    </dsp:sp>
    <dsp:sp modelId="{670CA6F1-042E-4EF7-9B95-3279546A03CF}">
      <dsp:nvSpPr>
        <dsp:cNvPr id="0" name=""/>
        <dsp:cNvSpPr/>
      </dsp:nvSpPr>
      <dsp:spPr>
        <a:xfrm rot="9000000">
          <a:off x="4284263" y="3428965"/>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381925" y="3514982"/>
        <a:ext cx="244241" cy="336557"/>
      </dsp:txXfrm>
    </dsp:sp>
    <dsp:sp modelId="{E79A9FAA-F1BE-463B-9AF1-72C039FE22DD}">
      <dsp:nvSpPr>
        <dsp:cNvPr id="0" name=""/>
        <dsp:cNvSpPr/>
      </dsp:nvSpPr>
      <dsp:spPr>
        <a:xfrm>
          <a:off x="2625832" y="3466503"/>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Cancer</a:t>
          </a:r>
        </a:p>
      </dsp:txBody>
      <dsp:txXfrm>
        <a:off x="2867437" y="3708108"/>
        <a:ext cx="1166575" cy="1166575"/>
      </dsp:txXfrm>
    </dsp:sp>
    <dsp:sp modelId="{B3935A54-D9B7-466F-A1DB-DDDDE4F904C0}">
      <dsp:nvSpPr>
        <dsp:cNvPr id="0" name=""/>
        <dsp:cNvSpPr/>
      </dsp:nvSpPr>
      <dsp:spPr>
        <a:xfrm rot="12600000">
          <a:off x="4284263" y="2284782"/>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381925" y="2423136"/>
        <a:ext cx="244241" cy="336557"/>
      </dsp:txXfrm>
    </dsp:sp>
    <dsp:sp modelId="{C039F1E5-C522-4837-9E16-C100656E8040}">
      <dsp:nvSpPr>
        <dsp:cNvPr id="0" name=""/>
        <dsp:cNvSpPr/>
      </dsp:nvSpPr>
      <dsp:spPr>
        <a:xfrm>
          <a:off x="2625832" y="1158385"/>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Many others</a:t>
          </a:r>
        </a:p>
      </dsp:txBody>
      <dsp:txXfrm>
        <a:off x="2867437" y="1399990"/>
        <a:ext cx="1166575" cy="1166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6B2E8-5264-4224-A40A-FB480E9663A2}">
      <dsp:nvSpPr>
        <dsp:cNvPr id="0" name=""/>
        <dsp:cNvSpPr/>
      </dsp:nvSpPr>
      <dsp:spPr>
        <a:xfrm>
          <a:off x="5779"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Uncontrolled high blood pressure</a:t>
          </a:r>
        </a:p>
      </dsp:txBody>
      <dsp:txXfrm>
        <a:off x="50547" y="2715828"/>
        <a:ext cx="1702106" cy="1438959"/>
      </dsp:txXfrm>
    </dsp:sp>
    <dsp:sp modelId="{CB5D05B0-F0ED-4C4F-9B67-60866F501207}">
      <dsp:nvSpPr>
        <dsp:cNvPr id="0" name=""/>
        <dsp:cNvSpPr/>
      </dsp:nvSpPr>
      <dsp:spPr>
        <a:xfrm>
          <a:off x="1976586" y="3213144"/>
          <a:ext cx="379828" cy="444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76586" y="3302009"/>
        <a:ext cx="265880" cy="266597"/>
      </dsp:txXfrm>
    </dsp:sp>
    <dsp:sp modelId="{F9A6AB8D-D014-4A6B-AF7F-CF6920DFE71E}">
      <dsp:nvSpPr>
        <dsp:cNvPr id="0" name=""/>
        <dsp:cNvSpPr/>
      </dsp:nvSpPr>
      <dsp:spPr>
        <a:xfrm>
          <a:off x="2514079"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Strain on vessels (including those to brain)</a:t>
          </a:r>
        </a:p>
      </dsp:txBody>
      <dsp:txXfrm>
        <a:off x="2558847" y="2715828"/>
        <a:ext cx="1702106" cy="1438959"/>
      </dsp:txXfrm>
    </dsp:sp>
    <dsp:sp modelId="{28F22710-FCBC-4852-BED6-AB3DAE1C0C16}">
      <dsp:nvSpPr>
        <dsp:cNvPr id="0" name=""/>
        <dsp:cNvSpPr/>
      </dsp:nvSpPr>
      <dsp:spPr>
        <a:xfrm>
          <a:off x="4484886" y="3213144"/>
          <a:ext cx="379828" cy="444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84886" y="3302009"/>
        <a:ext cx="265880" cy="266597"/>
      </dsp:txXfrm>
    </dsp:sp>
    <dsp:sp modelId="{E4D3D60E-88FB-404F-8CA6-B60B6382C174}">
      <dsp:nvSpPr>
        <dsp:cNvPr id="0" name=""/>
        <dsp:cNvSpPr/>
      </dsp:nvSpPr>
      <dsp:spPr>
        <a:xfrm>
          <a:off x="5022379"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Vessels weaken causing bleeding in the brain</a:t>
          </a:r>
        </a:p>
      </dsp:txBody>
      <dsp:txXfrm>
        <a:off x="5067147" y="2715828"/>
        <a:ext cx="1702106" cy="1438959"/>
      </dsp:txXfrm>
    </dsp:sp>
    <dsp:sp modelId="{6A8AAFC2-9A59-4773-AE06-650848BFA062}">
      <dsp:nvSpPr>
        <dsp:cNvPr id="0" name=""/>
        <dsp:cNvSpPr/>
      </dsp:nvSpPr>
      <dsp:spPr>
        <a:xfrm>
          <a:off x="6993186" y="3213144"/>
          <a:ext cx="379828" cy="444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93186" y="3302009"/>
        <a:ext cx="265880" cy="266597"/>
      </dsp:txXfrm>
    </dsp:sp>
    <dsp:sp modelId="{9D2B12B0-9664-4C43-BBC9-E78474B6DAB4}">
      <dsp:nvSpPr>
        <dsp:cNvPr id="0" name=""/>
        <dsp:cNvSpPr/>
      </dsp:nvSpPr>
      <dsp:spPr>
        <a:xfrm>
          <a:off x="7530678"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Causes lack of blood to the brain</a:t>
          </a:r>
        </a:p>
      </dsp:txBody>
      <dsp:txXfrm>
        <a:off x="7575446" y="2715828"/>
        <a:ext cx="1702106" cy="1438959"/>
      </dsp:txXfrm>
    </dsp:sp>
    <dsp:sp modelId="{2C04322F-8A54-48BC-8C5E-872C17B64DAB}">
      <dsp:nvSpPr>
        <dsp:cNvPr id="0" name=""/>
        <dsp:cNvSpPr/>
      </dsp:nvSpPr>
      <dsp:spPr>
        <a:xfrm>
          <a:off x="9501485" y="3213144"/>
          <a:ext cx="379828" cy="444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501485" y="3302009"/>
        <a:ext cx="265880" cy="266597"/>
      </dsp:txXfrm>
    </dsp:sp>
    <dsp:sp modelId="{49317BB8-4CED-40F5-BB38-E2973676C17F}">
      <dsp:nvSpPr>
        <dsp:cNvPr id="0" name=""/>
        <dsp:cNvSpPr/>
      </dsp:nvSpPr>
      <dsp:spPr>
        <a:xfrm>
          <a:off x="10038978"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This is a stroke</a:t>
          </a:r>
        </a:p>
      </dsp:txBody>
      <dsp:txXfrm>
        <a:off x="10083746" y="2715828"/>
        <a:ext cx="1702106" cy="1438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0DF9C-F6FF-4600-A028-4587ADFF1695}">
      <dsp:nvSpPr>
        <dsp:cNvPr id="0" name=""/>
        <dsp:cNvSpPr/>
      </dsp:nvSpPr>
      <dsp:spPr>
        <a:xfrm>
          <a:off x="2850656" y="1853368"/>
          <a:ext cx="1322018" cy="13220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Benefits of a healthy diet</a:t>
          </a:r>
        </a:p>
      </dsp:txBody>
      <dsp:txXfrm>
        <a:off x="3044261" y="2046973"/>
        <a:ext cx="934808" cy="934808"/>
      </dsp:txXfrm>
    </dsp:sp>
    <dsp:sp modelId="{68311D7F-CDCF-4AFF-9010-2FA03CC52A48}">
      <dsp:nvSpPr>
        <dsp:cNvPr id="0" name=""/>
        <dsp:cNvSpPr/>
      </dsp:nvSpPr>
      <dsp:spPr>
        <a:xfrm rot="16200000">
          <a:off x="3371549" y="1372187"/>
          <a:ext cx="280231" cy="4494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a:off x="3413584" y="1504119"/>
        <a:ext cx="196162" cy="269692"/>
      </dsp:txXfrm>
    </dsp:sp>
    <dsp:sp modelId="{5418B9C6-43CB-468A-8BD4-1E7DEC81445C}">
      <dsp:nvSpPr>
        <dsp:cNvPr id="0" name=""/>
        <dsp:cNvSpPr/>
      </dsp:nvSpPr>
      <dsp:spPr>
        <a:xfrm>
          <a:off x="2850656" y="2610"/>
          <a:ext cx="1322018" cy="13220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Lower cholesterol</a:t>
          </a:r>
        </a:p>
      </dsp:txBody>
      <dsp:txXfrm>
        <a:off x="3044261" y="196215"/>
        <a:ext cx="934808" cy="934808"/>
      </dsp:txXfrm>
    </dsp:sp>
    <dsp:sp modelId="{64B464E9-0711-44CE-B4FD-FC8D2179AE5C}">
      <dsp:nvSpPr>
        <dsp:cNvPr id="0" name=""/>
        <dsp:cNvSpPr/>
      </dsp:nvSpPr>
      <dsp:spPr>
        <a:xfrm rot="20520000">
          <a:off x="4244094" y="2006127"/>
          <a:ext cx="280231" cy="4494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a:off x="4246151" y="2109013"/>
        <a:ext cx="196162" cy="269692"/>
      </dsp:txXfrm>
    </dsp:sp>
    <dsp:sp modelId="{95BAC5E6-84CB-41F3-A437-C6C011673F55}">
      <dsp:nvSpPr>
        <dsp:cNvPr id="0" name=""/>
        <dsp:cNvSpPr/>
      </dsp:nvSpPr>
      <dsp:spPr>
        <a:xfrm>
          <a:off x="4610831" y="1281453"/>
          <a:ext cx="1322018" cy="132201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Feel better</a:t>
          </a:r>
        </a:p>
      </dsp:txBody>
      <dsp:txXfrm>
        <a:off x="4804436" y="1475058"/>
        <a:ext cx="934808" cy="934808"/>
      </dsp:txXfrm>
    </dsp:sp>
    <dsp:sp modelId="{37DC71D9-0F0C-49F5-A972-3AC1233A1CAB}">
      <dsp:nvSpPr>
        <dsp:cNvPr id="0" name=""/>
        <dsp:cNvSpPr/>
      </dsp:nvSpPr>
      <dsp:spPr>
        <a:xfrm rot="3240000">
          <a:off x="3910811" y="3031866"/>
          <a:ext cx="280231" cy="44948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a:off x="3928138" y="3087756"/>
        <a:ext cx="196162" cy="269692"/>
      </dsp:txXfrm>
    </dsp:sp>
    <dsp:sp modelId="{E8E767D4-9C76-4541-B46C-1803221EA636}">
      <dsp:nvSpPr>
        <dsp:cNvPr id="0" name=""/>
        <dsp:cNvSpPr/>
      </dsp:nvSpPr>
      <dsp:spPr>
        <a:xfrm>
          <a:off x="3938504" y="3350663"/>
          <a:ext cx="1322018" cy="132201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Get toned, carry less excess fat</a:t>
          </a:r>
        </a:p>
      </dsp:txBody>
      <dsp:txXfrm>
        <a:off x="4132109" y="3544268"/>
        <a:ext cx="934808" cy="934808"/>
      </dsp:txXfrm>
    </dsp:sp>
    <dsp:sp modelId="{1C95D787-EF64-46CC-BF56-55BE1041B469}">
      <dsp:nvSpPr>
        <dsp:cNvPr id="0" name=""/>
        <dsp:cNvSpPr/>
      </dsp:nvSpPr>
      <dsp:spPr>
        <a:xfrm rot="7560000">
          <a:off x="2832287" y="3031866"/>
          <a:ext cx="280231" cy="44948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rot="10800000">
        <a:off x="2899029" y="3087756"/>
        <a:ext cx="196162" cy="269692"/>
      </dsp:txXfrm>
    </dsp:sp>
    <dsp:sp modelId="{892A1A04-4A71-43B3-BD72-7E12CD01A0B0}">
      <dsp:nvSpPr>
        <dsp:cNvPr id="0" name=""/>
        <dsp:cNvSpPr/>
      </dsp:nvSpPr>
      <dsp:spPr>
        <a:xfrm>
          <a:off x="1762807" y="3350663"/>
          <a:ext cx="1322018" cy="132201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Clearer skin</a:t>
          </a:r>
        </a:p>
      </dsp:txBody>
      <dsp:txXfrm>
        <a:off x="1956412" y="3544268"/>
        <a:ext cx="934808" cy="934808"/>
      </dsp:txXfrm>
    </dsp:sp>
    <dsp:sp modelId="{B243DEF1-AFA9-478E-8D3D-F58E91643499}">
      <dsp:nvSpPr>
        <dsp:cNvPr id="0" name=""/>
        <dsp:cNvSpPr/>
      </dsp:nvSpPr>
      <dsp:spPr>
        <a:xfrm rot="11880000">
          <a:off x="2499004" y="2006127"/>
          <a:ext cx="280231" cy="44948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endParaRPr>
        </a:p>
      </dsp:txBody>
      <dsp:txXfrm rot="10800000">
        <a:off x="2581016" y="2109013"/>
        <a:ext cx="196162" cy="269692"/>
      </dsp:txXfrm>
    </dsp:sp>
    <dsp:sp modelId="{7F4A80B6-7199-4C7B-8B13-A8F01AED8EA1}">
      <dsp:nvSpPr>
        <dsp:cNvPr id="0" name=""/>
        <dsp:cNvSpPr/>
      </dsp:nvSpPr>
      <dsp:spPr>
        <a:xfrm>
          <a:off x="1090480" y="1281453"/>
          <a:ext cx="1322018" cy="132201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More energy</a:t>
          </a:r>
        </a:p>
      </dsp:txBody>
      <dsp:txXfrm>
        <a:off x="1284085" y="1475058"/>
        <a:ext cx="934808" cy="93480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FB61813-C56C-44AD-B8C0-B8241A5D433F}" type="datetimeFigureOut">
              <a:rPr lang="en-GB" smtClean="0"/>
              <a:t>09/09/2020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17596A9-3BFB-4830-86D4-2B44AF99403F}" type="slidenum">
              <a:rPr lang="en-GB" smtClean="0"/>
              <a:t>‹#›</a:t>
            </a:fld>
            <a:endParaRPr lang="en-GB"/>
          </a:p>
        </p:txBody>
      </p:sp>
    </p:spTree>
    <p:extLst>
      <p:ext uri="{BB962C8B-B14F-4D97-AF65-F5344CB8AC3E}">
        <p14:creationId xmlns:p14="http://schemas.microsoft.com/office/powerpoint/2010/main" val="33052230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9/9/2020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9/9/2020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9/9/2020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9/9/2020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Unit 14: Exercise, Health &amp; Lifestyle</a:t>
            </a:r>
          </a:p>
        </p:txBody>
      </p:sp>
    </p:spTree>
    <p:extLst>
      <p:ext uri="{BB962C8B-B14F-4D97-AF65-F5344CB8AC3E}">
        <p14:creationId xmlns:p14="http://schemas.microsoft.com/office/powerpoint/2010/main" val="424551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does exercise help the ability to perform everyday tasks?</a:t>
            </a:r>
            <a:endParaRPr lang="en-GB" dirty="0"/>
          </a:p>
        </p:txBody>
      </p:sp>
      <p:sp>
        <p:nvSpPr>
          <p:cNvPr id="4" name="Rounded Rectangle 3"/>
          <p:cNvSpPr/>
          <p:nvPr/>
        </p:nvSpPr>
        <p:spPr>
          <a:xfrm>
            <a:off x="618066" y="2057401"/>
            <a:ext cx="4555067" cy="43095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By increasing muscle strength you slow down the rate of bone and muscle loss from ageing. This reduces the chances of falling.</a:t>
            </a:r>
          </a:p>
        </p:txBody>
      </p:sp>
      <p:sp>
        <p:nvSpPr>
          <p:cNvPr id="5" name="Rounded Rectangle 4"/>
          <p:cNvSpPr/>
          <p:nvPr/>
        </p:nvSpPr>
        <p:spPr>
          <a:xfrm>
            <a:off x="5842000" y="2057401"/>
            <a:ext cx="4555067" cy="43095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By being more flexible can improve posture, reduce aches and pains and lower the risk of injury so enabling you to continue carrying out everyday tasks better.</a:t>
            </a:r>
            <a:endParaRPr lang="en-GB" sz="2800" dirty="0"/>
          </a:p>
        </p:txBody>
      </p:sp>
    </p:spTree>
    <p:extLst>
      <p:ext uri="{BB962C8B-B14F-4D97-AF65-F5344CB8AC3E}">
        <p14:creationId xmlns:p14="http://schemas.microsoft.com/office/powerpoint/2010/main" val="42138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does exercise improve self-esteem?</a:t>
            </a:r>
            <a:endParaRPr lang="en-GB" dirty="0"/>
          </a:p>
        </p:txBody>
      </p:sp>
      <p:graphicFrame>
        <p:nvGraphicFramePr>
          <p:cNvPr id="4" name="Diagram 3"/>
          <p:cNvGraphicFramePr/>
          <p:nvPr>
            <p:extLst>
              <p:ext uri="{D42A27DB-BD31-4B8C-83A1-F6EECF244321}">
                <p14:modId xmlns:p14="http://schemas.microsoft.com/office/powerpoint/2010/main" val="2112511593"/>
              </p:ext>
            </p:extLst>
          </p:nvPr>
        </p:nvGraphicFramePr>
        <p:xfrm>
          <a:off x="2063533" y="154998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79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does exercise reduce the symptoms of depression and anxiety?</a:t>
            </a:r>
            <a:br>
              <a:rPr lang="en-GB" dirty="0"/>
            </a:br>
            <a:endParaRPr lang="en-GB" dirty="0"/>
          </a:p>
        </p:txBody>
      </p:sp>
      <p:sp>
        <p:nvSpPr>
          <p:cNvPr id="3" name="Content Placeholder 2"/>
          <p:cNvSpPr>
            <a:spLocks noGrp="1"/>
          </p:cNvSpPr>
          <p:nvPr>
            <p:ph idx="1"/>
          </p:nvPr>
        </p:nvSpPr>
        <p:spPr>
          <a:xfrm>
            <a:off x="685800" y="1881352"/>
            <a:ext cx="10820400" cy="4603531"/>
          </a:xfrm>
        </p:spPr>
        <p:txBody>
          <a:bodyPr>
            <a:normAutofit/>
          </a:bodyPr>
          <a:lstStyle/>
          <a:p>
            <a:r>
              <a:rPr lang="en-GB" dirty="0"/>
              <a:t>Depression (major depressive disorder or clinical depression) is a common but serious mood disorder. It causes severe symptoms that affect how you feel, think, and handle daily activities, such as sleeping, eating, or working.</a:t>
            </a:r>
          </a:p>
          <a:p>
            <a:pPr marL="0" lvl="0" indent="0">
              <a:buNone/>
            </a:pPr>
            <a:endParaRPr lang="en-GB" b="1" dirty="0"/>
          </a:p>
          <a:p>
            <a:pPr lvl="0"/>
            <a:r>
              <a:rPr lang="en-GB" b="1" dirty="0"/>
              <a:t>Releasing feel-good brain chemicals</a:t>
            </a:r>
            <a:endParaRPr lang="en-GB" dirty="0"/>
          </a:p>
          <a:p>
            <a:pPr lvl="0"/>
            <a:r>
              <a:rPr lang="en-GB" b="1" dirty="0"/>
              <a:t>Reduces immune system chemicals</a:t>
            </a:r>
            <a:endParaRPr lang="en-GB" dirty="0"/>
          </a:p>
          <a:p>
            <a:pPr lvl="0"/>
            <a:r>
              <a:rPr lang="en-GB" b="1" dirty="0"/>
              <a:t>Increasing body temperature</a:t>
            </a:r>
            <a:endParaRPr lang="en-GB" dirty="0"/>
          </a:p>
          <a:p>
            <a:pPr lvl="0"/>
            <a:r>
              <a:rPr lang="en-GB" b="1" dirty="0"/>
              <a:t>Boosts self confidence.</a:t>
            </a:r>
            <a:r>
              <a:rPr lang="en-GB" dirty="0"/>
              <a:t> </a:t>
            </a:r>
          </a:p>
          <a:p>
            <a:pPr lvl="0"/>
            <a:r>
              <a:rPr lang="en-GB" b="1" dirty="0"/>
              <a:t>Takes your mind off worries.</a:t>
            </a:r>
            <a:r>
              <a:rPr lang="en-GB" dirty="0"/>
              <a:t> </a:t>
            </a:r>
          </a:p>
          <a:p>
            <a:pPr lvl="0"/>
            <a:r>
              <a:rPr lang="en-GB" b="1" dirty="0"/>
              <a:t>Get more social interaction.</a:t>
            </a:r>
            <a:r>
              <a:rPr lang="en-GB" dirty="0"/>
              <a:t> </a:t>
            </a:r>
          </a:p>
          <a:p>
            <a:pPr lvl="0"/>
            <a:r>
              <a:rPr lang="en-GB" b="1" dirty="0"/>
              <a:t>Helps you cope in a healthy way.</a:t>
            </a:r>
            <a:r>
              <a:rPr lang="en-GB" dirty="0"/>
              <a:t> </a:t>
            </a:r>
          </a:p>
        </p:txBody>
      </p:sp>
    </p:spTree>
    <p:extLst>
      <p:ext uri="{BB962C8B-B14F-4D97-AF65-F5344CB8AC3E}">
        <p14:creationId xmlns:p14="http://schemas.microsoft.com/office/powerpoint/2010/main" val="10678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alcohol?</a:t>
            </a:r>
          </a:p>
        </p:txBody>
      </p:sp>
      <p:sp>
        <p:nvSpPr>
          <p:cNvPr id="3" name="Content Placeholder 2"/>
          <p:cNvSpPr>
            <a:spLocks noGrp="1"/>
          </p:cNvSpPr>
          <p:nvPr>
            <p:ph idx="1"/>
          </p:nvPr>
        </p:nvSpPr>
        <p:spPr>
          <a:xfrm>
            <a:off x="685800" y="2194560"/>
            <a:ext cx="10820400" cy="1200281"/>
          </a:xfrm>
        </p:spPr>
        <p:txBody>
          <a:bodyPr/>
          <a:lstStyle/>
          <a:p>
            <a:r>
              <a:rPr lang="en-GB" dirty="0"/>
              <a:t>Alcohol is a colourless flammable liquid which is produced by the natural fermentation of sugars and is the intoxicating part of wine, beer, spirits, and other drinks.</a:t>
            </a:r>
          </a:p>
        </p:txBody>
      </p:sp>
    </p:spTree>
    <p:extLst>
      <p:ext uri="{BB962C8B-B14F-4D97-AF65-F5344CB8AC3E}">
        <p14:creationId xmlns:p14="http://schemas.microsoft.com/office/powerpoint/2010/main" val="188818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Alcohol </a:t>
            </a:r>
            <a:br>
              <a:rPr lang="en-GB" dirty="0"/>
            </a:br>
            <a:r>
              <a:rPr lang="en-GB" dirty="0"/>
              <a:t>Recommendations &amp; Guidelines</a:t>
            </a:r>
          </a:p>
        </p:txBody>
      </p:sp>
      <p:sp>
        <p:nvSpPr>
          <p:cNvPr id="3" name="Content Placeholder 2"/>
          <p:cNvSpPr>
            <a:spLocks noGrp="1"/>
          </p:cNvSpPr>
          <p:nvPr>
            <p:ph idx="1"/>
          </p:nvPr>
        </p:nvSpPr>
        <p:spPr/>
        <p:txBody>
          <a:bodyPr>
            <a:normAutofit lnSpcReduction="10000"/>
          </a:bodyPr>
          <a:lstStyle/>
          <a:p>
            <a:r>
              <a:rPr lang="en-GB" dirty="0"/>
              <a:t>What is a unit?</a:t>
            </a:r>
          </a:p>
          <a:p>
            <a:endParaRPr lang="en-GB" dirty="0"/>
          </a:p>
          <a:p>
            <a:endParaRPr lang="en-GB" dirty="0"/>
          </a:p>
          <a:p>
            <a:endParaRPr lang="en-GB" dirty="0"/>
          </a:p>
          <a:p>
            <a:endParaRPr lang="en-GB" dirty="0"/>
          </a:p>
          <a:p>
            <a:endParaRPr lang="en-GB" dirty="0"/>
          </a:p>
          <a:p>
            <a:endParaRPr lang="en-GB" dirty="0"/>
          </a:p>
          <a:p>
            <a:r>
              <a:rPr lang="en-GB" dirty="0"/>
              <a:t>National guidelines = no more than 14 units a week spread over 3 or more days.</a:t>
            </a:r>
          </a:p>
          <a:p>
            <a:r>
              <a:rPr lang="en-GB" dirty="0"/>
              <a:t>Alcohol free days = 3 or 4 a week</a:t>
            </a:r>
          </a:p>
          <a:p>
            <a:endParaRPr lang="en-GB" dirty="0"/>
          </a:p>
        </p:txBody>
      </p:sp>
      <p:pic>
        <p:nvPicPr>
          <p:cNvPr id="4" name="Picture 3" descr="Image result for UK Alcohol Un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766" y="2686051"/>
            <a:ext cx="5943600" cy="2197100"/>
          </a:xfrm>
          <a:prstGeom prst="rect">
            <a:avLst/>
          </a:prstGeom>
          <a:noFill/>
          <a:ln>
            <a:noFill/>
          </a:ln>
        </p:spPr>
      </p:pic>
    </p:spTree>
    <p:extLst>
      <p:ext uri="{BB962C8B-B14F-4D97-AF65-F5344CB8AC3E}">
        <p14:creationId xmlns:p14="http://schemas.microsoft.com/office/powerpoint/2010/main" val="39771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63BA-FFD6-40C5-8688-480F01622A89}"/>
              </a:ext>
            </a:extLst>
          </p:cNvPr>
          <p:cNvSpPr>
            <a:spLocks noGrp="1"/>
          </p:cNvSpPr>
          <p:nvPr>
            <p:ph type="title"/>
          </p:nvPr>
        </p:nvSpPr>
        <p:spPr/>
        <p:txBody>
          <a:bodyPr/>
          <a:lstStyle/>
          <a:p>
            <a:r>
              <a:rPr lang="en-GB" dirty="0"/>
              <a:t>Alcohol – the stats</a:t>
            </a:r>
          </a:p>
        </p:txBody>
      </p:sp>
      <p:sp>
        <p:nvSpPr>
          <p:cNvPr id="3" name="Content Placeholder 2">
            <a:extLst>
              <a:ext uri="{FF2B5EF4-FFF2-40B4-BE49-F238E27FC236}">
                <a16:creationId xmlns:a16="http://schemas.microsoft.com/office/drawing/2014/main" id="{0116F664-8C3E-45EB-85AC-824913458A0D}"/>
              </a:ext>
            </a:extLst>
          </p:cNvPr>
          <p:cNvSpPr>
            <a:spLocks noGrp="1"/>
          </p:cNvSpPr>
          <p:nvPr>
            <p:ph idx="1"/>
          </p:nvPr>
        </p:nvSpPr>
        <p:spPr/>
        <p:txBody>
          <a:bodyPr/>
          <a:lstStyle/>
          <a:p>
            <a:r>
              <a:rPr lang="en-GB" dirty="0"/>
              <a:t>Alcohol misuse is a contributing factor in more than 60  medical conditions</a:t>
            </a:r>
          </a:p>
          <a:p>
            <a:pPr marL="0" indent="0">
              <a:buNone/>
            </a:pPr>
            <a:endParaRPr lang="en-GB" dirty="0"/>
          </a:p>
          <a:p>
            <a:r>
              <a:rPr lang="en-GB" dirty="0"/>
              <a:t>Alcohol consumption has nearly doubled since the 1950s</a:t>
            </a:r>
          </a:p>
          <a:p>
            <a:r>
              <a:rPr lang="en-GB" dirty="0"/>
              <a:t>31% of men and 16% of women drink over the guideline amounts per week (this is equal to over 10 million people in England alone)</a:t>
            </a:r>
          </a:p>
          <a:p>
            <a:pPr marL="0" indent="0">
              <a:buNone/>
            </a:pPr>
            <a:endParaRPr lang="en-GB" dirty="0"/>
          </a:p>
          <a:p>
            <a:r>
              <a:rPr lang="en-GB" dirty="0"/>
              <a:t>The annual cost of alcohol misuse to the English economy is around £20 billion </a:t>
            </a:r>
          </a:p>
          <a:p>
            <a:r>
              <a:rPr lang="en-GB" dirty="0"/>
              <a:t>The annual cost of alcohol misuse to the NHS is around £2.7 billion pounds</a:t>
            </a:r>
          </a:p>
        </p:txBody>
      </p:sp>
    </p:spTree>
    <p:extLst>
      <p:ext uri="{BB962C8B-B14F-4D97-AF65-F5344CB8AC3E}">
        <p14:creationId xmlns:p14="http://schemas.microsoft.com/office/powerpoint/2010/main" val="8795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66743682"/>
              </p:ext>
            </p:extLst>
          </p:nvPr>
        </p:nvGraphicFramePr>
        <p:xfrm>
          <a:off x="357351" y="283779"/>
          <a:ext cx="10899228" cy="627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46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stroke and why does excessive alcohol consumption cause a stroke?</a:t>
            </a:r>
            <a:endParaRPr lang="en-GB" dirty="0"/>
          </a:p>
        </p:txBody>
      </p:sp>
      <p:sp>
        <p:nvSpPr>
          <p:cNvPr id="3" name="Content Placeholder 2"/>
          <p:cNvSpPr>
            <a:spLocks noGrp="1"/>
          </p:cNvSpPr>
          <p:nvPr>
            <p:ph idx="1"/>
          </p:nvPr>
        </p:nvSpPr>
        <p:spPr>
          <a:xfrm>
            <a:off x="685800" y="2194560"/>
            <a:ext cx="10833538" cy="1090507"/>
          </a:xfrm>
        </p:spPr>
        <p:txBody>
          <a:bodyPr/>
          <a:lstStyle/>
          <a:p>
            <a:r>
              <a:rPr lang="en-US" dirty="0"/>
              <a:t>Alcohol causes high blood pressure. </a:t>
            </a:r>
            <a:r>
              <a:rPr lang="en-GB" dirty="0"/>
              <a:t>A stroke is a serious, life-threatening medical condition that occurs when the blood supply to part of the brain is cut off.  </a:t>
            </a:r>
          </a:p>
          <a:p>
            <a:endParaRPr lang="en-GB" dirty="0"/>
          </a:p>
        </p:txBody>
      </p:sp>
      <p:graphicFrame>
        <p:nvGraphicFramePr>
          <p:cNvPr id="4" name="Diagram 3"/>
          <p:cNvGraphicFramePr/>
          <p:nvPr>
            <p:extLst>
              <p:ext uri="{D42A27DB-BD31-4B8C-83A1-F6EECF244321}">
                <p14:modId xmlns:p14="http://schemas.microsoft.com/office/powerpoint/2010/main" val="1481494021"/>
              </p:ext>
            </p:extLst>
          </p:nvPr>
        </p:nvGraphicFramePr>
        <p:xfrm>
          <a:off x="184368" y="1075268"/>
          <a:ext cx="11836401" cy="6870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83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cirrhosis and why does excessive alcohol consumption cause a cirrhosis? </a:t>
            </a:r>
            <a:endParaRPr lang="en-GB" dirty="0"/>
          </a:p>
        </p:txBody>
      </p:sp>
      <p:sp>
        <p:nvSpPr>
          <p:cNvPr id="3" name="Content Placeholder 2"/>
          <p:cNvSpPr>
            <a:spLocks noGrp="1"/>
          </p:cNvSpPr>
          <p:nvPr>
            <p:ph idx="1"/>
          </p:nvPr>
        </p:nvSpPr>
        <p:spPr>
          <a:xfrm>
            <a:off x="685800" y="2194560"/>
            <a:ext cx="10820400" cy="1496907"/>
          </a:xfrm>
        </p:spPr>
        <p:txBody>
          <a:bodyPr>
            <a:normAutofit/>
          </a:bodyPr>
          <a:lstStyle/>
          <a:p>
            <a:r>
              <a:rPr lang="en-GB" dirty="0"/>
              <a:t>Alcohol is the main cause of liver cirrhosis</a:t>
            </a:r>
          </a:p>
          <a:p>
            <a:r>
              <a:rPr lang="en-GB" b="1" dirty="0"/>
              <a:t>Cirrhosis is scarring of the liver caused by continuous long-term liver damage. Scar tissue replaces healthy tissue in the liver and prevents the liver working properly. </a:t>
            </a:r>
          </a:p>
          <a:p>
            <a:endParaRPr lang="en-GB" dirty="0"/>
          </a:p>
        </p:txBody>
      </p:sp>
      <p:sp>
        <p:nvSpPr>
          <p:cNvPr id="4" name="Rounded Rectangle 3"/>
          <p:cNvSpPr/>
          <p:nvPr/>
        </p:nvSpPr>
        <p:spPr>
          <a:xfrm>
            <a:off x="351368" y="3691467"/>
            <a:ext cx="3136900" cy="28617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affects the way the liver handles fat so your liver cells get stuffed full of it. Your liver swells as a result.</a:t>
            </a:r>
          </a:p>
        </p:txBody>
      </p:sp>
      <p:sp>
        <p:nvSpPr>
          <p:cNvPr id="5" name="Rounded Rectangle 4"/>
          <p:cNvSpPr/>
          <p:nvPr/>
        </p:nvSpPr>
        <p:spPr>
          <a:xfrm>
            <a:off x="8568267" y="3640666"/>
            <a:ext cx="3272366" cy="29125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can damage our intestines which lets toxins from our gut bacteria get into the liver. These toxins can also lead to inflammation and scarring.</a:t>
            </a:r>
          </a:p>
        </p:txBody>
      </p:sp>
      <p:sp>
        <p:nvSpPr>
          <p:cNvPr id="6" name="Rounded Rectangle 5"/>
          <p:cNvSpPr/>
          <p:nvPr/>
        </p:nvSpPr>
        <p:spPr>
          <a:xfrm>
            <a:off x="3776133" y="4097865"/>
            <a:ext cx="4639733" cy="19473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Liver tries to break down alcohol and the chemical reaction caused can damage its cells. This can lead to inflammation and scarring as the liver tries to repair itself. </a:t>
            </a:r>
            <a:endParaRPr lang="en-GB" dirty="0"/>
          </a:p>
        </p:txBody>
      </p:sp>
    </p:spTree>
    <p:extLst>
      <p:ext uri="{BB962C8B-B14F-4D97-AF65-F5344CB8AC3E}">
        <p14:creationId xmlns:p14="http://schemas.microsoft.com/office/powerpoint/2010/main" val="36336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hypertension and why does excessive alcohol consumption cause it? </a:t>
            </a:r>
            <a:endParaRPr lang="en-GB" dirty="0"/>
          </a:p>
        </p:txBody>
      </p:sp>
      <p:sp>
        <p:nvSpPr>
          <p:cNvPr id="3" name="Content Placeholder 2"/>
          <p:cNvSpPr>
            <a:spLocks noGrp="1"/>
          </p:cNvSpPr>
          <p:nvPr>
            <p:ph idx="1"/>
          </p:nvPr>
        </p:nvSpPr>
        <p:spPr>
          <a:xfrm>
            <a:off x="685800" y="2194560"/>
            <a:ext cx="10820400" cy="612141"/>
          </a:xfrm>
        </p:spPr>
        <p:txBody>
          <a:bodyPr/>
          <a:lstStyle/>
          <a:p>
            <a:r>
              <a:rPr lang="en-US" sz="1800" dirty="0"/>
              <a:t>Hypertension is high blood pressure and means your heart has to work harder to pump blood around the body. </a:t>
            </a:r>
          </a:p>
          <a:p>
            <a:endParaRPr lang="en-GB" dirty="0"/>
          </a:p>
        </p:txBody>
      </p:sp>
      <p:sp>
        <p:nvSpPr>
          <p:cNvPr id="4" name="Oval 3"/>
          <p:cNvSpPr/>
          <p:nvPr/>
        </p:nvSpPr>
        <p:spPr>
          <a:xfrm>
            <a:off x="685800" y="2725208"/>
            <a:ext cx="5037666" cy="1748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Alcohol contains excess calories which can cause unwanted weight gain which increases blood pressure.</a:t>
            </a:r>
          </a:p>
        </p:txBody>
      </p:sp>
      <p:sp>
        <p:nvSpPr>
          <p:cNvPr id="5" name="Oval 4"/>
          <p:cNvSpPr/>
          <p:nvPr/>
        </p:nvSpPr>
        <p:spPr>
          <a:xfrm>
            <a:off x="6506634" y="4900930"/>
            <a:ext cx="4724400" cy="1711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Frequent alcohol consumption reduces magnesium levels which can increase blood pressure</a:t>
            </a:r>
            <a:endParaRPr lang="en-GB" dirty="0"/>
          </a:p>
        </p:txBody>
      </p:sp>
      <p:sp>
        <p:nvSpPr>
          <p:cNvPr id="6" name="Oval 5"/>
          <p:cNvSpPr/>
          <p:nvPr/>
        </p:nvSpPr>
        <p:spPr>
          <a:xfrm>
            <a:off x="6197600" y="2500630"/>
            <a:ext cx="5706533" cy="2400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Alcohol also interferes with the liver's ability to make the hormones renin and angiotensin- these are important for blood pressure maintenance.</a:t>
            </a:r>
          </a:p>
        </p:txBody>
      </p:sp>
      <p:sp>
        <p:nvSpPr>
          <p:cNvPr id="7" name="Oval 6"/>
          <p:cNvSpPr/>
          <p:nvPr/>
        </p:nvSpPr>
        <p:spPr>
          <a:xfrm>
            <a:off x="321734" y="4473575"/>
            <a:ext cx="5554133" cy="2106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Alcohol is present in the blood stream it covers the blood vessels and artery walls thereby increasing their tension and thereby increasing the blood pressure. </a:t>
            </a:r>
          </a:p>
        </p:txBody>
      </p:sp>
    </p:spTree>
    <p:extLst>
      <p:ext uri="{BB962C8B-B14F-4D97-AF65-F5344CB8AC3E}">
        <p14:creationId xmlns:p14="http://schemas.microsoft.com/office/powerpoint/2010/main" val="196739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p:txBody>
          <a:bodyPr/>
          <a:lstStyle/>
          <a:p>
            <a:r>
              <a:rPr lang="en-GB" b="1" dirty="0"/>
              <a:t>On completion of this unit a learner should:</a:t>
            </a:r>
          </a:p>
          <a:p>
            <a:r>
              <a:rPr lang="en-GB" dirty="0"/>
              <a:t>1 Know the importance of lifestyle factors in the maintenance of health and wellbeing</a:t>
            </a:r>
          </a:p>
          <a:p>
            <a:r>
              <a:rPr lang="en-GB" dirty="0"/>
              <a:t>2 Be able to assess the lifestyle of a selected individual</a:t>
            </a:r>
          </a:p>
          <a:p>
            <a:r>
              <a:rPr lang="en-GB" dirty="0"/>
              <a:t>3 Be able to provide advice on lifestyle improvement</a:t>
            </a:r>
          </a:p>
          <a:p>
            <a:r>
              <a:rPr lang="en-GB" dirty="0"/>
              <a:t>4 Be able to plan a health-related physical activity programme for a selected individual.</a:t>
            </a:r>
          </a:p>
        </p:txBody>
      </p:sp>
    </p:spTree>
    <p:extLst>
      <p:ext uri="{BB962C8B-B14F-4D97-AF65-F5344CB8AC3E}">
        <p14:creationId xmlns:p14="http://schemas.microsoft.com/office/powerpoint/2010/main" val="146724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depression and why does excessive alcohol consumption cause it? </a:t>
            </a:r>
            <a:endParaRPr lang="en-GB" dirty="0"/>
          </a:p>
        </p:txBody>
      </p:sp>
      <p:sp>
        <p:nvSpPr>
          <p:cNvPr id="4" name="Hexagon 3"/>
          <p:cNvSpPr/>
          <p:nvPr/>
        </p:nvSpPr>
        <p:spPr>
          <a:xfrm>
            <a:off x="1422400" y="3120323"/>
            <a:ext cx="4047067" cy="34267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Alcohol is a depressant, which means it can disrupt that balance, affecting our thoughts, feelings and actions – and sometimes our long-term mental health. </a:t>
            </a:r>
          </a:p>
        </p:txBody>
      </p:sp>
      <p:sp>
        <p:nvSpPr>
          <p:cNvPr id="7" name="Hexagon 6"/>
          <p:cNvSpPr/>
          <p:nvPr/>
        </p:nvSpPr>
        <p:spPr>
          <a:xfrm>
            <a:off x="6350001" y="3120324"/>
            <a:ext cx="3937000" cy="34267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is partly down to ‘neurotransmitters’, chemicals that help to transmit signals from one nerve (or neuron) in the brain to another. </a:t>
            </a:r>
          </a:p>
        </p:txBody>
      </p:sp>
      <p:sp>
        <p:nvSpPr>
          <p:cNvPr id="8" name="Content Placeholder 2"/>
          <p:cNvSpPr>
            <a:spLocks noGrp="1"/>
          </p:cNvSpPr>
          <p:nvPr>
            <p:ph idx="1"/>
          </p:nvPr>
        </p:nvSpPr>
        <p:spPr>
          <a:xfrm>
            <a:off x="838200" y="2095420"/>
            <a:ext cx="10820400" cy="1071114"/>
          </a:xfrm>
        </p:spPr>
        <p:txBody>
          <a:bodyPr>
            <a:normAutofit/>
          </a:bodyPr>
          <a:lstStyle/>
          <a:p>
            <a:r>
              <a:rPr lang="en-GB" dirty="0"/>
              <a:t>Depression (major depressive disorder or clinical depression) is a common but serious mood disorder. It causes severe symptoms that affect how you feel, think, and handle daily activities, such as sleeping, eating, or working.</a:t>
            </a:r>
          </a:p>
          <a:p>
            <a:endParaRPr lang="en-GB" dirty="0"/>
          </a:p>
        </p:txBody>
      </p:sp>
    </p:spTree>
    <p:extLst>
      <p:ext uri="{BB962C8B-B14F-4D97-AF65-F5344CB8AC3E}">
        <p14:creationId xmlns:p14="http://schemas.microsoft.com/office/powerpoint/2010/main" val="214164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depression and why does excessive alcohol consumption cause it? </a:t>
            </a:r>
            <a:endParaRPr lang="en-GB" dirty="0"/>
          </a:p>
        </p:txBody>
      </p:sp>
      <p:sp>
        <p:nvSpPr>
          <p:cNvPr id="5" name="Hexagon 4"/>
          <p:cNvSpPr/>
          <p:nvPr/>
        </p:nvSpPr>
        <p:spPr>
          <a:xfrm>
            <a:off x="6163732" y="2897894"/>
            <a:ext cx="4038601" cy="27663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Regular drinking lowers the levels of serotonin in your brain – a chemical that helps to regulate your mood.</a:t>
            </a:r>
          </a:p>
        </p:txBody>
      </p:sp>
      <p:sp>
        <p:nvSpPr>
          <p:cNvPr id="6" name="Hexagon 5"/>
          <p:cNvSpPr/>
          <p:nvPr/>
        </p:nvSpPr>
        <p:spPr>
          <a:xfrm>
            <a:off x="1718733" y="2567695"/>
            <a:ext cx="3386667" cy="34267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Alcohol causes chemical changes in the brain. As you drink more, more of the brain starts to be affected. High levels of alcohol causes a negative emotional response. </a:t>
            </a:r>
          </a:p>
        </p:txBody>
      </p:sp>
    </p:spTree>
    <p:extLst>
      <p:ext uri="{BB962C8B-B14F-4D97-AF65-F5344CB8AC3E}">
        <p14:creationId xmlns:p14="http://schemas.microsoft.com/office/powerpoint/2010/main" val="17679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cancer and why does excessive alcohol consumption cause it?</a:t>
            </a:r>
            <a:endParaRPr lang="en-GB" dirty="0"/>
          </a:p>
        </p:txBody>
      </p:sp>
      <p:sp>
        <p:nvSpPr>
          <p:cNvPr id="3" name="Content Placeholder 2"/>
          <p:cNvSpPr>
            <a:spLocks noGrp="1"/>
          </p:cNvSpPr>
          <p:nvPr>
            <p:ph idx="1"/>
          </p:nvPr>
        </p:nvSpPr>
        <p:spPr>
          <a:xfrm>
            <a:off x="685800" y="2194560"/>
            <a:ext cx="10820400" cy="1225973"/>
          </a:xfrm>
        </p:spPr>
        <p:txBody>
          <a:bodyPr>
            <a:normAutofit/>
          </a:bodyPr>
          <a:lstStyle/>
          <a:p>
            <a:r>
              <a:rPr lang="en-GB" dirty="0"/>
              <a:t>20 percent of all alcohol-related deaths are due to cancer. </a:t>
            </a:r>
          </a:p>
          <a:p>
            <a:r>
              <a:rPr lang="en-GB" b="1" dirty="0"/>
              <a:t>Cancer</a:t>
            </a:r>
            <a:r>
              <a:rPr lang="en-GB" dirty="0"/>
              <a:t> is when abnormal cells divide in an uncontrolled way. Some cancers may eventually spread into other tissues.</a:t>
            </a:r>
          </a:p>
          <a:p>
            <a:endParaRPr lang="en-GB" dirty="0"/>
          </a:p>
        </p:txBody>
      </p:sp>
      <p:sp>
        <p:nvSpPr>
          <p:cNvPr id="4" name="Rounded Rectangle 3"/>
          <p:cNvSpPr/>
          <p:nvPr/>
        </p:nvSpPr>
        <p:spPr>
          <a:xfrm>
            <a:off x="351368" y="3691467"/>
            <a:ext cx="3136900" cy="28617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in your body is converted into a toxic chemical called acetaldehyde. This can damage your DNA and stop your cells from repairing any damage, which can lead to cancer.</a:t>
            </a:r>
          </a:p>
        </p:txBody>
      </p:sp>
      <p:sp>
        <p:nvSpPr>
          <p:cNvPr id="5" name="Rounded Rectangle 4"/>
          <p:cNvSpPr/>
          <p:nvPr/>
        </p:nvSpPr>
        <p:spPr>
          <a:xfrm>
            <a:off x="8568267" y="3640666"/>
            <a:ext cx="3272366" cy="29125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drinkers tend to have lower levels of folate, an important vitamin that helps our cells produce new DNA correctly. Some studies have found that cancer is more common in people with low levels of folate in their blood</a:t>
            </a:r>
            <a:r>
              <a:rPr lang="en-GB" baseline="30000" dirty="0">
                <a:solidFill>
                  <a:schemeClr val="bg1"/>
                </a:solidFill>
              </a:rPr>
              <a:t>.</a:t>
            </a:r>
            <a:endParaRPr lang="en-GB" dirty="0">
              <a:solidFill>
                <a:schemeClr val="bg1"/>
              </a:solidFill>
            </a:endParaRPr>
          </a:p>
        </p:txBody>
      </p:sp>
      <p:sp>
        <p:nvSpPr>
          <p:cNvPr id="6" name="Rounded Rectangle 5"/>
          <p:cNvSpPr/>
          <p:nvPr/>
        </p:nvSpPr>
        <p:spPr>
          <a:xfrm>
            <a:off x="4394200" y="3911597"/>
            <a:ext cx="3268134" cy="20489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can increase the levels of oestrogen, which is linked to breast cancer.</a:t>
            </a:r>
          </a:p>
        </p:txBody>
      </p:sp>
    </p:spTree>
    <p:extLst>
      <p:ext uri="{BB962C8B-B14F-4D97-AF65-F5344CB8AC3E}">
        <p14:creationId xmlns:p14="http://schemas.microsoft.com/office/powerpoint/2010/main" val="6282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Smoking</a:t>
            </a:r>
          </a:p>
        </p:txBody>
      </p:sp>
      <p:pic>
        <p:nvPicPr>
          <p:cNvPr id="4" name="Picture 3" descr="whats-in-a-cigarette1.jpg"/>
          <p:cNvPicPr/>
          <p:nvPr/>
        </p:nvPicPr>
        <p:blipFill>
          <a:blip r:embed="rId2">
            <a:extLst>
              <a:ext uri="{28A0092B-C50C-407E-A947-70E740481C1C}">
                <a14:useLocalDpi xmlns:a14="http://schemas.microsoft.com/office/drawing/2010/main" val="0"/>
              </a:ext>
            </a:extLst>
          </a:blip>
          <a:srcRect/>
          <a:stretch>
            <a:fillRect/>
          </a:stretch>
        </p:blipFill>
        <p:spPr bwMode="auto">
          <a:xfrm>
            <a:off x="6453717" y="2867428"/>
            <a:ext cx="4849283" cy="2850345"/>
          </a:xfrm>
          <a:prstGeom prst="rect">
            <a:avLst/>
          </a:prstGeom>
          <a:noFill/>
          <a:ln>
            <a:noFill/>
          </a:ln>
        </p:spPr>
      </p:pic>
      <p:sp>
        <p:nvSpPr>
          <p:cNvPr id="5" name="Rounded Rectangle 4"/>
          <p:cNvSpPr/>
          <p:nvPr/>
        </p:nvSpPr>
        <p:spPr>
          <a:xfrm>
            <a:off x="702733" y="2540000"/>
            <a:ext cx="5139267" cy="3505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Smoking</a:t>
            </a:r>
            <a:r>
              <a:rPr lang="en-GB" sz="3200" dirty="0"/>
              <a:t> refers to the inhalation and exhalation of fumes from burning tobacco in cigars, cigarettes and pipes.</a:t>
            </a:r>
          </a:p>
        </p:txBody>
      </p:sp>
    </p:spTree>
    <p:extLst>
      <p:ext uri="{BB962C8B-B14F-4D97-AF65-F5344CB8AC3E}">
        <p14:creationId xmlns:p14="http://schemas.microsoft.com/office/powerpoint/2010/main" val="4082487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63BA-FFD6-40C5-8688-480F01622A89}"/>
              </a:ext>
            </a:extLst>
          </p:cNvPr>
          <p:cNvSpPr>
            <a:spLocks noGrp="1"/>
          </p:cNvSpPr>
          <p:nvPr>
            <p:ph type="title"/>
          </p:nvPr>
        </p:nvSpPr>
        <p:spPr/>
        <p:txBody>
          <a:bodyPr/>
          <a:lstStyle/>
          <a:p>
            <a:r>
              <a:rPr lang="en-GB" dirty="0"/>
              <a:t>Smoking – the stats</a:t>
            </a:r>
          </a:p>
        </p:txBody>
      </p:sp>
      <p:sp>
        <p:nvSpPr>
          <p:cNvPr id="3" name="Content Placeholder 2">
            <a:extLst>
              <a:ext uri="{FF2B5EF4-FFF2-40B4-BE49-F238E27FC236}">
                <a16:creationId xmlns:a16="http://schemas.microsoft.com/office/drawing/2014/main" id="{0116F664-8C3E-45EB-85AC-824913458A0D}"/>
              </a:ext>
            </a:extLst>
          </p:cNvPr>
          <p:cNvSpPr>
            <a:spLocks noGrp="1"/>
          </p:cNvSpPr>
          <p:nvPr>
            <p:ph idx="1"/>
          </p:nvPr>
        </p:nvSpPr>
        <p:spPr/>
        <p:txBody>
          <a:bodyPr>
            <a:normAutofit/>
          </a:bodyPr>
          <a:lstStyle/>
          <a:p>
            <a:r>
              <a:rPr lang="en-GB" dirty="0"/>
              <a:t>Smoking can significantly increase the risk of a variety of cancers not just lung cancer. Also it causes other respiratory and cardiovascular diseases.</a:t>
            </a:r>
          </a:p>
          <a:p>
            <a:r>
              <a:rPr lang="en-GB" dirty="0"/>
              <a:t>Currently 15.5% of adults in England smoke</a:t>
            </a:r>
          </a:p>
          <a:p>
            <a:pPr marL="0" indent="0">
              <a:buNone/>
            </a:pPr>
            <a:endParaRPr lang="en-GB" dirty="0"/>
          </a:p>
          <a:p>
            <a:r>
              <a:rPr lang="en-GB" dirty="0"/>
              <a:t>In 2015, there were around 79,000 deaths caused by smoking. This is about 16% of all deaths in that year.</a:t>
            </a:r>
          </a:p>
          <a:p>
            <a:r>
              <a:rPr lang="en-GB" dirty="0"/>
              <a:t>In 2015/16 there were around 474,000 hospital admissions due to smoking.</a:t>
            </a:r>
          </a:p>
          <a:p>
            <a:pPr marL="0" indent="0">
              <a:buNone/>
            </a:pPr>
            <a:endParaRPr lang="en-GB" dirty="0"/>
          </a:p>
          <a:p>
            <a:r>
              <a:rPr lang="en-GB" dirty="0"/>
              <a:t>The annual cost of smoking to the English economy is around £5.2 billion </a:t>
            </a:r>
          </a:p>
          <a:p>
            <a:r>
              <a:rPr lang="en-GB" dirty="0"/>
              <a:t>The annual cost of smoking to the NHS is around £2.7 billion pounds</a:t>
            </a:r>
          </a:p>
        </p:txBody>
      </p:sp>
    </p:spTree>
    <p:extLst>
      <p:ext uri="{BB962C8B-B14F-4D97-AF65-F5344CB8AC3E}">
        <p14:creationId xmlns:p14="http://schemas.microsoft.com/office/powerpoint/2010/main" val="1455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coronary heart disease and why does smoking cause it? </a:t>
            </a:r>
            <a:endParaRPr lang="en-GB" dirty="0"/>
          </a:p>
        </p:txBody>
      </p:sp>
      <p:sp>
        <p:nvSpPr>
          <p:cNvPr id="4" name="Rounded Rectangle 3"/>
          <p:cNvSpPr/>
          <p:nvPr/>
        </p:nvSpPr>
        <p:spPr>
          <a:xfrm>
            <a:off x="846667" y="2184400"/>
            <a:ext cx="5012266" cy="4182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Coronary heart disease</a:t>
            </a:r>
            <a:r>
              <a:rPr lang="en-GB" sz="2800" dirty="0"/>
              <a:t> (CHD) is a </a:t>
            </a:r>
            <a:r>
              <a:rPr lang="en-GB" sz="2800" b="1" dirty="0"/>
              <a:t>disease</a:t>
            </a:r>
            <a:r>
              <a:rPr lang="en-GB" sz="2800" dirty="0"/>
              <a:t> in which a waxy substance called plaque builds up inside the coronary arteries.</a:t>
            </a:r>
          </a:p>
        </p:txBody>
      </p:sp>
      <p:sp>
        <p:nvSpPr>
          <p:cNvPr id="5" name="Rounded Rectangle 4"/>
          <p:cNvSpPr/>
          <p:nvPr/>
        </p:nvSpPr>
        <p:spPr>
          <a:xfrm>
            <a:off x="6096000" y="2184399"/>
            <a:ext cx="5012266" cy="4182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Limits the amount of oxygen your heart gets due to the nicotine and carbon monoxide, so speeds up the heart rate and raises blood pressure. </a:t>
            </a:r>
          </a:p>
          <a:p>
            <a:endParaRPr lang="en-GB" sz="2000" dirty="0"/>
          </a:p>
          <a:p>
            <a:r>
              <a:rPr lang="en-GB" sz="2000" dirty="0"/>
              <a:t>The chemicals in the cigarettes also damage the inside of your vessels leading to furring.</a:t>
            </a:r>
          </a:p>
        </p:txBody>
      </p:sp>
    </p:spTree>
    <p:extLst>
      <p:ext uri="{BB962C8B-B14F-4D97-AF65-F5344CB8AC3E}">
        <p14:creationId xmlns:p14="http://schemas.microsoft.com/office/powerpoint/2010/main" val="37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cancer, what cancers can smoking cause and why does smoking cause it? </a:t>
            </a:r>
            <a:br>
              <a:rPr lang="en-GB" dirty="0"/>
            </a:br>
            <a:endParaRPr lang="en-GB" dirty="0"/>
          </a:p>
        </p:txBody>
      </p:sp>
      <p:sp>
        <p:nvSpPr>
          <p:cNvPr id="6" name="Rounded Rectangle 5"/>
          <p:cNvSpPr/>
          <p:nvPr/>
        </p:nvSpPr>
        <p:spPr>
          <a:xfrm>
            <a:off x="846667" y="2184400"/>
            <a:ext cx="5012266" cy="1365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Cancer</a:t>
            </a:r>
            <a:r>
              <a:rPr lang="en-GB" dirty="0"/>
              <a:t> is when abnormal cells divide in an uncontrolled way. </a:t>
            </a:r>
          </a:p>
        </p:txBody>
      </p:sp>
      <p:sp>
        <p:nvSpPr>
          <p:cNvPr id="7" name="Rounded Rectangle 6"/>
          <p:cNvSpPr/>
          <p:nvPr/>
        </p:nvSpPr>
        <p:spPr>
          <a:xfrm>
            <a:off x="6163734" y="2433782"/>
            <a:ext cx="5012266" cy="331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Body may be able to repair this damage at first. But with each repeated exposure, normal cells that line your lungs are increasingly damaged. </a:t>
            </a:r>
          </a:p>
          <a:p>
            <a:pPr algn="ctr"/>
            <a:endParaRPr lang="en-GB" dirty="0"/>
          </a:p>
          <a:p>
            <a:pPr algn="ctr"/>
            <a:r>
              <a:rPr lang="en-GB" dirty="0"/>
              <a:t>Over time, the damage causes cells to act abnormally and eventually cancer may develop.</a:t>
            </a:r>
          </a:p>
        </p:txBody>
      </p:sp>
      <p:sp>
        <p:nvSpPr>
          <p:cNvPr id="5" name="Rounded Rectangle 4"/>
          <p:cNvSpPr/>
          <p:nvPr/>
        </p:nvSpPr>
        <p:spPr>
          <a:xfrm>
            <a:off x="846667" y="3676534"/>
            <a:ext cx="5012266" cy="2491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Smoking damages the cells that line the lungs.</a:t>
            </a:r>
          </a:p>
          <a:p>
            <a:pPr algn="ctr"/>
            <a:endParaRPr lang="en-GB" dirty="0"/>
          </a:p>
          <a:p>
            <a:pPr algn="ctr"/>
            <a:r>
              <a:rPr lang="en-GB" dirty="0"/>
              <a:t>Cigarettes are full of carcinogens (cancer causing substances. This change the lung tissue.</a:t>
            </a:r>
          </a:p>
        </p:txBody>
      </p:sp>
    </p:spTree>
    <p:extLst>
      <p:ext uri="{BB962C8B-B14F-4D97-AF65-F5344CB8AC3E}">
        <p14:creationId xmlns:p14="http://schemas.microsoft.com/office/powerpoint/2010/main" val="25359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emphysema, bronchitis and pneumonia and why does smoking cause them? </a:t>
            </a:r>
            <a:br>
              <a:rPr lang="en-GB" dirty="0"/>
            </a:br>
            <a:endParaRPr lang="en-GB" dirty="0"/>
          </a:p>
        </p:txBody>
      </p:sp>
      <p:sp>
        <p:nvSpPr>
          <p:cNvPr id="4" name="Rounded Rectangle 3"/>
          <p:cNvSpPr/>
          <p:nvPr/>
        </p:nvSpPr>
        <p:spPr>
          <a:xfrm>
            <a:off x="829426" y="2197100"/>
            <a:ext cx="5046133" cy="3945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Chronic obstructive pulmonary disease (COPD) is the name for a group of lung conditions that cause breathing difficulties.</a:t>
            </a:r>
            <a:endParaRPr lang="en-GB" dirty="0"/>
          </a:p>
          <a:p>
            <a:pPr lvl="0"/>
            <a:endParaRPr lang="en-GB" b="1" dirty="0"/>
          </a:p>
          <a:p>
            <a:pPr lvl="0"/>
            <a:r>
              <a:rPr lang="en-GB" b="1" dirty="0"/>
              <a:t>emphysema</a:t>
            </a:r>
            <a:r>
              <a:rPr lang="en-GB" dirty="0"/>
              <a:t> – damage and enlarged alveoli in the lungs </a:t>
            </a:r>
          </a:p>
          <a:p>
            <a:pPr lvl="0"/>
            <a:r>
              <a:rPr lang="en-GB" b="1" dirty="0"/>
              <a:t>chronic bronchitis</a:t>
            </a:r>
            <a:r>
              <a:rPr lang="en-GB" dirty="0"/>
              <a:t> – long-term inflammation of the airways</a:t>
            </a:r>
          </a:p>
          <a:p>
            <a:pPr lvl="0"/>
            <a:r>
              <a:rPr lang="en-GB" b="1" dirty="0"/>
              <a:t>Pneumonia</a:t>
            </a:r>
            <a:r>
              <a:rPr lang="en-GB" dirty="0"/>
              <a:t> – inflammation of the alveoli where they fill with pus</a:t>
            </a:r>
          </a:p>
        </p:txBody>
      </p:sp>
      <p:sp>
        <p:nvSpPr>
          <p:cNvPr id="5" name="Rounded Rectangle 4"/>
          <p:cNvSpPr/>
          <p:nvPr/>
        </p:nvSpPr>
        <p:spPr>
          <a:xfrm>
            <a:off x="6129866" y="1895303"/>
            <a:ext cx="5046133" cy="4386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Smoking reduces the cilia action. </a:t>
            </a:r>
          </a:p>
          <a:p>
            <a:pPr algn="ctr"/>
            <a:endParaRPr lang="en-US" dirty="0"/>
          </a:p>
          <a:p>
            <a:pPr algn="ctr"/>
            <a:r>
              <a:rPr lang="en-US" dirty="0"/>
              <a:t>It makes mucous thicker and amount increases. Mucous is therefore not cleaned out as well, clogs airways and gets easily infected. </a:t>
            </a:r>
          </a:p>
          <a:p>
            <a:pPr algn="ctr"/>
            <a:r>
              <a:rPr lang="en-GB" dirty="0"/>
              <a:t>Airways become narrow and reduce the air flow. Even one or two cigarettes cause irritation and coughing. Your lungs age faster.  Number of air spaces and blood vessels in the lungs decreases. Less oxygen is carried to your body. The natural </a:t>
            </a:r>
            <a:r>
              <a:rPr lang="en-GB" dirty="0" err="1"/>
              <a:t>defenses</a:t>
            </a:r>
            <a:r>
              <a:rPr lang="en-GB" dirty="0"/>
              <a:t> your lungs have against infection do not work well. </a:t>
            </a:r>
          </a:p>
        </p:txBody>
      </p:sp>
    </p:spTree>
    <p:extLst>
      <p:ext uri="{BB962C8B-B14F-4D97-AF65-F5344CB8AC3E}">
        <p14:creationId xmlns:p14="http://schemas.microsoft.com/office/powerpoint/2010/main" val="34834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stress?</a:t>
            </a:r>
          </a:p>
        </p:txBody>
      </p:sp>
      <p:sp>
        <p:nvSpPr>
          <p:cNvPr id="4" name="Oval Callout 3"/>
          <p:cNvSpPr/>
          <p:nvPr/>
        </p:nvSpPr>
        <p:spPr>
          <a:xfrm>
            <a:off x="1727200" y="2057401"/>
            <a:ext cx="9262533" cy="2912534"/>
          </a:xfrm>
          <a:prstGeom prst="wedgeEllipseCallout">
            <a:avLst>
              <a:gd name="adj1" fmla="val -43868"/>
              <a:gd name="adj2" fmla="val 8168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solidFill>
                  <a:schemeClr val="bg1"/>
                </a:solidFill>
              </a:rPr>
              <a:t>A</a:t>
            </a:r>
            <a:r>
              <a:rPr lang="en-GB" sz="3600" dirty="0">
                <a:solidFill>
                  <a:schemeClr val="bg1"/>
                </a:solidFill>
              </a:rPr>
              <a:t> state of mental or emotional strain or tension resulting from adverse or demanding circumstances</a:t>
            </a:r>
          </a:p>
          <a:p>
            <a:pPr algn="ctr"/>
            <a:endParaRPr lang="en-GB" dirty="0"/>
          </a:p>
        </p:txBody>
      </p:sp>
    </p:spTree>
    <p:extLst>
      <p:ext uri="{BB962C8B-B14F-4D97-AF65-F5344CB8AC3E}">
        <p14:creationId xmlns:p14="http://schemas.microsoft.com/office/powerpoint/2010/main" val="2322778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hypertension and why does stress cause it? </a:t>
            </a:r>
            <a:endParaRPr lang="en-GB" dirty="0"/>
          </a:p>
        </p:txBody>
      </p:sp>
      <p:sp>
        <p:nvSpPr>
          <p:cNvPr id="5" name="Rounded Rectangle 4"/>
          <p:cNvSpPr/>
          <p:nvPr/>
        </p:nvSpPr>
        <p:spPr>
          <a:xfrm>
            <a:off x="812800" y="2269067"/>
            <a:ext cx="4758267" cy="1430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Hypertension is high blood pressure and means your heart has to work harder to pump blood around the body. </a:t>
            </a:r>
            <a:endParaRPr lang="en-GB" dirty="0"/>
          </a:p>
        </p:txBody>
      </p:sp>
      <p:sp>
        <p:nvSpPr>
          <p:cNvPr id="6" name="Rounded Rectangle 5"/>
          <p:cNvSpPr/>
          <p:nvPr/>
        </p:nvSpPr>
        <p:spPr>
          <a:xfrm>
            <a:off x="6118167" y="2152998"/>
            <a:ext cx="5052291" cy="4048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There's no proof that stress by itself causes long-term high blood pressure. It may be that other behaviours linked to stress — such as overeating, drinking alcohol and poor sleeping habits — cause high blood pressure. </a:t>
            </a:r>
          </a:p>
          <a:p>
            <a:pPr algn="ctr"/>
            <a:endParaRPr lang="en-GB" dirty="0"/>
          </a:p>
          <a:p>
            <a:pPr algn="ctr"/>
            <a:r>
              <a:rPr lang="en-GB" dirty="0"/>
              <a:t>However, short-term stress-related spikes in your blood pressure added up over time may put you at risk of developing long-term high blood pressure.</a:t>
            </a:r>
          </a:p>
          <a:p>
            <a:pPr algn="ctr"/>
            <a:endParaRPr lang="en-GB" dirty="0"/>
          </a:p>
        </p:txBody>
      </p:sp>
      <p:sp>
        <p:nvSpPr>
          <p:cNvPr id="7" name="Rounded Rectangle 6"/>
          <p:cNvSpPr/>
          <p:nvPr/>
        </p:nvSpPr>
        <p:spPr>
          <a:xfrm>
            <a:off x="812799" y="3910830"/>
            <a:ext cx="4758267" cy="2124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body produces a surge of hormones when you're in a stressful situation. These hormones temporarily increase your blood pressure by causing your heart to beat faster and your blood vessels to narrow.</a:t>
            </a:r>
          </a:p>
        </p:txBody>
      </p:sp>
    </p:spTree>
    <p:extLst>
      <p:ext uri="{BB962C8B-B14F-4D97-AF65-F5344CB8AC3E}">
        <p14:creationId xmlns:p14="http://schemas.microsoft.com/office/powerpoint/2010/main" val="15284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400" dirty="0"/>
              <a:t>Lifestyle factors that affect Health &amp; Well-being</a:t>
            </a:r>
          </a:p>
        </p:txBody>
      </p:sp>
      <p:sp>
        <p:nvSpPr>
          <p:cNvPr id="3" name="Subtitle 2"/>
          <p:cNvSpPr>
            <a:spLocks noGrp="1"/>
          </p:cNvSpPr>
          <p:nvPr>
            <p:ph type="subTitle" idx="1"/>
          </p:nvPr>
        </p:nvSpPr>
        <p:spPr/>
        <p:txBody>
          <a:bodyPr/>
          <a:lstStyle/>
          <a:p>
            <a:r>
              <a:rPr lang="en-GB" dirty="0"/>
              <a:t>Unit 14</a:t>
            </a:r>
          </a:p>
        </p:txBody>
      </p:sp>
    </p:spTree>
    <p:extLst>
      <p:ext uri="{BB962C8B-B14F-4D97-AF65-F5344CB8AC3E}">
        <p14:creationId xmlns:p14="http://schemas.microsoft.com/office/powerpoint/2010/main" val="262148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angina and why does stress cause it? </a:t>
            </a:r>
            <a:endParaRPr lang="en-GB" dirty="0"/>
          </a:p>
        </p:txBody>
      </p:sp>
      <p:sp>
        <p:nvSpPr>
          <p:cNvPr id="4" name="Rounded Rectangle 3"/>
          <p:cNvSpPr/>
          <p:nvPr/>
        </p:nvSpPr>
        <p:spPr>
          <a:xfrm>
            <a:off x="626532" y="2905299"/>
            <a:ext cx="5130800" cy="1708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Angina is chest pain that occurs when the blood supply to the muscles of the heart is restricted. </a:t>
            </a:r>
            <a:endParaRPr lang="en-GB" dirty="0"/>
          </a:p>
        </p:txBody>
      </p:sp>
      <p:sp>
        <p:nvSpPr>
          <p:cNvPr id="5" name="Rounded Rectangle 4"/>
          <p:cNvSpPr/>
          <p:nvPr/>
        </p:nvSpPr>
        <p:spPr>
          <a:xfrm>
            <a:off x="6074679" y="2606040"/>
            <a:ext cx="5135188" cy="3456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b="1" dirty="0"/>
              <a:t>It usually happens because the arteries supplying the heart become hardened and narrowed.</a:t>
            </a:r>
            <a:endParaRPr lang="en-GB" dirty="0"/>
          </a:p>
          <a:p>
            <a:pPr algn="ctr"/>
            <a:endParaRPr lang="en-GB" dirty="0"/>
          </a:p>
          <a:p>
            <a:pPr algn="ctr"/>
            <a:r>
              <a:rPr lang="en-GB" dirty="0"/>
              <a:t>Thought to be from </a:t>
            </a:r>
            <a:r>
              <a:rPr lang="en-GB" b="1" dirty="0"/>
              <a:t>Cardiac syndrome X</a:t>
            </a:r>
            <a:r>
              <a:rPr lang="en-GB" dirty="0"/>
              <a:t> (also known as </a:t>
            </a:r>
            <a:r>
              <a:rPr lang="en-GB" b="1" dirty="0"/>
              <a:t>microvascular angina</a:t>
            </a:r>
            <a:r>
              <a:rPr lang="en-GB" dirty="0"/>
              <a:t>) usually occurs when you're exerting yourself, through emotional upset such as when stressed. </a:t>
            </a:r>
          </a:p>
        </p:txBody>
      </p:sp>
    </p:spTree>
    <p:extLst>
      <p:ext uri="{BB962C8B-B14F-4D97-AF65-F5344CB8AC3E}">
        <p14:creationId xmlns:p14="http://schemas.microsoft.com/office/powerpoint/2010/main" val="65459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stroke and why does stress cause a stroke?</a:t>
            </a:r>
            <a:endParaRPr lang="en-GB" dirty="0"/>
          </a:p>
        </p:txBody>
      </p:sp>
      <p:sp>
        <p:nvSpPr>
          <p:cNvPr id="4" name="Rounded Rectangle 3"/>
          <p:cNvSpPr/>
          <p:nvPr/>
        </p:nvSpPr>
        <p:spPr>
          <a:xfrm>
            <a:off x="451749" y="2057401"/>
            <a:ext cx="5130800" cy="165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 stroke is a serious, life-threatening medical condition that occurs when the blood supply to part of the brain is cut off. </a:t>
            </a:r>
          </a:p>
        </p:txBody>
      </p:sp>
      <p:sp>
        <p:nvSpPr>
          <p:cNvPr id="5" name="Rounded Rectangle 4"/>
          <p:cNvSpPr/>
          <p:nvPr/>
        </p:nvSpPr>
        <p:spPr>
          <a:xfrm>
            <a:off x="6066366" y="2057401"/>
            <a:ext cx="5130800" cy="4131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Stress causes uncontrolled high blood pressure puts a strain on blood vessels all over the body, including vital arteries in the brain. This strain can cause vessels to weaken or become clogged up, which in turn can lead to blockage of the blood vessels taking blood to the brain or bleeding into the brain.</a:t>
            </a:r>
          </a:p>
          <a:p>
            <a:endParaRPr lang="en-GB" dirty="0"/>
          </a:p>
          <a:p>
            <a:r>
              <a:rPr lang="en-GB" dirty="0"/>
              <a:t>Either way it can result in a stroke.</a:t>
            </a:r>
          </a:p>
          <a:p>
            <a:pPr algn="ctr"/>
            <a:endParaRPr lang="en-GB" dirty="0"/>
          </a:p>
        </p:txBody>
      </p:sp>
      <p:pic>
        <p:nvPicPr>
          <p:cNvPr id="6" name="Picture 5" descr="Image result for stroke"/>
          <p:cNvPicPr/>
          <p:nvPr/>
        </p:nvPicPr>
        <p:blipFill>
          <a:blip r:embed="rId2">
            <a:extLst>
              <a:ext uri="{28A0092B-C50C-407E-A947-70E740481C1C}">
                <a14:useLocalDpi xmlns:a14="http://schemas.microsoft.com/office/drawing/2010/main" val="0"/>
              </a:ext>
            </a:extLst>
          </a:blip>
          <a:srcRect/>
          <a:stretch>
            <a:fillRect/>
          </a:stretch>
        </p:blipFill>
        <p:spPr bwMode="auto">
          <a:xfrm>
            <a:off x="1461081" y="3976036"/>
            <a:ext cx="3195586" cy="2526363"/>
          </a:xfrm>
          <a:prstGeom prst="rect">
            <a:avLst/>
          </a:prstGeom>
          <a:noFill/>
          <a:ln>
            <a:noFill/>
          </a:ln>
        </p:spPr>
      </p:pic>
    </p:spTree>
    <p:extLst>
      <p:ext uri="{BB962C8B-B14F-4D97-AF65-F5344CB8AC3E}">
        <p14:creationId xmlns:p14="http://schemas.microsoft.com/office/powerpoint/2010/main" val="348791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heart attack and why does stress cause it? </a:t>
            </a:r>
            <a:endParaRPr lang="en-GB" dirty="0"/>
          </a:p>
        </p:txBody>
      </p:sp>
      <p:sp>
        <p:nvSpPr>
          <p:cNvPr id="4" name="Rounded Rectangle 3"/>
          <p:cNvSpPr/>
          <p:nvPr/>
        </p:nvSpPr>
        <p:spPr>
          <a:xfrm>
            <a:off x="626533" y="2057401"/>
            <a:ext cx="5130800" cy="4131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 heart attack happens when there is a sudden loss of blood flow to a part of your heart </a:t>
            </a:r>
            <a:r>
              <a:rPr lang="en-GB" dirty="0">
                <a:solidFill>
                  <a:schemeClr val="tx1"/>
                </a:solidFill>
              </a:rPr>
              <a:t>muscle. Most heart attacks are caused by coronary heart disease. </a:t>
            </a:r>
          </a:p>
          <a:p>
            <a:r>
              <a:rPr lang="en-GB" dirty="0">
                <a:solidFill>
                  <a:schemeClr val="tx1"/>
                </a:solidFill>
              </a:rPr>
              <a:t>Coronary heart disease (CHD) is when your coronary arteries (the arteries that supply your heart muscle with oxygen-rich blood) become narrowed by a gradual build-up of fatty material within </a:t>
            </a:r>
            <a:r>
              <a:rPr lang="en-GB" dirty="0"/>
              <a:t>their walls.</a:t>
            </a:r>
          </a:p>
        </p:txBody>
      </p:sp>
      <p:sp>
        <p:nvSpPr>
          <p:cNvPr id="5" name="Rounded Rectangle 4"/>
          <p:cNvSpPr/>
          <p:nvPr/>
        </p:nvSpPr>
        <p:spPr>
          <a:xfrm>
            <a:off x="6066366" y="2057401"/>
            <a:ext cx="5130800" cy="4131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If a piece of this fatty material (atheroma) breaks off it may cause a blood clot (blockage) to form. If it blocks your coronary artery and cuts off the supply of oxygen-rich blood to your heart muscle, this is a heart attack. It raises your blood pressure, and it's not good for your body to constantly be exposed to stress hormones (cortisol). Studies also link stress to changes in the way blood clots, which makes a heart attack more likely.</a:t>
            </a:r>
          </a:p>
        </p:txBody>
      </p:sp>
    </p:spTree>
    <p:extLst>
      <p:ext uri="{BB962C8B-B14F-4D97-AF65-F5344CB8AC3E}">
        <p14:creationId xmlns:p14="http://schemas.microsoft.com/office/powerpoint/2010/main" val="173369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stomach ulcer and why does stress cause it? </a:t>
            </a:r>
            <a:endParaRPr lang="en-GB" dirty="0"/>
          </a:p>
        </p:txBody>
      </p:sp>
      <p:sp>
        <p:nvSpPr>
          <p:cNvPr id="4" name="Rounded Rectangle 3"/>
          <p:cNvSpPr/>
          <p:nvPr/>
        </p:nvSpPr>
        <p:spPr>
          <a:xfrm>
            <a:off x="804487" y="2778375"/>
            <a:ext cx="4758267" cy="2194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Ulcers are holes or breaks in the protective lining of the duodenum (the upper part of the small intestine) or the stomach -- areas that come into contact with stomach acids and enzymes. </a:t>
            </a:r>
          </a:p>
        </p:txBody>
      </p:sp>
      <p:sp>
        <p:nvSpPr>
          <p:cNvPr id="5" name="Rounded Rectangle 4"/>
          <p:cNvSpPr/>
          <p:nvPr/>
        </p:nvSpPr>
        <p:spPr>
          <a:xfrm>
            <a:off x="6058053" y="2913612"/>
            <a:ext cx="5130800" cy="1924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Excess production of stomach acid through stress will encourage the stomach and duodenum to eat away at itself causing an ulcer.</a:t>
            </a:r>
          </a:p>
        </p:txBody>
      </p:sp>
    </p:spTree>
    <p:extLst>
      <p:ext uri="{BB962C8B-B14F-4D97-AF65-F5344CB8AC3E}">
        <p14:creationId xmlns:p14="http://schemas.microsoft.com/office/powerpoint/2010/main" val="176584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fontScale="90000"/>
          </a:bodyPr>
          <a:lstStyle/>
          <a:p>
            <a:r>
              <a:rPr lang="en-US" dirty="0"/>
              <a:t>Effects stress Can have on your behavior and mood? How can someone react if they are clinically stressed?</a:t>
            </a:r>
            <a:br>
              <a:rPr lang="en-GB" dirty="0"/>
            </a:br>
            <a:endParaRPr lang="en-GB" dirty="0"/>
          </a:p>
        </p:txBody>
      </p:sp>
      <p:sp>
        <p:nvSpPr>
          <p:cNvPr id="7" name="Rounded Rectangle 6"/>
          <p:cNvSpPr/>
          <p:nvPr/>
        </p:nvSpPr>
        <p:spPr>
          <a:xfrm>
            <a:off x="812800" y="2269067"/>
            <a:ext cx="4758267" cy="414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t>Memory Problems</a:t>
            </a:r>
            <a:endParaRPr lang="en-GB" dirty="0"/>
          </a:p>
          <a:p>
            <a:pPr marL="285750" lvl="0" indent="-285750">
              <a:buFont typeface="Arial" panose="020B0604020202020204" pitchFamily="34" charset="0"/>
              <a:buChar char="•"/>
            </a:pPr>
            <a:r>
              <a:rPr lang="en-US" dirty="0"/>
              <a:t>Poor Judgement</a:t>
            </a:r>
            <a:endParaRPr lang="en-GB" dirty="0"/>
          </a:p>
          <a:p>
            <a:pPr marL="285750" lvl="0" indent="-285750">
              <a:buFont typeface="Arial" panose="020B0604020202020204" pitchFamily="34" charset="0"/>
              <a:buChar char="•"/>
            </a:pPr>
            <a:r>
              <a:rPr lang="en-US" dirty="0"/>
              <a:t>Inability to Concentrate</a:t>
            </a:r>
            <a:endParaRPr lang="en-GB" dirty="0"/>
          </a:p>
          <a:p>
            <a:pPr marL="285750" lvl="0" indent="-285750">
              <a:buFont typeface="Arial" panose="020B0604020202020204" pitchFamily="34" charset="0"/>
              <a:buChar char="•"/>
            </a:pPr>
            <a:r>
              <a:rPr lang="en-US" dirty="0"/>
              <a:t>Indecision</a:t>
            </a:r>
            <a:endParaRPr lang="en-GB" dirty="0"/>
          </a:p>
          <a:p>
            <a:pPr marL="285750" lvl="0" indent="-285750">
              <a:buFont typeface="Arial" panose="020B0604020202020204" pitchFamily="34" charset="0"/>
              <a:buChar char="•"/>
            </a:pPr>
            <a:r>
              <a:rPr lang="en-US" dirty="0"/>
              <a:t>Starting many tasks but achieving little</a:t>
            </a:r>
            <a:endParaRPr lang="en-GB" dirty="0"/>
          </a:p>
          <a:p>
            <a:pPr marL="285750" lvl="0" indent="-285750">
              <a:buFont typeface="Arial" panose="020B0604020202020204" pitchFamily="34" charset="0"/>
              <a:buChar char="•"/>
            </a:pPr>
            <a:r>
              <a:rPr lang="en-US" dirty="0"/>
              <a:t>Self doubt</a:t>
            </a:r>
            <a:endParaRPr lang="en-GB" dirty="0"/>
          </a:p>
          <a:p>
            <a:pPr marL="285750" lvl="0" indent="-285750">
              <a:buFont typeface="Arial" panose="020B0604020202020204" pitchFamily="34" charset="0"/>
              <a:buChar char="•"/>
            </a:pPr>
            <a:r>
              <a:rPr lang="en-US" dirty="0"/>
              <a:t>Increase Intake in Alcohol, Cigarettes and Caffeine to Relax</a:t>
            </a:r>
            <a:endParaRPr lang="en-GB" dirty="0"/>
          </a:p>
          <a:p>
            <a:pPr marL="285750" lvl="0" indent="-285750">
              <a:buFont typeface="Arial" panose="020B0604020202020204" pitchFamily="34" charset="0"/>
              <a:buChar char="•"/>
            </a:pPr>
            <a:r>
              <a:rPr lang="en-US" dirty="0"/>
              <a:t>Isolating Yourself from Others</a:t>
            </a:r>
            <a:endParaRPr lang="en-GB" dirty="0"/>
          </a:p>
          <a:p>
            <a:pPr marL="285750" lvl="0" indent="-285750">
              <a:buFont typeface="Arial" panose="020B0604020202020204" pitchFamily="34" charset="0"/>
              <a:buChar char="•"/>
            </a:pPr>
            <a:r>
              <a:rPr lang="en-US" dirty="0"/>
              <a:t>Sleeping too Little or too Much</a:t>
            </a:r>
            <a:endParaRPr lang="en-GB" dirty="0"/>
          </a:p>
        </p:txBody>
      </p:sp>
      <p:sp>
        <p:nvSpPr>
          <p:cNvPr id="8" name="Rounded Rectangle 7"/>
          <p:cNvSpPr/>
          <p:nvPr/>
        </p:nvSpPr>
        <p:spPr>
          <a:xfrm>
            <a:off x="5909734" y="2269067"/>
            <a:ext cx="4758267" cy="414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t>Demotivated</a:t>
            </a:r>
            <a:endParaRPr lang="en-GB" dirty="0"/>
          </a:p>
          <a:p>
            <a:pPr marL="285750" lvl="0" indent="-285750">
              <a:buFont typeface="Arial" panose="020B0604020202020204" pitchFamily="34" charset="0"/>
              <a:buChar char="•"/>
            </a:pPr>
            <a:r>
              <a:rPr lang="en-US" dirty="0"/>
              <a:t>Loss of sense of </a:t>
            </a:r>
            <a:r>
              <a:rPr lang="en-US" dirty="0" err="1"/>
              <a:t>humour</a:t>
            </a:r>
            <a:endParaRPr lang="en-GB" dirty="0"/>
          </a:p>
          <a:p>
            <a:pPr marL="285750" lvl="0" indent="-285750">
              <a:buFont typeface="Arial" panose="020B0604020202020204" pitchFamily="34" charset="0"/>
              <a:buChar char="•"/>
            </a:pPr>
            <a:r>
              <a:rPr lang="en-US" dirty="0"/>
              <a:t>Increase in alcohol intake</a:t>
            </a:r>
            <a:endParaRPr lang="en-GB" dirty="0"/>
          </a:p>
          <a:p>
            <a:pPr marL="285750" lvl="0" indent="-285750">
              <a:buFont typeface="Arial" panose="020B0604020202020204" pitchFamily="34" charset="0"/>
              <a:buChar char="•"/>
            </a:pPr>
            <a:r>
              <a:rPr lang="en-US" dirty="0"/>
              <a:t>Depression</a:t>
            </a:r>
            <a:endParaRPr lang="en-GB" dirty="0"/>
          </a:p>
          <a:p>
            <a:pPr marL="285750" lvl="0" indent="-285750">
              <a:buFont typeface="Arial" panose="020B0604020202020204" pitchFamily="34" charset="0"/>
              <a:buChar char="•"/>
            </a:pPr>
            <a:r>
              <a:rPr lang="en-US" dirty="0"/>
              <a:t>Moodiness</a:t>
            </a:r>
            <a:endParaRPr lang="en-GB" dirty="0"/>
          </a:p>
          <a:p>
            <a:pPr marL="285750" lvl="0" indent="-285750">
              <a:buFont typeface="Arial" panose="020B0604020202020204" pitchFamily="34" charset="0"/>
              <a:buChar char="•"/>
            </a:pPr>
            <a:r>
              <a:rPr lang="en-US" dirty="0"/>
              <a:t>Irritability</a:t>
            </a:r>
            <a:endParaRPr lang="en-GB" dirty="0"/>
          </a:p>
          <a:p>
            <a:pPr marL="285750" lvl="0" indent="-285750">
              <a:buFont typeface="Arial" panose="020B0604020202020204" pitchFamily="34" charset="0"/>
              <a:buChar char="•"/>
            </a:pPr>
            <a:r>
              <a:rPr lang="en-US" dirty="0"/>
              <a:t>Fatalistic Thinking</a:t>
            </a:r>
            <a:endParaRPr lang="en-GB" dirty="0"/>
          </a:p>
          <a:p>
            <a:pPr marL="285750" lvl="0" indent="-285750">
              <a:buFont typeface="Arial" panose="020B0604020202020204" pitchFamily="34" charset="0"/>
              <a:buChar char="•"/>
            </a:pPr>
            <a:r>
              <a:rPr lang="en-US" dirty="0"/>
              <a:t>Panic</a:t>
            </a:r>
            <a:endParaRPr lang="en-GB" dirty="0"/>
          </a:p>
          <a:p>
            <a:pPr marL="285750" lvl="0" indent="-285750">
              <a:buFont typeface="Arial" panose="020B0604020202020204" pitchFamily="34" charset="0"/>
              <a:buChar char="•"/>
            </a:pPr>
            <a:r>
              <a:rPr lang="en-US" dirty="0"/>
              <a:t>Cynicism</a:t>
            </a:r>
            <a:endParaRPr lang="en-GB" dirty="0"/>
          </a:p>
          <a:p>
            <a:pPr marL="285750" lvl="0" indent="-285750">
              <a:buFont typeface="Arial" panose="020B0604020202020204" pitchFamily="34" charset="0"/>
              <a:buChar char="•"/>
            </a:pPr>
            <a:r>
              <a:rPr lang="en-US" dirty="0"/>
              <a:t>Anxiety</a:t>
            </a:r>
            <a:endParaRPr lang="en-GB" dirty="0"/>
          </a:p>
          <a:p>
            <a:pPr marL="285750" lvl="0" indent="-285750">
              <a:buFont typeface="Arial" panose="020B0604020202020204" pitchFamily="34" charset="0"/>
              <a:buChar char="•"/>
            </a:pPr>
            <a:r>
              <a:rPr lang="en-US" dirty="0"/>
              <a:t>Feeling Overwhelmed</a:t>
            </a:r>
            <a:endParaRPr lang="en-GB" dirty="0"/>
          </a:p>
          <a:p>
            <a:pPr marL="285750" lvl="0" indent="-285750">
              <a:buFont typeface="Arial" panose="020B0604020202020204" pitchFamily="34" charset="0"/>
              <a:buChar char="•"/>
            </a:pPr>
            <a:r>
              <a:rPr lang="en-US" dirty="0"/>
              <a:t>Frustration</a:t>
            </a:r>
            <a:endParaRPr lang="en-GB" dirty="0"/>
          </a:p>
        </p:txBody>
      </p:sp>
    </p:spTree>
    <p:extLst>
      <p:ext uri="{BB962C8B-B14F-4D97-AF65-F5344CB8AC3E}">
        <p14:creationId xmlns:p14="http://schemas.microsoft.com/office/powerpoint/2010/main" val="19577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A9E3-4275-442F-9745-2888168E55E4}"/>
              </a:ext>
            </a:extLst>
          </p:cNvPr>
          <p:cNvSpPr>
            <a:spLocks noGrp="1"/>
          </p:cNvSpPr>
          <p:nvPr>
            <p:ph type="title"/>
          </p:nvPr>
        </p:nvSpPr>
        <p:spPr/>
        <p:txBody>
          <a:bodyPr/>
          <a:lstStyle/>
          <a:p>
            <a:r>
              <a:rPr lang="en-GB" dirty="0"/>
              <a:t>Sleep </a:t>
            </a:r>
          </a:p>
        </p:txBody>
      </p:sp>
      <p:sp>
        <p:nvSpPr>
          <p:cNvPr id="3" name="Content Placeholder 2">
            <a:extLst>
              <a:ext uri="{FF2B5EF4-FFF2-40B4-BE49-F238E27FC236}">
                <a16:creationId xmlns:a16="http://schemas.microsoft.com/office/drawing/2014/main" id="{78D94E08-ABAE-4355-97AE-3B2BA2756067}"/>
              </a:ext>
            </a:extLst>
          </p:cNvPr>
          <p:cNvSpPr>
            <a:spLocks noGrp="1"/>
          </p:cNvSpPr>
          <p:nvPr>
            <p:ph idx="1"/>
          </p:nvPr>
        </p:nvSpPr>
        <p:spPr/>
        <p:txBody>
          <a:bodyPr>
            <a:normAutofit fontScale="92500" lnSpcReduction="20000"/>
          </a:bodyPr>
          <a:lstStyle/>
          <a:p>
            <a:r>
              <a:rPr lang="en-GB" dirty="0"/>
              <a:t>Sleep can have a big effect on health so it is important to get the right amount and quality of sleep</a:t>
            </a:r>
          </a:p>
          <a:p>
            <a:endParaRPr lang="en-GB" dirty="0"/>
          </a:p>
          <a:p>
            <a:r>
              <a:rPr lang="en-GB" dirty="0"/>
              <a:t>Benefits of sleep include:</a:t>
            </a:r>
          </a:p>
          <a:p>
            <a:pPr lvl="1"/>
            <a:r>
              <a:rPr lang="en-GB" dirty="0"/>
              <a:t>Help to enhance the function of the immune system</a:t>
            </a:r>
          </a:p>
          <a:p>
            <a:pPr lvl="1"/>
            <a:r>
              <a:rPr lang="en-GB" dirty="0"/>
              <a:t>Reduce the risk of obesity, diabetes and cardiovascular disease</a:t>
            </a:r>
          </a:p>
          <a:p>
            <a:pPr lvl="1"/>
            <a:r>
              <a:rPr lang="en-GB" dirty="0"/>
              <a:t>Enhance mood and mental well-being</a:t>
            </a:r>
          </a:p>
          <a:p>
            <a:pPr lvl="1"/>
            <a:r>
              <a:rPr lang="en-GB" dirty="0"/>
              <a:t>Increase fertility</a:t>
            </a:r>
          </a:p>
          <a:p>
            <a:pPr lvl="1"/>
            <a:r>
              <a:rPr lang="en-GB" dirty="0"/>
              <a:t>Helps in memory, brain processes and learning</a:t>
            </a:r>
          </a:p>
          <a:p>
            <a:pPr marL="0" indent="0">
              <a:buNone/>
            </a:pPr>
            <a:endParaRPr lang="en-GB" dirty="0"/>
          </a:p>
          <a:p>
            <a:r>
              <a:rPr lang="en-GB" dirty="0"/>
              <a:t>Most adults need around 8 hours of sleep per night.</a:t>
            </a:r>
          </a:p>
          <a:p>
            <a:r>
              <a:rPr lang="en-GB" dirty="0"/>
              <a:t>About 1 in 3 adults in the UK suffer from poor sleep</a:t>
            </a:r>
          </a:p>
          <a:p>
            <a:r>
              <a:rPr lang="en-GB" dirty="0"/>
              <a:t>Sleep loss costs the UK economy around £1.6 billion a year or £280 for each worker.</a:t>
            </a:r>
          </a:p>
          <a:p>
            <a:pPr marL="457200" lvl="1" indent="0">
              <a:buNone/>
            </a:pPr>
            <a:endParaRPr lang="en-GB" dirty="0"/>
          </a:p>
          <a:p>
            <a:endParaRPr lang="en-GB" dirty="0"/>
          </a:p>
        </p:txBody>
      </p:sp>
    </p:spTree>
    <p:extLst>
      <p:ext uri="{BB962C8B-B14F-4D97-AF65-F5344CB8AC3E}">
        <p14:creationId xmlns:p14="http://schemas.microsoft.com/office/powerpoint/2010/main" val="245689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diet?</a:t>
            </a:r>
          </a:p>
        </p:txBody>
      </p:sp>
      <p:sp>
        <p:nvSpPr>
          <p:cNvPr id="4" name="Cloud Callout 3"/>
          <p:cNvSpPr/>
          <p:nvPr/>
        </p:nvSpPr>
        <p:spPr>
          <a:xfrm>
            <a:off x="1753985" y="2194560"/>
            <a:ext cx="9185563" cy="3175461"/>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400" dirty="0">
                <a:solidFill>
                  <a:schemeClr val="bg1"/>
                </a:solidFill>
              </a:rPr>
              <a:t>a pattern of eating</a:t>
            </a:r>
          </a:p>
        </p:txBody>
      </p:sp>
    </p:spTree>
    <p:extLst>
      <p:ext uri="{BB962C8B-B14F-4D97-AF65-F5344CB8AC3E}">
        <p14:creationId xmlns:p14="http://schemas.microsoft.com/office/powerpoint/2010/main" val="1884165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a Healthy diet</a:t>
            </a:r>
          </a:p>
        </p:txBody>
      </p:sp>
      <p:graphicFrame>
        <p:nvGraphicFramePr>
          <p:cNvPr id="4" name="Diagram 3"/>
          <p:cNvGraphicFramePr/>
          <p:nvPr>
            <p:extLst>
              <p:ext uri="{D42A27DB-BD31-4B8C-83A1-F6EECF244321}">
                <p14:modId xmlns:p14="http://schemas.microsoft.com/office/powerpoint/2010/main" val="3673014987"/>
              </p:ext>
            </p:extLst>
          </p:nvPr>
        </p:nvGraphicFramePr>
        <p:xfrm>
          <a:off x="2895599" y="1612669"/>
          <a:ext cx="7023331" cy="4675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2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5504-366D-482E-BEEA-8CA9E0CB50CD}"/>
              </a:ext>
            </a:extLst>
          </p:cNvPr>
          <p:cNvSpPr>
            <a:spLocks noGrp="1"/>
          </p:cNvSpPr>
          <p:nvPr>
            <p:ph type="title"/>
          </p:nvPr>
        </p:nvSpPr>
        <p:spPr/>
        <p:txBody>
          <a:bodyPr/>
          <a:lstStyle/>
          <a:p>
            <a:r>
              <a:rPr lang="en-GB" dirty="0"/>
              <a:t>Poor nutrition– the stats</a:t>
            </a:r>
          </a:p>
        </p:txBody>
      </p:sp>
      <p:sp>
        <p:nvSpPr>
          <p:cNvPr id="3" name="Content Placeholder 2">
            <a:extLst>
              <a:ext uri="{FF2B5EF4-FFF2-40B4-BE49-F238E27FC236}">
                <a16:creationId xmlns:a16="http://schemas.microsoft.com/office/drawing/2014/main" id="{99270BB5-BE54-46AA-AD2F-018758EDBCD0}"/>
              </a:ext>
            </a:extLst>
          </p:cNvPr>
          <p:cNvSpPr>
            <a:spLocks noGrp="1"/>
          </p:cNvSpPr>
          <p:nvPr>
            <p:ph idx="1"/>
          </p:nvPr>
        </p:nvSpPr>
        <p:spPr/>
        <p:txBody>
          <a:bodyPr/>
          <a:lstStyle/>
          <a:p>
            <a:r>
              <a:rPr lang="en-GB" dirty="0"/>
              <a:t>Around 70% of the UK population do not consume the right amount of fruit and vegetables</a:t>
            </a:r>
          </a:p>
          <a:p>
            <a:endParaRPr lang="en-GB" dirty="0"/>
          </a:p>
          <a:p>
            <a:r>
              <a:rPr lang="en-GB" dirty="0"/>
              <a:t>Poor nutrition causes up to 70,000 premature deaths each year</a:t>
            </a:r>
          </a:p>
          <a:p>
            <a:endParaRPr lang="en-GB" dirty="0"/>
          </a:p>
          <a:p>
            <a:r>
              <a:rPr lang="en-GB" dirty="0"/>
              <a:t>1/3</a:t>
            </a:r>
            <a:r>
              <a:rPr lang="en-GB" baseline="30000" dirty="0"/>
              <a:t>rd</a:t>
            </a:r>
            <a:r>
              <a:rPr lang="en-GB" dirty="0"/>
              <a:t> of cancers can be due to poor diet</a:t>
            </a:r>
          </a:p>
          <a:p>
            <a:pPr marL="0" indent="0">
              <a:buNone/>
            </a:pPr>
            <a:endParaRPr lang="en-GB" dirty="0"/>
          </a:p>
          <a:p>
            <a:r>
              <a:rPr lang="en-GB" dirty="0"/>
              <a:t>Ill health from a poor diet costs the NHS up to £6 billion each year</a:t>
            </a:r>
          </a:p>
          <a:p>
            <a:endParaRPr lang="en-GB" dirty="0"/>
          </a:p>
        </p:txBody>
      </p:sp>
    </p:spTree>
    <p:extLst>
      <p:ext uri="{BB962C8B-B14F-4D97-AF65-F5344CB8AC3E}">
        <p14:creationId xmlns:p14="http://schemas.microsoft.com/office/powerpoint/2010/main" val="35303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5504-366D-482E-BEEA-8CA9E0CB50CD}"/>
              </a:ext>
            </a:extLst>
          </p:cNvPr>
          <p:cNvSpPr>
            <a:spLocks noGrp="1"/>
          </p:cNvSpPr>
          <p:nvPr>
            <p:ph type="title"/>
          </p:nvPr>
        </p:nvSpPr>
        <p:spPr/>
        <p:txBody>
          <a:bodyPr/>
          <a:lstStyle/>
          <a:p>
            <a:r>
              <a:rPr lang="en-GB" dirty="0"/>
              <a:t>obesity – the stats</a:t>
            </a:r>
          </a:p>
        </p:txBody>
      </p:sp>
      <p:sp>
        <p:nvSpPr>
          <p:cNvPr id="3" name="Content Placeholder 2">
            <a:extLst>
              <a:ext uri="{FF2B5EF4-FFF2-40B4-BE49-F238E27FC236}">
                <a16:creationId xmlns:a16="http://schemas.microsoft.com/office/drawing/2014/main" id="{99270BB5-BE54-46AA-AD2F-018758EDBCD0}"/>
              </a:ext>
            </a:extLst>
          </p:cNvPr>
          <p:cNvSpPr>
            <a:spLocks noGrp="1"/>
          </p:cNvSpPr>
          <p:nvPr>
            <p:ph idx="1"/>
          </p:nvPr>
        </p:nvSpPr>
        <p:spPr/>
        <p:txBody>
          <a:bodyPr>
            <a:normAutofit fontScale="92500" lnSpcReduction="20000"/>
          </a:bodyPr>
          <a:lstStyle/>
          <a:p>
            <a:r>
              <a:rPr lang="en-GB" dirty="0"/>
              <a:t>In 1993 13% of men and 16% of women were obese. By 2015 this had risen to 27% of both men and women were obese and 41% of men and 31% of women were overweight.</a:t>
            </a:r>
          </a:p>
          <a:p>
            <a:r>
              <a:rPr lang="en-GB" dirty="0"/>
              <a:t>In 2000 the average man was 7.7kg heavier than in 1986 and the average woman was 5.4kg heavier.</a:t>
            </a:r>
          </a:p>
          <a:p>
            <a:pPr marL="0" indent="0">
              <a:buNone/>
            </a:pPr>
            <a:endParaRPr lang="en-GB" dirty="0"/>
          </a:p>
          <a:p>
            <a:r>
              <a:rPr lang="en-GB" dirty="0"/>
              <a:t>Being overweight (BMI 25 to less than 30) reduces life expectancy by 3 years</a:t>
            </a:r>
          </a:p>
          <a:p>
            <a:r>
              <a:rPr lang="en-GB" dirty="0"/>
              <a:t>Being obese (BMI over 30) reduces life expectancy by 10 years</a:t>
            </a:r>
          </a:p>
          <a:p>
            <a:r>
              <a:rPr lang="en-GB" dirty="0"/>
              <a:t>Around 1 in 11 deaths in the UK is caused by carrying excess fat, 50% more than in France.</a:t>
            </a:r>
          </a:p>
          <a:p>
            <a:pPr marL="0" indent="0">
              <a:buNone/>
            </a:pPr>
            <a:endParaRPr lang="en-GB" dirty="0"/>
          </a:p>
          <a:p>
            <a:r>
              <a:rPr lang="en-GB" dirty="0"/>
              <a:t>Obesity costs the English economy £15.8 billion per year</a:t>
            </a:r>
          </a:p>
          <a:p>
            <a:r>
              <a:rPr lang="en-GB" dirty="0"/>
              <a:t>Obesity costs the NHS £4.2 billion per year, nearly double that of smoking.</a:t>
            </a:r>
          </a:p>
        </p:txBody>
      </p:sp>
    </p:spTree>
    <p:extLst>
      <p:ext uri="{BB962C8B-B14F-4D97-AF65-F5344CB8AC3E}">
        <p14:creationId xmlns:p14="http://schemas.microsoft.com/office/powerpoint/2010/main" val="18352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recommendations for young people aged 5-18</a:t>
            </a:r>
          </a:p>
        </p:txBody>
      </p:sp>
      <p:sp>
        <p:nvSpPr>
          <p:cNvPr id="4" name="Rounded Rectangle 3"/>
          <p:cNvSpPr/>
          <p:nvPr/>
        </p:nvSpPr>
        <p:spPr>
          <a:xfrm>
            <a:off x="931333" y="2057401"/>
            <a:ext cx="4555067" cy="430953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60 minutes of physical activity every day –  ranging from moderate activity, such as cycling and playground activities, to vigorous activity, such as running and tennis </a:t>
            </a:r>
            <a:endParaRPr lang="en-GB" dirty="0"/>
          </a:p>
        </p:txBody>
      </p:sp>
      <p:sp>
        <p:nvSpPr>
          <p:cNvPr id="5" name="Rounded Rectangle 4"/>
          <p:cNvSpPr/>
          <p:nvPr/>
        </p:nvSpPr>
        <p:spPr>
          <a:xfrm>
            <a:off x="6218766" y="2057401"/>
            <a:ext cx="4555067" cy="430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pPr algn="ctr"/>
            <a:r>
              <a:rPr lang="en-GB" sz="2800" dirty="0"/>
              <a:t>AND on three days a week, these activities should involve exercises for strong muscles, such as push-ups, and exercises for strong bones such as jumping and running. </a:t>
            </a:r>
          </a:p>
          <a:p>
            <a:pPr algn="ctr"/>
            <a:endParaRPr lang="en-GB" dirty="0"/>
          </a:p>
        </p:txBody>
      </p:sp>
    </p:spTree>
    <p:extLst>
      <p:ext uri="{BB962C8B-B14F-4D97-AF65-F5344CB8AC3E}">
        <p14:creationId xmlns:p14="http://schemas.microsoft.com/office/powerpoint/2010/main" val="243375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a nutrient deficiency and why does an unhealthy diet cause it?</a:t>
            </a:r>
          </a:p>
        </p:txBody>
      </p:sp>
      <p:sp>
        <p:nvSpPr>
          <p:cNvPr id="4" name="Oval 3"/>
          <p:cNvSpPr/>
          <p:nvPr/>
        </p:nvSpPr>
        <p:spPr>
          <a:xfrm>
            <a:off x="1330038" y="2468881"/>
            <a:ext cx="2576944" cy="23940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nutrient deficiency is a lack of any vitamin or mineral in the diet</a:t>
            </a:r>
          </a:p>
        </p:txBody>
      </p:sp>
      <p:sp>
        <p:nvSpPr>
          <p:cNvPr id="5" name="Oval 4"/>
          <p:cNvSpPr/>
          <p:nvPr/>
        </p:nvSpPr>
        <p:spPr>
          <a:xfrm>
            <a:off x="7744752" y="2128058"/>
            <a:ext cx="2798619" cy="273488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we consume the wrong kinds of food or lack essential foods in the diet we can be nutrient deficient.</a:t>
            </a:r>
          </a:p>
        </p:txBody>
      </p:sp>
      <p:sp>
        <p:nvSpPr>
          <p:cNvPr id="6" name="Oval 5"/>
          <p:cNvSpPr/>
          <p:nvPr/>
        </p:nvSpPr>
        <p:spPr>
          <a:xfrm>
            <a:off x="4987635" y="2934393"/>
            <a:ext cx="1853739" cy="19285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schemeClr val="bg1"/>
                </a:solidFill>
              </a:rPr>
              <a:t>E.g. Lack of iron causes anaemia</a:t>
            </a:r>
          </a:p>
        </p:txBody>
      </p:sp>
      <p:sp>
        <p:nvSpPr>
          <p:cNvPr id="7" name="Oval 6"/>
          <p:cNvSpPr/>
          <p:nvPr/>
        </p:nvSpPr>
        <p:spPr>
          <a:xfrm>
            <a:off x="6485309" y="4591397"/>
            <a:ext cx="1853739" cy="19285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rPr>
              <a:t>E.g. Lack of vitamin D causes </a:t>
            </a:r>
            <a:r>
              <a:rPr lang="en-GB" dirty="0" err="1">
                <a:solidFill>
                  <a:schemeClr val="bg1"/>
                </a:solidFill>
              </a:rPr>
              <a:t>ricketts</a:t>
            </a:r>
            <a:endParaRPr lang="en-GB" dirty="0">
              <a:solidFill>
                <a:schemeClr val="bg1"/>
              </a:solidFill>
            </a:endParaRPr>
          </a:p>
        </p:txBody>
      </p:sp>
      <p:sp>
        <p:nvSpPr>
          <p:cNvPr id="8" name="Oval 7"/>
          <p:cNvSpPr/>
          <p:nvPr/>
        </p:nvSpPr>
        <p:spPr>
          <a:xfrm>
            <a:off x="3248891" y="4469477"/>
            <a:ext cx="2244435" cy="21723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E.g. Lack of calcium causes osteoporosis</a:t>
            </a:r>
          </a:p>
        </p:txBody>
      </p:sp>
      <p:pic>
        <p:nvPicPr>
          <p:cNvPr id="9" name="Picture 8" descr="Image result for nutrient deficiency"/>
          <p:cNvPicPr/>
          <p:nvPr/>
        </p:nvPicPr>
        <p:blipFill>
          <a:blip r:embed="rId2">
            <a:extLst>
              <a:ext uri="{28A0092B-C50C-407E-A947-70E740481C1C}">
                <a14:useLocalDpi xmlns:a14="http://schemas.microsoft.com/office/drawing/2010/main" val="0"/>
              </a:ext>
            </a:extLst>
          </a:blip>
          <a:srcRect/>
          <a:stretch>
            <a:fillRect/>
          </a:stretch>
        </p:blipFill>
        <p:spPr bwMode="auto">
          <a:xfrm>
            <a:off x="9949074" y="4701944"/>
            <a:ext cx="2013585" cy="1939925"/>
          </a:xfrm>
          <a:prstGeom prst="rect">
            <a:avLst/>
          </a:prstGeom>
          <a:noFill/>
          <a:ln>
            <a:noFill/>
          </a:ln>
        </p:spPr>
      </p:pic>
    </p:spTree>
    <p:extLst>
      <p:ext uri="{BB962C8B-B14F-4D97-AF65-F5344CB8AC3E}">
        <p14:creationId xmlns:p14="http://schemas.microsoft.com/office/powerpoint/2010/main" val="827143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a coronary heart disease and why does an unhealthy diet cause it?</a:t>
            </a:r>
          </a:p>
        </p:txBody>
      </p:sp>
      <p:sp>
        <p:nvSpPr>
          <p:cNvPr id="3" name="Oval 2"/>
          <p:cNvSpPr/>
          <p:nvPr/>
        </p:nvSpPr>
        <p:spPr>
          <a:xfrm>
            <a:off x="718283" y="2509087"/>
            <a:ext cx="3624348" cy="3333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CHD is where fatty deposits build up on arteries. </a:t>
            </a:r>
          </a:p>
          <a:p>
            <a:pPr algn="ctr"/>
            <a:endParaRPr lang="en-GB" dirty="0"/>
          </a:p>
          <a:p>
            <a:pPr algn="ctr"/>
            <a:r>
              <a:rPr lang="en-GB" dirty="0"/>
              <a:t>This narrows arteries increasing heart rate</a:t>
            </a:r>
          </a:p>
        </p:txBody>
      </p:sp>
      <p:sp>
        <p:nvSpPr>
          <p:cNvPr id="4" name="Oval 3"/>
          <p:cNvSpPr/>
          <p:nvPr/>
        </p:nvSpPr>
        <p:spPr>
          <a:xfrm>
            <a:off x="7352137" y="2334520"/>
            <a:ext cx="3837709" cy="3507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Excess calories we consume get stored as fat so eating more than we need plus the wrong kinds of food (saturated fats and sugars) will cause plaque to build up.</a:t>
            </a:r>
          </a:p>
        </p:txBody>
      </p:sp>
      <p:pic>
        <p:nvPicPr>
          <p:cNvPr id="5" name="Picture 4" descr="Image result for coronary heart disease"/>
          <p:cNvPicPr/>
          <p:nvPr/>
        </p:nvPicPr>
        <p:blipFill>
          <a:blip r:embed="rId2">
            <a:extLst>
              <a:ext uri="{28A0092B-C50C-407E-A947-70E740481C1C}">
                <a14:useLocalDpi xmlns:a14="http://schemas.microsoft.com/office/drawing/2010/main" val="0"/>
              </a:ext>
            </a:extLst>
          </a:blip>
          <a:srcRect/>
          <a:stretch>
            <a:fillRect/>
          </a:stretch>
        </p:blipFill>
        <p:spPr bwMode="auto">
          <a:xfrm>
            <a:off x="4673601" y="3132666"/>
            <a:ext cx="2347566" cy="2097327"/>
          </a:xfrm>
          <a:prstGeom prst="rect">
            <a:avLst/>
          </a:prstGeom>
          <a:noFill/>
          <a:ln>
            <a:noFill/>
          </a:ln>
        </p:spPr>
      </p:pic>
    </p:spTree>
    <p:extLst>
      <p:ext uri="{BB962C8B-B14F-4D97-AF65-F5344CB8AC3E}">
        <p14:creationId xmlns:p14="http://schemas.microsoft.com/office/powerpoint/2010/main" val="3359386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obesity and why does an unhealthy diet cause it?</a:t>
            </a:r>
          </a:p>
        </p:txBody>
      </p:sp>
      <p:sp>
        <p:nvSpPr>
          <p:cNvPr id="4" name="Oval 3"/>
          <p:cNvSpPr/>
          <p:nvPr/>
        </p:nvSpPr>
        <p:spPr>
          <a:xfrm>
            <a:off x="1083426" y="2460568"/>
            <a:ext cx="3624348" cy="333340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rPr>
              <a:t>Obesity is having a high body fat compared to lean tissue.</a:t>
            </a:r>
          </a:p>
          <a:p>
            <a:pPr algn="ctr"/>
            <a:endParaRPr lang="en-GB" dirty="0">
              <a:solidFill>
                <a:schemeClr val="bg1"/>
              </a:solidFill>
            </a:endParaRPr>
          </a:p>
          <a:p>
            <a:pPr algn="ctr"/>
            <a:r>
              <a:rPr lang="en-GB" dirty="0">
                <a:solidFill>
                  <a:schemeClr val="bg1"/>
                </a:solidFill>
              </a:rPr>
              <a:t>It is when BMI is greater than 30.</a:t>
            </a:r>
          </a:p>
        </p:txBody>
      </p:sp>
      <p:sp>
        <p:nvSpPr>
          <p:cNvPr id="5" name="Oval 4"/>
          <p:cNvSpPr/>
          <p:nvPr/>
        </p:nvSpPr>
        <p:spPr>
          <a:xfrm>
            <a:off x="7432809" y="2286001"/>
            <a:ext cx="3837709" cy="35079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bg1"/>
                </a:solidFill>
              </a:rPr>
              <a:t>Excess calories we consume get stored as fat so eating more than we need plus the wrong kinds of food (saturated fats and sugars) will you to become obese.</a:t>
            </a:r>
          </a:p>
        </p:txBody>
      </p:sp>
      <p:pic>
        <p:nvPicPr>
          <p:cNvPr id="6" name="Picture 5" descr="Image result for obesity"/>
          <p:cNvPicPr/>
          <p:nvPr/>
        </p:nvPicPr>
        <p:blipFill>
          <a:blip r:embed="rId2">
            <a:extLst>
              <a:ext uri="{28A0092B-C50C-407E-A947-70E740481C1C}">
                <a14:useLocalDpi xmlns:a14="http://schemas.microsoft.com/office/drawing/2010/main" val="0"/>
              </a:ext>
            </a:extLst>
          </a:blip>
          <a:srcRect/>
          <a:stretch>
            <a:fillRect/>
          </a:stretch>
        </p:blipFill>
        <p:spPr bwMode="auto">
          <a:xfrm>
            <a:off x="4989204" y="3039226"/>
            <a:ext cx="2162175" cy="2001520"/>
          </a:xfrm>
          <a:prstGeom prst="rect">
            <a:avLst/>
          </a:prstGeom>
          <a:noFill/>
          <a:ln>
            <a:noFill/>
          </a:ln>
        </p:spPr>
      </p:pic>
    </p:spTree>
    <p:extLst>
      <p:ext uri="{BB962C8B-B14F-4D97-AF65-F5344CB8AC3E}">
        <p14:creationId xmlns:p14="http://schemas.microsoft.com/office/powerpoint/2010/main" val="3619101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Type 2 diabetes and why does an unhealthy diet cause it?</a:t>
            </a:r>
          </a:p>
        </p:txBody>
      </p:sp>
      <p:sp>
        <p:nvSpPr>
          <p:cNvPr id="3" name="Oval 2"/>
          <p:cNvSpPr/>
          <p:nvPr/>
        </p:nvSpPr>
        <p:spPr>
          <a:xfrm>
            <a:off x="684416" y="2460568"/>
            <a:ext cx="3624348" cy="3333403"/>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Type 2 diabetes is where the pancreas produces insulin but the body becomes resistant to it. Glucose therefore stays in the blood rather than being absorbed.</a:t>
            </a:r>
          </a:p>
        </p:txBody>
      </p:sp>
      <p:sp>
        <p:nvSpPr>
          <p:cNvPr id="4" name="Oval 3"/>
          <p:cNvSpPr/>
          <p:nvPr/>
        </p:nvSpPr>
        <p:spPr>
          <a:xfrm>
            <a:off x="7668491" y="2286001"/>
            <a:ext cx="3837709" cy="3507970"/>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Consuming a high sugar diet can cause the pancreas to not work efficiently so producing resistance to glucose in the blood.</a:t>
            </a:r>
          </a:p>
        </p:txBody>
      </p:sp>
      <p:pic>
        <p:nvPicPr>
          <p:cNvPr id="5" name="Picture 4" descr="Image result for type 2 diabetes"/>
          <p:cNvPicPr/>
          <p:nvPr/>
        </p:nvPicPr>
        <p:blipFill>
          <a:blip r:embed="rId2">
            <a:extLst>
              <a:ext uri="{28A0092B-C50C-407E-A947-70E740481C1C}">
                <a14:useLocalDpi xmlns:a14="http://schemas.microsoft.com/office/drawing/2010/main" val="0"/>
              </a:ext>
            </a:extLst>
          </a:blip>
          <a:srcRect/>
          <a:stretch>
            <a:fillRect/>
          </a:stretch>
        </p:blipFill>
        <p:spPr bwMode="auto">
          <a:xfrm>
            <a:off x="4656667" y="2685097"/>
            <a:ext cx="2603605" cy="2919836"/>
          </a:xfrm>
          <a:prstGeom prst="rect">
            <a:avLst/>
          </a:prstGeom>
          <a:noFill/>
          <a:ln>
            <a:noFill/>
          </a:ln>
        </p:spPr>
      </p:pic>
    </p:spTree>
    <p:extLst>
      <p:ext uri="{BB962C8B-B14F-4D97-AF65-F5344CB8AC3E}">
        <p14:creationId xmlns:p14="http://schemas.microsoft.com/office/powerpoint/2010/main" val="351982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Diet </a:t>
            </a:r>
            <a:br>
              <a:rPr lang="en-GB" dirty="0"/>
            </a:br>
            <a:r>
              <a:rPr lang="en-GB" dirty="0"/>
              <a:t>recommendations &amp; guidelines</a:t>
            </a:r>
          </a:p>
        </p:txBody>
      </p:sp>
      <p:sp>
        <p:nvSpPr>
          <p:cNvPr id="5" name="Content Placeholder 4"/>
          <p:cNvSpPr>
            <a:spLocks noGrp="1"/>
          </p:cNvSpPr>
          <p:nvPr>
            <p:ph idx="1"/>
          </p:nvPr>
        </p:nvSpPr>
        <p:spPr>
          <a:xfrm>
            <a:off x="685800" y="2194560"/>
            <a:ext cx="10820400" cy="972589"/>
          </a:xfrm>
        </p:spPr>
        <p:txBody>
          <a:bodyPr>
            <a:normAutofit lnSpcReduction="10000"/>
          </a:bodyPr>
          <a:lstStyle/>
          <a:p>
            <a:r>
              <a:rPr lang="en-GB" dirty="0"/>
              <a:t>In September 2007 the Food Standards Agency introduced the </a:t>
            </a:r>
            <a:r>
              <a:rPr lang="en-GB" dirty="0" err="1"/>
              <a:t>Eatwell</a:t>
            </a:r>
            <a:r>
              <a:rPr lang="en-GB" dirty="0"/>
              <a:t> Plate as guidelines for proportions and content of a healthy diet. This is shown below.</a:t>
            </a:r>
          </a:p>
        </p:txBody>
      </p:sp>
      <p:pic>
        <p:nvPicPr>
          <p:cNvPr id="4" name="Picture 3" descr="Image result for eatwell pl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8958" y="2942705"/>
            <a:ext cx="5805055" cy="3523038"/>
          </a:xfrm>
          <a:prstGeom prst="rect">
            <a:avLst/>
          </a:prstGeom>
          <a:noFill/>
          <a:ln>
            <a:noFill/>
          </a:ln>
        </p:spPr>
      </p:pic>
    </p:spTree>
    <p:extLst>
      <p:ext uri="{BB962C8B-B14F-4D97-AF65-F5344CB8AC3E}">
        <p14:creationId xmlns:p14="http://schemas.microsoft.com/office/powerpoint/2010/main" val="199186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Physical activity recommendations for adults  </a:t>
            </a:r>
            <a:br>
              <a:rPr lang="en-GB" dirty="0"/>
            </a:br>
            <a:r>
              <a:rPr lang="en-GB" dirty="0"/>
              <a:t>19-64 </a:t>
            </a:r>
          </a:p>
        </p:txBody>
      </p:sp>
      <p:sp>
        <p:nvSpPr>
          <p:cNvPr id="4" name="Rounded Rectangle 3"/>
          <p:cNvSpPr/>
          <p:nvPr/>
        </p:nvSpPr>
        <p:spPr>
          <a:xfrm>
            <a:off x="618066" y="2057401"/>
            <a:ext cx="4555067" cy="430953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solidFill>
                  <a:schemeClr val="bg1"/>
                </a:solidFill>
              </a:rPr>
              <a:t>2 ½ hours of moderate intensity activity over a week. E.g. 30 minutes on 5 days a week. Moderate intensity is strenuous but able to carry on a conversation e.g. brisk walking/cycling</a:t>
            </a:r>
          </a:p>
        </p:txBody>
      </p:sp>
      <p:sp>
        <p:nvSpPr>
          <p:cNvPr id="5" name="Rounded Rectangle 4"/>
          <p:cNvSpPr/>
          <p:nvPr/>
        </p:nvSpPr>
        <p:spPr>
          <a:xfrm>
            <a:off x="5842000" y="2057401"/>
            <a:ext cx="4555067" cy="430953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solidFill>
                  <a:schemeClr val="bg1"/>
                </a:solidFill>
              </a:rPr>
              <a:t>Focus on muscle strength at least 2 times a week (E.g. Exercising with weights, carrying heavy loads)</a:t>
            </a:r>
          </a:p>
        </p:txBody>
      </p:sp>
    </p:spTree>
    <p:extLst>
      <p:ext uri="{BB962C8B-B14F-4D97-AF65-F5344CB8AC3E}">
        <p14:creationId xmlns:p14="http://schemas.microsoft.com/office/powerpoint/2010/main" val="6560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ABA7-6549-4007-8936-4AA7454D7FA6}"/>
              </a:ext>
            </a:extLst>
          </p:cNvPr>
          <p:cNvSpPr>
            <a:spLocks noGrp="1"/>
          </p:cNvSpPr>
          <p:nvPr>
            <p:ph type="title"/>
          </p:nvPr>
        </p:nvSpPr>
        <p:spPr/>
        <p:txBody>
          <a:bodyPr/>
          <a:lstStyle/>
          <a:p>
            <a:r>
              <a:rPr lang="en-GB" dirty="0"/>
              <a:t>Physical activity - The Stats</a:t>
            </a:r>
          </a:p>
        </p:txBody>
      </p:sp>
      <p:sp>
        <p:nvSpPr>
          <p:cNvPr id="3" name="Content Placeholder 2">
            <a:extLst>
              <a:ext uri="{FF2B5EF4-FFF2-40B4-BE49-F238E27FC236}">
                <a16:creationId xmlns:a16="http://schemas.microsoft.com/office/drawing/2014/main" id="{8CF9C32C-0284-4D38-AA60-AFFD4040F6A3}"/>
              </a:ext>
            </a:extLst>
          </p:cNvPr>
          <p:cNvSpPr>
            <a:spLocks noGrp="1"/>
          </p:cNvSpPr>
          <p:nvPr>
            <p:ph idx="1"/>
          </p:nvPr>
        </p:nvSpPr>
        <p:spPr>
          <a:xfrm>
            <a:off x="1154954" y="2398247"/>
            <a:ext cx="9850699" cy="4079209"/>
          </a:xfrm>
        </p:spPr>
        <p:txBody>
          <a:bodyPr>
            <a:normAutofit fontScale="77500" lnSpcReduction="20000"/>
          </a:bodyPr>
          <a:lstStyle/>
          <a:p>
            <a:r>
              <a:rPr lang="en-GB" dirty="0"/>
              <a:t>At least 66% of the adult population are not meeting the recommended minimum levels of activity.</a:t>
            </a:r>
          </a:p>
          <a:p>
            <a:endParaRPr lang="en-GB" dirty="0"/>
          </a:p>
          <a:p>
            <a:r>
              <a:rPr lang="en-GB" dirty="0"/>
              <a:t>Physical inactivity shortens life expectancy and increases the risk of serious health conditions. It causes:</a:t>
            </a:r>
          </a:p>
          <a:p>
            <a:pPr lvl="1"/>
            <a:r>
              <a:rPr lang="en-GB" dirty="0"/>
              <a:t>6% of the burden of CHD</a:t>
            </a:r>
          </a:p>
          <a:p>
            <a:pPr lvl="1"/>
            <a:r>
              <a:rPr lang="en-GB" dirty="0"/>
              <a:t>7% of type 2 diabetes</a:t>
            </a:r>
          </a:p>
          <a:p>
            <a:pPr lvl="1"/>
            <a:r>
              <a:rPr lang="en-GB" dirty="0"/>
              <a:t>10% of breast cancer</a:t>
            </a:r>
          </a:p>
          <a:p>
            <a:pPr lvl="1"/>
            <a:r>
              <a:rPr lang="en-GB" dirty="0"/>
              <a:t>10% of colon cancer</a:t>
            </a:r>
          </a:p>
          <a:p>
            <a:pPr lvl="1"/>
            <a:r>
              <a:rPr lang="en-GB" dirty="0"/>
              <a:t>9% of premature death (5.3 million deaths worldwide each year)</a:t>
            </a:r>
          </a:p>
          <a:p>
            <a:pPr marL="0" indent="0">
              <a:buNone/>
            </a:pPr>
            <a:endParaRPr lang="en-GB" dirty="0"/>
          </a:p>
          <a:p>
            <a:r>
              <a:rPr lang="en-GB" dirty="0"/>
              <a:t>Estimated to cost the English economy £8.3 billion per year with the cost to the NHS between £1-1.8 billion per year</a:t>
            </a:r>
          </a:p>
          <a:p>
            <a:endParaRPr lang="en-GB" dirty="0"/>
          </a:p>
          <a:p>
            <a:r>
              <a:rPr lang="en-GB" dirty="0"/>
              <a:t>If physical inactivity decreased by 10% or 25% more than 533,000 to 1.3 billion deaths could be prevented every year worldwide.</a:t>
            </a:r>
          </a:p>
          <a:p>
            <a:pPr lvl="1"/>
            <a:endParaRPr lang="en-GB" dirty="0"/>
          </a:p>
        </p:txBody>
      </p:sp>
    </p:spTree>
    <p:extLst>
      <p:ext uri="{BB962C8B-B14F-4D97-AF65-F5344CB8AC3E}">
        <p14:creationId xmlns:p14="http://schemas.microsoft.com/office/powerpoint/2010/main" val="33874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09802776"/>
              </p:ext>
            </p:extLst>
          </p:nvPr>
        </p:nvGraphicFramePr>
        <p:xfrm>
          <a:off x="2112578" y="472966"/>
          <a:ext cx="7872250" cy="6053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84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Why does exercise reduce the risk of coronary heart disease, stroke and type 2 diabetes.</a:t>
            </a:r>
          </a:p>
        </p:txBody>
      </p:sp>
      <p:graphicFrame>
        <p:nvGraphicFramePr>
          <p:cNvPr id="4" name="Table 3"/>
          <p:cNvGraphicFramePr>
            <a:graphicFrameLocks noGrp="1"/>
          </p:cNvGraphicFramePr>
          <p:nvPr>
            <p:extLst>
              <p:ext uri="{D42A27DB-BD31-4B8C-83A1-F6EECF244321}">
                <p14:modId xmlns:p14="http://schemas.microsoft.com/office/powerpoint/2010/main" val="2209458780"/>
              </p:ext>
            </p:extLst>
          </p:nvPr>
        </p:nvGraphicFramePr>
        <p:xfrm>
          <a:off x="504498" y="2175642"/>
          <a:ext cx="11319639" cy="4183875"/>
        </p:xfrm>
        <a:graphic>
          <a:graphicData uri="http://schemas.openxmlformats.org/drawingml/2006/table">
            <a:tbl>
              <a:tblPr firstRow="1" bandRow="1">
                <a:tableStyleId>{5C22544A-7EE6-4342-B048-85BDC9FD1C3A}</a:tableStyleId>
              </a:tblPr>
              <a:tblGrid>
                <a:gridCol w="3773213">
                  <a:extLst>
                    <a:ext uri="{9D8B030D-6E8A-4147-A177-3AD203B41FA5}">
                      <a16:colId xmlns:a16="http://schemas.microsoft.com/office/drawing/2014/main" val="332884856"/>
                    </a:ext>
                  </a:extLst>
                </a:gridCol>
                <a:gridCol w="3773213">
                  <a:extLst>
                    <a:ext uri="{9D8B030D-6E8A-4147-A177-3AD203B41FA5}">
                      <a16:colId xmlns:a16="http://schemas.microsoft.com/office/drawing/2014/main" val="2709223737"/>
                    </a:ext>
                  </a:extLst>
                </a:gridCol>
                <a:gridCol w="3773213">
                  <a:extLst>
                    <a:ext uri="{9D8B030D-6E8A-4147-A177-3AD203B41FA5}">
                      <a16:colId xmlns:a16="http://schemas.microsoft.com/office/drawing/2014/main" val="235850069"/>
                    </a:ext>
                  </a:extLst>
                </a:gridCol>
              </a:tblGrid>
              <a:tr h="871641">
                <a:tc>
                  <a:txBody>
                    <a:bodyPr/>
                    <a:lstStyle/>
                    <a:p>
                      <a:endParaRPr lang="en-GB" dirty="0"/>
                    </a:p>
                  </a:txBody>
                  <a:tcPr/>
                </a:tc>
                <a:tc>
                  <a:txBody>
                    <a:bodyPr/>
                    <a:lstStyle/>
                    <a:p>
                      <a:r>
                        <a:rPr lang="en-GB" dirty="0"/>
                        <a:t>What is it?</a:t>
                      </a:r>
                    </a:p>
                  </a:txBody>
                  <a:tcPr/>
                </a:tc>
                <a:tc>
                  <a:txBody>
                    <a:bodyPr/>
                    <a:lstStyle/>
                    <a:p>
                      <a:r>
                        <a:rPr lang="en-GB" dirty="0"/>
                        <a:t>Why does exercise reduce the</a:t>
                      </a:r>
                      <a:r>
                        <a:rPr lang="en-GB" baseline="0" dirty="0"/>
                        <a:t> risk of getting it?</a:t>
                      </a:r>
                      <a:endParaRPr lang="en-GB" dirty="0"/>
                    </a:p>
                  </a:txBody>
                  <a:tcPr/>
                </a:tc>
                <a:extLst>
                  <a:ext uri="{0D108BD9-81ED-4DB2-BD59-A6C34878D82A}">
                    <a16:rowId xmlns:a16="http://schemas.microsoft.com/office/drawing/2014/main" val="2922125422"/>
                  </a:ext>
                </a:extLst>
              </a:tr>
              <a:tr h="1104078">
                <a:tc>
                  <a:txBody>
                    <a:bodyPr/>
                    <a:lstStyle/>
                    <a:p>
                      <a:r>
                        <a:rPr lang="en-GB" sz="1400" dirty="0"/>
                        <a:t>Coronary Heart Disease (CHD)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Narrowing of the coronary arteries</a:t>
                      </a:r>
                      <a:r>
                        <a:rPr lang="en-GB" sz="1400" b="0" baseline="0" dirty="0"/>
                        <a:t>(</a:t>
                      </a:r>
                      <a:r>
                        <a:rPr lang="en-GB" sz="1400" b="0" dirty="0"/>
                        <a:t>the blood vessels that supply oxygen and blood to the heart).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Helps to burn fat and remove high density lipoproteins from the blood stream so arteries are less blocked</a:t>
                      </a:r>
                    </a:p>
                  </a:txBody>
                  <a:tcPr/>
                </a:tc>
                <a:extLst>
                  <a:ext uri="{0D108BD9-81ED-4DB2-BD59-A6C34878D82A}">
                    <a16:rowId xmlns:a16="http://schemas.microsoft.com/office/drawing/2014/main" val="2331434312"/>
                  </a:ext>
                </a:extLst>
              </a:tr>
              <a:tr h="1104078">
                <a:tc>
                  <a:txBody>
                    <a:bodyPr/>
                    <a:lstStyle/>
                    <a:p>
                      <a:r>
                        <a:rPr lang="en-GB" sz="1400" dirty="0"/>
                        <a:t>Stroke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 stroke is a serious, life-threatening medical condition that occurs when the blood supply to part of the brain is cut off.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Physical activity causes b</a:t>
                      </a:r>
                      <a:r>
                        <a:rPr lang="en-US" sz="1400" dirty="0" err="1"/>
                        <a:t>lood</a:t>
                      </a:r>
                      <a:r>
                        <a:rPr lang="en-US" sz="1400" dirty="0"/>
                        <a:t> pressure to be reduced and less blockages in arteries.</a:t>
                      </a:r>
                    </a:p>
                  </a:txBody>
                  <a:tcPr/>
                </a:tc>
                <a:extLst>
                  <a:ext uri="{0D108BD9-81ED-4DB2-BD59-A6C34878D82A}">
                    <a16:rowId xmlns:a16="http://schemas.microsoft.com/office/drawing/2014/main" val="1515105032"/>
                  </a:ext>
                </a:extLst>
              </a:tr>
              <a:tr h="1104078">
                <a:tc>
                  <a:txBody>
                    <a:bodyPr/>
                    <a:lstStyle/>
                    <a:p>
                      <a:r>
                        <a:rPr lang="en-GB" sz="1400" dirty="0"/>
                        <a:t>Type 2 diabetes</a:t>
                      </a:r>
                    </a:p>
                  </a:txBody>
                  <a:tcPr/>
                </a:tc>
                <a:tc>
                  <a:txBody>
                    <a:bodyPr/>
                    <a:lstStyle/>
                    <a:p>
                      <a:r>
                        <a:rPr lang="en-GB" sz="1400" dirty="0"/>
                        <a:t>This is when the pancreas produces insulin but the body becomes resistant to it so glucose stays in the blood rather being absorbed.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Type 2 diabetes is limited by helping to remove excess sugars by burning them in calories.</a:t>
                      </a:r>
                      <a:endParaRPr lang="en-GB" sz="1400" dirty="0"/>
                    </a:p>
                  </a:txBody>
                  <a:tcPr/>
                </a:tc>
                <a:extLst>
                  <a:ext uri="{0D108BD9-81ED-4DB2-BD59-A6C34878D82A}">
                    <a16:rowId xmlns:a16="http://schemas.microsoft.com/office/drawing/2014/main" val="32961057"/>
                  </a:ext>
                </a:extLst>
              </a:tr>
            </a:tbl>
          </a:graphicData>
        </a:graphic>
      </p:graphicFrame>
    </p:spTree>
    <p:extLst>
      <p:ext uri="{BB962C8B-B14F-4D97-AF65-F5344CB8AC3E}">
        <p14:creationId xmlns:p14="http://schemas.microsoft.com/office/powerpoint/2010/main" val="26618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does exercise help to maintain a healthy weight?</a:t>
            </a:r>
            <a:endParaRPr lang="en-GB" dirty="0"/>
          </a:p>
        </p:txBody>
      </p:sp>
      <p:sp>
        <p:nvSpPr>
          <p:cNvPr id="4" name="Pentagon 3"/>
          <p:cNvSpPr/>
          <p:nvPr/>
        </p:nvSpPr>
        <p:spPr>
          <a:xfrm>
            <a:off x="3975830" y="3064933"/>
            <a:ext cx="5320569" cy="2726267"/>
          </a:xfrm>
          <a:prstGeom prst="homePlat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Exercise helps to burn extra calories that are taken in.</a:t>
            </a:r>
            <a:endParaRPr lang="en-GB" sz="3200" dirty="0"/>
          </a:p>
          <a:p>
            <a:pPr algn="ctr"/>
            <a:endParaRPr lang="en-GB" dirty="0"/>
          </a:p>
        </p:txBody>
      </p:sp>
    </p:spTree>
    <p:extLst>
      <p:ext uri="{BB962C8B-B14F-4D97-AF65-F5344CB8AC3E}">
        <p14:creationId xmlns:p14="http://schemas.microsoft.com/office/powerpoint/2010/main" val="247552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0</TotalTime>
  <Words>3247</Words>
  <Application>Microsoft Office PowerPoint</Application>
  <PresentationFormat>Widescreen</PresentationFormat>
  <Paragraphs>267</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Century Gothic</vt:lpstr>
      <vt:lpstr>Vapor Trail</vt:lpstr>
      <vt:lpstr>Unit 14: Exercise, Health &amp; Lifestyle</vt:lpstr>
      <vt:lpstr>Learning Outcomes</vt:lpstr>
      <vt:lpstr>Lifestyle factors that affect Health &amp; Well-being</vt:lpstr>
      <vt:lpstr>Daily recommendations for young people aged 5-18</vt:lpstr>
      <vt:lpstr>Physical activity recommendations for adults   19-64 </vt:lpstr>
      <vt:lpstr>Physical activity - The Stats</vt:lpstr>
      <vt:lpstr>PowerPoint Presentation</vt:lpstr>
      <vt:lpstr>Why does exercise reduce the risk of coronary heart disease, stroke and type 2 diabetes.</vt:lpstr>
      <vt:lpstr>Why does exercise help to maintain a healthy weight?</vt:lpstr>
      <vt:lpstr>Why does exercise help the ability to perform everyday tasks?</vt:lpstr>
      <vt:lpstr>Why does exercise improve self-esteem?</vt:lpstr>
      <vt:lpstr>Why does exercise reduce the symptoms of depression and anxiety? </vt:lpstr>
      <vt:lpstr>What is alcohol?</vt:lpstr>
      <vt:lpstr>Alcohol  Recommendations &amp; Guidelines</vt:lpstr>
      <vt:lpstr>Alcohol – the stats</vt:lpstr>
      <vt:lpstr>PowerPoint Presentation</vt:lpstr>
      <vt:lpstr>What is a stroke and why does excessive alcohol consumption cause a stroke?</vt:lpstr>
      <vt:lpstr>What is cirrhosis and why does excessive alcohol consumption cause a cirrhosis? </vt:lpstr>
      <vt:lpstr>What is hypertension and why does excessive alcohol consumption cause it? </vt:lpstr>
      <vt:lpstr>What is depression and why does excessive alcohol consumption cause it? </vt:lpstr>
      <vt:lpstr>What is depression and why does excessive alcohol consumption cause it? </vt:lpstr>
      <vt:lpstr>What is cancer and why does excessive alcohol consumption cause it?</vt:lpstr>
      <vt:lpstr>Smoking</vt:lpstr>
      <vt:lpstr>Smoking – the stats</vt:lpstr>
      <vt:lpstr>What is coronary heart disease and why does smoking cause it? </vt:lpstr>
      <vt:lpstr>What is cancer, what cancers can smoking cause and why does smoking cause it?  </vt:lpstr>
      <vt:lpstr>What are emphysema, bronchitis and pneumonia and why does smoking cause them?  </vt:lpstr>
      <vt:lpstr>What is stress?</vt:lpstr>
      <vt:lpstr>What is hypertension and why does stress cause it? </vt:lpstr>
      <vt:lpstr>What is angina and why does stress cause it? </vt:lpstr>
      <vt:lpstr>What is a stroke and why does stress cause a stroke?</vt:lpstr>
      <vt:lpstr>What is a heart attack and why does stress cause it? </vt:lpstr>
      <vt:lpstr>What is a stomach ulcer and why does stress cause it? </vt:lpstr>
      <vt:lpstr>Effects stress Can have on your behavior and mood? How can someone react if they are clinically stressed? </vt:lpstr>
      <vt:lpstr>Sleep </vt:lpstr>
      <vt:lpstr>What is diet?</vt:lpstr>
      <vt:lpstr>Benefits of a Healthy diet</vt:lpstr>
      <vt:lpstr>Poor nutrition– the stats</vt:lpstr>
      <vt:lpstr>obesity – the stats</vt:lpstr>
      <vt:lpstr>What is a nutrient deficiency and why does an unhealthy diet cause it?</vt:lpstr>
      <vt:lpstr>What is a coronary heart disease and why does an unhealthy diet cause it?</vt:lpstr>
      <vt:lpstr>What is obesity and why does an unhealthy diet cause it?</vt:lpstr>
      <vt:lpstr>What is Type 2 diabetes and why does an unhealthy diet cause it?</vt:lpstr>
      <vt:lpstr>Diet  recommendations &amp; guidelines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factors that affect Health &amp; Well-being</dc:title>
  <dc:creator>Ruth E Jones</dc:creator>
  <cp:lastModifiedBy>Ruth E Jones</cp:lastModifiedBy>
  <cp:revision>42</cp:revision>
  <cp:lastPrinted>2019-02-05T09:04:11Z</cp:lastPrinted>
  <dcterms:created xsi:type="dcterms:W3CDTF">2016-01-07T13:41:50Z</dcterms:created>
  <dcterms:modified xsi:type="dcterms:W3CDTF">2020-09-09T19:51:05Z</dcterms:modified>
</cp:coreProperties>
</file>