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58" r:id="rId13"/>
    <p:sldId id="257" r:id="rId14"/>
    <p:sldId id="256" r:id="rId15"/>
    <p:sldId id="264" r:id="rId16"/>
    <p:sldId id="265" r:id="rId17"/>
    <p:sldId id="274" r:id="rId1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4E880-6E74-462A-8F27-499D96B2BA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15904-B603-4E4A-B8C6-45DE631D8D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E02D6-4343-4789-A337-6578EF3669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EF40D-3DD7-446B-AA6B-1DE23FED7C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AE83C-9948-42AA-A684-7F15E05649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23928-07F2-4059-8199-9137B0C4BB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E7F44-9CCE-4D40-B163-C1C1AC95B8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E529C-1F26-4609-BEB8-4364845D63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AC820-0BAC-4543-8107-1D775E052B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508EB-FD10-459C-92C3-6085783B267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A49F4-7389-48E2-9B5F-6A6055F9EDC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11607E-9EED-46FA-AC33-22A700698F5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u7_ygd9k24w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ie86AKyBhPM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Psychological factors of leadership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Session 1: Cohesion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10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8313" y="2708275"/>
            <a:ext cx="8482012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en-GB" sz="3200">
                <a:solidFill>
                  <a:schemeClr val="bg1"/>
                </a:solidFill>
              </a:rPr>
              <a:t>Interaction</a:t>
            </a:r>
          </a:p>
          <a:p>
            <a:pPr>
              <a:tabLst>
                <a:tab pos="457200" algn="l"/>
              </a:tabLst>
            </a:pPr>
            <a:r>
              <a:rPr lang="en-GB" sz="3200">
                <a:solidFill>
                  <a:schemeClr val="bg1"/>
                </a:solidFill>
              </a:rPr>
              <a:t>Interdependence</a:t>
            </a:r>
          </a:p>
          <a:p>
            <a:pPr>
              <a:tabLst>
                <a:tab pos="457200" algn="l"/>
              </a:tabLst>
            </a:pPr>
            <a:r>
              <a:rPr lang="en-GB" sz="3200">
                <a:solidFill>
                  <a:schemeClr val="bg1"/>
                </a:solidFill>
              </a:rPr>
              <a:t>Interpersonal Relationships (mutual attraction)</a:t>
            </a:r>
          </a:p>
          <a:p>
            <a:pPr>
              <a:tabLst>
                <a:tab pos="457200" algn="l"/>
              </a:tabLst>
            </a:pPr>
            <a:r>
              <a:rPr lang="en-GB" sz="3200">
                <a:solidFill>
                  <a:schemeClr val="bg1"/>
                </a:solidFill>
              </a:rPr>
              <a:t>Identical goals, norms, values</a:t>
            </a:r>
          </a:p>
          <a:p>
            <a:pPr>
              <a:tabLst>
                <a:tab pos="457200" algn="l"/>
              </a:tabLst>
            </a:pPr>
            <a:r>
              <a:rPr lang="en-GB" sz="3200">
                <a:solidFill>
                  <a:schemeClr val="bg1"/>
                </a:solidFill>
              </a:rPr>
              <a:t>Identity</a:t>
            </a:r>
          </a:p>
          <a:p>
            <a:pPr>
              <a:tabLst>
                <a:tab pos="457200" algn="l"/>
              </a:tabLst>
            </a:pPr>
            <a:r>
              <a:rPr lang="en-GB" sz="3200">
                <a:solidFill>
                  <a:schemeClr val="bg1"/>
                </a:solidFill>
              </a:rPr>
              <a:t>Independence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611188" y="836613"/>
            <a:ext cx="813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chemeClr val="bg1"/>
                </a:solidFill>
              </a:rPr>
              <a:t>What are the key features of a team?</a:t>
            </a:r>
          </a:p>
        </p:txBody>
      </p:sp>
      <p:pic>
        <p:nvPicPr>
          <p:cNvPr id="3078" name="Picture 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132138" y="1844675"/>
            <a:ext cx="22796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 b="1">
                <a:solidFill>
                  <a:schemeClr val="bg1"/>
                </a:solidFill>
              </a:rPr>
              <a:t>The six I’s!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  <p:bldP spid="30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95536" y="1814512"/>
            <a:ext cx="8280400" cy="504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0" anchor="ctr">
            <a:spAutoFit/>
          </a:bodyPr>
          <a:lstStyle/>
          <a:p>
            <a:pPr indent="457200" algn="ctr"/>
            <a:r>
              <a:rPr lang="en-GB" sz="3200" b="1" dirty="0">
                <a:solidFill>
                  <a:schemeClr val="bg1"/>
                </a:solidFill>
              </a:rPr>
              <a:t>Stage 1 – Forming</a:t>
            </a:r>
          </a:p>
          <a:p>
            <a:pPr indent="457200" algn="ctr"/>
            <a:r>
              <a:rPr lang="en-GB" sz="2000" dirty="0">
                <a:solidFill>
                  <a:schemeClr val="bg1"/>
                </a:solidFill>
              </a:rPr>
              <a:t>Individuals become familiar with one another</a:t>
            </a:r>
          </a:p>
          <a:p>
            <a:pPr indent="457200" algn="ctr"/>
            <a:endParaRPr lang="en-GB" sz="2000" b="1" dirty="0">
              <a:solidFill>
                <a:schemeClr val="bg1"/>
              </a:solidFill>
            </a:endParaRPr>
          </a:p>
          <a:p>
            <a:pPr indent="457200" algn="ctr"/>
            <a:r>
              <a:rPr lang="en-GB" sz="3200" b="1" dirty="0">
                <a:solidFill>
                  <a:schemeClr val="bg1"/>
                </a:solidFill>
              </a:rPr>
              <a:t>Stage 2 – Storming</a:t>
            </a:r>
          </a:p>
          <a:p>
            <a:pPr indent="457200" algn="ctr"/>
            <a:r>
              <a:rPr lang="en-GB" sz="2000" dirty="0">
                <a:solidFill>
                  <a:schemeClr val="bg1"/>
                </a:solidFill>
              </a:rPr>
              <a:t>Period of conflict as members compete for power and may question status of their roles (e.g. leader).</a:t>
            </a:r>
          </a:p>
          <a:p>
            <a:pPr indent="457200" algn="ctr"/>
            <a:endParaRPr lang="en-GB" sz="2000" b="1" dirty="0">
              <a:solidFill>
                <a:schemeClr val="bg1"/>
              </a:solidFill>
            </a:endParaRPr>
          </a:p>
          <a:p>
            <a:pPr indent="457200" algn="ctr"/>
            <a:r>
              <a:rPr lang="en-GB" sz="3200" b="1" dirty="0">
                <a:solidFill>
                  <a:schemeClr val="bg1"/>
                </a:solidFill>
              </a:rPr>
              <a:t>Stage 3 – </a:t>
            </a:r>
            <a:r>
              <a:rPr lang="en-GB" sz="3200" b="1" dirty="0" err="1">
                <a:solidFill>
                  <a:schemeClr val="bg1"/>
                </a:solidFill>
              </a:rPr>
              <a:t>Norming</a:t>
            </a:r>
            <a:endParaRPr lang="en-GB" sz="3200" b="1" dirty="0">
              <a:solidFill>
                <a:schemeClr val="bg1"/>
              </a:solidFill>
            </a:endParaRPr>
          </a:p>
          <a:p>
            <a:pPr indent="457200" algn="ctr"/>
            <a:r>
              <a:rPr lang="en-GB" sz="2000" dirty="0">
                <a:solidFill>
                  <a:schemeClr val="bg1"/>
                </a:solidFill>
              </a:rPr>
              <a:t>Group instability begins to disappear and members</a:t>
            </a:r>
          </a:p>
          <a:p>
            <a:pPr indent="457200" algn="ctr"/>
            <a:r>
              <a:rPr lang="en-GB" sz="2000" dirty="0">
                <a:solidFill>
                  <a:schemeClr val="bg1"/>
                </a:solidFill>
              </a:rPr>
              <a:t> start to work together.  Cohesion begins to appear.</a:t>
            </a:r>
          </a:p>
          <a:p>
            <a:pPr indent="457200" algn="ctr"/>
            <a:endParaRPr lang="en-GB" sz="2000" b="1" dirty="0">
              <a:solidFill>
                <a:schemeClr val="bg1"/>
              </a:solidFill>
            </a:endParaRPr>
          </a:p>
          <a:p>
            <a:pPr indent="457200" algn="ctr"/>
            <a:r>
              <a:rPr lang="en-GB" sz="3200" b="1" dirty="0">
                <a:solidFill>
                  <a:schemeClr val="bg1"/>
                </a:solidFill>
              </a:rPr>
              <a:t>Stage 4 – Performing</a:t>
            </a:r>
          </a:p>
          <a:p>
            <a:pPr indent="457200" algn="ctr"/>
            <a:r>
              <a:rPr lang="en-GB" sz="2000" dirty="0">
                <a:solidFill>
                  <a:schemeClr val="bg1"/>
                </a:solidFill>
              </a:rPr>
              <a:t>Members are aware of their own roles and other group members.  Group directs energy towards shared goals and objectives.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3877" y="548680"/>
            <a:ext cx="91101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Tuckman’s stages of group development</a:t>
            </a:r>
          </a:p>
          <a:p>
            <a:r>
              <a:rPr lang="en-GB" sz="3600" b="1" dirty="0" smtClean="0">
                <a:solidFill>
                  <a:schemeClr val="bg1"/>
                </a:solidFill>
              </a:rPr>
              <a:t>How </a:t>
            </a:r>
            <a:r>
              <a:rPr lang="en-GB" sz="3600" b="1" dirty="0">
                <a:solidFill>
                  <a:schemeClr val="bg1"/>
                </a:solidFill>
              </a:rPr>
              <a:t>is a team formed?</a:t>
            </a:r>
          </a:p>
        </p:txBody>
      </p:sp>
      <p:pic>
        <p:nvPicPr>
          <p:cNvPr id="2055" name="Picture 7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dailysoccerblog.net/wp-content/uploads/bowyer-400x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0"/>
            <a:ext cx="4495800" cy="3243806"/>
          </a:xfrm>
          <a:prstGeom prst="rect">
            <a:avLst/>
          </a:prstGeom>
          <a:noFill/>
        </p:spPr>
      </p:pic>
      <p:sp>
        <p:nvSpPr>
          <p:cNvPr id="5" name="Cloud Callout 4"/>
          <p:cNvSpPr/>
          <p:nvPr/>
        </p:nvSpPr>
        <p:spPr>
          <a:xfrm>
            <a:off x="539552" y="0"/>
            <a:ext cx="4752528" cy="2057400"/>
          </a:xfrm>
          <a:prstGeom prst="cloudCallout">
            <a:avLst>
              <a:gd name="adj1" fmla="val 35979"/>
              <a:gd name="adj2" fmla="val 927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What </a:t>
            </a:r>
            <a:r>
              <a:rPr lang="en-GB" b="1" dirty="0" smtClean="0">
                <a:solidFill>
                  <a:schemeClr val="tx1"/>
                </a:solidFill>
              </a:rPr>
              <a:t>negative influences can cause dysfunctional group behaviour?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247" y="4315302"/>
            <a:ext cx="14927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Effects of </a:t>
            </a:r>
            <a:r>
              <a:rPr lang="en-GB" b="1" dirty="0">
                <a:solidFill>
                  <a:schemeClr val="bg1"/>
                </a:solidFill>
              </a:rPr>
              <a:t>a</a:t>
            </a:r>
            <a:r>
              <a:rPr lang="en-GB" b="1" dirty="0" smtClean="0">
                <a:solidFill>
                  <a:schemeClr val="bg1"/>
                </a:solidFill>
              </a:rPr>
              <a:t> </a:t>
            </a:r>
            <a:endParaRPr lang="en-GB" b="1" dirty="0" smtClean="0">
              <a:solidFill>
                <a:schemeClr val="bg1"/>
              </a:solidFill>
            </a:endParaRPr>
          </a:p>
          <a:p>
            <a:r>
              <a:rPr lang="en-GB" b="1" dirty="0" smtClean="0">
                <a:solidFill>
                  <a:schemeClr val="bg1"/>
                </a:solidFill>
              </a:rPr>
              <a:t>Crowd/ 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observers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4200" y="38100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Perceived/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actual low ability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3657600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Anxiety 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5791200"/>
            <a:ext cx="274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Off-the-pitch’ problems – poor social relationships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2362200"/>
            <a:ext cx="205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Unfamiliar weather 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or surroundings</a:t>
            </a: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12" name="Rectangle 11"/>
          <p:cNvSpPr/>
          <p:nvPr/>
        </p:nvSpPr>
        <p:spPr>
          <a:xfrm>
            <a:off x="381000" y="2590800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Injury/illness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3848" y="596169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Negative past experience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33552" y="4714111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learned helplessness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87061" y="5770239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Attributing failure to 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stable, internal factors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148478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Losing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2080" y="692696"/>
            <a:ext cx="3570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Poor group communication 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(e.g. players who do not listen)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9" name="Picture 10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1907704" y="5229200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hlinkClick r:id="rId4"/>
              </a:rPr>
              <a:t>http://www.youtube.com/watch?v=u7_ygd9k24w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soccernews.com/wp-content/uploads/2010/04/fabio-capel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154459" cy="51054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0"/>
            <a:ext cx="6768752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</a:rPr>
              <a:t>Factors affecting the development of a cohesive group or team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67744" y="5877272"/>
            <a:ext cx="213360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Pick ‘team players’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2051720" y="6273225"/>
            <a:ext cx="237626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Clarify individual responsibility/ roles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4716016" y="2636912"/>
            <a:ext cx="410641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Work on co-ordination practices – </a:t>
            </a:r>
            <a:r>
              <a:rPr lang="en-GB" sz="1600" dirty="0" err="1" smtClean="0"/>
              <a:t>eg</a:t>
            </a:r>
            <a:r>
              <a:rPr lang="en-GB" sz="1600" dirty="0" smtClean="0"/>
              <a:t> back four stepping up at the same 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1520" y="1772816"/>
            <a:ext cx="3098304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Reinforce/reward teamwork</a:t>
            </a:r>
            <a:endParaRPr lang="en-GB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4008" y="4941168"/>
            <a:ext cx="2880320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Encouragement team building &amp; foster friendships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5576" y="5445224"/>
            <a:ext cx="3672408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Encourage group identity/ belonging</a:t>
            </a:r>
            <a:endParaRPr lang="en-GB" sz="1600" dirty="0"/>
          </a:p>
        </p:txBody>
      </p:sp>
      <p:sp>
        <p:nvSpPr>
          <p:cNvPr id="14" name="Rectangle 13"/>
          <p:cNvSpPr/>
          <p:nvPr/>
        </p:nvSpPr>
        <p:spPr>
          <a:xfrm>
            <a:off x="4644008" y="6273225"/>
            <a:ext cx="338437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Set appropriate goals (team and individual)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5589240"/>
            <a:ext cx="381642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Highlight individual performance e.g. Praise for assists 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4716016" y="1700808"/>
            <a:ext cx="4104456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GB" sz="16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Combat </a:t>
            </a:r>
            <a:r>
              <a:rPr lang="en-GB" sz="1600" dirty="0" err="1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Ringlemann</a:t>
            </a:r>
            <a:r>
              <a:rPr lang="en-GB" sz="16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effect by splitting into small sub groups to practice e.g. backs and forwards</a:t>
            </a:r>
            <a:endParaRPr lang="en-GB" sz="1600" dirty="0" smtClean="0">
              <a:latin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71600" y="4797152"/>
            <a:ext cx="345638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eaLnBrk="0" hangingPunct="0"/>
            <a:r>
              <a:rPr lang="en-GB" sz="1600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Explain how personal performance effects team cohesiveness</a:t>
            </a:r>
            <a:endParaRPr lang="en-GB" sz="1600" dirty="0" smtClean="0">
              <a:latin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9592" y="764704"/>
            <a:ext cx="1656184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Reduce Social loafing by…</a:t>
            </a:r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6156176" y="692696"/>
            <a:ext cx="1656184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Reduce </a:t>
            </a:r>
            <a:r>
              <a:rPr lang="en-GB" dirty="0" err="1" smtClean="0"/>
              <a:t>Ringlemann</a:t>
            </a:r>
            <a:r>
              <a:rPr lang="en-GB" dirty="0" smtClean="0"/>
              <a:t> effect by…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11560" y="2276872"/>
            <a:ext cx="205056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600" dirty="0" smtClean="0"/>
              <a:t>Punish social loafing</a:t>
            </a:r>
            <a:endParaRPr lang="en-GB" sz="1600" dirty="0"/>
          </a:p>
        </p:txBody>
      </p:sp>
      <p:sp>
        <p:nvSpPr>
          <p:cNvPr id="23" name="Rounded Rectangle 22"/>
          <p:cNvSpPr/>
          <p:nvPr/>
        </p:nvSpPr>
        <p:spPr>
          <a:xfrm>
            <a:off x="3707904" y="4293096"/>
            <a:ext cx="1656184" cy="5040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Plus: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4751512" y="3933056"/>
            <a:ext cx="4392488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Improve communication between team players</a:t>
            </a:r>
            <a:endParaRPr lang="en-GB" sz="1600" dirty="0"/>
          </a:p>
        </p:txBody>
      </p:sp>
      <p:sp>
        <p:nvSpPr>
          <p:cNvPr id="24" name="Rectangle 23"/>
          <p:cNvSpPr/>
          <p:nvPr/>
        </p:nvSpPr>
        <p:spPr>
          <a:xfrm>
            <a:off x="4716016" y="3284984"/>
            <a:ext cx="399593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600" dirty="0" smtClean="0"/>
              <a:t>Explain tactics &amp; strategies fully to all team players</a:t>
            </a:r>
            <a:endParaRPr lang="en-GB" sz="1600" dirty="0"/>
          </a:p>
        </p:txBody>
      </p:sp>
      <p:sp>
        <p:nvSpPr>
          <p:cNvPr id="27" name="Rectangle 26"/>
          <p:cNvSpPr/>
          <p:nvPr/>
        </p:nvSpPr>
        <p:spPr>
          <a:xfrm>
            <a:off x="251520" y="2780928"/>
            <a:ext cx="3046027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GB" sz="1600" dirty="0" smtClean="0"/>
              <a:t>Monitor individual performance </a:t>
            </a:r>
            <a:endParaRPr lang="en-GB" sz="1600" dirty="0"/>
          </a:p>
        </p:txBody>
      </p:sp>
      <p:pic>
        <p:nvPicPr>
          <p:cNvPr id="25" name="Picture 10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4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785794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Allocation of clear roles for each individual of the team.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3438" y="785794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This makes each individual  feel valued within the group.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1500174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Awareness of other roles with in the group.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3438" y="1500174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Development of mutual understanding between individuals.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720" y="2214554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Team-building exercises for both task and social cohesion</a:t>
            </a:r>
            <a:r>
              <a:rPr lang="en-GB" sz="16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3438" y="2214554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Increases cohesiveness and offset the negative effect of large groups.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720" y="2928934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Evaluating each member’s performance.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3438" y="2928934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Reduces loss of motivation of each individual.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720" y="3643314"/>
            <a:ext cx="3929090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Punishment of non-cohesive players.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3438" y="3643314"/>
            <a:ext cx="3929090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</a:rPr>
              <a:t>Highlights the importance of cohesion.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4221088"/>
            <a:ext cx="392909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Selection of team players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43438" y="4071942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Promotes team cohesion. </a:t>
            </a:r>
          </a:p>
          <a:p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4786322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Development of team goals.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3438" y="4786322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Clarifies how team standards encourage effectiveness.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5720" y="5500702"/>
            <a:ext cx="392909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Reinforcement of team success.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3438" y="5500702"/>
            <a:ext cx="392909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Success attributed to the achievement of group.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5720" y="6211669"/>
            <a:ext cx="392909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Strong leadership.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43438" y="6211669"/>
            <a:ext cx="392909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Encourages group cohesion.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4286248" y="1000108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ight Arrow 23"/>
          <p:cNvSpPr/>
          <p:nvPr/>
        </p:nvSpPr>
        <p:spPr>
          <a:xfrm>
            <a:off x="4286248" y="1643050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ight Arrow 24"/>
          <p:cNvSpPr/>
          <p:nvPr/>
        </p:nvSpPr>
        <p:spPr>
          <a:xfrm>
            <a:off x="4286248" y="2357430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ight Arrow 25"/>
          <p:cNvSpPr/>
          <p:nvPr/>
        </p:nvSpPr>
        <p:spPr>
          <a:xfrm>
            <a:off x="4286248" y="3071810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ight Arrow 26"/>
          <p:cNvSpPr/>
          <p:nvPr/>
        </p:nvSpPr>
        <p:spPr>
          <a:xfrm>
            <a:off x="4286248" y="3643314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ight Arrow 27"/>
          <p:cNvSpPr/>
          <p:nvPr/>
        </p:nvSpPr>
        <p:spPr>
          <a:xfrm>
            <a:off x="4286248" y="4214818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ight Arrow 28"/>
          <p:cNvSpPr/>
          <p:nvPr/>
        </p:nvSpPr>
        <p:spPr>
          <a:xfrm>
            <a:off x="4286248" y="5000636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ight Arrow 29"/>
          <p:cNvSpPr/>
          <p:nvPr/>
        </p:nvSpPr>
        <p:spPr>
          <a:xfrm>
            <a:off x="4286248" y="5643578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ight Arrow 30"/>
          <p:cNvSpPr/>
          <p:nvPr/>
        </p:nvSpPr>
        <p:spPr>
          <a:xfrm>
            <a:off x="4286248" y="6215082"/>
            <a:ext cx="285752" cy="28575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3" name="Picture 7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sp>
        <p:nvSpPr>
          <p:cNvPr id="35" name="Rectangle 34"/>
          <p:cNvSpPr/>
          <p:nvPr/>
        </p:nvSpPr>
        <p:spPr>
          <a:xfrm>
            <a:off x="2123728" y="188640"/>
            <a:ext cx="468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Factors affecting Participation in a group</a:t>
            </a:r>
            <a:endParaRPr lang="en-GB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What is Group Cohesion?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bg1"/>
                </a:solidFill>
              </a:rPr>
              <a:t>Group Cohesion</a:t>
            </a:r>
            <a:r>
              <a:rPr lang="en-GB" dirty="0" smtClean="0">
                <a:solidFill>
                  <a:schemeClr val="bg1"/>
                </a:solidFill>
              </a:rPr>
              <a:t> is the attraction of the group to its members (and the resistance to leaving it), the sense of team spirit, and the willingness of its members to coordinate their efforts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Group cohesion </a:t>
            </a:r>
            <a:r>
              <a:rPr lang="en-GB" dirty="0" smtClean="0">
                <a:solidFill>
                  <a:schemeClr val="bg1"/>
                </a:solidFill>
              </a:rPr>
              <a:t>is the degree to which group members exhibit a desire to reach a common goal.</a:t>
            </a:r>
            <a:endParaRPr lang="en-GB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graphicFrame>
        <p:nvGraphicFramePr>
          <p:cNvPr id="3122" name="Group 50"/>
          <p:cNvGraphicFramePr>
            <a:graphicFrameLocks noGrp="1"/>
          </p:cNvGraphicFramePr>
          <p:nvPr/>
        </p:nvGraphicFramePr>
        <p:xfrm>
          <a:off x="395536" y="908720"/>
          <a:ext cx="8352928" cy="5181600"/>
        </p:xfrm>
        <a:graphic>
          <a:graphicData uri="http://schemas.openxmlformats.org/drawingml/2006/table">
            <a:tbl>
              <a:tblPr/>
              <a:tblGrid>
                <a:gridCol w="2349639"/>
                <a:gridCol w="3033359"/>
                <a:gridCol w="296993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Co-acting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Interactive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Example?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Task Cohesion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(The level of team work when completing a task)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Social Cohesion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(Personal relationships for support &amp; friendship)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http://www.mountainhoughtons.com/Jenna%20&amp;%20Swim%20tea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628800"/>
            <a:ext cx="2120636" cy="1590477"/>
          </a:xfrm>
          <a:prstGeom prst="rect">
            <a:avLst/>
          </a:prstGeom>
          <a:noFill/>
        </p:spPr>
      </p:pic>
      <p:pic>
        <p:nvPicPr>
          <p:cNvPr id="3076" name="Picture 4" descr="http://www3.uwic.ac.uk/English/News/PublishingImages/April%202009/260409rugby2.jpg"/>
          <p:cNvPicPr>
            <a:picLocks noChangeAspect="1" noChangeArrowheads="1"/>
          </p:cNvPicPr>
          <p:nvPr/>
        </p:nvPicPr>
        <p:blipFill>
          <a:blip r:embed="rId4" cstate="print"/>
          <a:srcRect l="2402" t="2164" r="2402" b="2885"/>
          <a:stretch>
            <a:fillRect/>
          </a:stretch>
        </p:blipFill>
        <p:spPr bwMode="auto">
          <a:xfrm>
            <a:off x="6036443" y="1628800"/>
            <a:ext cx="2384343" cy="15841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907704" y="260648"/>
            <a:ext cx="57867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Types of Cohesion: Social versus task</a:t>
            </a:r>
            <a:endParaRPr lang="en-GB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40466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Factors affecting Team Cohesion</a:t>
            </a: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619672" y="1340768"/>
            <a:ext cx="2543175" cy="2209800"/>
          </a:xfrm>
          <a:prstGeom prst="roundRect">
            <a:avLst>
              <a:gd name="adj" fmla="val 16667"/>
            </a:avLst>
          </a:prstGeom>
          <a:solidFill>
            <a:srgbClr val="F2DBDB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Situational factors</a:t>
            </a:r>
          </a:p>
        </p:txBody>
      </p:sp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4283968" y="1340768"/>
            <a:ext cx="2779712" cy="2209800"/>
          </a:xfrm>
          <a:prstGeom prst="roundRect">
            <a:avLst>
              <a:gd name="adj" fmla="val 16667"/>
            </a:avLst>
          </a:prstGeom>
          <a:solidFill>
            <a:srgbClr val="D6E3B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Individual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factors</a:t>
            </a: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4283968" y="3645024"/>
            <a:ext cx="2779712" cy="2160240"/>
          </a:xfrm>
          <a:prstGeom prst="roundRect">
            <a:avLst>
              <a:gd name="adj" fmla="val 16667"/>
            </a:avLst>
          </a:prstGeom>
          <a:solidFill>
            <a:srgbClr val="E36C0A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GB" sz="3200" b="1" dirty="0" smtClean="0">
              <a:solidFill>
                <a:srgbClr val="FFFFFF"/>
              </a:solidFill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Team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 factors</a:t>
            </a:r>
            <a:endParaRPr kumimoji="0" lang="en-GB" sz="3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1475656" y="3645024"/>
            <a:ext cx="2705100" cy="21050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Leadership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factors</a:t>
            </a:r>
            <a:endParaRPr kumimoji="0" lang="en-GB" sz="3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9512" y="908720"/>
            <a:ext cx="1368152" cy="69269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Carron (1993)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9" name="Picture 7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50825" y="1224096"/>
            <a:ext cx="8893175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Size of Group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The </a:t>
            </a:r>
            <a:r>
              <a:rPr lang="en-GB" sz="2000" dirty="0" err="1" smtClean="0">
                <a:solidFill>
                  <a:schemeClr val="bg1"/>
                </a:solidFill>
              </a:rPr>
              <a:t>Ringlemann</a:t>
            </a:r>
            <a:r>
              <a:rPr lang="en-GB" sz="2000" dirty="0" smtClean="0">
                <a:solidFill>
                  <a:schemeClr val="bg1"/>
                </a:solidFill>
              </a:rPr>
              <a:t> Effect </a:t>
            </a:r>
          </a:p>
          <a:p>
            <a:pPr>
              <a:tabLst>
                <a:tab pos="457200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External Threats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Forces team members to ignore internal differences.</a:t>
            </a:r>
          </a:p>
          <a:p>
            <a:pPr>
              <a:tabLst>
                <a:tab pos="457200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Individual Characteristics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Are the members motivated, experienced, confident etc?</a:t>
            </a:r>
          </a:p>
          <a:p>
            <a:pPr>
              <a:tabLst>
                <a:tab pos="457200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Style of Leadership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Is the style of leadership well suited to the members? 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 </a:t>
            </a:r>
          </a:p>
          <a:p>
            <a:pPr>
              <a:tabLst>
                <a:tab pos="457200" algn="l"/>
              </a:tabLst>
            </a:pP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47664" y="188640"/>
            <a:ext cx="658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Factors affecting Team Cohesion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50825" y="885538"/>
            <a:ext cx="8893175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Stability</a:t>
            </a:r>
            <a:endParaRPr lang="en-GB" sz="3200" dirty="0">
              <a:solidFill>
                <a:schemeClr val="bg1"/>
              </a:solidFill>
            </a:endParaRP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The </a:t>
            </a:r>
            <a:r>
              <a:rPr lang="en-GB" sz="2000" dirty="0">
                <a:solidFill>
                  <a:schemeClr val="bg1"/>
                </a:solidFill>
              </a:rPr>
              <a:t>longer a team are together, the more likely they are to become cohesive</a:t>
            </a:r>
            <a:r>
              <a:rPr lang="en-GB" sz="3200" dirty="0" smtClean="0">
                <a:solidFill>
                  <a:schemeClr val="bg1"/>
                </a:solidFill>
              </a:rPr>
              <a:t>.</a:t>
            </a:r>
          </a:p>
          <a:p>
            <a:pPr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Collective Goals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Are all members trying to achieve the same team goals? </a:t>
            </a:r>
          </a:p>
          <a:p>
            <a:pPr>
              <a:tabLst>
                <a:tab pos="457200" algn="l"/>
              </a:tabLst>
            </a:pPr>
            <a:endParaRPr lang="en-GB" sz="32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Good Communication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Do the members listen well, speak the same language etc? </a:t>
            </a:r>
            <a:endParaRPr lang="en-GB" sz="2000" dirty="0">
              <a:solidFill>
                <a:schemeClr val="bg1"/>
              </a:solidFill>
            </a:endParaRPr>
          </a:p>
          <a:p>
            <a:pPr>
              <a:tabLst>
                <a:tab pos="457200" algn="l"/>
              </a:tabLst>
            </a:pPr>
            <a:endParaRPr lang="en-GB" sz="1200" dirty="0">
              <a:solidFill>
                <a:schemeClr val="bg1"/>
              </a:solidFill>
            </a:endParaRPr>
          </a:p>
          <a:p>
            <a:pPr>
              <a:tabLst>
                <a:tab pos="457200" algn="l"/>
              </a:tabLst>
            </a:pPr>
            <a:endParaRPr lang="en-GB" sz="1200" dirty="0">
              <a:solidFill>
                <a:schemeClr val="bg1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en-GB" sz="3200" dirty="0">
                <a:solidFill>
                  <a:schemeClr val="bg1"/>
                </a:solidFill>
              </a:rPr>
              <a:t>Success</a:t>
            </a:r>
          </a:p>
          <a:p>
            <a:pPr>
              <a:tabLst>
                <a:tab pos="457200" algn="l"/>
              </a:tabLst>
            </a:pPr>
            <a:r>
              <a:rPr lang="en-GB" sz="2000" dirty="0">
                <a:solidFill>
                  <a:schemeClr val="bg1"/>
                </a:solidFill>
              </a:rPr>
              <a:t>The more success, the more cohesion (usually)</a:t>
            </a:r>
          </a:p>
          <a:p>
            <a:pPr>
              <a:tabLst>
                <a:tab pos="457200" algn="l"/>
              </a:tabLst>
            </a:pPr>
            <a:endParaRPr lang="en-GB" sz="1200" dirty="0">
              <a:solidFill>
                <a:schemeClr val="bg1"/>
              </a:solidFill>
            </a:endParaRPr>
          </a:p>
          <a:p>
            <a:pPr>
              <a:tabLst>
                <a:tab pos="457200" algn="l"/>
              </a:tabLst>
            </a:pPr>
            <a:endParaRPr lang="en-GB" sz="1200" dirty="0">
              <a:solidFill>
                <a:schemeClr val="bg1"/>
              </a:solidFill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lang="en-GB" sz="3200" dirty="0" smtClean="0">
                <a:solidFill>
                  <a:schemeClr val="bg1"/>
                </a:solidFill>
              </a:rPr>
              <a:t>Similarity</a:t>
            </a:r>
          </a:p>
          <a:p>
            <a:pPr>
              <a:tabLst>
                <a:tab pos="457200" algn="l"/>
              </a:tabLst>
            </a:pPr>
            <a:r>
              <a:rPr lang="en-GB" sz="2000" dirty="0" smtClean="0">
                <a:solidFill>
                  <a:schemeClr val="bg1"/>
                </a:solidFill>
              </a:rPr>
              <a:t>More cohesive if team members have similar characteristics.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547664" y="188640"/>
            <a:ext cx="6584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Factors affecting Team Cohesion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67544" y="548680"/>
            <a:ext cx="3357586" cy="532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The Ringlemann effect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879599" y="1320801"/>
            <a:ext cx="3563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57200" y="1524000"/>
            <a:ext cx="38950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 breakdown in cohesion caused 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by </a:t>
            </a:r>
            <a:r>
              <a:rPr lang="en-GB" b="1" u="sng" dirty="0" smtClean="0">
                <a:solidFill>
                  <a:srgbClr val="FF0000"/>
                </a:solidFill>
              </a:rPr>
              <a:t>loss of co-ordination.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2209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Losses occur when operational effectiveness of the group cannot be sustained.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5445224"/>
            <a:ext cx="899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The larger the group = more likely problems occur. </a:t>
            </a:r>
          </a:p>
          <a:p>
            <a:r>
              <a:rPr lang="en-GB" b="1" dirty="0" err="1" smtClean="0">
                <a:solidFill>
                  <a:schemeClr val="bg1"/>
                </a:solidFill>
              </a:rPr>
              <a:t>Eg</a:t>
            </a:r>
            <a:r>
              <a:rPr lang="en-GB" b="1" dirty="0" smtClean="0">
                <a:solidFill>
                  <a:schemeClr val="bg1"/>
                </a:solidFill>
              </a:rPr>
              <a:t>. A Rugby team will be more likely to experience problems than a badminton doubles team.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explore-highland-perthshire.com/images/highland_games/pitlochry/tug_of_w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28600"/>
            <a:ext cx="3665235" cy="2743200"/>
          </a:xfrm>
          <a:prstGeom prst="rect">
            <a:avLst/>
          </a:prstGeom>
          <a:noFill/>
        </p:spPr>
      </p:pic>
      <p:pic>
        <p:nvPicPr>
          <p:cNvPr id="2052" name="Picture 4" descr="http://www.solarnavigator.net/sport/sport_images/Rugby_Union_Lineout_WvF_20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98159" y="3124200"/>
            <a:ext cx="3037937" cy="2112315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6228184" y="2994707"/>
            <a:ext cx="2520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www.youtube.com/watch?v=ie86AKyBhPM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48680"/>
            <a:ext cx="3357586" cy="680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Social loafing</a:t>
            </a:r>
            <a:endParaRPr lang="en-GB" sz="2000" b="1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>
            <a:off x="1945927" y="144656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2" name="Picture 2" descr="http://static.guim.co.uk/sys-images/Arts/Arts_/Pictures/2009/9/15/1253010121023/Clapping-audience-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8600"/>
            <a:ext cx="3898900" cy="233934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2400" y="1676400"/>
            <a:ext cx="4267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Relates to a </a:t>
            </a:r>
            <a:r>
              <a:rPr lang="en-GB" b="1" u="sng" dirty="0" smtClean="0">
                <a:solidFill>
                  <a:schemeClr val="bg1"/>
                </a:solidFill>
              </a:rPr>
              <a:t>loss of motivation </a:t>
            </a:r>
            <a:r>
              <a:rPr lang="en-GB" b="1" dirty="0" smtClean="0">
                <a:solidFill>
                  <a:schemeClr val="bg1"/>
                </a:solidFill>
              </a:rPr>
              <a:t>causing an individual in a group to withdraw effort and ‘coast’.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9200" y="2819400"/>
            <a:ext cx="248870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Why do players loaf?</a:t>
            </a:r>
            <a:endParaRPr lang="en-GB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4114800"/>
            <a:ext cx="4673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Perception that others in team are not trying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3352800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Lack of accountability/ personal responsibility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3733800"/>
            <a:ext cx="328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 am not valued/ I have no role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9200" y="4572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Lack of confidence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953000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Incorrect tactics by coach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4876800" y="2438400"/>
            <a:ext cx="2971800" cy="1447800"/>
          </a:xfrm>
          <a:prstGeom prst="cloudCallout">
            <a:avLst>
              <a:gd name="adj1" fmla="val 31342"/>
              <a:gd name="adj2" fmla="val -690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Would anyone notice if I stopped clapping? 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15364" name="Picture 4" descr="http://www.thefirstpost.co.uk/assets/library/england--127771537756459800.jpg"/>
          <p:cNvPicPr>
            <a:picLocks noChangeAspect="1" noChangeArrowheads="1"/>
          </p:cNvPicPr>
          <p:nvPr/>
        </p:nvPicPr>
        <p:blipFill>
          <a:blip r:embed="rId3" cstate="print"/>
          <a:srcRect b="7268"/>
          <a:stretch>
            <a:fillRect/>
          </a:stretch>
        </p:blipFill>
        <p:spPr bwMode="auto">
          <a:xfrm>
            <a:off x="4800600" y="3962400"/>
            <a:ext cx="4057650" cy="2755796"/>
          </a:xfrm>
          <a:prstGeom prst="rect">
            <a:avLst/>
          </a:prstGeom>
          <a:noFill/>
        </p:spPr>
      </p:pic>
      <p:pic>
        <p:nvPicPr>
          <p:cNvPr id="19" name="Picture 10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Is this a group?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Why?</a:t>
            </a:r>
          </a:p>
        </p:txBody>
      </p:sp>
      <p:pic>
        <p:nvPicPr>
          <p:cNvPr id="4101" name="Picture 5" descr="DQ-Football-crow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00808"/>
            <a:ext cx="3804564" cy="4699758"/>
          </a:xfrm>
          <a:prstGeom prst="rect">
            <a:avLst/>
          </a:prstGeom>
          <a:noFill/>
        </p:spPr>
      </p:pic>
      <p:pic>
        <p:nvPicPr>
          <p:cNvPr id="4105" name="Picture 9" descr="nueva-creacion-gym00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36912"/>
            <a:ext cx="4222893" cy="3168352"/>
          </a:xfrm>
          <a:prstGeom prst="rect">
            <a:avLst/>
          </a:prstGeom>
          <a:noFill/>
        </p:spPr>
      </p:pic>
      <p:pic>
        <p:nvPicPr>
          <p:cNvPr id="4106" name="Picture 10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221E7B78665E49A701798582881B04" ma:contentTypeVersion="1" ma:contentTypeDescription="Create a new document." ma:contentTypeScope="" ma:versionID="006f581a886ca102c6b9598a34bd72e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6FE50B-1FFC-4F72-9805-31227F43A3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81E5B7-9EE6-4FF1-BF27-C1AB62286B6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14C8FB7-0FE5-4647-9FDB-AAE221A7B4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785</Words>
  <Application>Microsoft Office PowerPoint</Application>
  <PresentationFormat>On-screen Show (4:3)</PresentationFormat>
  <Paragraphs>157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Default Design</vt:lpstr>
      <vt:lpstr>Psychological factors of leadership</vt:lpstr>
      <vt:lpstr>What is Group Cohesion? </vt:lpstr>
      <vt:lpstr>PowerPoint Presentation</vt:lpstr>
      <vt:lpstr>Factors affecting Team Cohesion</vt:lpstr>
      <vt:lpstr>PowerPoint Presentation</vt:lpstr>
      <vt:lpstr>PowerPoint Presentation</vt:lpstr>
      <vt:lpstr>PowerPoint Presentation</vt:lpstr>
      <vt:lpstr>PowerPoint Presentation</vt:lpstr>
      <vt:lpstr>Is this a group?  Why?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dxb</dc:creator>
  <cp:lastModifiedBy>Kevin Broad</cp:lastModifiedBy>
  <cp:revision>61</cp:revision>
  <dcterms:created xsi:type="dcterms:W3CDTF">2007-03-12T11:06:33Z</dcterms:created>
  <dcterms:modified xsi:type="dcterms:W3CDTF">2016-03-07T11:22:57Z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0x010100CB221E7B78665E49A701798582881B04</vt:lpwstr>
  </property>
</Properties>
</file>