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9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4" r:id="rId12"/>
    <p:sldId id="269" r:id="rId13"/>
    <p:sldId id="275" r:id="rId14"/>
    <p:sldId id="289" r:id="rId15"/>
    <p:sldId id="300" r:id="rId16"/>
    <p:sldId id="268" r:id="rId17"/>
    <p:sldId id="277" r:id="rId18"/>
    <p:sldId id="278" r:id="rId19"/>
    <p:sldId id="276" r:id="rId20"/>
    <p:sldId id="279" r:id="rId21"/>
    <p:sldId id="280" r:id="rId22"/>
    <p:sldId id="311" r:id="rId23"/>
    <p:sldId id="281" r:id="rId24"/>
    <p:sldId id="282" r:id="rId25"/>
    <p:sldId id="283" r:id="rId26"/>
    <p:sldId id="295" r:id="rId27"/>
    <p:sldId id="296" r:id="rId28"/>
    <p:sldId id="297" r:id="rId29"/>
    <p:sldId id="298" r:id="rId30"/>
    <p:sldId id="286" r:id="rId31"/>
    <p:sldId id="287" r:id="rId32"/>
    <p:sldId id="290" r:id="rId33"/>
    <p:sldId id="307" r:id="rId34"/>
    <p:sldId id="301" r:id="rId35"/>
    <p:sldId id="303" r:id="rId36"/>
    <p:sldId id="304" r:id="rId37"/>
    <p:sldId id="293" r:id="rId38"/>
    <p:sldId id="306" r:id="rId39"/>
    <p:sldId id="310" r:id="rId40"/>
    <p:sldId id="294" r:id="rId41"/>
    <p:sldId id="302" r:id="rId42"/>
    <p:sldId id="308" r:id="rId43"/>
    <p:sldId id="309" r:id="rId44"/>
    <p:sldId id="305" r:id="rId45"/>
    <p:sldId id="288" r:id="rId46"/>
    <p:sldId id="292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6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E0B3E-BF13-4142-94AC-3D2932CD332A}" type="datetimeFigureOut">
              <a:rPr lang="en-GB" smtClean="0"/>
              <a:t>26/04/2016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B498B-5A30-418A-8749-116FA0AE73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000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B5A5F-97C1-B447-8FF2-3D15123D9E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96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33F9-C9ED-47EC-9A7E-A40FB27DBD0E}" type="datetimeFigureOut">
              <a:rPr lang="en-GB" smtClean="0"/>
              <a:t>26/04/2016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BBE2-B329-4667-8575-A5D535156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244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33F9-C9ED-47EC-9A7E-A40FB27DBD0E}" type="datetimeFigureOut">
              <a:rPr lang="en-GB" smtClean="0"/>
              <a:t>26/04/2016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BBE2-B329-4667-8575-A5D535156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898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33F9-C9ED-47EC-9A7E-A40FB27DBD0E}" type="datetimeFigureOut">
              <a:rPr lang="en-GB" smtClean="0"/>
              <a:t>26/04/2016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BBE2-B329-4667-8575-A5D535156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231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33F9-C9ED-47EC-9A7E-A40FB27DBD0E}" type="datetimeFigureOut">
              <a:rPr lang="en-GB" smtClean="0"/>
              <a:t>26/04/2016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BBE2-B329-4667-8575-A5D535156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024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33F9-C9ED-47EC-9A7E-A40FB27DBD0E}" type="datetimeFigureOut">
              <a:rPr lang="en-GB" smtClean="0"/>
              <a:t>26/04/2016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BBE2-B329-4667-8575-A5D535156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778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33F9-C9ED-47EC-9A7E-A40FB27DBD0E}" type="datetimeFigureOut">
              <a:rPr lang="en-GB" smtClean="0"/>
              <a:t>26/04/2016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BBE2-B329-4667-8575-A5D535156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638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33F9-C9ED-47EC-9A7E-A40FB27DBD0E}" type="datetimeFigureOut">
              <a:rPr lang="en-GB" smtClean="0"/>
              <a:t>26/04/2016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BBE2-B329-4667-8575-A5D535156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670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33F9-C9ED-47EC-9A7E-A40FB27DBD0E}" type="datetimeFigureOut">
              <a:rPr lang="en-GB" smtClean="0"/>
              <a:t>26/04/2016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BBE2-B329-4667-8575-A5D535156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911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33F9-C9ED-47EC-9A7E-A40FB27DBD0E}" type="datetimeFigureOut">
              <a:rPr lang="en-GB" smtClean="0"/>
              <a:t>26/04/2016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BBE2-B329-4667-8575-A5D535156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550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33F9-C9ED-47EC-9A7E-A40FB27DBD0E}" type="datetimeFigureOut">
              <a:rPr lang="en-GB" smtClean="0"/>
              <a:t>26/04/2016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BBE2-B329-4667-8575-A5D535156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616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33F9-C9ED-47EC-9A7E-A40FB27DBD0E}" type="datetimeFigureOut">
              <a:rPr lang="en-GB" smtClean="0"/>
              <a:t>26/04/2016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BBE2-B329-4667-8575-A5D535156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577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533F9-C9ED-47EC-9A7E-A40FB27DBD0E}" type="datetimeFigureOut">
              <a:rPr lang="en-GB" smtClean="0"/>
              <a:t>26/04/2016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7BBE2-B329-4667-8575-A5D535156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68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rthtimes.org/conservation/king-penguins-genetic-diversity-macquarie-island/1836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youtube.com/watch?v=xkwRTIKXax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hOfRN0KihOU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youtube.com/watch?v=4nt0cgShnM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6IrUUDboZo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jR6L38yReE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RadiLXkqoU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l_FmrMSkAM" TargetMode="External"/><Relationship Id="rId2" Type="http://schemas.openxmlformats.org/officeDocument/2006/relationships/hyperlink" Target="https://www.youtube.com/watch?v=COrmrfiX230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ps.pearsoncustom.com/wps/media/objects/3014/3087289/Web_Tutorials/17_A02.swf" TargetMode="External"/><Relationship Id="rId2" Type="http://schemas.openxmlformats.org/officeDocument/2006/relationships/hyperlink" Target="https://www.youtube.com/watch?v=aTftyFboC_M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science.discovery.com/video-topics/earth-science/galapagos-beyond-darwin-charles-darwin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uz7U4k522Pg&amp;list=PL83C60B30FEEB25D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42991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Genetic Diversity and Natural selection</a:t>
            </a:r>
            <a:br>
              <a:rPr lang="en-GB" dirty="0" smtClean="0"/>
            </a:br>
            <a:r>
              <a:rPr lang="en-GB" sz="3100" dirty="0" smtClean="0"/>
              <a:t>Why are organisms different from one another?</a:t>
            </a:r>
            <a:br>
              <a:rPr lang="en-GB" sz="3100" dirty="0" smtClean="0"/>
            </a:br>
            <a:r>
              <a:rPr lang="en-GB" sz="3100" dirty="0" smtClean="0"/>
              <a:t>What factors influence genetic diversity?</a:t>
            </a:r>
            <a:r>
              <a:rPr lang="en-GB" u="sng" dirty="0" smtClean="0"/>
              <a:t/>
            </a:r>
            <a:br>
              <a:rPr lang="en-GB" u="sng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83986"/>
            <a:ext cx="9144000" cy="1655762"/>
          </a:xfrm>
        </p:spPr>
        <p:txBody>
          <a:bodyPr/>
          <a:lstStyle/>
          <a:p>
            <a:r>
              <a:rPr lang="en-GB" dirty="0" smtClean="0"/>
              <a:t>3.4.7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209" y="292169"/>
            <a:ext cx="4301821" cy="237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Genetic diversity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greater the number of different alleles within all members of a species, the greater the genetic diversity.</a:t>
            </a:r>
          </a:p>
          <a:p>
            <a:r>
              <a:rPr lang="en-US" dirty="0" smtClean="0"/>
              <a:t>The greater the genetic diversity the more likely the species will be able to adapt to changes.  </a:t>
            </a:r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 greater the genetic diversity , the more likely some individuals in a population will survive environmental change. (wider range alleles therefore a wider range characteristics)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This gives rise to a greater probability that some individual will possess a characteristic that suits the new environment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If a population has a low genetic diversity the whole population could be wiped by a single event (e.g. disease)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02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6426" y="1623440"/>
            <a:ext cx="4514850" cy="3181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84744" y="4956459"/>
            <a:ext cx="101690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This illustration shows the rat species </a:t>
            </a:r>
            <a:r>
              <a:rPr lang="en-GB" dirty="0" err="1" smtClean="0"/>
              <a:t>Rattus</a:t>
            </a:r>
            <a:r>
              <a:rPr lang="en-GB" dirty="0" smtClean="0"/>
              <a:t> </a:t>
            </a:r>
            <a:r>
              <a:rPr lang="en-GB" dirty="0" err="1" smtClean="0"/>
              <a:t>nativitatis</a:t>
            </a:r>
            <a:r>
              <a:rPr lang="en-GB" dirty="0" smtClean="0"/>
              <a:t>, which went extinct on Australia's Christmas Island by 1908. In a new study of museum DNA samples, researchers report that the likely cause of the animals' extinction was an introduced disease.</a:t>
            </a:r>
          </a:p>
          <a:p>
            <a:endParaRPr lang="en-GB" dirty="0"/>
          </a:p>
          <a:p>
            <a:r>
              <a:rPr lang="en-GB" dirty="0" smtClean="0"/>
              <a:t>What about Homo sapiens? 1918 flu pandemic, Ebola outbreaks have pushed Gorillas nearly to extinction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464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is genetic diversity increased within a population?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Mutations in DNA form new alleles</a:t>
            </a:r>
          </a:p>
          <a:p>
            <a:pPr lvl="1"/>
            <a:r>
              <a:rPr lang="en-GB" dirty="0" smtClean="0"/>
              <a:t>These can be advantageous while others could lead to problems (deleterious)</a:t>
            </a:r>
          </a:p>
          <a:p>
            <a:r>
              <a:rPr lang="en-GB" dirty="0" smtClean="0"/>
              <a:t>Different alleles can be introduced into a population when individuals from another population migrate into it and reproduce.</a:t>
            </a:r>
          </a:p>
          <a:p>
            <a:r>
              <a:rPr lang="en-GB" dirty="0" smtClean="0"/>
              <a:t>This is known as </a:t>
            </a:r>
            <a:r>
              <a:rPr lang="en-GB" b="1" dirty="0" smtClean="0"/>
              <a:t>gene flow </a:t>
            </a:r>
            <a:r>
              <a:rPr lang="en-GB" dirty="0" smtClean="0"/>
              <a:t>and this increases genetic diversity</a:t>
            </a:r>
          </a:p>
          <a:p>
            <a:r>
              <a:rPr lang="en-GB" b="1" dirty="0" smtClean="0"/>
              <a:t>Allele frequency </a:t>
            </a:r>
            <a:r>
              <a:rPr lang="en-GB" dirty="0" smtClean="0"/>
              <a:t>is the number of times (frequency) that an allele is found within a population.</a:t>
            </a:r>
          </a:p>
          <a:p>
            <a:r>
              <a:rPr lang="en-GB" dirty="0" smtClean="0"/>
              <a:t>This can vary for example the A antigen in blood groups has a frequency of, while the B antigen only has a frequency of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214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factors can reduce genetic diversity within a population?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Genetic bottlenecks</a:t>
            </a:r>
          </a:p>
          <a:p>
            <a:r>
              <a:rPr lang="en-GB" dirty="0" smtClean="0"/>
              <a:t>Selective breeding </a:t>
            </a:r>
          </a:p>
          <a:p>
            <a:r>
              <a:rPr lang="en-GB" dirty="0" smtClean="0"/>
              <a:t>The founder effect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462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 Genetic bottlenecks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1717" y="2668315"/>
            <a:ext cx="1755800" cy="17436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1366" y="3445622"/>
            <a:ext cx="2499577" cy="1889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0943" y="2957899"/>
            <a:ext cx="1121761" cy="11644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46415" y="4543405"/>
            <a:ext cx="1555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Original population </a:t>
            </a:r>
            <a:r>
              <a:rPr lang="en-GB" dirty="0" smtClean="0"/>
              <a:t>with different alleles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646521" y="2393097"/>
            <a:ext cx="19705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Large number of the population dies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850943" y="4251531"/>
            <a:ext cx="15551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Reduced  population </a:t>
            </a:r>
            <a:r>
              <a:rPr lang="en-GB" dirty="0" smtClean="0"/>
              <a:t>some alleles are lost from the original population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4482" y="2668315"/>
            <a:ext cx="1755800" cy="17436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6553" y="3316427"/>
            <a:ext cx="1838328" cy="13899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575191" y="4543405"/>
            <a:ext cx="21132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New population </a:t>
            </a:r>
            <a:r>
              <a:rPr lang="en-GB" dirty="0" smtClean="0"/>
              <a:t>Genetic diversity greatly reduced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181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0761" y="1926136"/>
            <a:ext cx="6144322" cy="441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222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Genetic bottlenecks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2852" y="1833577"/>
            <a:ext cx="6910948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7910" y="1833577"/>
            <a:ext cx="34031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is an event which causes a big reduction in a population so large numbers of the population die before reproducing.</a:t>
            </a:r>
          </a:p>
          <a:p>
            <a:r>
              <a:rPr lang="en-GB" dirty="0" smtClean="0"/>
              <a:t>This reduces gene pool and therefore reduces the genetic diversity</a:t>
            </a:r>
          </a:p>
          <a:p>
            <a:endParaRPr lang="en-GB" dirty="0"/>
          </a:p>
          <a:p>
            <a:r>
              <a:rPr lang="en-GB" dirty="0" err="1" smtClean="0"/>
              <a:t>Eg</a:t>
            </a:r>
            <a:r>
              <a:rPr lang="en-GB" dirty="0" smtClean="0"/>
              <a:t>. King Penguin on Macquarie</a:t>
            </a:r>
          </a:p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93482" y="559459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hlinkClick r:id="rId3"/>
              </a:rPr>
              <a:t>http://www.earthtimes.org/conservation/king-penguins-genetic-diversity-macquarie-island/1836/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393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Selective breeding (Extension)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Also called </a:t>
            </a:r>
            <a:r>
              <a:rPr lang="en-US" i="1" dirty="0"/>
              <a:t>artificial selection</a:t>
            </a:r>
            <a:endParaRPr lang="en-US" dirty="0"/>
          </a:p>
          <a:p>
            <a:r>
              <a:rPr lang="en-US" dirty="0"/>
              <a:t>Choosing individuals with desired characteristics and ONLY allowing them to reproduce.</a:t>
            </a:r>
          </a:p>
          <a:p>
            <a:r>
              <a:rPr lang="en-US" dirty="0"/>
              <a:t>Offspring without the desired characteristics are killed or prevented from reproducing.</a:t>
            </a:r>
          </a:p>
          <a:p>
            <a:r>
              <a:rPr lang="en-US" dirty="0"/>
              <a:t>Unwanted alleles are bred out of the population</a:t>
            </a:r>
          </a:p>
        </p:txBody>
      </p:sp>
    </p:spTree>
    <p:extLst>
      <p:ext uri="{BB962C8B-B14F-4D97-AF65-F5344CB8AC3E}">
        <p14:creationId xmlns:p14="http://schemas.microsoft.com/office/powerpoint/2010/main" val="279978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Variety of alleles is reduced to the desired number</a:t>
            </a:r>
          </a:p>
          <a:p>
            <a:endParaRPr lang="en-US" dirty="0"/>
          </a:p>
          <a:p>
            <a:r>
              <a:rPr lang="en-US" dirty="0"/>
              <a:t>What does this do to the genetic diversity?</a:t>
            </a:r>
          </a:p>
          <a:p>
            <a:r>
              <a:rPr lang="en-US" dirty="0"/>
              <a:t>When would you use selective breeding?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317" y="3867685"/>
            <a:ext cx="3188810" cy="2678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0914" y="3375345"/>
            <a:ext cx="2577443" cy="298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36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 The founder effect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What is the definition of founder? </a:t>
            </a:r>
          </a:p>
          <a:p>
            <a:pPr lvl="1"/>
            <a:r>
              <a:rPr lang="en-GB" dirty="0" smtClean="0"/>
              <a:t>A </a:t>
            </a:r>
            <a:r>
              <a:rPr lang="en-GB" dirty="0"/>
              <a:t>person who establishes an institution, company, </a:t>
            </a:r>
            <a:r>
              <a:rPr lang="en-GB" dirty="0" smtClean="0"/>
              <a:t>society or new community.</a:t>
            </a:r>
          </a:p>
          <a:p>
            <a:r>
              <a:rPr lang="en-US" sz="2800" dirty="0" smtClean="0"/>
              <a:t>Occurs </a:t>
            </a:r>
            <a:r>
              <a:rPr lang="en-US" sz="2800" dirty="0" smtClean="0"/>
              <a:t>when a few individuals from a population </a:t>
            </a:r>
            <a:r>
              <a:rPr lang="en-US" sz="2800" dirty="0" err="1" smtClean="0"/>
              <a:t>colonise</a:t>
            </a:r>
            <a:r>
              <a:rPr lang="en-US" sz="2800" dirty="0" smtClean="0"/>
              <a:t> a new region</a:t>
            </a:r>
          </a:p>
          <a:p>
            <a:r>
              <a:rPr lang="en-US" sz="2800" dirty="0" smtClean="0"/>
              <a:t>What does this mean in terms of alleles? Will all of the alleles in the population be present in the founders?</a:t>
            </a:r>
          </a:p>
          <a:p>
            <a:r>
              <a:rPr lang="en-US" sz="2800" dirty="0" smtClean="0"/>
              <a:t>What does this mean for the genetic diversity of the new colony?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7840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Specification 3.4.7 (Part new)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296" y="1412156"/>
            <a:ext cx="11075504" cy="5235133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Genetic diversity as the number of different alleles of genes in a population.</a:t>
            </a:r>
          </a:p>
          <a:p>
            <a:r>
              <a:rPr lang="en-GB" dirty="0" smtClean="0"/>
              <a:t>Genetic diversity is a factor enabling natural selection to occur.</a:t>
            </a:r>
          </a:p>
          <a:p>
            <a:r>
              <a:rPr lang="en-GB" dirty="0" smtClean="0"/>
              <a:t>The principles of natural selection in the evolution of populations.</a:t>
            </a:r>
          </a:p>
          <a:p>
            <a:pPr marL="457200" lvl="1" indent="0">
              <a:buNone/>
            </a:pPr>
            <a:r>
              <a:rPr lang="en-GB" dirty="0" smtClean="0"/>
              <a:t>• Random mutation can result in new alleles of a gene.</a:t>
            </a:r>
          </a:p>
          <a:p>
            <a:pPr marL="457200" lvl="1" indent="0">
              <a:buNone/>
            </a:pPr>
            <a:r>
              <a:rPr lang="en-GB" dirty="0" smtClean="0"/>
              <a:t>• Many mutations are harmful but, in certain environments, the new allele of a gene might benefit its possessor, leading to increased reproductive success.</a:t>
            </a:r>
          </a:p>
          <a:p>
            <a:pPr marL="457200" lvl="1" indent="0">
              <a:buNone/>
            </a:pPr>
            <a:r>
              <a:rPr lang="en-GB" dirty="0" smtClean="0"/>
              <a:t>• The advantageous allele is inherited by members of the next generation.</a:t>
            </a:r>
          </a:p>
          <a:p>
            <a:pPr marL="457200" lvl="1" indent="0">
              <a:buNone/>
            </a:pPr>
            <a:r>
              <a:rPr lang="en-GB" dirty="0" smtClean="0"/>
              <a:t>• As a result, over many generations, the new allele increases in frequency in the population.</a:t>
            </a:r>
          </a:p>
          <a:p>
            <a:r>
              <a:rPr lang="en-GB" b="1" dirty="0" smtClean="0"/>
              <a:t>Directional selection</a:t>
            </a:r>
            <a:r>
              <a:rPr lang="en-GB" dirty="0" smtClean="0"/>
              <a:t>, exemplified by antibiotic resistance in bacteria, and </a:t>
            </a:r>
            <a:r>
              <a:rPr lang="en-GB" b="1" dirty="0" smtClean="0"/>
              <a:t>stabilising selection</a:t>
            </a:r>
            <a:r>
              <a:rPr lang="en-GB" dirty="0" smtClean="0"/>
              <a:t>, exemplified by human birth weights.</a:t>
            </a:r>
          </a:p>
          <a:p>
            <a:r>
              <a:rPr lang="en-GB" dirty="0" smtClean="0"/>
              <a:t>Natural selection results in species that are better adapted to their environment. These adaptations may be anatomical, physiological or behavioural.</a:t>
            </a:r>
          </a:p>
          <a:p>
            <a:r>
              <a:rPr lang="en-GB" dirty="0" smtClean="0"/>
              <a:t>Students should be able to:</a:t>
            </a:r>
          </a:p>
          <a:p>
            <a:r>
              <a:rPr lang="en-GB" dirty="0" smtClean="0"/>
              <a:t>use unfamiliar information to explain how selection produces changes within a population of a species</a:t>
            </a:r>
          </a:p>
          <a:p>
            <a:r>
              <a:rPr lang="en-GB" dirty="0" smtClean="0"/>
              <a:t>interpret data relating to the effect of selection in producing change within populations</a:t>
            </a:r>
          </a:p>
          <a:p>
            <a:r>
              <a:rPr lang="en-GB" dirty="0" smtClean="0"/>
              <a:t>show understanding that adaptation and selection are major factors in evolution and contribute to the diversity of living organisms.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996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Founding Effect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620697" y="2427800"/>
            <a:ext cx="10887491" cy="3616254"/>
            <a:chOff x="620697" y="2427800"/>
            <a:chExt cx="10887491" cy="3616254"/>
          </a:xfrm>
        </p:grpSpPr>
        <p:grpSp>
          <p:nvGrpSpPr>
            <p:cNvPr id="28" name="Group 27"/>
            <p:cNvGrpSpPr/>
            <p:nvPr/>
          </p:nvGrpSpPr>
          <p:grpSpPr>
            <a:xfrm>
              <a:off x="2258170" y="2552369"/>
              <a:ext cx="1741336" cy="1733384"/>
              <a:chOff x="2258170" y="2552369"/>
              <a:chExt cx="1741336" cy="1733384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2258170" y="2552369"/>
                <a:ext cx="1741336" cy="173338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601402" y="2894275"/>
                <a:ext cx="205409" cy="19878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2914816" y="2775669"/>
                <a:ext cx="205409" cy="198782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914817" y="3595315"/>
                <a:ext cx="205409" cy="198782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563634" y="3495924"/>
                <a:ext cx="205409" cy="19878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211002" y="3503875"/>
                <a:ext cx="205409" cy="198782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3363402" y="3656275"/>
                <a:ext cx="205409" cy="19878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515802" y="3808675"/>
                <a:ext cx="205409" cy="19878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310393" y="2928731"/>
                <a:ext cx="205409" cy="19878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618506" y="3149780"/>
                <a:ext cx="205409" cy="19878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3051976" y="3948486"/>
                <a:ext cx="205409" cy="19878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102996" y="3095710"/>
                <a:ext cx="205409" cy="198782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732929" y="3167671"/>
                <a:ext cx="205409" cy="198782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620697" y="2666897"/>
              <a:ext cx="155514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Original population </a:t>
              </a:r>
              <a:r>
                <a:rPr lang="en-GB" dirty="0" smtClean="0"/>
                <a:t>with different alleles</a:t>
              </a:r>
              <a:endParaRPr lang="en-GB" dirty="0"/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3568811" y="4687825"/>
              <a:ext cx="1105232" cy="1151876"/>
              <a:chOff x="3568811" y="4687825"/>
              <a:chExt cx="1105232" cy="1151876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3568811" y="4687825"/>
                <a:ext cx="1105232" cy="115187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901952" y="4934056"/>
                <a:ext cx="219475" cy="21337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05466" y="5263763"/>
                <a:ext cx="219475" cy="207282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51858" y="5160122"/>
                <a:ext cx="219475" cy="207282"/>
              </a:xfrm>
              <a:prstGeom prst="rect">
                <a:avLst/>
              </a:prstGeom>
            </p:spPr>
          </p:pic>
        </p:grpSp>
        <p:sp>
          <p:nvSpPr>
            <p:cNvPr id="27" name="TextBox 26"/>
            <p:cNvSpPr txBox="1"/>
            <p:nvPr/>
          </p:nvSpPr>
          <p:spPr>
            <a:xfrm>
              <a:off x="1364565" y="4687825"/>
              <a:ext cx="155514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Founding population </a:t>
              </a:r>
              <a:r>
                <a:rPr lang="en-GB" dirty="0" smtClean="0"/>
                <a:t>with different alleles</a:t>
              </a:r>
              <a:endParaRPr lang="en-GB" dirty="0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6561151" y="2427800"/>
              <a:ext cx="1741336" cy="1733384"/>
              <a:chOff x="2258170" y="2552369"/>
              <a:chExt cx="1741336" cy="1733384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2258170" y="2552369"/>
                <a:ext cx="1741336" cy="173338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2601402" y="2894275"/>
                <a:ext cx="205409" cy="19878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2914816" y="2775669"/>
                <a:ext cx="205409" cy="198782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2914817" y="3595315"/>
                <a:ext cx="205409" cy="198782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2563634" y="3495924"/>
                <a:ext cx="205409" cy="19878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3211002" y="3503875"/>
                <a:ext cx="205409" cy="198782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363402" y="3656275"/>
                <a:ext cx="205409" cy="19878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3515802" y="3808675"/>
                <a:ext cx="205409" cy="19878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3310393" y="2928731"/>
                <a:ext cx="205409" cy="19878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3618506" y="3149780"/>
                <a:ext cx="205409" cy="19878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051976" y="3948486"/>
                <a:ext cx="205409" cy="19878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3102996" y="3095710"/>
                <a:ext cx="205409" cy="198782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2732929" y="3167671"/>
                <a:ext cx="205409" cy="198782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6744031" y="4310670"/>
              <a:ext cx="1741336" cy="1733384"/>
              <a:chOff x="6744031" y="4310670"/>
              <a:chExt cx="1741336" cy="1733384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6744031" y="4310670"/>
                <a:ext cx="1741336" cy="173338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347006" y="4581136"/>
                <a:ext cx="219475" cy="213378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819957" y="4827367"/>
                <a:ext cx="219475" cy="213378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951586" y="5050385"/>
                <a:ext cx="219475" cy="213378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289206" y="4958291"/>
                <a:ext cx="219475" cy="213378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516890" y="5422300"/>
                <a:ext cx="219475" cy="213378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01648" y="5759387"/>
                <a:ext cx="219475" cy="207282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11749" y="5655746"/>
                <a:ext cx="219475" cy="207282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32111" y="4584184"/>
                <a:ext cx="219475" cy="207282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03319" y="4854974"/>
                <a:ext cx="219475" cy="207282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67811" y="5123793"/>
                <a:ext cx="219475" cy="207282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50162" y="5374829"/>
                <a:ext cx="219475" cy="207282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77584" y="5513681"/>
                <a:ext cx="219475" cy="207282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35482" y="5227434"/>
                <a:ext cx="219475" cy="207282"/>
              </a:xfrm>
              <a:prstGeom prst="rect">
                <a:avLst/>
              </a:prstGeom>
            </p:spPr>
          </p:pic>
        </p:grpSp>
        <p:cxnSp>
          <p:nvCxnSpPr>
            <p:cNvPr id="58" name="Straight Arrow Connector 57"/>
            <p:cNvCxnSpPr/>
            <p:nvPr/>
          </p:nvCxnSpPr>
          <p:spPr>
            <a:xfrm>
              <a:off x="4024941" y="3419061"/>
              <a:ext cx="239971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3359938" y="4310670"/>
              <a:ext cx="361272" cy="4807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4735769" y="5217381"/>
              <a:ext cx="1919473" cy="4638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8680838" y="2623828"/>
              <a:ext cx="28273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Original population </a:t>
              </a:r>
              <a:r>
                <a:rPr lang="en-GB" dirty="0" smtClean="0"/>
                <a:t>maintains a high level of genetic diversity</a:t>
              </a:r>
              <a:endParaRPr lang="en-GB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8811730" y="4520634"/>
              <a:ext cx="269645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New population </a:t>
              </a:r>
              <a:r>
                <a:rPr lang="en-GB" dirty="0" smtClean="0"/>
                <a:t>Genetic diversity is greatly reduced. The frequency of red allele is increased in the new population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60334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00" y="1443962"/>
            <a:ext cx="6389536" cy="4925032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The Amish population – all </a:t>
            </a:r>
            <a:r>
              <a:rPr lang="en-GB" dirty="0" err="1" smtClean="0"/>
              <a:t>descendents</a:t>
            </a:r>
            <a:r>
              <a:rPr lang="en-GB" dirty="0" smtClean="0"/>
              <a:t> from a small number of </a:t>
            </a:r>
            <a:r>
              <a:rPr lang="en-GB" dirty="0" err="1" smtClean="0"/>
              <a:t>swiss</a:t>
            </a:r>
            <a:r>
              <a:rPr lang="en-GB" dirty="0" smtClean="0"/>
              <a:t> who migrated there (200)</a:t>
            </a:r>
          </a:p>
          <a:p>
            <a:r>
              <a:rPr lang="en-GB" dirty="0" smtClean="0"/>
              <a:t>Little genetic diversity</a:t>
            </a:r>
          </a:p>
          <a:p>
            <a:r>
              <a:rPr lang="en-GB" dirty="0" smtClean="0"/>
              <a:t>Remained isolated due to their religious beliefs ( no interbreeding)</a:t>
            </a:r>
          </a:p>
          <a:p>
            <a:r>
              <a:rPr lang="en-GB" dirty="0" smtClean="0"/>
              <a:t>High incidence of certain genetic disorders. One form of dwarfism, Ellis-van </a:t>
            </a:r>
            <a:r>
              <a:rPr lang="en-GB" dirty="0" err="1" smtClean="0"/>
              <a:t>Creveld</a:t>
            </a:r>
            <a:r>
              <a:rPr lang="en-GB" dirty="0" smtClean="0"/>
              <a:t> syndrome, involves not only short stature but polydactyly (extra fingers or toes), abnormalities of the nails and teeth, and, in about half of individuals, a hole between the two upper chambers of the heart.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3436" y="1987163"/>
            <a:ext cx="5167023" cy="258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08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Try and fit what happened with the Amish into this diagram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47721"/>
            <a:ext cx="10515600" cy="350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28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1687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1pPr>
            <a:lvl2pPr marL="522368" indent="-200911" eaLnBrk="0" hangingPunct="0">
              <a:defRPr sz="1687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marL="803643" indent="-160729" eaLnBrk="0" hangingPunct="0">
              <a:defRPr sz="1687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marL="1125101" indent="-160729" eaLnBrk="0" hangingPunct="0">
              <a:defRPr sz="1687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marL="1446558" indent="-160729" eaLnBrk="0" hangingPunct="0">
              <a:defRPr sz="1687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1768015" indent="-160729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2089473" indent="-160729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2410930" indent="-160729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2732387" indent="-160729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eaLnBrk="1" hangingPunct="1"/>
            <a:fld id="{EEC03768-B915-47E3-B525-C43C6289CA4B}" type="slidenum">
              <a:rPr lang="en-US" altLang="en-US" sz="1125">
                <a:solidFill>
                  <a:schemeClr val="tx1"/>
                </a:solidFill>
                <a:ea typeface="Lucida Grande" charset="0"/>
                <a:cs typeface="Lucida Grande" charset="0"/>
              </a:rPr>
              <a:pPr eaLnBrk="1" hangingPunct="1"/>
              <a:t>23</a:t>
            </a:fld>
            <a:endParaRPr lang="en-US" altLang="en-US" sz="1125">
              <a:solidFill>
                <a:schemeClr val="tx1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36867" name="Rectangle 1"/>
          <p:cNvSpPr>
            <a:spLocks noGrp="1" noChangeArrowheads="1"/>
          </p:cNvSpPr>
          <p:nvPr>
            <p:ph type="title"/>
          </p:nvPr>
        </p:nvSpPr>
        <p:spPr>
          <a:xfrm>
            <a:off x="1944812" y="0"/>
            <a:ext cx="8233172" cy="1692176"/>
          </a:xfrm>
        </p:spPr>
        <p:txBody>
          <a:bodyPr vert="horz" lIns="91440" tIns="45720" rIns="116999" bIns="45720" rtlCol="0" anchor="ctr">
            <a:normAutofit/>
          </a:bodyPr>
          <a:lstStyle/>
          <a:p>
            <a:pPr marL="40182"/>
            <a:r>
              <a:rPr lang="en-GB" sz="3600" dirty="0" smtClean="0"/>
              <a:t>Genetic diversity allows for Natural selection which drives evolution</a:t>
            </a:r>
            <a:endParaRPr lang="en-US" altLang="en-US" sz="3375" dirty="0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40086" y="2580680"/>
            <a:ext cx="3357563" cy="2446734"/>
          </a:xfrm>
        </p:spPr>
        <p:txBody>
          <a:bodyPr vert="horz" lIns="91440" tIns="45720" rIns="116999" bIns="45720" rtlCol="0">
            <a:normAutofit/>
          </a:bodyPr>
          <a:lstStyle/>
          <a:p>
            <a:pPr marL="27905" indent="0">
              <a:buNone/>
              <a:defRPr/>
            </a:pPr>
            <a:endParaRPr lang="en-US" sz="2250" dirty="0"/>
          </a:p>
          <a:p>
            <a:pPr eaLnBrk="1" hangingPunct="1">
              <a:buFont typeface="Arial" charset="0"/>
              <a:buChar char="•"/>
              <a:defRPr/>
            </a:pPr>
            <a:endParaRPr lang="en-US" sz="225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250" dirty="0"/>
              <a:t>Humming birds demonstrate natural selection</a:t>
            </a:r>
          </a:p>
        </p:txBody>
      </p:sp>
      <p:sp>
        <p:nvSpPr>
          <p:cNvPr id="36869" name="Rectangle 3"/>
          <p:cNvSpPr>
            <a:spLocks/>
          </p:cNvSpPr>
          <p:nvPr/>
        </p:nvSpPr>
        <p:spPr bwMode="auto">
          <a:xfrm>
            <a:off x="6402120" y="6441513"/>
            <a:ext cx="3568541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40" bIns="0">
            <a:spAutoFit/>
          </a:bodyPr>
          <a:lstStyle>
            <a:lvl1pPr marL="57150" eaLnBrk="0" hangingPunct="0">
              <a:defRPr sz="2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eaLnBrk="1" hangingPunct="1"/>
            <a:r>
              <a:rPr lang="en-US" altLang="en-US" sz="1266" u="sng" dirty="0">
                <a:solidFill>
                  <a:schemeClr val="tx1"/>
                </a:solidFill>
                <a:ea typeface="Lucida Grande" charset="0"/>
                <a:cs typeface="Lucida Grande" charset="0"/>
                <a:hlinkClick r:id="rId2"/>
              </a:rPr>
              <a:t>http://www.youtube.com/watch?v=xkwRTIKXaxg</a:t>
            </a:r>
            <a:endParaRPr lang="en-US" altLang="en-US" sz="1266" u="sng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</p:txBody>
      </p:sp>
      <p:pic>
        <p:nvPicPr>
          <p:cNvPr id="3687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680" y="2453432"/>
            <a:ext cx="5134570" cy="385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25987" y="1582430"/>
            <a:ext cx="6967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4"/>
              </a:rPr>
              <a:t>https://www.youtube.com/watch?v=hOfRN0KihOU</a:t>
            </a:r>
            <a:r>
              <a:rPr lang="en-GB" dirty="0" smtClean="0"/>
              <a:t> – What is evolution?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255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Natural selection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4263"/>
            <a:ext cx="10515600" cy="4351338"/>
          </a:xfrm>
        </p:spPr>
        <p:txBody>
          <a:bodyPr/>
          <a:lstStyle/>
          <a:p>
            <a:r>
              <a:rPr lang="en-GB" dirty="0" smtClean="0"/>
              <a:t>Not all alleles of a  population are equally likely to be passed to the next generation. </a:t>
            </a:r>
          </a:p>
          <a:p>
            <a:r>
              <a:rPr lang="en-GB" dirty="0" smtClean="0"/>
              <a:t>This is because only certain individuals are reproductively successful and so pass on their </a:t>
            </a:r>
            <a:r>
              <a:rPr lang="en-GB" dirty="0"/>
              <a:t>alleles. This is known as </a:t>
            </a:r>
            <a:r>
              <a:rPr lang="en-GB" b="1" dirty="0" smtClean="0"/>
              <a:t>differential reproductive success</a:t>
            </a:r>
          </a:p>
          <a:p>
            <a:r>
              <a:rPr lang="en-GB" dirty="0" smtClean="0"/>
              <a:t>Therefore differences between the reproductive success of individuals affects the allele frequency in a population.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923" y="4596280"/>
            <a:ext cx="3089124" cy="20443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171" y="4754880"/>
            <a:ext cx="3283675" cy="194144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4238047" y="6176963"/>
            <a:ext cx="241612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32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1687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1pPr>
            <a:lvl2pPr marL="522368" indent="-200911" eaLnBrk="0" hangingPunct="0">
              <a:defRPr sz="1687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marL="803643" indent="-160729" eaLnBrk="0" hangingPunct="0">
              <a:defRPr sz="1687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marL="1125101" indent="-160729" eaLnBrk="0" hangingPunct="0">
              <a:defRPr sz="1687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marL="1446558" indent="-160729" eaLnBrk="0" hangingPunct="0">
              <a:defRPr sz="1687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1768015" indent="-160729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2089473" indent="-160729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2410930" indent="-160729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2732387" indent="-160729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eaLnBrk="1" hangingPunct="1"/>
            <a:fld id="{60649E76-2F4F-47C1-8823-7F92A7D17C87}" type="slidenum">
              <a:rPr lang="en-US" altLang="en-US" sz="1125">
                <a:solidFill>
                  <a:schemeClr val="tx1"/>
                </a:solidFill>
                <a:ea typeface="Lucida Grande" charset="0"/>
                <a:cs typeface="Lucida Grande" charset="0"/>
              </a:rPr>
              <a:pPr eaLnBrk="1" hangingPunct="1"/>
              <a:t>25</a:t>
            </a:fld>
            <a:endParaRPr lang="en-US" altLang="en-US" sz="1125">
              <a:solidFill>
                <a:schemeClr val="tx1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37891" name="Rectangle 1"/>
          <p:cNvSpPr>
            <a:spLocks noGrp="1" noChangeArrowheads="1"/>
          </p:cNvSpPr>
          <p:nvPr>
            <p:ph type="title"/>
          </p:nvPr>
        </p:nvSpPr>
        <p:spPr>
          <a:xfrm>
            <a:off x="1979414" y="-250031"/>
            <a:ext cx="8233172" cy="1692176"/>
          </a:xfrm>
        </p:spPr>
        <p:txBody>
          <a:bodyPr vert="horz" lIns="91440" tIns="45720" rIns="116999" bIns="45720" rtlCol="0" anchor="ctr">
            <a:normAutofit/>
          </a:bodyPr>
          <a:lstStyle/>
          <a:p>
            <a:pPr marL="40182"/>
            <a:r>
              <a:rPr lang="en-US" altLang="en-US" sz="3375" dirty="0" smtClean="0"/>
              <a:t>The process of natural selection</a:t>
            </a:r>
            <a:endParaRPr lang="en-US" altLang="en-US" sz="3375" dirty="0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1906" y="1113183"/>
            <a:ext cx="9977836" cy="5307262"/>
          </a:xfrm>
        </p:spPr>
        <p:txBody>
          <a:bodyPr vert="horz" lIns="91440" tIns="45720" rIns="116999" bIns="45720" rtlCol="0">
            <a:normAutofit/>
          </a:bodyPr>
          <a:lstStyle/>
          <a:p>
            <a:pPr eaLnBrk="1" hangingPunct="1"/>
            <a:r>
              <a:rPr lang="en-US" altLang="en-US" sz="2250" dirty="0" smtClean="0"/>
              <a:t>Within a population there will be a gene pool containing a wide variety of alleles.</a:t>
            </a:r>
            <a:endParaRPr lang="en-US" altLang="en-US" sz="2250" dirty="0"/>
          </a:p>
          <a:p>
            <a:pPr eaLnBrk="1" hangingPunct="1"/>
            <a:r>
              <a:rPr lang="en-US" altLang="en-US" sz="2250" dirty="0" smtClean="0"/>
              <a:t>Random mutation of alleles within this gene pool may result in a new allele of a gene which in most cases will be harmful</a:t>
            </a:r>
          </a:p>
          <a:p>
            <a:pPr eaLnBrk="1" hangingPunct="1"/>
            <a:r>
              <a:rPr lang="en-US" altLang="en-US" sz="2250" dirty="0" smtClean="0"/>
              <a:t>However in certain environments the new allele may give the possessor an advantage over other individuals in the population</a:t>
            </a:r>
            <a:endParaRPr lang="en-US" altLang="en-US" sz="2250" dirty="0"/>
          </a:p>
          <a:p>
            <a:pPr eaLnBrk="1" hangingPunct="1"/>
            <a:r>
              <a:rPr lang="en-US" altLang="en-US" sz="2250" dirty="0" smtClean="0"/>
              <a:t>These individuals will be better adapted and therefore more likely to survive in their competition with others</a:t>
            </a:r>
            <a:endParaRPr lang="en-US" altLang="en-US" sz="2250" dirty="0"/>
          </a:p>
          <a:p>
            <a:pPr eaLnBrk="1" hangingPunct="1"/>
            <a:r>
              <a:rPr lang="en-US" altLang="en-US" sz="2250" dirty="0" smtClean="0"/>
              <a:t>These individuals are more likely to obtain the available resources and grow more rapidly, live longer and breed successfully producing more offspring</a:t>
            </a:r>
            <a:endParaRPr lang="en-US" altLang="en-US" sz="2250" dirty="0"/>
          </a:p>
          <a:p>
            <a:pPr eaLnBrk="1" hangingPunct="1"/>
            <a:r>
              <a:rPr lang="en-US" altLang="en-US" sz="2250" dirty="0" smtClean="0"/>
              <a:t>Only those individuals that reproduce successfully will pass on their alleles to the next generation</a:t>
            </a:r>
            <a:endParaRPr lang="en-US" altLang="en-US" sz="2250" dirty="0"/>
          </a:p>
          <a:p>
            <a:pPr eaLnBrk="1" hangingPunct="1"/>
            <a:r>
              <a:rPr lang="en-US" altLang="en-US" sz="2250" dirty="0"/>
              <a:t>Humming birds compete for nectar - natural selection has driven changes in wing shape and  bill length and shape </a:t>
            </a:r>
          </a:p>
        </p:txBody>
      </p:sp>
      <p:pic>
        <p:nvPicPr>
          <p:cNvPr id="3789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586" y="49114"/>
            <a:ext cx="1857375" cy="139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46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008" y="157861"/>
            <a:ext cx="10515600" cy="45173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Example caribou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6963" y="1816209"/>
            <a:ext cx="4762500" cy="2857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764096"/>
            <a:ext cx="709723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GB" sz="2800" dirty="0" smtClean="0"/>
              <a:t>Caribou taken from arctic to an area  with a warmer climate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1810  average length of fur was 3.5cm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1960 average length 2.1cm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Explained by natural selection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How?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FF0000"/>
                </a:solidFill>
              </a:rPr>
              <a:t>Variation in fur length in pop Caribou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FF0000"/>
                </a:solidFill>
              </a:rPr>
              <a:t>Mutations mean allele for long fur and allele for short fur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FF0000"/>
                </a:solidFill>
              </a:rPr>
              <a:t>Caribou shorter fur better adapted , more likely to survive and breed successfully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FF0000"/>
                </a:solidFill>
              </a:rPr>
              <a:t>Greater proportion of next generation will inherit the allele for short fur, allele frequency will increase from generation to generation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FF0000"/>
                </a:solidFill>
              </a:rPr>
              <a:t>Over many generations this leads to evolution</a:t>
            </a:r>
          </a:p>
        </p:txBody>
      </p:sp>
    </p:spTree>
    <p:extLst>
      <p:ext uri="{BB962C8B-B14F-4D97-AF65-F5344CB8AC3E}">
        <p14:creationId xmlns:p14="http://schemas.microsoft.com/office/powerpoint/2010/main" val="144478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Types of adaptation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3439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GB" b="1" dirty="0" smtClean="0"/>
              <a:t>Behavioural</a:t>
            </a:r>
            <a:r>
              <a:rPr lang="en-GB" dirty="0" smtClean="0"/>
              <a:t> – how an organism acts to increase its chance of survival</a:t>
            </a:r>
          </a:p>
          <a:p>
            <a:pPr lvl="1"/>
            <a:r>
              <a:rPr lang="en-GB" dirty="0" smtClean="0"/>
              <a:t>Playing dead-possum</a:t>
            </a:r>
          </a:p>
          <a:p>
            <a:pPr lvl="1"/>
            <a:r>
              <a:rPr lang="en-GB" dirty="0" err="1" smtClean="0"/>
              <a:t>Coutship</a:t>
            </a:r>
            <a:r>
              <a:rPr lang="en-GB" dirty="0" smtClean="0"/>
              <a:t> </a:t>
            </a:r>
            <a:r>
              <a:rPr lang="en-GB" dirty="0" err="1" smtClean="0"/>
              <a:t>eg</a:t>
            </a:r>
            <a:r>
              <a:rPr lang="en-GB" dirty="0" smtClean="0"/>
              <a:t> </a:t>
            </a:r>
            <a:r>
              <a:rPr lang="en-GB" dirty="0" err="1" smtClean="0"/>
              <a:t>scorpians</a:t>
            </a:r>
            <a:r>
              <a:rPr lang="en-GB" dirty="0" smtClean="0"/>
              <a:t> dance before mating - </a:t>
            </a:r>
          </a:p>
          <a:p>
            <a:r>
              <a:rPr lang="en-GB" b="1" dirty="0" smtClean="0"/>
              <a:t>Physiological</a:t>
            </a:r>
            <a:r>
              <a:rPr lang="en-GB" dirty="0" smtClean="0"/>
              <a:t> – These are processes inside an organism that increase it’s chance of survival</a:t>
            </a:r>
          </a:p>
          <a:p>
            <a:pPr lvl="1"/>
            <a:r>
              <a:rPr lang="en-GB" dirty="0" smtClean="0"/>
              <a:t>Oxidation of fat rather than carbohydrate in kangaroo rats produces additional water in a desert environment</a:t>
            </a:r>
          </a:p>
          <a:p>
            <a:r>
              <a:rPr lang="en-GB" b="1" dirty="0" smtClean="0"/>
              <a:t>Anatomical</a:t>
            </a:r>
            <a:r>
              <a:rPr lang="en-GB" dirty="0" smtClean="0"/>
              <a:t> -These are structural features of an organism that increases it’s chance of survival</a:t>
            </a:r>
          </a:p>
          <a:p>
            <a:pPr lvl="1"/>
            <a:r>
              <a:rPr lang="en-GB" dirty="0" smtClean="0"/>
              <a:t>Shorter ears and thicker fur in arctic foxes compared to foxes in warmer climates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356307" y="5992297"/>
            <a:ext cx="49673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www.youtube.com/watch?v=4nt0cgShnMo</a:t>
            </a:r>
            <a:endParaRPr lang="en-GB" dirty="0" smtClean="0"/>
          </a:p>
          <a:p>
            <a:r>
              <a:rPr lang="en-GB" dirty="0" smtClean="0"/>
              <a:t>26.14 spider dance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6633" y="22090"/>
            <a:ext cx="3977831" cy="18035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5548" y="3538017"/>
            <a:ext cx="1716149" cy="114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8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There re many different species of rat snake, all found in different habitats and with slightly different colourings. The black rat snake lives in woodland habitat and has a dark, brown black colouring.</a:t>
            </a:r>
          </a:p>
          <a:p>
            <a:endParaRPr lang="en-GB" dirty="0"/>
          </a:p>
          <a:p>
            <a:r>
              <a:rPr lang="en-GB" dirty="0" smtClean="0"/>
              <a:t>Describe how natural selection could explain the evolution of a rat snake with black colouring in a wooded area? (6 marker)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784" y="4751642"/>
            <a:ext cx="2255520" cy="1691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730428"/>
            <a:ext cx="2378964" cy="171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37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As a result of a mutation some individuals in the population have dark colouring</a:t>
            </a:r>
          </a:p>
          <a:p>
            <a:r>
              <a:rPr lang="en-GB" dirty="0" smtClean="0"/>
              <a:t>Blend into background</a:t>
            </a:r>
          </a:p>
          <a:p>
            <a:r>
              <a:rPr lang="en-GB" dirty="0" smtClean="0"/>
              <a:t>Avoid predators</a:t>
            </a:r>
          </a:p>
          <a:p>
            <a:r>
              <a:rPr lang="en-GB" dirty="0"/>
              <a:t>M</a:t>
            </a:r>
            <a:r>
              <a:rPr lang="en-GB" dirty="0" smtClean="0"/>
              <a:t>ore likely to survive and reproduce</a:t>
            </a:r>
          </a:p>
          <a:p>
            <a:r>
              <a:rPr lang="en-GB" dirty="0" smtClean="0"/>
              <a:t>Pass allele on for dark colouring</a:t>
            </a:r>
          </a:p>
          <a:p>
            <a:r>
              <a:rPr lang="en-GB" dirty="0" smtClean="0"/>
              <a:t>Frequency of dark allele will increase in the population so that after many generations most organisms in that population will carry the dark gene allele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61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tree of life-David Attenborough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u="sng" dirty="0">
                <a:hlinkClick r:id="rId2"/>
              </a:rPr>
              <a:t>https://</a:t>
            </a:r>
            <a:r>
              <a:rPr lang="en-GB" u="sng" dirty="0" smtClean="0">
                <a:hlinkClick r:id="rId2"/>
              </a:rPr>
              <a:t>www.youtube.com/watch?v=H6IrUUDboZo</a:t>
            </a:r>
            <a:endParaRPr lang="en-GB" u="sng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562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Types of Natural selection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Directional</a:t>
            </a:r>
          </a:p>
          <a:p>
            <a:pPr lvl="1"/>
            <a:r>
              <a:rPr lang="en-GB" sz="3200" dirty="0" smtClean="0"/>
              <a:t>Neck of a giraffe</a:t>
            </a:r>
          </a:p>
          <a:p>
            <a:pPr lvl="1"/>
            <a:r>
              <a:rPr lang="en-GB" sz="3200" b="1" dirty="0" smtClean="0"/>
              <a:t>Antibiotic resistance in bacteria</a:t>
            </a:r>
          </a:p>
          <a:p>
            <a:pPr lvl="1"/>
            <a:r>
              <a:rPr lang="en-GB" sz="3200" dirty="0" smtClean="0"/>
              <a:t>Moth colour (melanin)</a:t>
            </a:r>
          </a:p>
          <a:p>
            <a:pPr lvl="1"/>
            <a:r>
              <a:rPr lang="en-GB" sz="3200" dirty="0" err="1" smtClean="0"/>
              <a:t>Camoflage</a:t>
            </a:r>
            <a:r>
              <a:rPr lang="en-GB" sz="3200" dirty="0" smtClean="0"/>
              <a:t>/Mimics</a:t>
            </a:r>
          </a:p>
          <a:p>
            <a:r>
              <a:rPr lang="en-GB" sz="3200" b="1" dirty="0" smtClean="0">
                <a:solidFill>
                  <a:srgbClr val="FF0000"/>
                </a:solidFill>
              </a:rPr>
              <a:t>Stabilising</a:t>
            </a:r>
          </a:p>
          <a:p>
            <a:pPr lvl="1"/>
            <a:r>
              <a:rPr lang="en-GB" sz="3200" b="1" dirty="0" smtClean="0"/>
              <a:t>Human birth weight</a:t>
            </a:r>
          </a:p>
          <a:p>
            <a:r>
              <a:rPr lang="en-GB" sz="3200" dirty="0" smtClean="0"/>
              <a:t>Disruptive (not on the specification)</a:t>
            </a:r>
            <a:endParaRPr lang="en-GB" sz="3200" dirty="0"/>
          </a:p>
        </p:txBody>
      </p:sp>
      <p:sp>
        <p:nvSpPr>
          <p:cNvPr id="4" name="Rectangle 3"/>
          <p:cNvSpPr/>
          <p:nvPr/>
        </p:nvSpPr>
        <p:spPr>
          <a:xfrm>
            <a:off x="2881022" y="6176963"/>
            <a:ext cx="7590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2" action="ppaction://hlinksldjump"/>
              </a:rPr>
              <a:t>http://ed.ted.com/videos/?search=directional </a:t>
            </a:r>
            <a:r>
              <a:rPr lang="en-GB" dirty="0" err="1" smtClean="0">
                <a:hlinkClick r:id="rId2" action="ppaction://hlinksldjump"/>
              </a:rPr>
              <a:t>selection&amp;video</a:t>
            </a:r>
            <a:r>
              <a:rPr lang="en-GB" dirty="0" smtClean="0">
                <a:hlinkClick r:id="rId2" action="ppaction://hlinksldjump"/>
              </a:rPr>
              <a:t>=64JUJdZdDQo</a:t>
            </a:r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86518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 Directional selection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is the genotype?</a:t>
            </a:r>
          </a:p>
          <a:p>
            <a:pPr lvl="1"/>
            <a:r>
              <a:rPr lang="en-GB" dirty="0" smtClean="0"/>
              <a:t>The genetic composition of an organism</a:t>
            </a:r>
          </a:p>
          <a:p>
            <a:endParaRPr lang="en-GB" dirty="0" smtClean="0"/>
          </a:p>
          <a:p>
            <a:r>
              <a:rPr lang="en-GB" dirty="0" smtClean="0"/>
              <a:t>What is the phenotype?</a:t>
            </a:r>
          </a:p>
          <a:p>
            <a:pPr lvl="1"/>
            <a:r>
              <a:rPr lang="en-GB" dirty="0" smtClean="0"/>
              <a:t>The characteristics of an organism, often visible, resulting from both it’s genotype and the effects of the environment</a:t>
            </a:r>
          </a:p>
          <a:p>
            <a:pPr lvl="1"/>
            <a:endParaRPr lang="en-GB" dirty="0"/>
          </a:p>
          <a:p>
            <a:pPr lvl="1"/>
            <a:r>
              <a:rPr lang="en-GB" dirty="0">
                <a:hlinkClick r:id="rId2"/>
              </a:rPr>
              <a:t>https://www.youtube.com/watch?v=zjR6L38yReE</a:t>
            </a:r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43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directional selection?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291" y="1690688"/>
            <a:ext cx="6461097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If the environment changes, the phenotype that are best suited to the new conditions are more likely to survive.</a:t>
            </a:r>
          </a:p>
          <a:p>
            <a:r>
              <a:rPr lang="en-GB" dirty="0" smtClean="0"/>
              <a:t>Some individuals that fall to the left or the right of the mean will have a new phenotype more suited to the new conditions</a:t>
            </a:r>
          </a:p>
          <a:p>
            <a:r>
              <a:rPr lang="en-GB" dirty="0" smtClean="0"/>
              <a:t>More likely to survive and breed passing on the advantageous allele to the next generation.</a:t>
            </a:r>
          </a:p>
          <a:p>
            <a:r>
              <a:rPr lang="en-GB" dirty="0" smtClean="0"/>
              <a:t>Over time the mean will move in the direction of these individuals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1732" y="1935563"/>
            <a:ext cx="5035205" cy="31051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82177" y="5351228"/>
            <a:ext cx="2965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e.g. length giraffe neck- select against short length neck, mean length of neck will gradually change over time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297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" y="174295"/>
            <a:ext cx="10515600" cy="72420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Example need to know is antibiotic resistance</a:t>
            </a:r>
            <a:br>
              <a:rPr lang="en-GB" dirty="0" smtClean="0"/>
            </a:br>
            <a:r>
              <a:rPr lang="en-GB" dirty="0" smtClean="0"/>
              <a:t>What are antibiotics?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121" y="998688"/>
            <a:ext cx="11215978" cy="573606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Antibiotics are antimicrobial agents produced naturally by other microbes </a:t>
            </a:r>
            <a:endParaRPr lang="en-US" dirty="0" smtClean="0"/>
          </a:p>
          <a:p>
            <a:r>
              <a:rPr lang="en-US" dirty="0"/>
              <a:t>Antibiotics most commonly act by inhibiting </a:t>
            </a:r>
            <a:r>
              <a:rPr lang="en-US" b="1" dirty="0" smtClean="0"/>
              <a:t>enzymes</a:t>
            </a:r>
            <a:r>
              <a:rPr lang="en-US" dirty="0" smtClean="0"/>
              <a:t> that </a:t>
            </a:r>
            <a:r>
              <a:rPr lang="en-US" dirty="0"/>
              <a:t>are unique to prokaryotic </a:t>
            </a:r>
            <a:r>
              <a:rPr lang="en-US" dirty="0" smtClean="0"/>
              <a:t>cells, usually enzymes involved in </a:t>
            </a:r>
            <a:r>
              <a:rPr lang="en-US" b="1" dirty="0" smtClean="0"/>
              <a:t>cell wall </a:t>
            </a:r>
            <a:r>
              <a:rPr lang="en-US" dirty="0" smtClean="0"/>
              <a:t>synthesis.</a:t>
            </a:r>
          </a:p>
          <a:p>
            <a:r>
              <a:rPr lang="en-US" dirty="0"/>
              <a:t>This weakens the cell wall, killing bacterial cells by </a:t>
            </a:r>
            <a:r>
              <a:rPr lang="en-US" b="1" dirty="0" smtClean="0"/>
              <a:t>osmotic</a:t>
            </a:r>
            <a:r>
              <a:rPr lang="en-US" dirty="0" smtClean="0"/>
              <a:t> lysis</a:t>
            </a:r>
          </a:p>
          <a:p>
            <a:r>
              <a:rPr lang="en-US" dirty="0" smtClean="0"/>
              <a:t>First developed after 2</a:t>
            </a:r>
            <a:r>
              <a:rPr lang="en-US" baseline="30000" dirty="0" smtClean="0"/>
              <a:t>nd</a:t>
            </a:r>
            <a:r>
              <a:rPr lang="en-US" dirty="0" smtClean="0"/>
              <a:t> world war, however within a few some bacteria became </a:t>
            </a:r>
            <a:r>
              <a:rPr lang="en-US" b="1" dirty="0" smtClean="0"/>
              <a:t>resistant</a:t>
            </a:r>
            <a:r>
              <a:rPr lang="en-US" dirty="0" smtClean="0"/>
              <a:t> to antibiotics</a:t>
            </a:r>
          </a:p>
          <a:p>
            <a:r>
              <a:rPr lang="en-US" dirty="0"/>
              <a:t>Resistance first develops due to a </a:t>
            </a:r>
            <a:r>
              <a:rPr lang="en-US" dirty="0" smtClean="0"/>
              <a:t>mutation. </a:t>
            </a:r>
          </a:p>
          <a:p>
            <a:r>
              <a:rPr lang="en-US" dirty="0" smtClean="0"/>
              <a:t>Most mutations are fatal, but some may alter enzyme shape changing it’s </a:t>
            </a:r>
            <a:r>
              <a:rPr lang="en-US" b="1" dirty="0" smtClean="0"/>
              <a:t>substrate</a:t>
            </a:r>
            <a:r>
              <a:rPr lang="en-US" dirty="0" smtClean="0"/>
              <a:t> </a:t>
            </a:r>
            <a:r>
              <a:rPr lang="en-US" dirty="0" err="1" smtClean="0"/>
              <a:t>specifity</a:t>
            </a:r>
            <a:r>
              <a:rPr lang="en-US" dirty="0" smtClean="0"/>
              <a:t> so it can now break down the antibiotic</a:t>
            </a:r>
          </a:p>
          <a:p>
            <a:r>
              <a:rPr lang="en-US" dirty="0" smtClean="0"/>
              <a:t>Remember the development of antibiotic resistance is a </a:t>
            </a:r>
            <a:r>
              <a:rPr lang="en-US" b="1" dirty="0" smtClean="0"/>
              <a:t>random event</a:t>
            </a:r>
          </a:p>
          <a:p>
            <a:r>
              <a:rPr lang="en-US" dirty="0" smtClean="0"/>
              <a:t>Bacteria replicate by binary fission where they replicate their DNA </a:t>
            </a:r>
            <a:r>
              <a:rPr lang="en-US" dirty="0"/>
              <a:t>so can therefore pass on the resistance gene to all offspring and forming a new strain of bacteria</a:t>
            </a:r>
            <a:r>
              <a:rPr lang="en-US" dirty="0" smtClean="0"/>
              <a:t>.</a:t>
            </a:r>
          </a:p>
          <a:p>
            <a:r>
              <a:rPr lang="en-US" dirty="0"/>
              <a:t>If there is no antibiotic present in your gut this mutated strain may well die out due to </a:t>
            </a:r>
            <a:r>
              <a:rPr lang="en-US" b="1" dirty="0" smtClean="0"/>
              <a:t>competition</a:t>
            </a:r>
            <a:r>
              <a:rPr lang="en-US" dirty="0" smtClean="0"/>
              <a:t> with </a:t>
            </a:r>
            <a:r>
              <a:rPr lang="en-US" dirty="0"/>
              <a:t>all the other bacteria, and the mutation will be lost again. </a:t>
            </a:r>
            <a:endParaRPr lang="en-US" dirty="0" smtClean="0"/>
          </a:p>
          <a:p>
            <a:r>
              <a:rPr lang="en-US" dirty="0" smtClean="0"/>
              <a:t>If you are taking antibiotic the resistant bacteria will now have a </a:t>
            </a:r>
            <a:r>
              <a:rPr lang="en-US" b="1" dirty="0" smtClean="0"/>
              <a:t>selective advantage</a:t>
            </a:r>
            <a:endParaRPr lang="en-GB" b="1" dirty="0"/>
          </a:p>
          <a:p>
            <a:r>
              <a:rPr lang="en-US" dirty="0"/>
              <a:t>These cells can then reproduce rapidly without </a:t>
            </a:r>
            <a:r>
              <a:rPr lang="en-US" b="1" dirty="0"/>
              <a:t>competition</a:t>
            </a:r>
            <a:r>
              <a:rPr lang="en-US" dirty="0"/>
              <a:t> and will </a:t>
            </a:r>
            <a:r>
              <a:rPr lang="en-US" dirty="0" err="1"/>
              <a:t>colonise</a:t>
            </a:r>
            <a:r>
              <a:rPr lang="en-US" dirty="0"/>
              <a:t> the whole environment.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a good example </a:t>
            </a:r>
            <a:r>
              <a:rPr lang="en-US" dirty="0" smtClean="0"/>
              <a:t>of </a:t>
            </a:r>
            <a:r>
              <a:rPr lang="en-US" b="1" dirty="0" smtClean="0"/>
              <a:t>natural selection </a:t>
            </a:r>
            <a:r>
              <a:rPr lang="en-US" dirty="0" smtClean="0"/>
              <a:t>at </a:t>
            </a:r>
            <a:r>
              <a:rPr lang="en-US" dirty="0"/>
              <a:t>work. </a:t>
            </a:r>
            <a:endParaRPr lang="en-GB" dirty="0"/>
          </a:p>
          <a:p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9861" y="142491"/>
            <a:ext cx="1852654" cy="121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80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Directional selection in Bacteria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41555"/>
            <a:ext cx="9710854" cy="40808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51541" y="1059366"/>
            <a:ext cx="2297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Mean shifts 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8463776" y="1428698"/>
            <a:ext cx="256478" cy="835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1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Required Practical 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Aseptic technique</a:t>
            </a:r>
          </a:p>
          <a:p>
            <a:r>
              <a:rPr lang="en-GB" dirty="0" smtClean="0"/>
              <a:t>Zones of inhibition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871" y="3718228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993" y="3718228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6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Aseptic technique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www.youtube.com/watch?v=bRadiLXkqoU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390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847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Identifying antibiotic resistance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702" y="1085114"/>
            <a:ext cx="10515600" cy="5061244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Spread the bacteria on a clear nutrient jelly using aseptic technique</a:t>
            </a:r>
          </a:p>
          <a:p>
            <a:r>
              <a:rPr lang="en-GB" dirty="0" smtClean="0"/>
              <a:t>In a dish called a Petri dish</a:t>
            </a:r>
          </a:p>
          <a:p>
            <a:r>
              <a:rPr lang="en-GB" dirty="0" smtClean="0"/>
              <a:t>Small discs, each possessing a different antibiotic</a:t>
            </a:r>
          </a:p>
          <a:p>
            <a:pPr marL="0" indent="0">
              <a:buNone/>
            </a:pPr>
            <a:r>
              <a:rPr lang="en-GB" dirty="0" smtClean="0"/>
              <a:t>    are placed on the agar.</a:t>
            </a:r>
          </a:p>
          <a:p>
            <a:r>
              <a:rPr lang="en-GB" dirty="0" smtClean="0"/>
              <a:t>As the bacteria grow they from a cloudy covering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over the whole dish.</a:t>
            </a:r>
          </a:p>
          <a:p>
            <a:r>
              <a:rPr lang="en-GB" dirty="0" smtClean="0"/>
              <a:t>Any where the bacteria can’t grow can be seen as a clear patch in the lawn of bacteria. This is called the </a:t>
            </a:r>
            <a:r>
              <a:rPr lang="en-GB" b="1" dirty="0" smtClean="0"/>
              <a:t>inhibition zone</a:t>
            </a:r>
          </a:p>
          <a:p>
            <a:r>
              <a:rPr lang="en-GB" dirty="0" smtClean="0"/>
              <a:t>The size of the inhibition zone tells you how well the antibiotic has worked</a:t>
            </a:r>
          </a:p>
          <a:p>
            <a:r>
              <a:rPr lang="en-GB" dirty="0" smtClean="0"/>
              <a:t>To work out the area of inhibition you need to use the following equation </a:t>
            </a:r>
          </a:p>
          <a:p>
            <a:r>
              <a:rPr lang="en-GB" dirty="0" smtClean="0"/>
              <a:t>Area = </a:t>
            </a:r>
            <a:r>
              <a:rPr lang="el-GR" dirty="0" smtClean="0"/>
              <a:t>π</a:t>
            </a:r>
            <a:r>
              <a:rPr lang="en-GB" dirty="0" smtClean="0"/>
              <a:t>r</a:t>
            </a:r>
            <a:r>
              <a:rPr lang="en-GB" baseline="30000" dirty="0" smtClean="0"/>
              <a:t>2 </a:t>
            </a:r>
            <a:r>
              <a:rPr lang="en-GB" dirty="0" smtClean="0"/>
              <a:t>to obtain the radius you will need to use a ruler to measure the diameter</a:t>
            </a:r>
            <a:endParaRPr lang="en-GB" baseline="30000" dirty="0" smtClean="0"/>
          </a:p>
          <a:p>
            <a:r>
              <a:rPr lang="en-GB" dirty="0" smtClean="0"/>
              <a:t>To get rid of contaminated material use an autoclave (heats up to 121ºC)</a:t>
            </a:r>
            <a:endParaRPr lang="en-GB" baseline="30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855" y="953602"/>
            <a:ext cx="3108893" cy="243847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4937760" y="1973598"/>
            <a:ext cx="5230018" cy="170785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84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your work book calculate the zones of inhibition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2150" y="1825625"/>
            <a:ext cx="4387700" cy="43513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44272" y="2144291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Picture guide:</a:t>
            </a:r>
          </a:p>
          <a:p>
            <a:r>
              <a:rPr lang="en-GB" dirty="0"/>
              <a:t> A. Erythromycin</a:t>
            </a:r>
          </a:p>
          <a:p>
            <a:r>
              <a:rPr lang="en-GB" dirty="0"/>
              <a:t> B. Chloramphenicol</a:t>
            </a:r>
          </a:p>
          <a:p>
            <a:r>
              <a:rPr lang="en-GB" dirty="0"/>
              <a:t> C. </a:t>
            </a:r>
            <a:r>
              <a:rPr lang="en-GB" dirty="0" err="1"/>
              <a:t>Cephalothin</a:t>
            </a:r>
            <a:endParaRPr lang="en-GB" dirty="0"/>
          </a:p>
          <a:p>
            <a:r>
              <a:rPr lang="en-GB" dirty="0"/>
              <a:t> D. Tetracycline</a:t>
            </a:r>
          </a:p>
          <a:p>
            <a:r>
              <a:rPr lang="en-GB" dirty="0"/>
              <a:t> E. Vancomycin</a:t>
            </a:r>
          </a:p>
          <a:p>
            <a:r>
              <a:rPr lang="en-GB" dirty="0"/>
              <a:t> F. </a:t>
            </a:r>
            <a:r>
              <a:rPr lang="en-GB" dirty="0" err="1"/>
              <a:t>Novobiocin</a:t>
            </a:r>
            <a:endParaRPr lang="en-GB" dirty="0"/>
          </a:p>
          <a:p>
            <a:r>
              <a:rPr lang="en-GB" dirty="0"/>
              <a:t> G. Streptomycin</a:t>
            </a:r>
          </a:p>
          <a:p>
            <a:r>
              <a:rPr lang="en-GB" dirty="0"/>
              <a:t> H. Penicillin</a:t>
            </a:r>
          </a:p>
        </p:txBody>
      </p:sp>
    </p:spTree>
    <p:extLst>
      <p:ext uri="{BB962C8B-B14F-4D97-AF65-F5344CB8AC3E}">
        <p14:creationId xmlns:p14="http://schemas.microsoft.com/office/powerpoint/2010/main" val="32437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Points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Diffusion of antibiotics from the disc into the agar</a:t>
            </a:r>
          </a:p>
          <a:p>
            <a:r>
              <a:rPr lang="en-GB" dirty="0" smtClean="0"/>
              <a:t>Understand Aseptic technique</a:t>
            </a:r>
          </a:p>
          <a:p>
            <a:pPr lvl="1"/>
            <a:r>
              <a:rPr lang="en-GB" dirty="0" smtClean="0"/>
              <a:t>Use disinfectants to wipe surfaces before and after you start your work</a:t>
            </a:r>
          </a:p>
          <a:p>
            <a:pPr lvl="1"/>
            <a:r>
              <a:rPr lang="en-GB" dirty="0" smtClean="0"/>
              <a:t>Flame inoculation loop to kill any microbes on loop</a:t>
            </a:r>
          </a:p>
          <a:p>
            <a:pPr lvl="1"/>
            <a:r>
              <a:rPr lang="en-GB" dirty="0" smtClean="0"/>
              <a:t>Use sterile media</a:t>
            </a:r>
          </a:p>
          <a:p>
            <a:pPr lvl="1"/>
            <a:r>
              <a:rPr lang="en-GB" dirty="0" smtClean="0"/>
              <a:t>Flame neck glass container- that draws air to move out of container so microbes can not be drawn in.</a:t>
            </a:r>
          </a:p>
          <a:p>
            <a:pPr lvl="1"/>
            <a:r>
              <a:rPr lang="en-GB" dirty="0" err="1" smtClean="0"/>
              <a:t>Sterilse</a:t>
            </a:r>
            <a:r>
              <a:rPr lang="en-GB" dirty="0" smtClean="0"/>
              <a:t> all glassware before and after use using an autoclave </a:t>
            </a:r>
          </a:p>
          <a:p>
            <a:r>
              <a:rPr lang="en-GB" dirty="0" smtClean="0"/>
              <a:t>Why do you use aseptic technique –prevent contamination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207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</a:t>
            </a:r>
            <a:r>
              <a:rPr lang="en-GB" dirty="0"/>
              <a:t>a</a:t>
            </a:r>
            <a:r>
              <a:rPr lang="en-GB" dirty="0" smtClean="0"/>
              <a:t>re organisms different?</a:t>
            </a:r>
            <a:endParaRPr lang="en-GB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Proteins make organisms different from one another</a:t>
            </a:r>
          </a:p>
          <a:p>
            <a:r>
              <a:rPr lang="en-US" sz="2800" dirty="0" smtClean="0"/>
              <a:t>DNA determines which proteins are made by an organism</a:t>
            </a:r>
          </a:p>
          <a:p>
            <a:r>
              <a:rPr lang="en-US" sz="2800" dirty="0" smtClean="0"/>
              <a:t>Similarities and differences between organisms means </a:t>
            </a:r>
            <a:r>
              <a:rPr lang="en-US" sz="2800" i="1" dirty="0" smtClean="0"/>
              <a:t>variations</a:t>
            </a:r>
            <a:r>
              <a:rPr lang="en-US" sz="2800" dirty="0" smtClean="0"/>
              <a:t> in the DNA sequence.</a:t>
            </a:r>
          </a:p>
          <a:p>
            <a:r>
              <a:rPr lang="en-US" sz="2800" dirty="0" smtClean="0"/>
              <a:t>Genes code for amino acids to make polypeptide chains</a:t>
            </a:r>
          </a:p>
          <a:p>
            <a:r>
              <a:rPr lang="en-US" sz="2800" dirty="0"/>
              <a:t>Members of the same species will have the same genes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41812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Working out zones of inhibition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www.youtube.com/watch?v=COrmrfiX230</a:t>
            </a:r>
            <a:endParaRPr lang="en-GB" dirty="0" smtClean="0"/>
          </a:p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www.youtube.com/watch?v=Ll_FmrMSkAM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328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Stabilizing selection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" y="1960103"/>
            <a:ext cx="5787482" cy="3561528"/>
          </a:xfrm>
        </p:spPr>
      </p:pic>
      <p:sp>
        <p:nvSpPr>
          <p:cNvPr id="5" name="Rectangle 4"/>
          <p:cNvSpPr/>
          <p:nvPr/>
        </p:nvSpPr>
        <p:spPr>
          <a:xfrm>
            <a:off x="6573078" y="1279628"/>
            <a:ext cx="518690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Stabilizing selection is a type of natural selection that </a:t>
            </a:r>
            <a:r>
              <a:rPr lang="en-GB" sz="2400" dirty="0" smtClean="0"/>
              <a:t>favours </a:t>
            </a:r>
            <a:r>
              <a:rPr lang="en-GB" sz="2400" dirty="0"/>
              <a:t>the average individuals in a population. </a:t>
            </a: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This </a:t>
            </a:r>
            <a:r>
              <a:rPr lang="en-GB" sz="2400" dirty="0"/>
              <a:t>process selects against the extreme phenotypes and instead </a:t>
            </a:r>
            <a:r>
              <a:rPr lang="en-GB" sz="2400" dirty="0" smtClean="0"/>
              <a:t>favours </a:t>
            </a:r>
            <a:r>
              <a:rPr lang="en-GB" sz="2400" dirty="0"/>
              <a:t>the majority of the population that is well adapted to the environment. </a:t>
            </a: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Stabilizing </a:t>
            </a:r>
            <a:r>
              <a:rPr lang="en-GB" sz="2400" dirty="0"/>
              <a:t>selection is often shown on a graph as a modified bell curve that is narrower and taller than the </a:t>
            </a:r>
            <a:r>
              <a:rPr lang="en-GB" sz="2400" dirty="0" smtClean="0"/>
              <a:t>norm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Diversity is decreased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Usually works on traits that are polygenic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7875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Human birth weight-Example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5564" y="1924679"/>
            <a:ext cx="6315075" cy="3962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32035" y="1796995"/>
            <a:ext cx="399950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Why is a low and high birth weight detrimental?</a:t>
            </a:r>
          </a:p>
          <a:p>
            <a:endParaRPr lang="en-GB" sz="2400" dirty="0"/>
          </a:p>
          <a:p>
            <a:r>
              <a:rPr lang="en-GB" sz="2000" dirty="0" err="1">
                <a:solidFill>
                  <a:srgbClr val="FF0000"/>
                </a:solidFill>
              </a:rPr>
              <a:t>Karn</a:t>
            </a:r>
            <a:r>
              <a:rPr lang="en-GB" sz="2000" dirty="0">
                <a:solidFill>
                  <a:srgbClr val="FF0000"/>
                </a:solidFill>
              </a:rPr>
              <a:t> &amp; Penrose (1951) showed that birth weight follows a normal distribution, that mortality for </a:t>
            </a:r>
            <a:r>
              <a:rPr lang="en-GB" sz="2000" dirty="0" err="1">
                <a:solidFill>
                  <a:srgbClr val="FF0000"/>
                </a:solidFill>
              </a:rPr>
              <a:t>newborns</a:t>
            </a:r>
            <a:r>
              <a:rPr lang="en-GB" sz="2000" dirty="0">
                <a:solidFill>
                  <a:srgbClr val="FF0000"/>
                </a:solidFill>
              </a:rPr>
              <a:t> is greater for those either under- or over-weight, and that the mean birth weight (7 lbs) coincides with that showing minimum mortality. That is, natural selection reduces the variance in birthweight, in such a way that the distribution has become stabilized around the optimum size for maximum survival. </a:t>
            </a:r>
            <a:r>
              <a:rPr lang="en-GB" sz="2400" dirty="0"/>
              <a:t/>
            </a:r>
            <a:br>
              <a:rPr lang="en-GB" sz="2400" dirty="0"/>
            </a:b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606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do small/large babies have a higher mortality rate?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Small babies have high SA to </a:t>
            </a:r>
            <a:r>
              <a:rPr lang="en-GB" dirty="0"/>
              <a:t>V</a:t>
            </a:r>
            <a:r>
              <a:rPr lang="en-GB" dirty="0" smtClean="0"/>
              <a:t>ol ratio which means they find it hard to maintain their body temperature.</a:t>
            </a:r>
          </a:p>
          <a:p>
            <a:r>
              <a:rPr lang="en-GB" dirty="0" smtClean="0"/>
              <a:t>This puts pressure on their respiratory and cardiac systems, which can be fatal.</a:t>
            </a:r>
          </a:p>
          <a:p>
            <a:r>
              <a:rPr lang="en-GB" dirty="0" smtClean="0"/>
              <a:t>Giving birth to very large babies can be difficult which can lead to complications for mother and baby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4270" y="4001294"/>
            <a:ext cx="17430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28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type of selection-</a:t>
            </a:r>
            <a:r>
              <a:rPr lang="en-GB" dirty="0"/>
              <a:t> stabilising or </a:t>
            </a:r>
            <a:r>
              <a:rPr lang="en-GB" dirty="0" smtClean="0"/>
              <a:t>directional?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Australian snakes with big heads being able to eat the poisonous Cane toad, resulting in death of those with large heads; </a:t>
            </a:r>
            <a:endParaRPr lang="en-GB" dirty="0" smtClean="0"/>
          </a:p>
          <a:p>
            <a:pPr lvl="1"/>
            <a:r>
              <a:rPr lang="en-GB" dirty="0" smtClean="0"/>
              <a:t>Directiona</a:t>
            </a:r>
            <a:r>
              <a:rPr lang="en-GB" dirty="0"/>
              <a:t>l</a:t>
            </a:r>
            <a:endParaRPr lang="en-GB" dirty="0" smtClean="0"/>
          </a:p>
          <a:p>
            <a:r>
              <a:rPr lang="en-GB" dirty="0"/>
              <a:t>F</a:t>
            </a:r>
            <a:r>
              <a:rPr lang="en-GB" dirty="0" smtClean="0"/>
              <a:t>ossilised </a:t>
            </a:r>
            <a:r>
              <a:rPr lang="en-GB" dirty="0"/>
              <a:t>ferns showing little difference to modern day </a:t>
            </a:r>
            <a:r>
              <a:rPr lang="en-GB" dirty="0" smtClean="0"/>
              <a:t>ferns</a:t>
            </a:r>
          </a:p>
          <a:p>
            <a:pPr lvl="1"/>
            <a:r>
              <a:rPr lang="en-GB" dirty="0" smtClean="0"/>
              <a:t>Stabilising</a:t>
            </a:r>
          </a:p>
          <a:p>
            <a:pPr marL="457200" lvl="1" indent="0">
              <a:buNone/>
            </a:pPr>
            <a:endParaRPr lang="en-GB" dirty="0" smtClean="0"/>
          </a:p>
          <a:p>
            <a:pPr marL="457200" lvl="1" indent="0">
              <a:buNone/>
            </a:pPr>
            <a:r>
              <a:rPr lang="en-GB" dirty="0" smtClean="0"/>
              <a:t>H/W see if you can find any more examples bring to next lesson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706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Plenary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https://www.youtube.com/watch?v=aTftyFboC_M</a:t>
            </a:r>
            <a:r>
              <a:rPr lang="en-GB" dirty="0" smtClean="0"/>
              <a:t> (crash course)</a:t>
            </a:r>
          </a:p>
          <a:p>
            <a:endParaRPr lang="en-GB" dirty="0" smtClean="0"/>
          </a:p>
          <a:p>
            <a:r>
              <a:rPr lang="en-GB" dirty="0">
                <a:hlinkClick r:id="rId3"/>
              </a:rPr>
              <a:t>http://wps.pearsoncustom.com/wps/media/objects/3014/3087289/Web_Tutorials/17_A02.swf</a:t>
            </a:r>
            <a:r>
              <a:rPr lang="en-GB" dirty="0"/>
              <a:t> (examples of the three different modes of natural selection)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170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1687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1pPr>
            <a:lvl2pPr marL="522368" indent="-200911" eaLnBrk="0" hangingPunct="0">
              <a:defRPr sz="1687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marL="803643" indent="-160729" eaLnBrk="0" hangingPunct="0">
              <a:defRPr sz="1687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marL="1125101" indent="-160729" eaLnBrk="0" hangingPunct="0">
              <a:defRPr sz="1687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marL="1446558" indent="-160729" eaLnBrk="0" hangingPunct="0">
              <a:defRPr sz="1687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1768015" indent="-160729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2089473" indent="-160729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2410930" indent="-160729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2732387" indent="-160729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eaLnBrk="1" hangingPunct="1"/>
            <a:fld id="{90134053-AEC5-481B-8316-5336653ACB51}" type="slidenum">
              <a:rPr lang="en-US" altLang="en-US" sz="1125">
                <a:solidFill>
                  <a:schemeClr val="tx1"/>
                </a:solidFill>
                <a:ea typeface="Lucida Grande" charset="0"/>
                <a:cs typeface="Lucida Grande" charset="0"/>
              </a:rPr>
              <a:pPr eaLnBrk="1" hangingPunct="1"/>
              <a:t>46</a:t>
            </a:fld>
            <a:endParaRPr lang="en-US" altLang="en-US" sz="1125">
              <a:solidFill>
                <a:schemeClr val="tx1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38915" name="Rectangle 1"/>
          <p:cNvSpPr>
            <a:spLocks noGrp="1" noChangeArrowheads="1"/>
          </p:cNvSpPr>
          <p:nvPr>
            <p:ph type="title"/>
          </p:nvPr>
        </p:nvSpPr>
        <p:spPr>
          <a:xfrm>
            <a:off x="1979414" y="89297"/>
            <a:ext cx="8233172" cy="1692176"/>
          </a:xfrm>
        </p:spPr>
        <p:txBody>
          <a:bodyPr vert="horz" lIns="91440" tIns="45720" rIns="116999" bIns="45720" rtlCol="0" anchor="ctr">
            <a:normAutofit/>
          </a:bodyPr>
          <a:lstStyle/>
          <a:p>
            <a:pPr marL="40182"/>
            <a:r>
              <a:rPr lang="en-US" altLang="en-US" sz="3375" dirty="0" smtClean="0"/>
              <a:t>Darwin- for further interest</a:t>
            </a:r>
            <a:r>
              <a:rPr lang="en-US" altLang="en-US" sz="3375" dirty="0"/>
              <a:t/>
            </a:r>
            <a:br>
              <a:rPr lang="en-US" altLang="en-US" sz="3375" dirty="0"/>
            </a:br>
            <a:r>
              <a:rPr lang="en-US" altLang="en-US" sz="1266" u="sng" dirty="0">
                <a:hlinkClick r:id="rId2"/>
              </a:rPr>
              <a:t>http://science.discovery.com/video-topics/earth-science/galapagos-beyond-darwin-charles-darwin.htm</a:t>
            </a:r>
            <a:r>
              <a:rPr lang="en-US" altLang="en-US" sz="1266" dirty="0"/>
              <a:t/>
            </a:r>
            <a:br>
              <a:rPr lang="en-US" altLang="en-US" sz="1266" dirty="0"/>
            </a:br>
            <a:endParaRPr lang="en-US" altLang="en-US" sz="1266" dirty="0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29633" y="8286750"/>
            <a:ext cx="8233172" cy="5259586"/>
          </a:xfrm>
        </p:spPr>
        <p:txBody>
          <a:bodyPr vert="horz" lIns="91440" tIns="45720" rIns="116999" bIns="45720" rtlCol="0">
            <a:normAutofit/>
          </a:bodyPr>
          <a:lstStyle/>
          <a:p>
            <a:pPr eaLnBrk="1" hangingPunct="1"/>
            <a:r>
              <a:rPr lang="en-US" altLang="en-US" sz="2391"/>
              <a:t>Galapagos islands</a:t>
            </a:r>
          </a:p>
          <a:p>
            <a:pPr eaLnBrk="1" hangingPunct="1"/>
            <a:r>
              <a:rPr lang="en-US" altLang="en-US" sz="2391"/>
              <a:t>observe, describe and classify the plants and animals</a:t>
            </a:r>
          </a:p>
          <a:p>
            <a:pPr eaLnBrk="1" hangingPunct="1"/>
            <a:r>
              <a:rPr lang="en-US" altLang="en-US" sz="2391"/>
              <a:t>collect fossils</a:t>
            </a:r>
          </a:p>
          <a:p>
            <a:pPr eaLnBrk="1" hangingPunct="1"/>
            <a:r>
              <a:rPr lang="en-US" altLang="en-US" sz="2391"/>
              <a:t>read essay</a:t>
            </a:r>
          </a:p>
        </p:txBody>
      </p:sp>
      <p:pic>
        <p:nvPicPr>
          <p:cNvPr id="389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259" y="1656457"/>
            <a:ext cx="5170289" cy="397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8918" name="Rectangle 4"/>
          <p:cNvSpPr>
            <a:spLocks/>
          </p:cNvSpPr>
          <p:nvPr/>
        </p:nvSpPr>
        <p:spPr bwMode="auto">
          <a:xfrm>
            <a:off x="3729633" y="5759649"/>
            <a:ext cx="4732734" cy="82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>
            <a:lvl1pPr marL="57150" eaLnBrk="0" hangingPunct="0">
              <a:defRPr sz="2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eaLnBrk="1" hangingPunct="1"/>
            <a:r>
              <a:rPr lang="en-US" altLang="en-US" sz="1687" u="sng" dirty="0">
                <a:solidFill>
                  <a:schemeClr val="tx1"/>
                </a:solidFill>
                <a:ea typeface="Lucida Grande" charset="0"/>
                <a:cs typeface="Lucida Grande" charset="0"/>
                <a:hlinkClick r:id="rId4"/>
              </a:rPr>
              <a:t>https://</a:t>
            </a:r>
            <a:r>
              <a:rPr lang="en-US" altLang="en-US" sz="1687" u="sng" dirty="0" smtClean="0">
                <a:solidFill>
                  <a:schemeClr val="tx1"/>
                </a:solidFill>
                <a:ea typeface="Lucida Grande" charset="0"/>
                <a:cs typeface="Lucida Grande" charset="0"/>
                <a:hlinkClick r:id="rId4"/>
              </a:rPr>
              <a:t>www.youtube.com/watch?v=uz7U4k522Pg&amp;list=PL83C60B30FEEB25D2</a:t>
            </a:r>
            <a:endParaRPr lang="en-US" altLang="en-US" sz="1687" u="sng" dirty="0" smtClean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eaLnBrk="1" hangingPunct="1"/>
            <a:r>
              <a:rPr lang="en-US" altLang="en-US" sz="1687" dirty="0" smtClean="0">
                <a:solidFill>
                  <a:schemeClr val="tx1"/>
                </a:solidFill>
                <a:ea typeface="Lucida Grande" charset="0"/>
                <a:cs typeface="Lucida Grande" charset="0"/>
              </a:rPr>
              <a:t>David </a:t>
            </a:r>
            <a:r>
              <a:rPr lang="en-US" altLang="en-US" sz="1687" dirty="0">
                <a:solidFill>
                  <a:schemeClr val="tx1"/>
                </a:solidFill>
                <a:ea typeface="Lucida Grande" charset="0"/>
                <a:cs typeface="Lucida Grande" charset="0"/>
              </a:rPr>
              <a:t>Attenborough on Darwin</a:t>
            </a:r>
          </a:p>
        </p:txBody>
      </p:sp>
    </p:spTree>
    <p:extLst>
      <p:ext uri="{BB962C8B-B14F-4D97-AF65-F5344CB8AC3E}">
        <p14:creationId xmlns:p14="http://schemas.microsoft.com/office/powerpoint/2010/main" val="166549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2476" y="480177"/>
            <a:ext cx="8147051" cy="5645987"/>
          </a:xfrm>
        </p:spPr>
        <p:txBody>
          <a:bodyPr>
            <a:normAutofit/>
          </a:bodyPr>
          <a:lstStyle/>
          <a:p>
            <a:r>
              <a:rPr lang="en-US" dirty="0"/>
              <a:t>Example:</a:t>
            </a:r>
          </a:p>
          <a:p>
            <a:r>
              <a:rPr lang="en-US" dirty="0"/>
              <a:t>Human blood group –</a:t>
            </a:r>
          </a:p>
          <a:p>
            <a:r>
              <a:rPr lang="en-US" dirty="0"/>
              <a:t>All humans have the same genes for blood group.  </a:t>
            </a:r>
          </a:p>
          <a:p>
            <a:r>
              <a:rPr lang="en-US" dirty="0"/>
              <a:t>Which blood group a person has depends on which ALLELES of the gene they possess.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210" y="3112338"/>
            <a:ext cx="4176176" cy="33409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86477" y="3303170"/>
            <a:ext cx="3450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Think and Link</a:t>
            </a:r>
            <a:r>
              <a:rPr lang="en-GB" dirty="0" smtClean="0"/>
              <a:t>: What is an antigen?</a:t>
            </a:r>
          </a:p>
          <a:p>
            <a:r>
              <a:rPr lang="en-GB" dirty="0" smtClean="0"/>
              <a:t>Why universal donor and universal recipient?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30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Definitions: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9118" y="1197567"/>
            <a:ext cx="6889440" cy="42729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3325" y="1622066"/>
            <a:ext cx="42300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What is an Allele?</a:t>
            </a:r>
          </a:p>
          <a:p>
            <a:endParaRPr lang="en-GB" sz="2800" dirty="0"/>
          </a:p>
          <a:p>
            <a:r>
              <a:rPr lang="en-GB" sz="2800" dirty="0" smtClean="0"/>
              <a:t>What is meant by recessive and dominant?</a:t>
            </a:r>
          </a:p>
          <a:p>
            <a:endParaRPr lang="en-GB" sz="2800" dirty="0"/>
          </a:p>
          <a:p>
            <a:endParaRPr lang="en-GB" sz="2800" dirty="0" smtClean="0"/>
          </a:p>
          <a:p>
            <a:r>
              <a:rPr lang="en-GB" sz="2800" dirty="0" smtClean="0"/>
              <a:t>What is meant by heterozygous and homozygous?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4141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are different alleles formed?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Mutations.</a:t>
            </a:r>
          </a:p>
          <a:p>
            <a:pPr lvl="1"/>
            <a:r>
              <a:rPr lang="en-GB" dirty="0" smtClean="0"/>
              <a:t>Substitution</a:t>
            </a:r>
          </a:p>
          <a:p>
            <a:pPr lvl="1"/>
            <a:r>
              <a:rPr lang="en-GB" dirty="0" smtClean="0"/>
              <a:t>Deletion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412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848847" cy="4351338"/>
          </a:xfrm>
        </p:spPr>
        <p:txBody>
          <a:bodyPr/>
          <a:lstStyle/>
          <a:p>
            <a:r>
              <a:rPr lang="en-US" dirty="0"/>
              <a:t>Organisms of the same species differ in their </a:t>
            </a:r>
            <a:r>
              <a:rPr lang="en-US" i="1" dirty="0"/>
              <a:t>alleles</a:t>
            </a:r>
            <a:r>
              <a:rPr lang="en-US" dirty="0"/>
              <a:t> NOT their </a:t>
            </a:r>
            <a:r>
              <a:rPr lang="en-US" i="1" dirty="0"/>
              <a:t>genes</a:t>
            </a:r>
          </a:p>
          <a:p>
            <a:endParaRPr lang="en-US" i="1" dirty="0"/>
          </a:p>
          <a:p>
            <a:r>
              <a:rPr lang="en-US" dirty="0"/>
              <a:t>The combination of alleles makes individuals of the same species different from each other.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5027" y="508884"/>
            <a:ext cx="4023943" cy="581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4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Genetic Diversity - Terms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Genetic diversity </a:t>
            </a:r>
            <a:r>
              <a:rPr lang="en-US" dirty="0" smtClean="0"/>
              <a:t>is described as the total number of different alleles in a population.</a:t>
            </a:r>
          </a:p>
          <a:p>
            <a:r>
              <a:rPr lang="en-US" b="1" dirty="0" smtClean="0"/>
              <a:t>A population </a:t>
            </a:r>
            <a:r>
              <a:rPr lang="en-US" dirty="0" smtClean="0"/>
              <a:t>is a group of individuals of the same species that live in the same place and can </a:t>
            </a:r>
            <a:r>
              <a:rPr lang="en-US" b="1" dirty="0" smtClean="0">
                <a:solidFill>
                  <a:srgbClr val="FF0000"/>
                </a:solidFill>
              </a:rPr>
              <a:t>INTERBREED</a:t>
            </a:r>
          </a:p>
          <a:p>
            <a:r>
              <a:rPr lang="en-US" b="1" dirty="0" smtClean="0"/>
              <a:t>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/>
              <a:t>s</a:t>
            </a:r>
            <a:r>
              <a:rPr lang="en-US" b="1" dirty="0" smtClean="0"/>
              <a:t>pecies </a:t>
            </a:r>
            <a:r>
              <a:rPr lang="en-US" dirty="0" smtClean="0"/>
              <a:t>is </a:t>
            </a:r>
            <a:r>
              <a:rPr lang="en-US" altLang="en-US" dirty="0" smtClean="0"/>
              <a:t>a group of individuals that are capable of interbreeding to produce fertile offspring.</a:t>
            </a:r>
            <a:r>
              <a:rPr lang="en-US" altLang="en-US" dirty="0"/>
              <a:t> </a:t>
            </a:r>
            <a:r>
              <a:rPr lang="en-US" altLang="en-US" dirty="0" smtClean="0"/>
              <a:t>A species </a:t>
            </a:r>
            <a:r>
              <a:rPr lang="en-US" dirty="0" smtClean="0"/>
              <a:t>can consist of one or more populations.</a:t>
            </a:r>
          </a:p>
          <a:p>
            <a:r>
              <a:rPr lang="en-US" altLang="en-US" b="1" dirty="0" smtClean="0"/>
              <a:t>Population bottleneck </a:t>
            </a:r>
            <a:r>
              <a:rPr lang="en-US" altLang="en-US" dirty="0" smtClean="0"/>
              <a:t>(or genetic bottleneck) = an evolutionary event in which a significant percentage of the population or species is lost leading to decreased genetic diversity</a:t>
            </a:r>
          </a:p>
          <a:p>
            <a:r>
              <a:rPr lang="en-US" altLang="en-US" b="1" dirty="0" smtClean="0"/>
              <a:t>Gene pool </a:t>
            </a:r>
            <a:r>
              <a:rPr lang="en-US" altLang="en-US" dirty="0" smtClean="0"/>
              <a:t>– the total number of alleles present in an interbreeding population at a specific time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86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1166</TotalTime>
  <Words>2671</Words>
  <Application>Microsoft Office PowerPoint</Application>
  <PresentationFormat>Widescreen</PresentationFormat>
  <Paragraphs>274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Calibri Light</vt:lpstr>
      <vt:lpstr>Lucida Grande</vt:lpstr>
      <vt:lpstr>Office Theme</vt:lpstr>
      <vt:lpstr>Genetic Diversity and Natural selection Why are organisms different from one another? What factors influence genetic diversity? </vt:lpstr>
      <vt:lpstr>Specification 3.4.7 (Part new)</vt:lpstr>
      <vt:lpstr>The tree of life-David Attenborough</vt:lpstr>
      <vt:lpstr>Why are organisms different?</vt:lpstr>
      <vt:lpstr>PowerPoint Presentation</vt:lpstr>
      <vt:lpstr>Definitions:</vt:lpstr>
      <vt:lpstr>How are different alleles formed?</vt:lpstr>
      <vt:lpstr>PowerPoint Presentation</vt:lpstr>
      <vt:lpstr>Genetic Diversity - Terms</vt:lpstr>
      <vt:lpstr>Genetic diversity</vt:lpstr>
      <vt:lpstr>PowerPoint Presentation</vt:lpstr>
      <vt:lpstr>How is genetic diversity increased within a population?</vt:lpstr>
      <vt:lpstr>What factors can reduce genetic diversity within a population?</vt:lpstr>
      <vt:lpstr>1. Genetic bottlenecks</vt:lpstr>
      <vt:lpstr>PowerPoint Presentation</vt:lpstr>
      <vt:lpstr> Genetic bottlenecks</vt:lpstr>
      <vt:lpstr>2. Selective breeding (Extension)</vt:lpstr>
      <vt:lpstr>PowerPoint Presentation</vt:lpstr>
      <vt:lpstr>3. The founder effect</vt:lpstr>
      <vt:lpstr>The Founding Effect</vt:lpstr>
      <vt:lpstr>Example </vt:lpstr>
      <vt:lpstr>Try and fit what happened with the Amish into this diagram</vt:lpstr>
      <vt:lpstr>Genetic diversity allows for Natural selection which drives evolution</vt:lpstr>
      <vt:lpstr>Natural selection</vt:lpstr>
      <vt:lpstr>The process of natural selection</vt:lpstr>
      <vt:lpstr>Example caribou</vt:lpstr>
      <vt:lpstr>Types of adaptation</vt:lpstr>
      <vt:lpstr>Question</vt:lpstr>
      <vt:lpstr>Answer</vt:lpstr>
      <vt:lpstr>Types of Natural selection</vt:lpstr>
      <vt:lpstr>1. Directional selection</vt:lpstr>
      <vt:lpstr>What is directional selection?</vt:lpstr>
      <vt:lpstr>Example need to know is antibiotic resistance What are antibiotics?</vt:lpstr>
      <vt:lpstr>Directional selection in Bacteria</vt:lpstr>
      <vt:lpstr>Required Practical 6</vt:lpstr>
      <vt:lpstr>Aseptic technique</vt:lpstr>
      <vt:lpstr>Identifying antibiotic resistance</vt:lpstr>
      <vt:lpstr>Using your work book calculate the zones of inhibition</vt:lpstr>
      <vt:lpstr>Key Points</vt:lpstr>
      <vt:lpstr>Working out zones of inhibition</vt:lpstr>
      <vt:lpstr>Stabilizing selection</vt:lpstr>
      <vt:lpstr>Human birth weight-Example</vt:lpstr>
      <vt:lpstr>Why do small/large babies have a higher mortality rate?</vt:lpstr>
      <vt:lpstr>What type of selection- stabilising or directional?</vt:lpstr>
      <vt:lpstr>Plenary</vt:lpstr>
      <vt:lpstr>Darwin- for further interest http://science.discovery.com/video-topics/earth-science/galapagos-beyond-darwin-charles-darwin.htm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 Diversity</dc:title>
  <dc:creator>Jackie</dc:creator>
  <cp:lastModifiedBy>Jacqueline Glen</cp:lastModifiedBy>
  <cp:revision>69</cp:revision>
  <dcterms:created xsi:type="dcterms:W3CDTF">2016-04-17T12:28:10Z</dcterms:created>
  <dcterms:modified xsi:type="dcterms:W3CDTF">2016-04-26T12:26:59Z</dcterms:modified>
</cp:coreProperties>
</file>