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527" r:id="rId2"/>
    <p:sldId id="529" r:id="rId3"/>
    <p:sldId id="531" r:id="rId4"/>
    <p:sldId id="539" r:id="rId5"/>
    <p:sldId id="532" r:id="rId6"/>
    <p:sldId id="530" r:id="rId7"/>
    <p:sldId id="540" r:id="rId8"/>
    <p:sldId id="533" r:id="rId9"/>
    <p:sldId id="534" r:id="rId10"/>
    <p:sldId id="535" r:id="rId11"/>
    <p:sldId id="556" r:id="rId12"/>
    <p:sldId id="557" r:id="rId13"/>
    <p:sldId id="558" r:id="rId14"/>
    <p:sldId id="541" r:id="rId15"/>
    <p:sldId id="543" r:id="rId16"/>
    <p:sldId id="545" r:id="rId17"/>
    <p:sldId id="544" r:id="rId18"/>
    <p:sldId id="546" r:id="rId19"/>
    <p:sldId id="548" r:id="rId20"/>
    <p:sldId id="559" r:id="rId21"/>
    <p:sldId id="547" r:id="rId22"/>
    <p:sldId id="542" r:id="rId23"/>
    <p:sldId id="549" r:id="rId24"/>
    <p:sldId id="550" r:id="rId25"/>
    <p:sldId id="551" r:id="rId26"/>
    <p:sldId id="552" r:id="rId27"/>
    <p:sldId id="553" r:id="rId28"/>
    <p:sldId id="554" r:id="rId29"/>
    <p:sldId id="555" r:id="rId3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>
        <p:scale>
          <a:sx n="50" d="100"/>
          <a:sy n="50" d="100"/>
        </p:scale>
        <p:origin x="-135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9BBC-FE8E-430D-B0E4-70723DFAF905}" type="datetimeFigureOut">
              <a:rPr lang="en-GB" smtClean="0"/>
              <a:pPr/>
              <a:t>24/03/2016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BCDB-2CC3-4628-97D8-8139359526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4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7D4B-1C18-4F1C-BE6B-38BE1131BC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8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5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crude oil is a mixture of hydrocarbons that can be separated into fractions</a:t>
            </a: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bing.com/images/search?q=wolverhampton+football+club&amp;FORM=IARRTH&amp;ufn=Wolverhampton+Wanderers+F.C.&amp;stid=4dcff5a4-ee5d-1b12-e88f-0495f5bfff1a&amp;cbn=EntityAnswer&amp;cbi=0&amp;FORM=IARRTH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bing.com/images/search?q=wolverhampton+football+club&amp;FORM=IARRTH&amp;ufn=Wolverhampton+Wanderers+F.C.&amp;stid=4dcff5a4-ee5d-1b12-e88f-0495f5bfff1a&amp;cbn=EntityAnswer&amp;cbi=0&amp;FORM=IARRTH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bing.com/images/search?q=wolverhampton+football+club&amp;FORM=IARRTH&amp;ufn=Wolverhampton+Wanderers+F.C.&amp;stid=4dcff5a4-ee5d-1b12-e88f-0495f5bfff1a&amp;cbn=EntityAnswer&amp;cbi=0&amp;FORM=IARRT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bing.com/images/search?q=wolverhampton+football+club&amp;FORM=IARRTH&amp;ufn=Wolverhampton+Wanderers+F.C.&amp;stid=4dcff5a4-ee5d-1b12-e88f-0495f5bfff1a&amp;cbn=EntityAnswer&amp;cbi=0&amp;FORM=IARRTH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bing.com/images/search?q=Cyanobacteria&amp;view=detailv2&amp;&amp;id=0431BD8F3E9C5B9A6354EF5DB5A1274C59D67E35&amp;selectedIndex=9&amp;ccid=cwI08mDw&amp;simid=608015993928355490&amp;thid=OIP.M730234f260f052b30b742590574d162fH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q=Bifidobacterium+animalis+&amp;view=detailv2&amp;&amp;id=FB1248CEC04385E54E92B0866F161FA6D908BE1B&amp;selectedIndex=5&amp;ccid=oQfgqy%2bz&amp;simid=608000742499815336&amp;thid=OIP.Ma107e0ab2fb32ebcb470b049b2e742f7o0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bing.com/images/search?q=Spirochaete&amp;view=detailv2&amp;&amp;id=3FEE87BD47EF1F2280166ADB171EBD1CEBD2B1B5&amp;selectedIndex=21&amp;ccid=B6z81XFg&amp;simid=608037541782225195&amp;thid=OIP.M07acfcd571605fcabbcc86ca7f99a04dH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QwI90bkJl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QZnwKqopo" TargetMode="External"/><Relationship Id="rId2" Type="http://schemas.openxmlformats.org/officeDocument/2006/relationships/hyperlink" Target="http://www.youtube.com/watch?v=yC6JM8oZzw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xuijR_KdPg" TargetMode="External"/><Relationship Id="rId4" Type="http://schemas.openxmlformats.org/officeDocument/2006/relationships/hyperlink" Target="http://www.youtube.com/watch?v=pKKMAF_wt9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hyperlink" Target="https://www.bing.com/images/search?q=wolverhampton+football+club&amp;FORM=IARRTH&amp;ufn=Wolverhampton+Wanderers+F.C.&amp;stid=4dcff5a4-ee5d-1b12-e88f-0495f5bfff1a&amp;cbn=EntityAnswer&amp;cbi=0&amp;FORM=IARR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Species, Classification and Taxonomy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Learning </a:t>
            </a:r>
            <a:r>
              <a:rPr lang="en-GB" b="1" dirty="0" smtClean="0"/>
              <a:t>objectives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 smtClean="0"/>
              <a:t>Define a species</a:t>
            </a:r>
          </a:p>
          <a:p>
            <a:r>
              <a:rPr lang="en-GB" dirty="0" smtClean="0"/>
              <a:t>Understand </a:t>
            </a:r>
            <a:r>
              <a:rPr lang="en-GB" dirty="0"/>
              <a:t>what we mean by </a:t>
            </a:r>
            <a:r>
              <a:rPr lang="en-GB" b="1" dirty="0"/>
              <a:t>classification</a:t>
            </a:r>
          </a:p>
          <a:p>
            <a:r>
              <a:rPr lang="en-GB" dirty="0"/>
              <a:t>Understand the principles of the </a:t>
            </a:r>
            <a:r>
              <a:rPr lang="en-GB" b="1" dirty="0"/>
              <a:t>3 Domain theory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77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61435"/>
            <a:ext cx="10792953" cy="64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/>
              <a:t>They can be divided by country</a:t>
            </a:r>
            <a:endParaRPr lang="en-MY" sz="2400" dirty="0"/>
          </a:p>
        </p:txBody>
      </p:sp>
      <p:sp>
        <p:nvSpPr>
          <p:cNvPr id="4" name="Oval 3"/>
          <p:cNvSpPr/>
          <p:nvPr/>
        </p:nvSpPr>
        <p:spPr>
          <a:xfrm>
            <a:off x="768103" y="996287"/>
            <a:ext cx="10137042" cy="52953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7146" r="10422" b="7353"/>
          <a:stretch/>
        </p:blipFill>
        <p:spPr bwMode="auto">
          <a:xfrm>
            <a:off x="2415656" y="2837578"/>
            <a:ext cx="1009934" cy="13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9892" r="9156" b="8902"/>
          <a:stretch/>
        </p:blipFill>
        <p:spPr bwMode="auto">
          <a:xfrm>
            <a:off x="5923128" y="4573666"/>
            <a:ext cx="1119117" cy="11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0404" r="10630" b="9669"/>
          <a:stretch/>
        </p:blipFill>
        <p:spPr bwMode="auto">
          <a:xfrm>
            <a:off x="4121624" y="1791857"/>
            <a:ext cx="1050877" cy="10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8550" r="20941" b="7698"/>
          <a:stretch/>
        </p:blipFill>
        <p:spPr bwMode="auto">
          <a:xfrm>
            <a:off x="8093123" y="2034058"/>
            <a:ext cx="941695" cy="11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6755" r="10484" b="6383"/>
          <a:stretch/>
        </p:blipFill>
        <p:spPr bwMode="auto">
          <a:xfrm>
            <a:off x="8720919" y="3596759"/>
            <a:ext cx="859809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9900" r="16506" b="9291"/>
          <a:stretch/>
        </p:blipFill>
        <p:spPr bwMode="auto">
          <a:xfrm>
            <a:off x="3807725" y="3993637"/>
            <a:ext cx="982639" cy="11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9" y="154830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tse1.mm.bing.net/th?id=A04b0c3942dad5adb5f322bca4b66b456&amp;w=118&amp;h=149&amp;c=7&amp;rs=1&amp;qlt=90&amp;pid=3.1&amp;rm=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b="13576"/>
          <a:stretch/>
        </p:blipFill>
        <p:spPr bwMode="auto">
          <a:xfrm>
            <a:off x="6606724" y="3010998"/>
            <a:ext cx="1123950" cy="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1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61435"/>
            <a:ext cx="10792953" cy="64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/>
              <a:t>They are all football clubs</a:t>
            </a:r>
          </a:p>
        </p:txBody>
      </p:sp>
      <p:sp>
        <p:nvSpPr>
          <p:cNvPr id="4" name="Oval 3"/>
          <p:cNvSpPr/>
          <p:nvPr/>
        </p:nvSpPr>
        <p:spPr>
          <a:xfrm>
            <a:off x="768103" y="668741"/>
            <a:ext cx="10137042" cy="60186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7146" r="10422" b="7353"/>
          <a:stretch/>
        </p:blipFill>
        <p:spPr bwMode="auto">
          <a:xfrm>
            <a:off x="5792745" y="4636315"/>
            <a:ext cx="1009934" cy="13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9892" r="9156" b="8902"/>
          <a:stretch/>
        </p:blipFill>
        <p:spPr bwMode="auto">
          <a:xfrm>
            <a:off x="3794077" y="3524022"/>
            <a:ext cx="1119117" cy="11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0404" r="10630" b="9669"/>
          <a:stretch/>
        </p:blipFill>
        <p:spPr bwMode="auto">
          <a:xfrm>
            <a:off x="3828196" y="2314717"/>
            <a:ext cx="1050877" cy="10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8550" r="20941" b="7698"/>
          <a:stretch/>
        </p:blipFill>
        <p:spPr bwMode="auto">
          <a:xfrm>
            <a:off x="6802679" y="1581014"/>
            <a:ext cx="941695" cy="11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6755" r="10484" b="6383"/>
          <a:stretch/>
        </p:blipFill>
        <p:spPr bwMode="auto">
          <a:xfrm>
            <a:off x="8720919" y="3596759"/>
            <a:ext cx="859809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9900" r="16506" b="9291"/>
          <a:stretch/>
        </p:blipFill>
        <p:spPr bwMode="auto">
          <a:xfrm>
            <a:off x="2690916" y="3526129"/>
            <a:ext cx="982639" cy="11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16" y="2143009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tse1.mm.bing.net/th?id=A04b0c3942dad5adb5f322bca4b66b456&amp;w=118&amp;h=149&amp;c=7&amp;rs=1&amp;qlt=90&amp;pid=3.1&amp;rm=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b="13576"/>
          <a:stretch/>
        </p:blipFill>
        <p:spPr bwMode="auto">
          <a:xfrm>
            <a:off x="1509248" y="3027149"/>
            <a:ext cx="1123950" cy="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102154" y="1895475"/>
            <a:ext cx="5027366" cy="307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8006816" y="3448785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186262" y="4460300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129520" y="1290276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5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61435"/>
            <a:ext cx="10792953" cy="64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/>
              <a:t>And then by division</a:t>
            </a:r>
            <a:endParaRPr lang="en-MY" sz="2400" dirty="0"/>
          </a:p>
        </p:txBody>
      </p:sp>
      <p:sp>
        <p:nvSpPr>
          <p:cNvPr id="4" name="Oval 3"/>
          <p:cNvSpPr/>
          <p:nvPr/>
        </p:nvSpPr>
        <p:spPr>
          <a:xfrm>
            <a:off x="768103" y="668741"/>
            <a:ext cx="10137042" cy="60186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7146" r="10422" b="7353"/>
          <a:stretch/>
        </p:blipFill>
        <p:spPr bwMode="auto">
          <a:xfrm>
            <a:off x="5792745" y="4636315"/>
            <a:ext cx="1009934" cy="13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9892" r="9156" b="8902"/>
          <a:stretch/>
        </p:blipFill>
        <p:spPr bwMode="auto">
          <a:xfrm>
            <a:off x="3111488" y="3553923"/>
            <a:ext cx="714935" cy="7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0404" r="10630" b="9669"/>
          <a:stretch/>
        </p:blipFill>
        <p:spPr bwMode="auto">
          <a:xfrm>
            <a:off x="3943258" y="3345413"/>
            <a:ext cx="668599" cy="6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8550" r="20941" b="7698"/>
          <a:stretch/>
        </p:blipFill>
        <p:spPr bwMode="auto">
          <a:xfrm>
            <a:off x="6802679" y="1581014"/>
            <a:ext cx="941695" cy="11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6755" r="10484" b="6383"/>
          <a:stretch/>
        </p:blipFill>
        <p:spPr bwMode="auto">
          <a:xfrm>
            <a:off x="8720919" y="3596759"/>
            <a:ext cx="859809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9900" r="16506" b="9291"/>
          <a:stretch/>
        </p:blipFill>
        <p:spPr bwMode="auto">
          <a:xfrm>
            <a:off x="3468956" y="2545870"/>
            <a:ext cx="752550" cy="8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60" y="2974349"/>
            <a:ext cx="742127" cy="74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tse1.mm.bing.net/th?id=A04b0c3942dad5adb5f322bca4b66b456&amp;w=118&amp;h=149&amp;c=7&amp;rs=1&amp;qlt=90&amp;pid=3.1&amp;rm=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b="13576"/>
          <a:stretch/>
        </p:blipFill>
        <p:spPr bwMode="auto">
          <a:xfrm>
            <a:off x="1523252" y="3102078"/>
            <a:ext cx="884826" cy="7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102154" y="1895475"/>
            <a:ext cx="5027366" cy="307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8006816" y="3448785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5186262" y="4460300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129520" y="1290276"/>
            <a:ext cx="2288014" cy="1705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1240416" y="2833999"/>
            <a:ext cx="1450499" cy="132180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2823403" y="2426243"/>
            <a:ext cx="1926018" cy="241871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790596" y="2724639"/>
            <a:ext cx="1128657" cy="12613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65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0" y="120493"/>
            <a:ext cx="10792953" cy="643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/>
              <a:t>Each group we create could then be part of a much larger group</a:t>
            </a:r>
            <a:endParaRPr lang="en-MY" sz="2400" dirty="0"/>
          </a:p>
        </p:txBody>
      </p:sp>
      <p:sp>
        <p:nvSpPr>
          <p:cNvPr id="4" name="Oval 3"/>
          <p:cNvSpPr/>
          <p:nvPr/>
        </p:nvSpPr>
        <p:spPr>
          <a:xfrm>
            <a:off x="1260753" y="1228298"/>
            <a:ext cx="7557031" cy="35037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626750" y="1436747"/>
            <a:ext cx="6642220" cy="3191416"/>
            <a:chOff x="1102154" y="1290276"/>
            <a:chExt cx="9192676" cy="4875489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6" t="17146" r="10422" b="7353"/>
            <a:stretch/>
          </p:blipFill>
          <p:spPr bwMode="auto">
            <a:xfrm>
              <a:off x="5792745" y="4636315"/>
              <a:ext cx="1009934" cy="134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5" t="19892" r="9156" b="8902"/>
            <a:stretch/>
          </p:blipFill>
          <p:spPr bwMode="auto">
            <a:xfrm>
              <a:off x="3111488" y="3553923"/>
              <a:ext cx="714935" cy="71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4" t="20404" r="10630" b="9669"/>
            <a:stretch/>
          </p:blipFill>
          <p:spPr bwMode="auto">
            <a:xfrm>
              <a:off x="3943258" y="3345413"/>
              <a:ext cx="668599" cy="66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2" t="18550" r="20941" b="7698"/>
            <a:stretch/>
          </p:blipFill>
          <p:spPr bwMode="auto">
            <a:xfrm>
              <a:off x="6802679" y="1581014"/>
              <a:ext cx="941695" cy="112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7" t="16755" r="10484" b="6383"/>
            <a:stretch/>
          </p:blipFill>
          <p:spPr bwMode="auto">
            <a:xfrm>
              <a:off x="8720919" y="3596759"/>
              <a:ext cx="859809" cy="13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7" t="19900" r="16506" b="9291"/>
            <a:stretch/>
          </p:blipFill>
          <p:spPr bwMode="auto">
            <a:xfrm>
              <a:off x="3468956" y="2545870"/>
              <a:ext cx="752550" cy="88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860" y="2974349"/>
              <a:ext cx="742127" cy="74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s://tse1.mm.bing.net/th?id=A04b0c3942dad5adb5f322bca4b66b456&amp;w=118&amp;h=149&amp;c=7&amp;rs=1&amp;qlt=90&amp;pid=3.1&amp;rm=2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07" b="13576"/>
            <a:stretch/>
          </p:blipFill>
          <p:spPr bwMode="auto">
            <a:xfrm>
              <a:off x="1523252" y="3102078"/>
              <a:ext cx="884826" cy="785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1102154" y="1895475"/>
              <a:ext cx="5027366" cy="3077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8006816" y="3448785"/>
              <a:ext cx="2288014" cy="17054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186262" y="4460300"/>
              <a:ext cx="2288014" cy="17054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29520" y="1290276"/>
              <a:ext cx="2288014" cy="17054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240416" y="2833999"/>
              <a:ext cx="1450499" cy="132180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823403" y="2426243"/>
              <a:ext cx="1926018" cy="241871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790596" y="2724639"/>
              <a:ext cx="1128657" cy="126136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483" y="4294184"/>
            <a:ext cx="773715" cy="77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22" y="4313861"/>
            <a:ext cx="863294" cy="8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8724566" y="4040323"/>
            <a:ext cx="2276101" cy="1383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80" y="2860529"/>
            <a:ext cx="718818" cy="7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9526181" y="2723729"/>
            <a:ext cx="1653217" cy="1116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 rot="1924455">
            <a:off x="8617256" y="2375658"/>
            <a:ext cx="2792272" cy="35037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80431" y="764275"/>
            <a:ext cx="11846257" cy="5923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02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1733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Pentadactyl</a:t>
            </a:r>
            <a:r>
              <a:rPr lang="en-US" dirty="0" smtClean="0"/>
              <a:t> Limb of Vertebrates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32394" cy="4268335"/>
          </a:xfrm>
        </p:spPr>
        <p:txBody>
          <a:bodyPr>
            <a:normAutofit fontScale="92500" lnSpcReduction="20000"/>
          </a:bodyPr>
          <a:lstStyle/>
          <a:p>
            <a:r>
              <a:rPr lang="en-MY" sz="2400" dirty="0" smtClean="0"/>
              <a:t>All </a:t>
            </a:r>
            <a:r>
              <a:rPr lang="en-MY" sz="2400" dirty="0"/>
              <a:t>these species must share a </a:t>
            </a:r>
            <a:r>
              <a:rPr lang="en-MY" sz="2400" dirty="0" smtClean="0"/>
              <a:t>common </a:t>
            </a:r>
            <a:r>
              <a:rPr lang="en-MY" sz="2400" dirty="0"/>
              <a:t>ancestor at some </a:t>
            </a:r>
            <a:br>
              <a:rPr lang="en-MY" sz="2400" dirty="0"/>
            </a:br>
            <a:r>
              <a:rPr lang="en-MY" sz="2400" dirty="0"/>
              <a:t>stage of their evolution.</a:t>
            </a:r>
          </a:p>
          <a:p>
            <a:endParaRPr lang="en-GB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imilarities </a:t>
            </a:r>
            <a:r>
              <a:rPr lang="en-US" sz="2400" dirty="0"/>
              <a:t>may occur because organisms have </a:t>
            </a:r>
            <a:r>
              <a:rPr lang="en-US" sz="2400" dirty="0">
                <a:solidFill>
                  <a:srgbClr val="D90B00"/>
                </a:solidFill>
              </a:rPr>
              <a:t>evolved along the same </a:t>
            </a:r>
            <a:r>
              <a:rPr lang="en-US" sz="2400" dirty="0" smtClean="0">
                <a:solidFill>
                  <a:srgbClr val="D90B00"/>
                </a:solidFill>
              </a:rPr>
              <a:t>lines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D90B00"/>
                </a:solidFill>
              </a:rPr>
              <a:t>Homologous structures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structures with similar evolutionary origins regardless of their functions in the adult of a species e.g. </a:t>
            </a:r>
            <a:r>
              <a:rPr lang="en-US" sz="2400" dirty="0" smtClean="0"/>
              <a:t>the </a:t>
            </a:r>
            <a:r>
              <a:rPr lang="en-US" sz="2400" dirty="0"/>
              <a:t>limb bones of </a:t>
            </a:r>
            <a:r>
              <a:rPr lang="en-US" sz="2400" b="1" dirty="0">
                <a:solidFill>
                  <a:srgbClr val="D90B00"/>
                </a:solidFill>
              </a:rPr>
              <a:t>mammals </a:t>
            </a:r>
            <a:r>
              <a:rPr lang="en-US" sz="2400" dirty="0"/>
              <a:t>follow a similar pattern with an upper limb bone, two lower limb bones and an arrangement of five </a:t>
            </a:r>
            <a:r>
              <a:rPr lang="en-US" sz="2400" dirty="0" smtClean="0"/>
              <a:t>digits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94" y="147423"/>
            <a:ext cx="4901749" cy="654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6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809"/>
            <a:ext cx="10972800" cy="7216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Domain </a:t>
            </a:r>
            <a:r>
              <a:rPr lang="en-GB" b="1" dirty="0" smtClean="0"/>
              <a:t>Theory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122" y="767687"/>
            <a:ext cx="11509612" cy="208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1800" dirty="0"/>
              <a:t>The three-domain system is a biological classification </a:t>
            </a:r>
            <a:r>
              <a:rPr lang="en-MY" sz="1800" dirty="0" smtClean="0"/>
              <a:t>introduced </a:t>
            </a:r>
            <a:r>
              <a:rPr lang="en-MY" sz="1800" dirty="0"/>
              <a:t>by Carl Woese in 1977 that divides </a:t>
            </a:r>
            <a:br>
              <a:rPr lang="en-MY" sz="1800" dirty="0"/>
            </a:br>
            <a:r>
              <a:rPr lang="en-MY" sz="1800" dirty="0"/>
              <a:t>cellular life forms into archaea, bacteria, and eukaryote domains. In particular, it emphasizes the separation </a:t>
            </a:r>
            <a:br>
              <a:rPr lang="en-MY" sz="1800" dirty="0"/>
            </a:br>
            <a:r>
              <a:rPr lang="en-MY" sz="1800" dirty="0"/>
              <a:t>of prokaryotes into two groups, originally called Eubacteria (now Bacteria) and Archaebacteria (now </a:t>
            </a:r>
            <a:br>
              <a:rPr lang="en-MY" sz="1800" dirty="0"/>
            </a:br>
            <a:r>
              <a:rPr lang="en-MY" sz="1800" dirty="0"/>
              <a:t>Archaea). Woese argued that, on the basis of differences in 16S rRNA genes, these two groups and the </a:t>
            </a:r>
            <a:br>
              <a:rPr lang="en-MY" sz="1800" dirty="0"/>
            </a:br>
            <a:r>
              <a:rPr lang="en-MY" sz="1800" dirty="0"/>
              <a:t>eukaryotes each arose separately from an ancestor with poorly developed genetic machinery. To reflect </a:t>
            </a:r>
            <a:br>
              <a:rPr lang="en-MY" sz="1800" dirty="0"/>
            </a:br>
            <a:r>
              <a:rPr lang="en-MY" sz="1800" dirty="0"/>
              <a:t>these primary lines of descent, he treated each as a domain, divided into several different kingdoms. 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20777" r="4912" b="12981"/>
          <a:stretch/>
        </p:blipFill>
        <p:spPr bwMode="auto">
          <a:xfrm>
            <a:off x="4881131" y="2852382"/>
            <a:ext cx="7101603" cy="38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2" y="2852381"/>
            <a:ext cx="2499247" cy="37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36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Bacteria Domain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968991"/>
            <a:ext cx="8639032" cy="51571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MY" dirty="0" smtClean="0"/>
              <a:t>Bacteria are single-celled prokaryotes that contain most know pathogenic organisms.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smtClean="0"/>
              <a:t>Their common features are: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 smtClean="0"/>
              <a:t>Absence of membrane-bounded organelles such as nuclei or mitochondria.</a:t>
            </a:r>
          </a:p>
          <a:p>
            <a:r>
              <a:rPr lang="en-MY" dirty="0" smtClean="0"/>
              <a:t>Unicellular, although cells may occur in chains or clusters.</a:t>
            </a:r>
          </a:p>
          <a:p>
            <a:r>
              <a:rPr lang="en-MY" dirty="0" smtClean="0"/>
              <a:t>Ribosomes are smaller (70s) than in eukaryotic cells.</a:t>
            </a:r>
          </a:p>
          <a:p>
            <a:r>
              <a:rPr lang="en-MY" dirty="0" smtClean="0"/>
              <a:t>Cell walls are resent and made of murein (but never </a:t>
            </a:r>
            <a:r>
              <a:rPr lang="en-MY" b="1" dirty="0" smtClean="0"/>
              <a:t>chitin</a:t>
            </a:r>
            <a:r>
              <a:rPr lang="en-MY" dirty="0" smtClean="0"/>
              <a:t> or cellulose)</a:t>
            </a:r>
          </a:p>
          <a:p>
            <a:endParaRPr lang="en-MY" dirty="0"/>
          </a:p>
          <a:p>
            <a:pPr marL="0" indent="0">
              <a:buNone/>
            </a:pPr>
            <a:r>
              <a:rPr lang="en-GB" b="1" dirty="0" smtClean="0"/>
              <a:t>Some examples include: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Cyanobacteria – photosynthesizing bacteria</a:t>
            </a:r>
          </a:p>
          <a:p>
            <a:pPr marL="0" indent="0">
              <a:buNone/>
            </a:pPr>
            <a:r>
              <a:rPr lang="en-MY" dirty="0"/>
              <a:t>Spirochaete – </a:t>
            </a:r>
            <a:r>
              <a:rPr lang="en-MY" dirty="0" smtClean="0"/>
              <a:t>bacteria that cause syphilis </a:t>
            </a:r>
            <a:r>
              <a:rPr lang="en-MY" dirty="0"/>
              <a:t>and </a:t>
            </a:r>
            <a:r>
              <a:rPr lang="en-MY" dirty="0" smtClean="0"/>
              <a:t>Lyme </a:t>
            </a:r>
            <a:r>
              <a:rPr lang="en-MY" dirty="0"/>
              <a:t>disease</a:t>
            </a:r>
          </a:p>
          <a:p>
            <a:pPr marL="0" indent="0">
              <a:buNone/>
            </a:pPr>
            <a:r>
              <a:rPr lang="en-MY" dirty="0"/>
              <a:t>Firmicutes – </a:t>
            </a:r>
            <a:r>
              <a:rPr lang="en-MY" dirty="0" smtClean="0"/>
              <a:t>bacteria including </a:t>
            </a:r>
            <a:r>
              <a:rPr lang="en-MY" i="1" dirty="0"/>
              <a:t>Bifidobacterium animalis</a:t>
            </a:r>
            <a:r>
              <a:rPr lang="en-MY" dirty="0"/>
              <a:t> which is </a:t>
            </a:r>
            <a:r>
              <a:rPr lang="en-MY" dirty="0" smtClean="0"/>
              <a:t>present </a:t>
            </a:r>
            <a:r>
              <a:rPr lang="en-MY" dirty="0"/>
              <a:t>in the human large intestine</a:t>
            </a:r>
          </a:p>
          <a:p>
            <a:endParaRPr lang="en-GB" dirty="0"/>
          </a:p>
        </p:txBody>
      </p:sp>
      <p:pic>
        <p:nvPicPr>
          <p:cNvPr id="4098" name="Picture 2" descr="https://tse1.mm.bing.net/th?&amp;id=OIP.M730234f260f052b30b742590574d162fH0&amp;w=300&amp;h=192&amp;c=0&amp;pid=1.9&amp;rs=0&amp;p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33634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1.mm.bing.net/th?&amp;id=OIP.M07acfcd571605fcabbcc86ca7f99a04dH0&amp;w=300&amp;h=212&amp;c=0&amp;pid=1.9&amp;rs=0&amp;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254084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se1.mm.bing.net/th?&amp;id=OIP.Ma107e0ab2fb32ebcb470b049b2e742f7o0&amp;w=299&amp;h=194&amp;c=0&amp;pid=1.9&amp;rs=0&amp;p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654052"/>
            <a:ext cx="2847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7800" y="1945943"/>
            <a:ext cx="311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</a:t>
            </a:r>
            <a:endParaRPr lang="en-GB" sz="12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7800" y="4273385"/>
            <a:ext cx="311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Borrelia Burgdorferi </a:t>
            </a:r>
            <a:r>
              <a:rPr lang="it-IT" sz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Lyme Disease Bacteria</a:t>
            </a:r>
            <a:endParaRPr lang="en-GB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7325" y="6501903"/>
            <a:ext cx="311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Bifidobacterium animalis</a:t>
            </a:r>
            <a:endParaRPr lang="en-GB" sz="12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5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Archaea Domain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1359" y="928809"/>
            <a:ext cx="83550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Archaea are single-celled prokaryotic that were originally classified as bacteria which they resemble in appearance.  They have a unique ancient evolutionary history and are considered the oldest species of organisms on Earth.  They often live in extreme environments.</a:t>
            </a:r>
          </a:p>
          <a:p>
            <a:endParaRPr lang="en-MY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common features are:</a:t>
            </a:r>
          </a:p>
          <a:p>
            <a:endParaRPr lang="en-MY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genes and protein synthesis are more similar to eukaryotes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membranes contain fatty acid chains attached to glycerol by ether bridges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muerin in their cell walls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 more complex form of RNA polymerase</a:t>
            </a:r>
          </a:p>
          <a:p>
            <a:endParaRPr lang="en-MY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include:</a:t>
            </a:r>
            <a:endParaRPr lang="en-GB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Methanogens – metabolize hydrogen and carbon dioxide into methane</a:t>
            </a:r>
          </a:p>
          <a:p>
            <a:r>
              <a:rPr lang="en-GB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Halophiles – thrive in salt</a:t>
            </a:r>
          </a:p>
          <a:p>
            <a:r>
              <a:rPr lang="en-MY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Thermoacidophiles – thrive in acid and high temperatures (up to 110 degrees </a:t>
            </a:r>
            <a:r>
              <a:rPr lang="en-MY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Celsius</a:t>
            </a:r>
            <a:r>
              <a:rPr lang="en-MY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77" y="283191"/>
            <a:ext cx="3117838" cy="20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1977" y="2470244"/>
            <a:ext cx="311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Sulfolobus – </a:t>
            </a:r>
            <a:r>
              <a:rPr lang="en-US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acid, sulfur-rich environments</a:t>
            </a:r>
            <a:endParaRPr lang="en-GB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77" y="3429000"/>
            <a:ext cx="3117838" cy="20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1977" y="5625152"/>
            <a:ext cx="311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Halococcus salifodinae</a:t>
            </a:r>
            <a:r>
              <a:rPr lang="en-MY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lives in </a:t>
            </a:r>
            <a:r>
              <a:rPr lang="en-MY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with high concentrations of salt. </a:t>
            </a:r>
            <a:endParaRPr lang="en-GB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1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08001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Eukarya Domain</a:t>
            </a:r>
            <a:r>
              <a:rPr lang="en-GB" u="sng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484"/>
            <a:ext cx="11334750" cy="51162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 smtClean="0"/>
              <a:t>Eukarya are a group of organisms made up of one or more eukaryotic cells.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 smtClean="0"/>
              <a:t>Their common features are:</a:t>
            </a:r>
          </a:p>
          <a:p>
            <a:endParaRPr lang="en-US" sz="7200" dirty="0" smtClean="0"/>
          </a:p>
          <a:p>
            <a:r>
              <a:rPr lang="en-US" sz="7200" dirty="0" smtClean="0"/>
              <a:t>Their cells possess membrane-bounded organelles such as mitochondria and chloroplasts</a:t>
            </a:r>
          </a:p>
          <a:p>
            <a:r>
              <a:rPr lang="en-US" sz="7200" dirty="0" smtClean="0"/>
              <a:t>They have membranes containing fatty acid chains attached to glycerol by ester linkages</a:t>
            </a:r>
          </a:p>
          <a:p>
            <a:r>
              <a:rPr lang="en-US" sz="7200" dirty="0" smtClean="0"/>
              <a:t>Not all possess cells with a cell wall, but where they do it contains no murein</a:t>
            </a:r>
          </a:p>
          <a:p>
            <a:r>
              <a:rPr lang="en-US" sz="7200" dirty="0" smtClean="0"/>
              <a:t>Ribosomes are larger (80s) than in Bacteria and Archaea</a:t>
            </a:r>
            <a:r>
              <a:rPr lang="en-US" sz="6400" dirty="0" smtClean="0"/>
              <a:t>.</a:t>
            </a:r>
            <a:endParaRPr lang="en-GB" sz="6400" dirty="0"/>
          </a:p>
          <a:p>
            <a:endParaRPr lang="en-GB" sz="6400" b="1" dirty="0" smtClean="0"/>
          </a:p>
          <a:p>
            <a:pPr marL="0" indent="0">
              <a:buNone/>
            </a:pPr>
            <a:r>
              <a:rPr lang="en-GB" sz="7200" dirty="0" smtClean="0"/>
              <a:t>The Eukarya are divided into 4 Kingdoms</a:t>
            </a:r>
          </a:p>
          <a:p>
            <a:pPr marL="0" indent="0">
              <a:buNone/>
            </a:pPr>
            <a:r>
              <a:rPr lang="en-GB" sz="7200" b="1" dirty="0" smtClean="0"/>
              <a:t>Kingdom Fungi		</a:t>
            </a:r>
            <a:r>
              <a:rPr lang="en-GB" sz="7200" dirty="0" smtClean="0"/>
              <a:t>Saccharomycotina </a:t>
            </a:r>
            <a:r>
              <a:rPr lang="en-GB" sz="7200" dirty="0"/>
              <a:t>– includes true yeasts</a:t>
            </a:r>
          </a:p>
          <a:p>
            <a:pPr marL="0" indent="0">
              <a:buNone/>
            </a:pPr>
            <a:r>
              <a:rPr lang="en-GB" sz="7200" dirty="0" smtClean="0"/>
              <a:t>			Basidiomycota </a:t>
            </a:r>
            <a:r>
              <a:rPr lang="en-GB" sz="7200" dirty="0"/>
              <a:t>– includes shiitake mushrooms</a:t>
            </a:r>
            <a:endParaRPr lang="en-GB" sz="7200" b="1" dirty="0"/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b="1" dirty="0"/>
              <a:t>Kingdom Planta</a:t>
            </a:r>
            <a:r>
              <a:rPr lang="en-GB" sz="7200" dirty="0"/>
              <a:t>e </a:t>
            </a:r>
            <a:r>
              <a:rPr lang="en-GB" sz="7200" dirty="0" smtClean="0"/>
              <a:t>	Bryophyta </a:t>
            </a:r>
            <a:r>
              <a:rPr lang="en-GB" sz="7200" dirty="0"/>
              <a:t>– mosses</a:t>
            </a:r>
          </a:p>
          <a:p>
            <a:pPr marL="0" indent="0">
              <a:buNone/>
            </a:pPr>
            <a:r>
              <a:rPr lang="en-GB" sz="7200" dirty="0" smtClean="0"/>
              <a:t>			Magnoliophyta </a:t>
            </a:r>
            <a:r>
              <a:rPr lang="en-GB" sz="7200" dirty="0"/>
              <a:t>– flowering </a:t>
            </a:r>
            <a:r>
              <a:rPr lang="en-GB" sz="7200" dirty="0" smtClean="0"/>
              <a:t>plants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b="1" dirty="0"/>
              <a:t>Kingdom </a:t>
            </a:r>
            <a:r>
              <a:rPr lang="en-GB" sz="7200" b="1" dirty="0" smtClean="0"/>
              <a:t>Animalia	</a:t>
            </a:r>
            <a:r>
              <a:rPr lang="en-MY" sz="7200" dirty="0" smtClean="0"/>
              <a:t>Arthropoda </a:t>
            </a:r>
            <a:r>
              <a:rPr lang="en-MY" sz="7200" dirty="0"/>
              <a:t>– includes insects, arachnids, and crustaceans</a:t>
            </a:r>
          </a:p>
          <a:p>
            <a:pPr marL="0" indent="0">
              <a:buNone/>
            </a:pPr>
            <a:r>
              <a:rPr lang="en-MY" sz="7200" dirty="0" smtClean="0"/>
              <a:t>			Chordata </a:t>
            </a:r>
            <a:r>
              <a:rPr lang="en-MY" sz="7200" dirty="0"/>
              <a:t>– includes vertebrates and, as such, human </a:t>
            </a:r>
            <a:r>
              <a:rPr lang="en-MY" sz="7200" dirty="0" smtClean="0"/>
              <a:t>beings</a:t>
            </a:r>
          </a:p>
          <a:p>
            <a:pPr marL="0" indent="0">
              <a:buNone/>
            </a:pPr>
            <a:endParaRPr lang="en-MY" sz="7200" dirty="0"/>
          </a:p>
          <a:p>
            <a:pPr marL="0" indent="0">
              <a:buNone/>
            </a:pPr>
            <a:r>
              <a:rPr lang="en-GB" sz="7200" b="1" dirty="0"/>
              <a:t>Kingdom Protista</a:t>
            </a:r>
            <a:r>
              <a:rPr lang="en-GB" sz="7200" dirty="0"/>
              <a:t>  </a:t>
            </a:r>
            <a:r>
              <a:rPr lang="en-GB" sz="7200" dirty="0" smtClean="0"/>
              <a:t>	Rhodophyta </a:t>
            </a:r>
            <a:r>
              <a:rPr lang="en-GB" sz="7200" dirty="0"/>
              <a:t>– red algae</a:t>
            </a:r>
          </a:p>
          <a:p>
            <a:pPr marL="0" indent="0">
              <a:buNone/>
            </a:pPr>
            <a:r>
              <a:rPr lang="en-GB" sz="7200" dirty="0" smtClean="0"/>
              <a:t>			Chromalveolata </a:t>
            </a:r>
            <a:r>
              <a:rPr lang="en-GB" sz="7200" dirty="0"/>
              <a:t>– includes </a:t>
            </a:r>
            <a:r>
              <a:rPr lang="en-GB" sz="7200" dirty="0" smtClean="0"/>
              <a:t>dinoflagellates</a:t>
            </a:r>
            <a:endParaRPr lang="en-GB" sz="72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076198"/>
            <a:ext cx="3124200" cy="174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1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5281" r="5490" b="36450"/>
          <a:stretch/>
        </p:blipFill>
        <p:spPr bwMode="auto">
          <a:xfrm>
            <a:off x="0" y="0"/>
            <a:ext cx="8314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64" y="4538664"/>
            <a:ext cx="3111274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64" y="2213610"/>
            <a:ext cx="311127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media-2.web.britannica.com/eb-media/99/6599-004-94AB2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65" y="0"/>
            <a:ext cx="2869925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73464" y="4165694"/>
            <a:ext cx="3418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Cordyceps – parasitic fungus on an ant</a:t>
            </a:r>
            <a:endParaRPr lang="en-GB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1977" y="6448277"/>
            <a:ext cx="311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thrower fungus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1977" y="1885469"/>
            <a:ext cx="311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Diatoms and radiolarians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242" y="274638"/>
            <a:ext cx="10313158" cy="73529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Variation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0" y="3261815"/>
            <a:ext cx="7811069" cy="3410259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 many species of living things do you think are on Earth?</a:t>
            </a:r>
          </a:p>
          <a:p>
            <a:endParaRPr lang="en-GB" sz="2800" dirty="0"/>
          </a:p>
          <a:p>
            <a:r>
              <a:rPr lang="en-GB" sz="2800" dirty="0" smtClean="0"/>
              <a:t>Best Guess = between 10 – 100 million </a:t>
            </a:r>
          </a:p>
          <a:p>
            <a:r>
              <a:rPr lang="en-GB" sz="2800" dirty="0" smtClean="0"/>
              <a:t>Currently identified as 1.8 million</a:t>
            </a:r>
          </a:p>
          <a:p>
            <a:r>
              <a:rPr lang="en-GB" sz="2800" dirty="0" smtClean="0"/>
              <a:t>99% of the species that have ever lived are now extinct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82112"/>
            <a:ext cx="4346243" cy="3062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538" y="805218"/>
            <a:ext cx="3614541" cy="57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6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65214" r="5975" b="3650"/>
          <a:stretch/>
        </p:blipFill>
        <p:spPr bwMode="auto">
          <a:xfrm>
            <a:off x="-1" y="0"/>
            <a:ext cx="7581901" cy="51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s://lynchmenow.files.wordpress.com/2012/07/strange-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65148"/>
            <a:ext cx="288997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1" y="5047213"/>
            <a:ext cx="24713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47213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4" b="5519"/>
          <a:stretch/>
        </p:blipFill>
        <p:spPr bwMode="auto">
          <a:xfrm>
            <a:off x="8159556" y="4705349"/>
            <a:ext cx="2143125" cy="21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343150"/>
            <a:ext cx="3007495" cy="2011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5350" y="2039357"/>
            <a:ext cx="311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 tree flower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5350" y="4397091"/>
            <a:ext cx="311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Baobab trees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5740" y="6069334"/>
            <a:ext cx="124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frog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2250" y="5961613"/>
            <a:ext cx="102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sea isopod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0896" y="6069334"/>
            <a:ext cx="140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 fish</a:t>
            </a:r>
            <a:endParaRPr lang="en-GB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1774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Taxonomy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1129"/>
            <a:ext cx="10972800" cy="4775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400" dirty="0" smtClean="0"/>
              <a:t>A </a:t>
            </a:r>
            <a:r>
              <a:rPr lang="en-MY" sz="2400" dirty="0"/>
              <a:t>group of similar organisms at any level is </a:t>
            </a:r>
            <a:r>
              <a:rPr lang="en-MY" sz="2400" dirty="0" smtClean="0"/>
              <a:t>called </a:t>
            </a:r>
            <a:r>
              <a:rPr lang="en-MY" sz="2400" dirty="0"/>
              <a:t>a taxon and the science of classification is called taxonomy.  Various characteristics are used to group </a:t>
            </a:r>
            <a:r>
              <a:rPr lang="en-MY" sz="2400" dirty="0" smtClean="0"/>
              <a:t>organisms:</a:t>
            </a:r>
            <a:endParaRPr lang="en-MY" sz="24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Morphology - visible </a:t>
            </a:r>
            <a:r>
              <a:rPr lang="en-GB" sz="2000" dirty="0" smtClean="0"/>
              <a:t>structures</a:t>
            </a:r>
            <a:endParaRPr lang="en-GB" sz="2000" dirty="0"/>
          </a:p>
          <a:p>
            <a:r>
              <a:rPr lang="en-MY" sz="2000" dirty="0"/>
              <a:t>Ultrastructure - microscopic features (e.g. </a:t>
            </a:r>
            <a:br>
              <a:rPr lang="en-MY" sz="2000" dirty="0"/>
            </a:br>
            <a:r>
              <a:rPr lang="en-MY" sz="2000" dirty="0"/>
              <a:t>cell wall</a:t>
            </a:r>
            <a:r>
              <a:rPr lang="en-MY" sz="2000" dirty="0" smtClean="0"/>
              <a:t>)</a:t>
            </a:r>
            <a:endParaRPr lang="en-GB" sz="2000" dirty="0"/>
          </a:p>
          <a:p>
            <a:r>
              <a:rPr lang="en-MY" sz="2000" dirty="0"/>
              <a:t>Embryology - stages of embryo </a:t>
            </a:r>
            <a:r>
              <a:rPr lang="en-MY" sz="2000" dirty="0" smtClean="0"/>
              <a:t>development</a:t>
            </a:r>
            <a:endParaRPr lang="en-GB" sz="2000" dirty="0"/>
          </a:p>
          <a:p>
            <a:r>
              <a:rPr lang="en-MY" sz="2000" dirty="0" smtClean="0"/>
              <a:t>Palaeontology </a:t>
            </a:r>
            <a:r>
              <a:rPr lang="en-MY" sz="2000" dirty="0"/>
              <a:t>- structure &amp; age of </a:t>
            </a:r>
            <a:r>
              <a:rPr lang="en-MY" sz="2000" dirty="0" smtClean="0"/>
              <a:t>fossils</a:t>
            </a:r>
            <a:endParaRPr lang="en-GB" sz="2000" dirty="0"/>
          </a:p>
          <a:p>
            <a:r>
              <a:rPr lang="en-GB" sz="2000" dirty="0"/>
              <a:t>Ethology - behaviour patterns (animals</a:t>
            </a:r>
            <a:r>
              <a:rPr lang="en-GB" sz="2000" dirty="0" smtClean="0"/>
              <a:t>!)</a:t>
            </a:r>
            <a:endParaRPr lang="en-GB" sz="2000" dirty="0"/>
          </a:p>
          <a:p>
            <a:r>
              <a:rPr lang="en-MY" sz="2000" dirty="0"/>
              <a:t>Biochemistry - Metabolic pathways used by </a:t>
            </a:r>
            <a:br>
              <a:rPr lang="en-MY" sz="2000" dirty="0"/>
            </a:br>
            <a:r>
              <a:rPr lang="en-MY" sz="2000" dirty="0"/>
              <a:t>an </a:t>
            </a:r>
            <a:r>
              <a:rPr lang="en-MY" sz="2000" dirty="0" smtClean="0"/>
              <a:t>organism</a:t>
            </a:r>
            <a:endParaRPr lang="en-GB" sz="2000" dirty="0"/>
          </a:p>
          <a:p>
            <a:r>
              <a:rPr lang="en-MY" sz="2000" dirty="0" smtClean="0"/>
              <a:t>Molecular </a:t>
            </a:r>
            <a:r>
              <a:rPr lang="en-MY" sz="2000" dirty="0"/>
              <a:t>Biology - sequence of an </a:t>
            </a:r>
            <a:br>
              <a:rPr lang="en-MY" sz="2000" dirty="0"/>
            </a:br>
            <a:r>
              <a:rPr lang="en-MY" sz="2000" dirty="0"/>
              <a:t>organisms DNA/proteins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19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164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Taxonomic Groups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7588" y="1013347"/>
            <a:ext cx="51361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400" dirty="0"/>
              <a:t>The </a:t>
            </a:r>
            <a:r>
              <a:rPr lang="en-MY" sz="2400" dirty="0" smtClean="0"/>
              <a:t>hierarchy </a:t>
            </a:r>
            <a:r>
              <a:rPr lang="en-MY" sz="2400" dirty="0"/>
              <a:t>actually has 8 different ranks</a:t>
            </a:r>
          </a:p>
          <a:p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Domain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Kingdom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Phylum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Class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Order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Family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Genus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Species</a:t>
            </a:r>
          </a:p>
          <a:p>
            <a:endParaRPr lang="en-GB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32060" y="1600201"/>
            <a:ext cx="61278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/>
              <a:t>You only need to understand </a:t>
            </a:r>
            <a:r>
              <a:rPr lang="en-MY" sz="2400" dirty="0" smtClean="0"/>
              <a:t>the principles </a:t>
            </a:r>
            <a:r>
              <a:rPr lang="en-MY" sz="2400" dirty="0"/>
              <a:t>of sorting species into </a:t>
            </a:r>
            <a:r>
              <a:rPr lang="en-MY" sz="2400" dirty="0" smtClean="0"/>
              <a:t>groups </a:t>
            </a:r>
            <a:r>
              <a:rPr lang="en-MY" sz="2400" dirty="0"/>
              <a:t>- you won't have to </a:t>
            </a:r>
            <a:r>
              <a:rPr lang="en-MY" sz="2400" dirty="0" smtClean="0"/>
              <a:t>remember </a:t>
            </a:r>
            <a:r>
              <a:rPr lang="en-MY" sz="2400" dirty="0"/>
              <a:t>all the details for any </a:t>
            </a:r>
            <a:br>
              <a:rPr lang="en-MY" sz="2400" dirty="0"/>
            </a:br>
            <a:r>
              <a:rPr lang="en-MY" sz="2400" dirty="0"/>
              <a:t>particular species. They can ask </a:t>
            </a:r>
            <a:r>
              <a:rPr lang="en-MY" sz="2400" dirty="0" smtClean="0"/>
              <a:t>you </a:t>
            </a:r>
            <a:r>
              <a:rPr lang="en-MY" sz="2400" dirty="0"/>
              <a:t>about the simplest form of </a:t>
            </a:r>
            <a:r>
              <a:rPr lang="en-MY" sz="2400" dirty="0" smtClean="0"/>
              <a:t>classification </a:t>
            </a:r>
            <a:r>
              <a:rPr lang="en-MY" sz="2400" dirty="0"/>
              <a:t>relating to domain </a:t>
            </a:r>
            <a:r>
              <a:rPr lang="en-MY" sz="2400" dirty="0" smtClean="0"/>
              <a:t>theory</a:t>
            </a:r>
            <a:r>
              <a:rPr lang="en-MY" sz="24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1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2592"/>
          </a:xfrm>
        </p:spPr>
        <p:txBody>
          <a:bodyPr>
            <a:normAutofit/>
          </a:bodyPr>
          <a:lstStyle/>
          <a:p>
            <a:r>
              <a:rPr lang="en-GB" b="1" dirty="0" smtClean="0"/>
              <a:t>Phylogeny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41" y="1136177"/>
            <a:ext cx="6614615" cy="3019925"/>
          </a:xfrm>
        </p:spPr>
        <p:txBody>
          <a:bodyPr>
            <a:noAutofit/>
          </a:bodyPr>
          <a:lstStyle/>
          <a:p>
            <a:r>
              <a:rPr lang="en-MY" sz="2000" dirty="0" smtClean="0"/>
              <a:t>The evolutionary </a:t>
            </a:r>
            <a:r>
              <a:rPr lang="en-MY" sz="2000" dirty="0"/>
              <a:t>relationship </a:t>
            </a:r>
            <a:r>
              <a:rPr lang="en-MY" sz="2000" dirty="0" smtClean="0"/>
              <a:t>between </a:t>
            </a:r>
            <a:r>
              <a:rPr lang="en-MY" sz="2000" dirty="0"/>
              <a:t>organisms is called </a:t>
            </a:r>
            <a:r>
              <a:rPr lang="en-MY" sz="2000" dirty="0" smtClean="0"/>
              <a:t>phylogeny.</a:t>
            </a:r>
            <a:endParaRPr lang="en-GB" sz="2000" dirty="0"/>
          </a:p>
          <a:p>
            <a:r>
              <a:rPr lang="en-MY" sz="2000" dirty="0"/>
              <a:t>Phylogenetic trees represent </a:t>
            </a:r>
            <a:r>
              <a:rPr lang="en-MY" sz="2000" dirty="0" smtClean="0"/>
              <a:t>these </a:t>
            </a:r>
            <a:r>
              <a:rPr lang="en-MY" sz="2000" dirty="0"/>
              <a:t>relationships</a:t>
            </a:r>
            <a:r>
              <a:rPr lang="en-MY" sz="2000" dirty="0" smtClean="0"/>
              <a:t>.</a:t>
            </a:r>
            <a:endParaRPr lang="en-GB" sz="2000" dirty="0"/>
          </a:p>
          <a:p>
            <a:r>
              <a:rPr lang="en-MY" sz="2000" dirty="0" smtClean="0"/>
              <a:t>The oldest </a:t>
            </a:r>
            <a:r>
              <a:rPr lang="en-MY" sz="2000" dirty="0"/>
              <a:t>groups/species </a:t>
            </a:r>
            <a:r>
              <a:rPr lang="en-MY" sz="2000" dirty="0" smtClean="0"/>
              <a:t>are at </a:t>
            </a:r>
            <a:r>
              <a:rPr lang="en-MY" sz="2000" dirty="0"/>
              <a:t>the base </a:t>
            </a:r>
            <a:r>
              <a:rPr lang="en-MY" sz="2000" dirty="0" smtClean="0"/>
              <a:t>and </a:t>
            </a:r>
            <a:r>
              <a:rPr lang="en-MY" sz="2000" dirty="0"/>
              <a:t>the most recent at the end of the </a:t>
            </a:r>
            <a:r>
              <a:rPr lang="en-MY" sz="2000" dirty="0" smtClean="0"/>
              <a:t>branches.</a:t>
            </a:r>
            <a:endParaRPr lang="en-MY" sz="2000" dirty="0"/>
          </a:p>
          <a:p>
            <a:pPr marL="341313" indent="-34131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It demonstrates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the point of divergence from common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ancestor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and different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groups </a:t>
            </a:r>
          </a:p>
          <a:p>
            <a:pPr marL="347663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e.g.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members of the hominidae </a:t>
            </a:r>
            <a:endParaRPr lang="en-US" sz="20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7663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family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(great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apes and</a:t>
            </a:r>
          </a:p>
          <a:p>
            <a:pPr marL="347663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humans).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9688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Closely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related species </a:t>
            </a:r>
            <a:endParaRPr lang="en-US" sz="20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347663" indent="0"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diverged </a:t>
            </a:r>
            <a:r>
              <a:rPr lang="en-US" sz="20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most </a:t>
            </a:r>
            <a:r>
              <a:rPr lang="en-US" sz="20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recently.</a:t>
            </a:r>
            <a:endParaRPr lang="en-US" sz="20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0" indent="0">
              <a:buNone/>
            </a:pPr>
            <a:r>
              <a:rPr lang="en-MY" sz="2000" dirty="0"/>
              <a:t/>
            </a:r>
            <a:br>
              <a:rPr lang="en-MY" sz="2000" dirty="0"/>
            </a:br>
            <a:endParaRPr lang="en-GB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5" y="956831"/>
            <a:ext cx="41719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335" y="6090806"/>
            <a:ext cx="8220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tree shows the 5 kingdoms and the phyla into </a:t>
            </a:r>
            <a:br>
              <a:rPr lang="en-MY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they </a:t>
            </a:r>
            <a:r>
              <a:rPr lang="en-MY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(before Domain theory)</a:t>
            </a:r>
            <a:endParaRPr lang="en-MY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8" y="3266421"/>
            <a:ext cx="2965903" cy="346372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8743" y="5764614"/>
            <a:ext cx="38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http://www.youtube.com/watch?v=fQwI90bkJl4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295" y="885825"/>
            <a:ext cx="2769642" cy="2105026"/>
          </a:xfrm>
        </p:spPr>
        <p:txBody>
          <a:bodyPr>
            <a:normAutofit/>
          </a:bodyPr>
          <a:lstStyle/>
          <a:p>
            <a:pPr algn="l"/>
            <a:r>
              <a:rPr lang="en-MY" sz="2000" dirty="0"/>
              <a:t>This tree shows the phylogeny within the class of </a:t>
            </a:r>
            <a:r>
              <a:rPr lang="en-MY" sz="2000" b="1" dirty="0" smtClean="0"/>
              <a:t>Mammalia</a:t>
            </a:r>
            <a:r>
              <a:rPr lang="en-MY" sz="2000" dirty="0" smtClean="0"/>
              <a:t> </a:t>
            </a:r>
            <a:r>
              <a:rPr lang="en-MY" sz="2000" dirty="0"/>
              <a:t>- showing the orders into which it </a:t>
            </a:r>
            <a:r>
              <a:rPr lang="en-MY" sz="2000" dirty="0" smtClean="0"/>
              <a:t>divides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0959"/>
            <a:ext cx="10972800" cy="569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b="1" dirty="0" smtClean="0"/>
              <a:t>Phylogeny </a:t>
            </a:r>
            <a:r>
              <a:rPr lang="en-MY" b="1" dirty="0"/>
              <a:t>of Placental Mammal </a:t>
            </a:r>
            <a:r>
              <a:rPr lang="en-MY" b="1" dirty="0" smtClean="0"/>
              <a:t>Orders</a:t>
            </a:r>
            <a:endParaRPr lang="en-MY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" y="885823"/>
            <a:ext cx="8615788" cy="58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The Primate Order</a:t>
            </a:r>
            <a:r>
              <a:rPr lang="en-GB" dirty="0">
                <a:solidFill>
                  <a:srgbClr val="00FF00"/>
                </a:solidFill>
                <a:latin typeface="Comic Sans MS"/>
              </a:rPr>
              <a:t/>
            </a:r>
            <a:br>
              <a:rPr lang="en-GB" dirty="0">
                <a:solidFill>
                  <a:srgbClr val="00FF00"/>
                </a:solidFill>
                <a:latin typeface="Comic Sans MS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95" y="926226"/>
            <a:ext cx="6782795" cy="58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3" y="926226"/>
            <a:ext cx="3438216" cy="36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Common Ancestry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5787" r="4309" b="4575"/>
          <a:stretch/>
        </p:blipFill>
        <p:spPr bwMode="auto">
          <a:xfrm>
            <a:off x="6446293" y="97467"/>
            <a:ext cx="5745707" cy="676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5836693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mic Sans MS" charset="0"/>
              <a:buChar char="•"/>
              <a:defRPr/>
            </a:pPr>
            <a:r>
              <a:rPr lang="en-US" sz="2400" dirty="0">
                <a:ea typeface="Lucida Grande" charset="0"/>
                <a:cs typeface="Lucida Grande" charset="0"/>
              </a:rPr>
              <a:t>Species that appear to be very similar, and hence closely related, must have shared a common ancestor in recent evolutionary </a:t>
            </a:r>
            <a:r>
              <a:rPr lang="en-US" sz="2400" dirty="0" smtClean="0">
                <a:ea typeface="Lucida Grande" charset="0"/>
                <a:cs typeface="Lucida Grande" charset="0"/>
              </a:rPr>
              <a:t>history</a:t>
            </a:r>
          </a:p>
          <a:p>
            <a:pPr>
              <a:buFont typeface="Comic Sans MS" charset="0"/>
              <a:buChar char="•"/>
              <a:defRPr/>
            </a:pPr>
            <a:endParaRPr lang="en-US" sz="2400" dirty="0"/>
          </a:p>
          <a:p>
            <a:pPr>
              <a:buFont typeface="Comic Sans MS" charset="0"/>
              <a:buChar char="•"/>
              <a:defRPr/>
            </a:pPr>
            <a:r>
              <a:rPr lang="en-US" sz="2400" dirty="0">
                <a:ea typeface="Lucida Grande" charset="0"/>
                <a:cs typeface="Lucida Grande" charset="0"/>
              </a:rPr>
              <a:t>Species that appear to be very different, and hence distantly related, must have shared a common ancestor far back in evolutionary history 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618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/>
              <a:t>Evidence for relationships between </a:t>
            </a:r>
            <a:r>
              <a:rPr lang="en-MY" sz="3600" b="1" dirty="0" smtClean="0"/>
              <a:t>organisms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Genetic </a:t>
            </a:r>
            <a:r>
              <a:rPr lang="en-GB" u="sng" dirty="0" smtClean="0"/>
              <a:t>Comparisons</a:t>
            </a:r>
            <a:r>
              <a:rPr lang="en-GB" dirty="0" smtClean="0"/>
              <a:t> (To be covered in more detail next term)</a:t>
            </a:r>
            <a:endParaRPr lang="en-GB" dirty="0"/>
          </a:p>
          <a:p>
            <a:pPr>
              <a:buFont typeface="Symbol"/>
              <a:buChar char="·"/>
            </a:pPr>
            <a:r>
              <a:rPr lang="en-GB" dirty="0"/>
              <a:t>DNA</a:t>
            </a:r>
          </a:p>
          <a:p>
            <a:pPr marL="800100" lvl="2" indent="0">
              <a:buNone/>
            </a:pPr>
            <a:r>
              <a:rPr lang="en-GB" dirty="0"/>
              <a:t> - Base sequences</a:t>
            </a:r>
          </a:p>
          <a:p>
            <a:pPr marL="800100" lvl="2" indent="0">
              <a:buNone/>
            </a:pPr>
            <a:r>
              <a:rPr lang="en-GB" dirty="0"/>
              <a:t> - DNA Hybridisation</a:t>
            </a:r>
          </a:p>
          <a:p>
            <a:pPr>
              <a:buFont typeface="Symbol"/>
              <a:buChar char="·"/>
            </a:pPr>
            <a:r>
              <a:rPr lang="en-GB" dirty="0"/>
              <a:t>Proteins</a:t>
            </a:r>
          </a:p>
          <a:p>
            <a:pPr marL="800100" lvl="2" indent="0">
              <a:buNone/>
            </a:pPr>
            <a:r>
              <a:rPr lang="en-GB" dirty="0"/>
              <a:t> - amino acid sequences</a:t>
            </a:r>
          </a:p>
          <a:p>
            <a:pPr marL="800100" lvl="2" indent="0">
              <a:buNone/>
            </a:pPr>
            <a:r>
              <a:rPr lang="en-GB" dirty="0"/>
              <a:t> - immunological comparisons (agglutination)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Courtship Behaviour</a:t>
            </a:r>
          </a:p>
          <a:p>
            <a:pPr>
              <a:buFont typeface="Symbol"/>
              <a:buChar char="·"/>
            </a:pPr>
            <a:r>
              <a:rPr lang="en-MY" dirty="0"/>
              <a:t>The origin of all courtship behaviour is genetic &amp; </a:t>
            </a:r>
            <a:r>
              <a:rPr lang="en-MY" dirty="0" smtClean="0"/>
              <a:t>therefore </a:t>
            </a:r>
            <a:r>
              <a:rPr lang="en-MY" dirty="0"/>
              <a:t>gives evidence for evolutionary </a:t>
            </a:r>
            <a:r>
              <a:rPr lang="en-MY" dirty="0" smtClean="0"/>
              <a:t>relationships </a:t>
            </a:r>
            <a:r>
              <a:rPr lang="en-MY" dirty="0"/>
              <a:t>between species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95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38" y="301933"/>
            <a:ext cx="109728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Courtship </a:t>
            </a:r>
            <a:r>
              <a:rPr lang="en-GB" sz="3600" b="1" dirty="0" smtClean="0"/>
              <a:t>Behaviour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800" dirty="0"/>
              <a:t>Reproduction is vital for the continuation of a </a:t>
            </a:r>
            <a:r>
              <a:rPr lang="en-MY" sz="2800" dirty="0" smtClean="0"/>
              <a:t>species </a:t>
            </a:r>
            <a:r>
              <a:rPr lang="en-MY" sz="2800" dirty="0"/>
              <a:t>(or some would argue the continuation of </a:t>
            </a:r>
            <a:r>
              <a:rPr lang="en-MY" sz="2800" dirty="0" smtClean="0"/>
              <a:t>genes</a:t>
            </a:r>
            <a:r>
              <a:rPr lang="en-MY" sz="2800" dirty="0"/>
              <a:t>).</a:t>
            </a:r>
          </a:p>
          <a:p>
            <a:pPr marL="0" indent="0">
              <a:buNone/>
            </a:pPr>
            <a:endParaRPr lang="en-MY" sz="2800" dirty="0" smtClean="0"/>
          </a:p>
          <a:p>
            <a:pPr marL="0" indent="0">
              <a:buNone/>
            </a:pPr>
            <a:r>
              <a:rPr lang="en-MY" sz="2800" u="sng" dirty="0" smtClean="0"/>
              <a:t>Inherited </a:t>
            </a:r>
            <a:r>
              <a:rPr lang="en-MY" sz="2800" u="sng" dirty="0"/>
              <a:t>(genetic) courtship behaviour allows</a:t>
            </a:r>
            <a:r>
              <a:rPr lang="en-MY" sz="2800" dirty="0"/>
              <a:t>:</a:t>
            </a:r>
          </a:p>
          <a:p>
            <a:pPr>
              <a:buFont typeface="Symbol"/>
              <a:buChar char="·"/>
            </a:pPr>
            <a:r>
              <a:rPr lang="en-MY" sz="2800" dirty="0"/>
              <a:t>recognition of members of their own species</a:t>
            </a:r>
          </a:p>
          <a:p>
            <a:pPr>
              <a:buFont typeface="Symbol"/>
              <a:buChar char="·"/>
            </a:pPr>
            <a:r>
              <a:rPr lang="en-MY" sz="2800" dirty="0"/>
              <a:t>identification of a mate that is capable of breeding</a:t>
            </a:r>
          </a:p>
          <a:p>
            <a:pPr>
              <a:buFont typeface="Symbol"/>
              <a:buChar char="·"/>
            </a:pPr>
            <a:r>
              <a:rPr lang="en-MY" sz="2800" dirty="0"/>
              <a:t>formation of a pair bond</a:t>
            </a:r>
          </a:p>
          <a:p>
            <a:pPr>
              <a:buFont typeface="Symbol"/>
              <a:buChar char="·"/>
            </a:pPr>
            <a:r>
              <a:rPr lang="en-GB" sz="2800" dirty="0" smtClean="0"/>
              <a:t>synchronisation </a:t>
            </a:r>
            <a:r>
              <a:rPr lang="en-GB" sz="2800" dirty="0"/>
              <a:t>of mating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9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Courtship Behaviour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In summary this </a:t>
            </a:r>
            <a:r>
              <a:rPr lang="en-MY" dirty="0"/>
              <a:t>allows viable mates to produce offspring </a:t>
            </a:r>
            <a:br>
              <a:rPr lang="en-MY" dirty="0"/>
            </a:br>
            <a:r>
              <a:rPr lang="en-MY" dirty="0"/>
              <a:t>that are </a:t>
            </a:r>
            <a:r>
              <a:rPr lang="en-MY" dirty="0" smtClean="0"/>
              <a:t>fertile.</a:t>
            </a:r>
            <a:endParaRPr lang="en-MY" dirty="0"/>
          </a:p>
          <a:p>
            <a:r>
              <a:rPr lang="en-MY" dirty="0"/>
              <a:t>Males &amp; (particularly) females can advertise to </a:t>
            </a:r>
            <a:br>
              <a:rPr lang="en-MY" dirty="0"/>
            </a:br>
            <a:r>
              <a:rPr lang="en-MY" dirty="0"/>
              <a:t>potential mates that they are ready to </a:t>
            </a:r>
            <a:r>
              <a:rPr lang="en-MY" dirty="0" smtClean="0"/>
              <a:t>reproduce</a:t>
            </a:r>
          </a:p>
          <a:p>
            <a:endParaRPr lang="en-MY" dirty="0"/>
          </a:p>
          <a:p>
            <a:r>
              <a:rPr lang="en-GB" sz="2400" b="1" dirty="0">
                <a:hlinkClick r:id="rId2"/>
              </a:rPr>
              <a:t>http://</a:t>
            </a:r>
            <a:r>
              <a:rPr lang="en-GB" sz="2400" b="1" dirty="0" smtClean="0">
                <a:hlinkClick r:id="rId2"/>
              </a:rPr>
              <a:t>www.youtube.com/watch?v=yC6JM8oZzwI</a:t>
            </a:r>
            <a:endParaRPr lang="en-GB" sz="2400" b="1" dirty="0"/>
          </a:p>
          <a:p>
            <a:r>
              <a:rPr lang="en-GB" sz="2400" b="1" dirty="0">
                <a:hlinkClick r:id="rId3"/>
              </a:rPr>
              <a:t>https://</a:t>
            </a:r>
            <a:r>
              <a:rPr lang="en-GB" sz="2400" b="1" dirty="0" smtClean="0">
                <a:hlinkClick r:id="rId3"/>
              </a:rPr>
              <a:t>www.youtube.com/watch?v=W7QZnwKqopo</a:t>
            </a:r>
            <a:endParaRPr lang="en-GB" sz="2400" b="1" dirty="0" smtClean="0"/>
          </a:p>
          <a:p>
            <a:r>
              <a:rPr lang="en-GB" sz="2400" b="1" dirty="0" smtClean="0">
                <a:hlinkClick r:id="rId4"/>
              </a:rPr>
              <a:t>http</a:t>
            </a:r>
            <a:r>
              <a:rPr lang="en-GB" sz="2400" b="1" dirty="0">
                <a:hlinkClick r:id="rId4"/>
              </a:rPr>
              <a:t>://</a:t>
            </a:r>
            <a:r>
              <a:rPr lang="en-GB" sz="2400" b="1" dirty="0" smtClean="0">
                <a:hlinkClick r:id="rId4"/>
              </a:rPr>
              <a:t>www.youtube.com/watch?v=pKKMAF_wt9Q</a:t>
            </a:r>
            <a:endParaRPr lang="en-GB" sz="2400" b="1" dirty="0" smtClean="0"/>
          </a:p>
          <a:p>
            <a:r>
              <a:rPr lang="en-GB" sz="2400" b="1" dirty="0">
                <a:hlinkClick r:id="rId5"/>
              </a:rPr>
              <a:t>https://</a:t>
            </a:r>
            <a:r>
              <a:rPr lang="en-GB" sz="2400" b="1" dirty="0" smtClean="0">
                <a:hlinkClick r:id="rId5"/>
              </a:rPr>
              <a:t>www.youtube.com/watch?v=kxuijR_KdPg</a:t>
            </a:r>
            <a:endParaRPr lang="en-GB" sz="2400" b="1" dirty="0" smtClean="0"/>
          </a:p>
          <a:p>
            <a:endParaRPr lang="en-GB" sz="2400" b="1" dirty="0" smtClean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4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Species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9367"/>
            <a:ext cx="10972800" cy="47067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Species are the basic unit of classification (but it is not always easy to define)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Organisms </a:t>
            </a:r>
            <a:r>
              <a:rPr lang="en-GB" dirty="0" smtClean="0"/>
              <a:t>in </a:t>
            </a:r>
            <a:r>
              <a:rPr lang="en-GB" dirty="0" smtClean="0"/>
              <a:t>the same </a:t>
            </a:r>
            <a:r>
              <a:rPr lang="en-GB" dirty="0" smtClean="0"/>
              <a:t>species:</a:t>
            </a:r>
            <a:endParaRPr lang="en-GB" dirty="0" smtClean="0"/>
          </a:p>
          <a:p>
            <a:r>
              <a:rPr lang="en-GB" dirty="0" smtClean="0"/>
              <a:t>Are similar in appearance (morphology), behaviour and biochemistry, and have the same ecological niche</a:t>
            </a:r>
          </a:p>
          <a:p>
            <a:r>
              <a:rPr lang="en-GB" dirty="0" smtClean="0"/>
              <a:t>Can breed together in their natural </a:t>
            </a:r>
            <a:r>
              <a:rPr lang="en-GB" dirty="0" smtClean="0"/>
              <a:t>environment </a:t>
            </a:r>
            <a:r>
              <a:rPr lang="en-GB" dirty="0" smtClean="0"/>
              <a:t>to produce fertile offspring.</a:t>
            </a:r>
          </a:p>
          <a:p>
            <a:r>
              <a:rPr lang="en-GB" dirty="0" smtClean="0"/>
              <a:t>Share a common ancestor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6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8126"/>
          </a:xfrm>
        </p:spPr>
        <p:txBody>
          <a:bodyPr>
            <a:normAutofit fontScale="90000"/>
          </a:bodyPr>
          <a:lstStyle/>
          <a:p>
            <a:r>
              <a:rPr lang="en-MY" b="1" dirty="0"/>
              <a:t>The Binominal System of Naming </a:t>
            </a:r>
            <a:r>
              <a:rPr lang="en-MY" b="1" dirty="0" smtClean="0"/>
              <a:t>Species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684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MY" dirty="0" smtClean="0"/>
              <a:t>2 Names are used based on Latin or Greek names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MY" dirty="0" smtClean="0"/>
              <a:t>1. Generic Name - gives the genus (like a surname)</a:t>
            </a:r>
          </a:p>
          <a:p>
            <a:pPr marL="0" indent="0">
              <a:buNone/>
            </a:pPr>
            <a:r>
              <a:rPr lang="en-MY" dirty="0" smtClean="0"/>
              <a:t>2. Specific Name - gives the species (like a 1st name)</a:t>
            </a:r>
          </a:p>
          <a:p>
            <a:pPr marL="0" indent="0">
              <a:buNone/>
            </a:pPr>
            <a:r>
              <a:rPr lang="en-MY" dirty="0" smtClean="0"/>
              <a:t> </a:t>
            </a:r>
          </a:p>
          <a:p>
            <a:pPr marL="0" indent="0">
              <a:buNone/>
            </a:pPr>
            <a:r>
              <a:rPr lang="en-MY" dirty="0" smtClean="0"/>
              <a:t>No two species share the same specific name</a:t>
            </a:r>
          </a:p>
          <a:p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	Always </a:t>
            </a:r>
            <a:r>
              <a:rPr lang="en-GB" dirty="0"/>
              <a:t>capital </a:t>
            </a:r>
            <a:r>
              <a:rPr lang="en-GB" dirty="0" smtClean="0"/>
              <a:t>letter		</a:t>
            </a:r>
            <a:r>
              <a:rPr lang="en-GB" dirty="0"/>
              <a:t>Always lower case letter</a:t>
            </a:r>
          </a:p>
          <a:p>
            <a:endParaRPr lang="en-GB" dirty="0"/>
          </a:p>
          <a:p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			</a:t>
            </a:r>
            <a:r>
              <a:rPr lang="en-GB" sz="5800" b="1" i="1" u="sng" dirty="0" smtClean="0"/>
              <a:t>Homo sapiens</a:t>
            </a:r>
          </a:p>
          <a:p>
            <a:pPr marL="0" indent="0">
              <a:buNone/>
            </a:pPr>
            <a:endParaRPr lang="en-GB" b="1" i="1" u="sng" dirty="0"/>
          </a:p>
          <a:p>
            <a:pPr marL="0" indent="0">
              <a:buNone/>
            </a:pPr>
            <a:r>
              <a:rPr lang="en-GB" dirty="0" smtClean="0"/>
              <a:t>				Always </a:t>
            </a:r>
            <a:r>
              <a:rPr lang="en-GB" dirty="0"/>
              <a:t>in italics </a:t>
            </a:r>
          </a:p>
          <a:p>
            <a:pPr marL="0" indent="0">
              <a:buNone/>
            </a:pPr>
            <a:r>
              <a:rPr lang="en-GB" dirty="0" smtClean="0"/>
              <a:t>			          (</a:t>
            </a:r>
            <a:r>
              <a:rPr lang="en-GB" dirty="0"/>
              <a:t>or underlined handwritten)</a:t>
            </a:r>
          </a:p>
          <a:p>
            <a:endParaRPr lang="en-GB" b="1" i="1" u="sng" dirty="0" smtClean="0"/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83893" y="3589361"/>
            <a:ext cx="1064525" cy="6550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17826" y="3691719"/>
            <a:ext cx="1069075" cy="552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3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85106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Carolus </a:t>
            </a:r>
            <a:r>
              <a:rPr lang="en-GB" sz="4000" b="1" dirty="0" smtClean="0"/>
              <a:t>Linnaeus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517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What did he do?</a:t>
            </a:r>
          </a:p>
          <a:p>
            <a:r>
              <a:rPr lang="en-GB" sz="2800" dirty="0" smtClean="0"/>
              <a:t>Devised a </a:t>
            </a:r>
            <a:r>
              <a:rPr lang="en-GB" sz="2800" dirty="0" smtClean="0"/>
              <a:t>hierarchical </a:t>
            </a:r>
            <a:r>
              <a:rPr lang="en-GB" sz="2800" dirty="0" smtClean="0"/>
              <a:t>structure for classification</a:t>
            </a:r>
          </a:p>
          <a:p>
            <a:r>
              <a:rPr lang="en-GB" sz="2800" dirty="0" smtClean="0"/>
              <a:t>Similar organisms </a:t>
            </a:r>
            <a:r>
              <a:rPr lang="en-GB" sz="2800" dirty="0" smtClean="0"/>
              <a:t>were organised </a:t>
            </a:r>
            <a:r>
              <a:rPr lang="en-GB" sz="2800" dirty="0" smtClean="0"/>
              <a:t>into groups</a:t>
            </a:r>
          </a:p>
          <a:p>
            <a:r>
              <a:rPr lang="en-GB" sz="2800" dirty="0" smtClean="0"/>
              <a:t>These </a:t>
            </a:r>
            <a:r>
              <a:rPr lang="en-GB" sz="2800" dirty="0" smtClean="0"/>
              <a:t>were contained </a:t>
            </a:r>
            <a:r>
              <a:rPr lang="en-GB" sz="2800" dirty="0" smtClean="0"/>
              <a:t>within larger composite </a:t>
            </a:r>
            <a:r>
              <a:rPr lang="en-GB" sz="2800" dirty="0"/>
              <a:t>g</a:t>
            </a:r>
            <a:r>
              <a:rPr lang="en-GB" sz="2800" dirty="0" smtClean="0"/>
              <a:t>roups</a:t>
            </a:r>
          </a:p>
          <a:p>
            <a:r>
              <a:rPr lang="en-GB" sz="2800" dirty="0" smtClean="0"/>
              <a:t>There was no </a:t>
            </a:r>
            <a:r>
              <a:rPr lang="en-GB" sz="2800" dirty="0" smtClean="0"/>
              <a:t>overlap between groups and a species can only appear once.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730" y="1208631"/>
            <a:ext cx="3090209" cy="46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730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Classification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172" y="1282321"/>
            <a:ext cx="5945875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organisation of living things into groups</a:t>
            </a:r>
          </a:p>
          <a:p>
            <a:endParaRPr lang="en-GB" b="1" dirty="0"/>
          </a:p>
          <a:p>
            <a:r>
              <a:rPr lang="en-GB" dirty="0"/>
              <a:t>H</a:t>
            </a:r>
            <a:r>
              <a:rPr lang="en-GB" dirty="0" smtClean="0"/>
              <a:t>elps </a:t>
            </a:r>
            <a:r>
              <a:rPr lang="en-GB" dirty="0"/>
              <a:t>to bring order to our understanding of living organisms</a:t>
            </a:r>
          </a:p>
          <a:p>
            <a:endParaRPr lang="en-GB" b="1" dirty="0"/>
          </a:p>
          <a:p>
            <a:r>
              <a:rPr lang="en-GB" dirty="0"/>
              <a:t>H</a:t>
            </a:r>
            <a:r>
              <a:rPr lang="en-GB" dirty="0" smtClean="0"/>
              <a:t>elps </a:t>
            </a:r>
            <a:r>
              <a:rPr lang="en-GB" dirty="0"/>
              <a:t>us to understand the origins of all life on Earth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1" y="1282321"/>
            <a:ext cx="5243299" cy="46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72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14" y="128630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2 main forms of biological classification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MY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93233"/>
              </p:ext>
            </p:extLst>
          </p:nvPr>
        </p:nvGraphicFramePr>
        <p:xfrm>
          <a:off x="395784" y="2125385"/>
          <a:ext cx="11368586" cy="434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293"/>
                <a:gridCol w="5684293"/>
              </a:tblGrid>
              <a:tr h="563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Artificial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Natural/Phylogenetic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805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Grouped according to simple, observable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differences e.g. colour, size, no. of legs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Based on evolutionary relationships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04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Analogous Characteristics = the same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function with different evolutionary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origins e.g. wings in butterflies &amp; birds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Species classified into groups using shared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features derived from ancestors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8055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Groups are arranged into a hierarchy - i.e.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groups into larger groups with no overlap</a:t>
                      </a:r>
                    </a:p>
                  </a:txBody>
                  <a:tcPr/>
                </a:tc>
              </a:tr>
              <a:tr h="10472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Based on homologous characteristics (same </a:t>
                      </a:r>
                      <a:br>
                        <a:rPr lang="en-MY" dirty="0" smtClean="0"/>
                      </a:br>
                      <a:r>
                        <a:rPr lang="en-MY" dirty="0" smtClean="0"/>
                        <a:t>origin, different function</a:t>
                      </a:r>
                    </a:p>
                    <a:p>
                      <a:r>
                        <a:rPr lang="en-MY" dirty="0" smtClean="0"/>
                        <a:t>e.g. wing of bat, arm of human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1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Hierarchy displayed as a tree or </a:t>
            </a:r>
            <a:r>
              <a:rPr lang="en-US" sz="2800" dirty="0" smtClean="0"/>
              <a:t>Venn </a:t>
            </a:r>
            <a:r>
              <a:rPr lang="en-US" sz="2800" dirty="0"/>
              <a:t>diagram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4" y="1106333"/>
            <a:ext cx="5898960" cy="50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4" y="1110055"/>
            <a:ext cx="4722114" cy="49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3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2592"/>
          </a:xfrm>
        </p:spPr>
        <p:txBody>
          <a:bodyPr>
            <a:noAutofit/>
          </a:bodyPr>
          <a:lstStyle/>
          <a:p>
            <a:pPr algn="l"/>
            <a:r>
              <a:rPr lang="en-MY" sz="2800" dirty="0"/>
              <a:t>Could you sort these football </a:t>
            </a:r>
            <a:r>
              <a:rPr lang="en-MY" sz="2800" dirty="0" smtClean="0"/>
              <a:t>clubs </a:t>
            </a:r>
            <a:r>
              <a:rPr lang="en-MY" sz="2800" dirty="0"/>
              <a:t>into a </a:t>
            </a:r>
            <a:r>
              <a:rPr lang="en-MY" sz="2800" dirty="0" smtClean="0"/>
              <a:t>hierarchical </a:t>
            </a:r>
            <a:r>
              <a:rPr lang="en-MY" sz="2800" dirty="0"/>
              <a:t>groups</a:t>
            </a:r>
            <a:r>
              <a:rPr lang="en-MY" sz="2800" dirty="0" smtClean="0"/>
              <a:t>?</a:t>
            </a:r>
            <a:endParaRPr lang="en-GB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17146" r="10422" b="7353"/>
          <a:stretch/>
        </p:blipFill>
        <p:spPr bwMode="auto">
          <a:xfrm>
            <a:off x="818867" y="3316406"/>
            <a:ext cx="1009934" cy="13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9892" r="9156" b="8902"/>
          <a:stretch/>
        </p:blipFill>
        <p:spPr bwMode="auto">
          <a:xfrm>
            <a:off x="5418161" y="4879074"/>
            <a:ext cx="1119117" cy="11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0404" r="10630" b="9669"/>
          <a:stretch/>
        </p:blipFill>
        <p:spPr bwMode="auto">
          <a:xfrm>
            <a:off x="2879678" y="1965277"/>
            <a:ext cx="1050877" cy="10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8550" r="20941" b="7698"/>
          <a:stretch/>
        </p:blipFill>
        <p:spPr bwMode="auto">
          <a:xfrm>
            <a:off x="8297839" y="1660154"/>
            <a:ext cx="941695" cy="112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6755" r="10484" b="6383"/>
          <a:stretch/>
        </p:blipFill>
        <p:spPr bwMode="auto">
          <a:xfrm>
            <a:off x="9689910" y="3973024"/>
            <a:ext cx="859809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9900" r="16506" b="9291"/>
          <a:stretch/>
        </p:blipFill>
        <p:spPr bwMode="auto">
          <a:xfrm>
            <a:off x="3302758" y="4299045"/>
            <a:ext cx="982639" cy="11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82" y="1853711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tse1.mm.bing.net/th?id=A04b0c3942dad5adb5f322bca4b66b456&amp;w=118&amp;h=149&amp;c=7&amp;rs=1&amp;qlt=90&amp;pid=3.1&amp;rm=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 b="13576"/>
          <a:stretch/>
        </p:blipFill>
        <p:spPr bwMode="auto">
          <a:xfrm>
            <a:off x="7278102" y="3901586"/>
            <a:ext cx="1123950" cy="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494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6392</TotalTime>
  <Words>1026</Words>
  <Application>Microsoft Office PowerPoint</Application>
  <PresentationFormat>Custom</PresentationFormat>
  <Paragraphs>206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Species, Classification and Taxonomy</vt:lpstr>
      <vt:lpstr>Variation</vt:lpstr>
      <vt:lpstr>Species</vt:lpstr>
      <vt:lpstr>The Binominal System of Naming Species</vt:lpstr>
      <vt:lpstr>Carolus Linnaeus</vt:lpstr>
      <vt:lpstr>Classification</vt:lpstr>
      <vt:lpstr>Classification</vt:lpstr>
      <vt:lpstr>Hierarchy displayed as a tree or Venn diagram </vt:lpstr>
      <vt:lpstr>Could you sort these football clubs into a hierarchical groups?</vt:lpstr>
      <vt:lpstr>PowerPoint Presentation</vt:lpstr>
      <vt:lpstr>PowerPoint Presentation</vt:lpstr>
      <vt:lpstr>PowerPoint Presentation</vt:lpstr>
      <vt:lpstr>PowerPoint Presentation</vt:lpstr>
      <vt:lpstr>Pentadactyl Limb of Vertebrates</vt:lpstr>
      <vt:lpstr>Domain Theory</vt:lpstr>
      <vt:lpstr>Bacteria Domain </vt:lpstr>
      <vt:lpstr>Archaea Domain </vt:lpstr>
      <vt:lpstr>Eukarya Domain </vt:lpstr>
      <vt:lpstr>PowerPoint Presentation</vt:lpstr>
      <vt:lpstr>PowerPoint Presentation</vt:lpstr>
      <vt:lpstr>Taxonomy</vt:lpstr>
      <vt:lpstr>Taxonomic Groups</vt:lpstr>
      <vt:lpstr>Phylogeny</vt:lpstr>
      <vt:lpstr>This tree shows the phylogeny within the class of Mammalia - showing the orders into which it divides</vt:lpstr>
      <vt:lpstr>The Primate Order </vt:lpstr>
      <vt:lpstr>Common Ancestry</vt:lpstr>
      <vt:lpstr>Evidence for relationships between organisms</vt:lpstr>
      <vt:lpstr>Courtship Behaviour</vt:lpstr>
      <vt:lpstr>Courtship Behaviour 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Chatwin</dc:creator>
  <cp:lastModifiedBy>rob chat</cp:lastModifiedBy>
  <cp:revision>66</cp:revision>
  <cp:lastPrinted>2016-03-08T14:55:05Z</cp:lastPrinted>
  <dcterms:created xsi:type="dcterms:W3CDTF">2016-03-07T13:38:24Z</dcterms:created>
  <dcterms:modified xsi:type="dcterms:W3CDTF">2016-03-25T08:59:47Z</dcterms:modified>
</cp:coreProperties>
</file>