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72" r:id="rId5"/>
    <p:sldId id="273" r:id="rId6"/>
    <p:sldId id="274" r:id="rId7"/>
    <p:sldId id="275" r:id="rId8"/>
    <p:sldId id="276" r:id="rId9"/>
    <p:sldId id="257" r:id="rId10"/>
    <p:sldId id="260" r:id="rId11"/>
    <p:sldId id="277" r:id="rId12"/>
    <p:sldId id="269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B93F2-2B35-4544-9626-B7530CB541AE}" type="datetimeFigureOut">
              <a:rPr lang="en-US" smtClean="0"/>
              <a:pPr/>
              <a:t>3/14/2016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5188C-CD19-4C86-8666-439D3DE020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56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stream.godalming.ac.uk/View.aspx?ID=6625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estream.godalming.ac.uk/View.aspx?ID=662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tream.godalming.ac.uk/View.aspx?ID=6627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hyperlink" Target="http://estream.godalming.ac.uk/View.aspx?ID=662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is stress?</a:t>
            </a:r>
          </a:p>
          <a:p>
            <a:pPr lvl="0"/>
            <a:r>
              <a:rPr lang="en-GB" dirty="0"/>
              <a:t>What is arousal and how does it affect performance?</a:t>
            </a:r>
          </a:p>
          <a:p>
            <a:pPr lvl="0"/>
            <a:r>
              <a:rPr lang="en-GB" dirty="0"/>
              <a:t>What is meant by the drive theory?</a:t>
            </a:r>
          </a:p>
          <a:p>
            <a:pPr lvl="0"/>
            <a:r>
              <a:rPr lang="en-GB" dirty="0"/>
              <a:t>What is meant by the inverted u theory?</a:t>
            </a:r>
          </a:p>
          <a:p>
            <a:pPr lvl="0"/>
            <a:r>
              <a:rPr lang="en-GB" dirty="0"/>
              <a:t>What is anxiety? What is the difference between state and trait anxiety?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106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Why does a leader need to know about the drive theory and how will it influence </a:t>
            </a:r>
            <a:r>
              <a:rPr lang="en-GB" dirty="0" smtClean="0"/>
              <a:t>my session?</a:t>
            </a:r>
            <a:endParaRPr lang="en-GB" dirty="0"/>
          </a:p>
          <a:p>
            <a:pPr lvl="0"/>
            <a:r>
              <a:rPr lang="en-GB" dirty="0"/>
              <a:t>Why does a leader need to be aware of the inverted u theory and how will it influence </a:t>
            </a:r>
            <a:r>
              <a:rPr lang="en-GB" dirty="0" smtClean="0"/>
              <a:t>my session?</a:t>
            </a:r>
            <a:endParaRPr lang="en-GB" dirty="0"/>
          </a:p>
          <a:p>
            <a:pPr lvl="0"/>
            <a:r>
              <a:rPr lang="en-GB" dirty="0"/>
              <a:t>How can a sport leader control arousal in sports performers</a:t>
            </a:r>
            <a:r>
              <a:rPr lang="en-GB" dirty="0" smtClean="0"/>
              <a:t>? Make reference to your led session. </a:t>
            </a:r>
            <a:endParaRPr lang="en-GB" dirty="0"/>
          </a:p>
          <a:p>
            <a:pPr lvl="0"/>
            <a:r>
              <a:rPr lang="en-GB" dirty="0" smtClean="0"/>
              <a:t>Describe </a:t>
            </a:r>
            <a:r>
              <a:rPr lang="en-GB" b="1" dirty="0" smtClean="0"/>
              <a:t>three</a:t>
            </a:r>
            <a:r>
              <a:rPr lang="en-GB" dirty="0" smtClean="0"/>
              <a:t> stress </a:t>
            </a:r>
            <a:r>
              <a:rPr lang="en-GB" dirty="0"/>
              <a:t>management techniques and </a:t>
            </a:r>
            <a:r>
              <a:rPr lang="en-GB" dirty="0" smtClean="0"/>
              <a:t>explain how </a:t>
            </a:r>
            <a:r>
              <a:rPr lang="en-GB" dirty="0"/>
              <a:t>they work.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32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stress?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7432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‘A substantial imbalance between demand and response capability, under conditions where failure to meet that demand has important consequences.’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3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371600"/>
            <a:ext cx="4506685" cy="52578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914400"/>
          </a:xfrm>
        </p:spPr>
        <p:txBody>
          <a:bodyPr/>
          <a:lstStyle/>
          <a:p>
            <a:r>
              <a:rPr lang="en-GB" dirty="0" smtClean="0"/>
              <a:t>The stress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63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arousal?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‘ a general physiological and psychological activation varying from deep sleep to intense excitement’.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Can be split into somatic arousal and cognitive arousal.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04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GB" dirty="0" smtClean="0"/>
              <a:t>Drive theory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19200"/>
            <a:ext cx="6781800" cy="391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4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 case study in </a:t>
            </a:r>
            <a:r>
              <a:rPr lang="en-GB" b="1" dirty="0" smtClean="0"/>
              <a:t>control of arousal</a:t>
            </a:r>
            <a:r>
              <a:rPr lang="en-GB" b="1" dirty="0" smtClean="0"/>
              <a:t>: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England Penalty-taking at major tournaments</a:t>
            </a:r>
            <a:endParaRPr lang="en-GB" b="1" dirty="0"/>
          </a:p>
        </p:txBody>
      </p:sp>
      <p:pic>
        <p:nvPicPr>
          <p:cNvPr id="2050" name="Picture 2" descr="http://newsimg.bbc.co.uk/media/images/42923000/jpg/_42923733_pearce1990get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133600"/>
            <a:ext cx="1143000" cy="1143000"/>
          </a:xfrm>
          <a:prstGeom prst="rect">
            <a:avLst/>
          </a:prstGeom>
          <a:noFill/>
        </p:spPr>
      </p:pic>
      <p:pic>
        <p:nvPicPr>
          <p:cNvPr id="2052" name="Picture 4" descr="Top Ten: Penalty shoot-ou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133600"/>
            <a:ext cx="1143000" cy="1238250"/>
          </a:xfrm>
          <a:prstGeom prst="rect">
            <a:avLst/>
          </a:prstGeom>
          <a:noFill/>
        </p:spPr>
      </p:pic>
      <p:pic>
        <p:nvPicPr>
          <p:cNvPr id="8" name="Picture 2" descr="http://humankinetics.files.wordpress.com/2009/12/beckham-pen-mis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2057400"/>
            <a:ext cx="1031176" cy="1261378"/>
          </a:xfrm>
          <a:prstGeom prst="rect">
            <a:avLst/>
          </a:prstGeom>
          <a:noFill/>
        </p:spPr>
      </p:pic>
      <p:pic>
        <p:nvPicPr>
          <p:cNvPr id="2054" name="Picture 6" descr="http://i.dailymail.co.uk/i/pix/2008/06/19/article-0-04E8269C0000044D-995_468x356.jpg"/>
          <p:cNvPicPr>
            <a:picLocks noChangeAspect="1" noChangeArrowheads="1"/>
          </p:cNvPicPr>
          <p:nvPr/>
        </p:nvPicPr>
        <p:blipFill>
          <a:blip r:embed="rId5" cstate="print"/>
          <a:srcRect b="4335"/>
          <a:stretch>
            <a:fillRect/>
          </a:stretch>
        </p:blipFill>
        <p:spPr bwMode="auto">
          <a:xfrm>
            <a:off x="7543800" y="2286000"/>
            <a:ext cx="1372475" cy="99876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305800" y="152400"/>
            <a:ext cx="719171" cy="98488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Psych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3505200"/>
            <a:ext cx="83058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2400" y="3810000"/>
            <a:ext cx="1176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1990</a:t>
            </a:r>
          </a:p>
          <a:p>
            <a:pPr algn="ctr"/>
            <a:r>
              <a:rPr lang="en-GB" dirty="0" smtClean="0"/>
              <a:t>World Cup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95300" y="36195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781300" y="36195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362700" y="36195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8191500" y="36195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33600" y="3733800"/>
            <a:ext cx="16181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1996</a:t>
            </a:r>
          </a:p>
          <a:p>
            <a:pPr algn="ctr"/>
            <a:r>
              <a:rPr lang="en-GB" dirty="0" smtClean="0"/>
              <a:t>European </a:t>
            </a:r>
          </a:p>
          <a:p>
            <a:pPr algn="ctr"/>
            <a:r>
              <a:rPr lang="en-GB" dirty="0" smtClean="0"/>
              <a:t>Championships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8800" y="3733800"/>
            <a:ext cx="161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2004</a:t>
            </a:r>
          </a:p>
          <a:p>
            <a:pPr algn="ctr"/>
            <a:r>
              <a:rPr lang="en-GB" dirty="0" smtClean="0"/>
              <a:t>European </a:t>
            </a:r>
          </a:p>
          <a:p>
            <a:pPr algn="ctr"/>
            <a:r>
              <a:rPr lang="en-GB" dirty="0" smtClean="0"/>
              <a:t>Championships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00" y="3733800"/>
            <a:ext cx="1176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2006</a:t>
            </a:r>
          </a:p>
          <a:p>
            <a:pPr algn="ctr"/>
            <a:r>
              <a:rPr lang="en-GB" dirty="0" smtClean="0"/>
              <a:t>World Cup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05200" y="6096000"/>
            <a:ext cx="2633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Watch E-stream clip: 2051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" y="5029200"/>
          <a:ext cx="8763000" cy="929640"/>
        </p:xfrm>
        <a:graphic>
          <a:graphicData uri="http://schemas.openxmlformats.org/drawingml/2006/table">
            <a:tbl>
              <a:tblPr/>
              <a:tblGrid>
                <a:gridCol w="2921000"/>
                <a:gridCol w="3251200"/>
                <a:gridCol w="2590800"/>
              </a:tblGrid>
              <a:tr h="230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  <a:hlinkClick r:id="rId6"/>
                        </a:rPr>
                        <a:t>View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Portugal </a:t>
                      </a:r>
                      <a:r>
                        <a:rPr lang="en-GB" sz="1400" dirty="0" err="1">
                          <a:latin typeface="Tahoma"/>
                          <a:ea typeface="Times New Roman"/>
                          <a:cs typeface="Tahoma"/>
                        </a:rPr>
                        <a:t>vs</a:t>
                      </a: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 England Penalty shoot out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World Cup 2006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  <a:hlinkClick r:id="rId7"/>
                        </a:rPr>
                        <a:t>View</a:t>
                      </a:r>
                      <a:r>
                        <a:rPr lang="en-GB" sz="1400">
                          <a:latin typeface="Tahoma"/>
                          <a:ea typeface="Times New Roman"/>
                        </a:rPr>
                        <a:t> </a:t>
                      </a:r>
                      <a:endParaRPr lang="en-GB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World Cup Penalty Shoot Out 1990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/>
                          <a:ea typeface="Times New Roman"/>
                          <a:cs typeface="Tahoma"/>
                        </a:rPr>
                        <a:t>Germany vs England</a:t>
                      </a:r>
                      <a:r>
                        <a:rPr lang="en-GB" sz="1400">
                          <a:latin typeface="Tahoma"/>
                          <a:ea typeface="Times New Roman"/>
                        </a:rPr>
                        <a:t> </a:t>
                      </a:r>
                      <a:endParaRPr lang="en-GB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  <a:hlinkClick r:id="rId8"/>
                        </a:rPr>
                        <a:t>View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EM 1996 Germany </a:t>
                      </a:r>
                      <a:r>
                        <a:rPr lang="en-GB" sz="1400" dirty="0" err="1">
                          <a:latin typeface="Tahoma"/>
                          <a:ea typeface="Times New Roman"/>
                          <a:cs typeface="Tahoma"/>
                        </a:rPr>
                        <a:t>vs</a:t>
                      </a: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 England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Tahoma"/>
                          <a:ea typeface="Times New Roman"/>
                          <a:cs typeface="Tahoma"/>
                        </a:rPr>
                        <a:t>Euro Cup penalty shoot out</a:t>
                      </a:r>
                      <a:r>
                        <a:rPr lang="en-GB" sz="1400">
                          <a:latin typeface="Tahoma"/>
                          <a:ea typeface="Times New Roman"/>
                        </a:rPr>
                        <a:t> </a:t>
                      </a:r>
                      <a:endParaRPr lang="en-GB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latin typeface="Tahoma"/>
                          <a:ea typeface="Times New Roman"/>
                          <a:cs typeface="Tahoma"/>
                          <a:hlinkClick r:id="rId9"/>
                        </a:rPr>
                        <a:t>View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Euro 2004 - Portugal </a:t>
                      </a:r>
                      <a:r>
                        <a:rPr lang="en-GB" sz="1400" dirty="0" err="1">
                          <a:latin typeface="Tahoma"/>
                          <a:ea typeface="Times New Roman"/>
                          <a:cs typeface="Tahoma"/>
                        </a:rPr>
                        <a:t>vs</a:t>
                      </a: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 England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ahoma"/>
                          <a:ea typeface="Times New Roman"/>
                          <a:cs typeface="Tahoma"/>
                        </a:rPr>
                        <a:t>Penalty shoot out</a:t>
                      </a:r>
                      <a:r>
                        <a:rPr lang="en-GB" sz="1400" dirty="0">
                          <a:latin typeface="Tahoma"/>
                          <a:ea typeface="Times New Roman"/>
                        </a:rPr>
                        <a:t> </a:t>
                      </a:r>
                      <a:endParaRPr lang="en-GB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Inverted U theory of Arousal</a:t>
            </a:r>
            <a:endParaRPr lang="en-GB" b="1" dirty="0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209800" y="1905000"/>
            <a:ext cx="2514600" cy="3429000"/>
          </a:xfrm>
          <a:custGeom>
            <a:avLst/>
            <a:gdLst>
              <a:gd name="G0" fmla="+- 629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29"/>
              <a:gd name="G18" fmla="*/ 629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629 10800 0"/>
              <a:gd name="G26" fmla="?: G9 G17 G25"/>
              <a:gd name="G27" fmla="?: G9 0 21600"/>
              <a:gd name="G28" fmla="cos 10800 11796480"/>
              <a:gd name="G29" fmla="sin 10800 11796480"/>
              <a:gd name="G30" fmla="sin 629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085 w 21600"/>
              <a:gd name="T15" fmla="*/ 10800 h 21600"/>
              <a:gd name="T16" fmla="*/ 10800 w 21600"/>
              <a:gd name="T17" fmla="*/ 10171 h 21600"/>
              <a:gd name="T18" fmla="*/ 16515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171" y="10800"/>
                </a:moveTo>
                <a:cubicBezTo>
                  <a:pt x="10171" y="10452"/>
                  <a:pt x="10452" y="10171"/>
                  <a:pt x="10800" y="10171"/>
                </a:cubicBezTo>
                <a:cubicBezTo>
                  <a:pt x="11147" y="10170"/>
                  <a:pt x="11428" y="10452"/>
                  <a:pt x="1142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99CCFF"/>
              </a:gs>
              <a:gs pos="50000">
                <a:srgbClr val="99CCFF">
                  <a:gamma/>
                  <a:shade val="46275"/>
                  <a:invGamma/>
                </a:srgbClr>
              </a:gs>
              <a:gs pos="100000">
                <a:srgbClr val="99CCFF"/>
              </a:gs>
            </a:gsLst>
            <a:lin ang="0" scaled="1"/>
          </a:gra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505200" y="1905000"/>
            <a:ext cx="0" cy="1714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09800" y="1905000"/>
            <a:ext cx="0" cy="17129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2209800" y="3581400"/>
            <a:ext cx="25209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2057400" y="1905000"/>
            <a:ext cx="0" cy="630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2057400" y="2895600"/>
            <a:ext cx="0" cy="539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24200" y="3657600"/>
            <a:ext cx="911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Arousal</a:t>
            </a:r>
            <a:endParaRPr lang="en-GB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114800" y="3810000"/>
            <a:ext cx="720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2362200" y="3810000"/>
            <a:ext cx="720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114301" y="867591"/>
            <a:ext cx="1790700" cy="1371600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As arousal increases so too does the quality of performance up to a critical or optimal point after this threshold if arousal continues to increase performance will deteriorate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971800" y="1371600"/>
            <a:ext cx="10668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Inverted U Hypothesis</a:t>
            </a: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oper Black" pitchFamily="18" charset="0"/>
            </a:endParaRPr>
          </a:p>
        </p:txBody>
      </p:sp>
      <p:pic>
        <p:nvPicPr>
          <p:cNvPr id="20" name="Picture 6" descr="http://i.dailymail.co.uk/i/pix/2008/06/19/article-0-04E8269C0000044D-995_468x356.jpg"/>
          <p:cNvPicPr>
            <a:picLocks noChangeAspect="1" noChangeArrowheads="1"/>
          </p:cNvPicPr>
          <p:nvPr/>
        </p:nvPicPr>
        <p:blipFill>
          <a:blip r:embed="rId2" cstate="print"/>
          <a:srcRect b="4335"/>
          <a:stretch>
            <a:fillRect/>
          </a:stretch>
        </p:blipFill>
        <p:spPr bwMode="auto">
          <a:xfrm>
            <a:off x="5185954" y="1065463"/>
            <a:ext cx="3505200" cy="2550771"/>
          </a:xfrm>
          <a:prstGeom prst="rect">
            <a:avLst/>
          </a:prstGeom>
          <a:noFill/>
        </p:spPr>
      </p:pic>
      <p:graphicFrame>
        <p:nvGraphicFramePr>
          <p:cNvPr id="2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399200"/>
              </p:ext>
            </p:extLst>
          </p:nvPr>
        </p:nvGraphicFramePr>
        <p:xfrm>
          <a:off x="360362" y="4282468"/>
          <a:ext cx="82296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High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Factors causing differences in Optimal Arousal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Extrovert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Introvert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Simple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Task 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Complex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Autonomous/ expert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Stage of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Learning/ experience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Associative/ novice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400"/>
            <a:ext cx="8229600" cy="792162"/>
          </a:xfrm>
        </p:spPr>
        <p:txBody>
          <a:bodyPr/>
          <a:lstStyle/>
          <a:p>
            <a:r>
              <a:rPr lang="en-GB" dirty="0" smtClean="0"/>
              <a:t>Catastrophe theory of arousal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447" y="2362200"/>
            <a:ext cx="5247105" cy="4097055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19800" y="1276350"/>
            <a:ext cx="2514600" cy="2171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Catastrophe Theory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prediction of performance in relation to arousal follows the inverted U Theory up to the threshold of arousal. According to Catastrophe Theory just after this point there is a rapid decline in performance (a catastrophe occurs).</a:t>
            </a:r>
            <a:r>
              <a:rPr kumimoji="0" lang="en-GB" alt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performer must regain control of their emotional state in order to return to the optimal state.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6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881" y="1137285"/>
            <a:ext cx="8839200" cy="838200"/>
          </a:xfrm>
        </p:spPr>
        <p:txBody>
          <a:bodyPr>
            <a:noAutofit/>
          </a:bodyPr>
          <a:lstStyle/>
          <a:p>
            <a:r>
              <a:rPr lang="en-GB" sz="2800" dirty="0" smtClean="0"/>
              <a:t>Anxiety = a negative emotional state with feelings of nervousness, worry, and apprehension associated with arousal in the body.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566"/>
            <a:ext cx="3733800" cy="1676400"/>
          </a:xfrm>
          <a:solidFill>
            <a:schemeClr val="accent1"/>
          </a:solidFill>
        </p:spPr>
        <p:txBody>
          <a:bodyPr>
            <a:normAutofit fontScale="70000" lnSpcReduction="20000"/>
          </a:bodyPr>
          <a:lstStyle/>
          <a:p>
            <a:r>
              <a:rPr lang="en-GB" sz="5100" dirty="0" smtClean="0">
                <a:solidFill>
                  <a:schemeClr val="bg1"/>
                </a:solidFill>
              </a:rPr>
              <a:t>Cognitive anxiety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Thought component.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Worry, apprehension, fear of </a:t>
            </a:r>
          </a:p>
          <a:p>
            <a:pPr>
              <a:buNone/>
            </a:pPr>
            <a:r>
              <a:rPr lang="en-GB" dirty="0" smtClean="0">
                <a:solidFill>
                  <a:schemeClr val="bg1"/>
                </a:solidFill>
              </a:rPr>
              <a:t>failure, negative evaluations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04719" y="2394858"/>
            <a:ext cx="3733800" cy="1676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6500" dirty="0" smtClean="0">
                <a:solidFill>
                  <a:schemeClr val="bg1"/>
                </a:solidFill>
              </a:rPr>
              <a:t>Somatic</a:t>
            </a:r>
            <a:r>
              <a:rPr kumimoji="0" lang="en-GB" sz="6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anxiety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Physical component –triggered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 cognitive component.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Sweaty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palms, butterflies,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increased HR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325983"/>
            <a:ext cx="3733800" cy="1676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900" dirty="0" smtClean="0">
                <a:solidFill>
                  <a:schemeClr val="bg1"/>
                </a:solidFill>
              </a:rPr>
              <a:t>State</a:t>
            </a:r>
            <a:r>
              <a:rPr kumimoji="0" lang="en-GB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anxiety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Situational. Temporary unstable response.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04719" y="4325983"/>
            <a:ext cx="3733800" cy="1676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7600" dirty="0" smtClean="0">
                <a:solidFill>
                  <a:schemeClr val="bg1"/>
                </a:solidFill>
              </a:rPr>
              <a:t>Trait </a:t>
            </a:r>
            <a:r>
              <a:rPr kumimoji="0" lang="en-GB" sz="7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anxiety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5100" dirty="0" smtClean="0">
                <a:solidFill>
                  <a:schemeClr val="bg1"/>
                </a:solidFill>
              </a:rPr>
              <a:t>General disposition –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5100" dirty="0" smtClean="0">
                <a:solidFill>
                  <a:schemeClr val="bg1"/>
                </a:solidFill>
              </a:rPr>
              <a:t> part of personality.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5100" dirty="0" smtClean="0">
                <a:solidFill>
                  <a:schemeClr val="bg1"/>
                </a:solidFill>
              </a:rPr>
              <a:t> Stable. </a:t>
            </a:r>
            <a:endParaRPr kumimoji="0" lang="en-GB" sz="5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05800" y="152400"/>
            <a:ext cx="719171" cy="98488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</a:rPr>
              <a:t>16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Psych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2355" y="6248400"/>
            <a:ext cx="4899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Watch </a:t>
            </a:r>
            <a:r>
              <a:rPr lang="en-GB" dirty="0" err="1" smtClean="0"/>
              <a:t>e</a:t>
            </a:r>
            <a:r>
              <a:rPr lang="en-GB" dirty="0" smtClean="0"/>
              <a:t>-stream clip 6680 – ‘Rory </a:t>
            </a:r>
            <a:r>
              <a:rPr lang="en-GB" dirty="0" err="1" smtClean="0"/>
              <a:t>McIlroy</a:t>
            </a:r>
            <a:r>
              <a:rPr lang="en-GB" dirty="0" smtClean="0"/>
              <a:t> Choking’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3AB002E-C2F9-42F9-8358-9FB9E220E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CD8A2F-C8D4-45C7-A9DF-BA987322E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CF084-B28A-451E-8FF3-6FFF2BC918D0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461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Cooper Black</vt:lpstr>
      <vt:lpstr>Tahoma</vt:lpstr>
      <vt:lpstr>Times New Roman</vt:lpstr>
      <vt:lpstr>Office Theme</vt:lpstr>
      <vt:lpstr>Stress</vt:lpstr>
      <vt:lpstr>What is stress?</vt:lpstr>
      <vt:lpstr>The stress process</vt:lpstr>
      <vt:lpstr>What is arousal?</vt:lpstr>
      <vt:lpstr>Drive theory</vt:lpstr>
      <vt:lpstr>A case study in control of arousal: England Penalty-taking at major tournaments</vt:lpstr>
      <vt:lpstr>Inverted U theory of Arousal</vt:lpstr>
      <vt:lpstr>Catastrophe theory of arousal</vt:lpstr>
      <vt:lpstr>Anxiety = a negative emotional state with feelings of nervousness, worry, and apprehension associated with arousal in the body. </vt:lpstr>
      <vt:lpstr>Homework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 Control</dc:title>
  <dc:creator>Kevin</dc:creator>
  <cp:lastModifiedBy>Kevin Broad</cp:lastModifiedBy>
  <cp:revision>100</cp:revision>
  <dcterms:created xsi:type="dcterms:W3CDTF">2006-08-16T00:00:00Z</dcterms:created>
  <dcterms:modified xsi:type="dcterms:W3CDTF">2016-03-14T11:39:25Z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