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3"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B4DF53-7F36-4CF3-A4B9-CC5B5B3838F7}"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en-GB"/>
        </a:p>
      </dgm:t>
    </dgm:pt>
    <dgm:pt modelId="{242E0BF3-9F04-4B2D-96F2-21D47DED1E3E}">
      <dgm:prSet phldrT="[Text]"/>
      <dgm:spPr/>
      <dgm:t>
        <a:bodyPr/>
        <a:lstStyle/>
        <a:p>
          <a:r>
            <a:rPr lang="en-GB" dirty="0" smtClean="0"/>
            <a:t>Intrinsic</a:t>
          </a:r>
          <a:endParaRPr lang="en-GB" dirty="0"/>
        </a:p>
      </dgm:t>
    </dgm:pt>
    <dgm:pt modelId="{F72AC67B-023A-4441-867B-36F84AB49FE4}" type="parTrans" cxnId="{178A0F25-8624-4369-94CF-D3067ED56F73}">
      <dgm:prSet/>
      <dgm:spPr/>
      <dgm:t>
        <a:bodyPr/>
        <a:lstStyle/>
        <a:p>
          <a:endParaRPr lang="en-GB"/>
        </a:p>
      </dgm:t>
    </dgm:pt>
    <dgm:pt modelId="{77B0B317-E74C-4526-9FA2-BF14D07B773B}" type="sibTrans" cxnId="{178A0F25-8624-4369-94CF-D3067ED56F73}">
      <dgm:prSet/>
      <dgm:spPr/>
      <dgm:t>
        <a:bodyPr/>
        <a:lstStyle/>
        <a:p>
          <a:endParaRPr lang="en-GB"/>
        </a:p>
      </dgm:t>
    </dgm:pt>
    <dgm:pt modelId="{5DC5ED98-752F-44FF-95B3-2A211B9D57E5}">
      <dgm:prSet phldrT="[Text]"/>
      <dgm:spPr/>
      <dgm:t>
        <a:bodyPr/>
        <a:lstStyle/>
        <a:p>
          <a:pPr algn="just"/>
          <a:r>
            <a:rPr lang="en-GB" dirty="0" smtClean="0"/>
            <a:t>From internal mechanisms or sources inside the body</a:t>
          </a:r>
          <a:endParaRPr lang="en-GB" dirty="0"/>
        </a:p>
      </dgm:t>
    </dgm:pt>
    <dgm:pt modelId="{44352AA3-7888-4F6A-A712-956EE9C46AB3}" type="parTrans" cxnId="{EA8D897E-8455-4AB1-BD16-698C6462F3A8}">
      <dgm:prSet/>
      <dgm:spPr/>
      <dgm:t>
        <a:bodyPr/>
        <a:lstStyle/>
        <a:p>
          <a:endParaRPr lang="en-GB"/>
        </a:p>
      </dgm:t>
    </dgm:pt>
    <dgm:pt modelId="{F499AE53-B0C3-464A-853F-2CDF8DB54E3C}" type="sibTrans" cxnId="{EA8D897E-8455-4AB1-BD16-698C6462F3A8}">
      <dgm:prSet/>
      <dgm:spPr/>
      <dgm:t>
        <a:bodyPr/>
        <a:lstStyle/>
        <a:p>
          <a:endParaRPr lang="en-GB"/>
        </a:p>
      </dgm:t>
    </dgm:pt>
    <dgm:pt modelId="{C93CFBEE-1AD7-47D8-B023-883FA4205452}">
      <dgm:prSet phldrT="[Text]"/>
      <dgm:spPr/>
      <dgm:t>
        <a:bodyPr/>
        <a:lstStyle/>
        <a:p>
          <a:pPr algn="l"/>
          <a:r>
            <a:rPr lang="en-GB" dirty="0" smtClean="0"/>
            <a:t>E.g. feelings of fun, pleasure, enjoyment, feelings of self-worth, excitement and self-mastery.</a:t>
          </a:r>
          <a:endParaRPr lang="en-GB" dirty="0"/>
        </a:p>
      </dgm:t>
    </dgm:pt>
    <dgm:pt modelId="{D9B1A5BF-FAB4-40F5-BE4E-D5021581B77C}" type="parTrans" cxnId="{AD2266A4-987F-4011-9BB6-0616E5D355E0}">
      <dgm:prSet/>
      <dgm:spPr/>
      <dgm:t>
        <a:bodyPr/>
        <a:lstStyle/>
        <a:p>
          <a:endParaRPr lang="en-GB"/>
        </a:p>
      </dgm:t>
    </dgm:pt>
    <dgm:pt modelId="{3B503F8A-511D-4098-ABA3-1C8F2FD90541}" type="sibTrans" cxnId="{AD2266A4-987F-4011-9BB6-0616E5D355E0}">
      <dgm:prSet/>
      <dgm:spPr/>
      <dgm:t>
        <a:bodyPr/>
        <a:lstStyle/>
        <a:p>
          <a:endParaRPr lang="en-GB"/>
        </a:p>
      </dgm:t>
    </dgm:pt>
    <dgm:pt modelId="{6B09E41B-DDEA-475F-A24A-98A3DBFF6947}">
      <dgm:prSet phldrT="[Text]"/>
      <dgm:spPr/>
      <dgm:t>
        <a:bodyPr/>
        <a:lstStyle/>
        <a:p>
          <a:r>
            <a:rPr lang="en-GB" dirty="0" smtClean="0"/>
            <a:t>Extrinsic</a:t>
          </a:r>
          <a:endParaRPr lang="en-GB" dirty="0"/>
        </a:p>
      </dgm:t>
    </dgm:pt>
    <dgm:pt modelId="{BD5C0255-68B2-4DB3-9651-36BDE8356E0E}" type="parTrans" cxnId="{81FEAE53-02B3-4D4C-8339-7F3C06ABB9C8}">
      <dgm:prSet/>
      <dgm:spPr/>
      <dgm:t>
        <a:bodyPr/>
        <a:lstStyle/>
        <a:p>
          <a:endParaRPr lang="en-GB"/>
        </a:p>
      </dgm:t>
    </dgm:pt>
    <dgm:pt modelId="{F13FA6CC-98FA-42C6-8097-E54D335F5697}" type="sibTrans" cxnId="{81FEAE53-02B3-4D4C-8339-7F3C06ABB9C8}">
      <dgm:prSet/>
      <dgm:spPr/>
      <dgm:t>
        <a:bodyPr/>
        <a:lstStyle/>
        <a:p>
          <a:endParaRPr lang="en-GB"/>
        </a:p>
      </dgm:t>
    </dgm:pt>
    <dgm:pt modelId="{63D585BD-4668-4783-97D3-63628AF09E57}">
      <dgm:prSet phldrT="[Text]"/>
      <dgm:spPr/>
      <dgm:t>
        <a:bodyPr/>
        <a:lstStyle/>
        <a:p>
          <a:r>
            <a:rPr lang="en-GB" dirty="0" smtClean="0"/>
            <a:t>From sources outside the body</a:t>
          </a:r>
          <a:endParaRPr lang="en-GB" dirty="0"/>
        </a:p>
      </dgm:t>
    </dgm:pt>
    <dgm:pt modelId="{638580D6-6D3E-4013-AF77-88D339607B02}" type="parTrans" cxnId="{793A4940-B3B0-49F5-8489-B868A6DC33A2}">
      <dgm:prSet/>
      <dgm:spPr/>
      <dgm:t>
        <a:bodyPr/>
        <a:lstStyle/>
        <a:p>
          <a:endParaRPr lang="en-GB"/>
        </a:p>
      </dgm:t>
    </dgm:pt>
    <dgm:pt modelId="{5B965E24-DD61-4944-9080-8733D93D03F3}" type="sibTrans" cxnId="{793A4940-B3B0-49F5-8489-B868A6DC33A2}">
      <dgm:prSet/>
      <dgm:spPr/>
      <dgm:t>
        <a:bodyPr/>
        <a:lstStyle/>
        <a:p>
          <a:endParaRPr lang="en-GB"/>
        </a:p>
      </dgm:t>
    </dgm:pt>
    <dgm:pt modelId="{6B1E2EB2-4F06-4D7E-86A3-B0886A9795D6}">
      <dgm:prSet phldrT="[Text]"/>
      <dgm:spPr/>
      <dgm:t>
        <a:bodyPr/>
        <a:lstStyle/>
        <a:p>
          <a:r>
            <a:rPr lang="en-GB" dirty="0" smtClean="0"/>
            <a:t>Tangible – things you can touch e.g. trophies, medals, prizes and money</a:t>
          </a:r>
          <a:endParaRPr lang="en-GB" dirty="0"/>
        </a:p>
      </dgm:t>
    </dgm:pt>
    <dgm:pt modelId="{E774F225-520E-48AF-842D-5A441F75DF27}" type="parTrans" cxnId="{12415F4D-00FD-4607-BB90-C60E4443EAB1}">
      <dgm:prSet/>
      <dgm:spPr/>
      <dgm:t>
        <a:bodyPr/>
        <a:lstStyle/>
        <a:p>
          <a:endParaRPr lang="en-GB"/>
        </a:p>
      </dgm:t>
    </dgm:pt>
    <dgm:pt modelId="{9F2E1797-3755-4BAD-84CD-65648921DCBD}" type="sibTrans" cxnId="{12415F4D-00FD-4607-BB90-C60E4443EAB1}">
      <dgm:prSet/>
      <dgm:spPr/>
      <dgm:t>
        <a:bodyPr/>
        <a:lstStyle/>
        <a:p>
          <a:endParaRPr lang="en-GB"/>
        </a:p>
      </dgm:t>
    </dgm:pt>
    <dgm:pt modelId="{8A19FDF7-6459-429D-A2F4-E40A2356EA04}">
      <dgm:prSet phldrT="[Text]"/>
      <dgm:spPr/>
      <dgm:t>
        <a:bodyPr/>
        <a:lstStyle/>
        <a:p>
          <a:r>
            <a:rPr lang="en-GB" dirty="0" smtClean="0"/>
            <a:t>Intangible – things you can’t touch  e.g. recognition and praise from other people, approval from the crowd, records. </a:t>
          </a:r>
          <a:endParaRPr lang="en-GB" dirty="0"/>
        </a:p>
      </dgm:t>
    </dgm:pt>
    <dgm:pt modelId="{6A0FCC3A-47EC-45D7-8653-BD27BB51B7D7}" type="parTrans" cxnId="{CB1FF8EC-649E-4465-BF23-7CC3DF0F3F1F}">
      <dgm:prSet/>
      <dgm:spPr/>
      <dgm:t>
        <a:bodyPr/>
        <a:lstStyle/>
        <a:p>
          <a:endParaRPr lang="en-GB"/>
        </a:p>
      </dgm:t>
    </dgm:pt>
    <dgm:pt modelId="{45E5DE5F-E51E-4EEE-939F-4177D487EFF9}" type="sibTrans" cxnId="{CB1FF8EC-649E-4465-BF23-7CC3DF0F3F1F}">
      <dgm:prSet/>
      <dgm:spPr/>
      <dgm:t>
        <a:bodyPr/>
        <a:lstStyle/>
        <a:p>
          <a:endParaRPr lang="en-GB"/>
        </a:p>
      </dgm:t>
    </dgm:pt>
    <dgm:pt modelId="{8BD7756A-06FA-4C9F-B8CB-ED6CDA10E928}" type="pres">
      <dgm:prSet presAssocID="{DFB4DF53-7F36-4CF3-A4B9-CC5B5B3838F7}" presName="Name0" presStyleCnt="0">
        <dgm:presLayoutVars>
          <dgm:dir/>
          <dgm:animLvl val="lvl"/>
          <dgm:resizeHandles/>
        </dgm:presLayoutVars>
      </dgm:prSet>
      <dgm:spPr/>
      <dgm:t>
        <a:bodyPr/>
        <a:lstStyle/>
        <a:p>
          <a:endParaRPr lang="en-GB"/>
        </a:p>
      </dgm:t>
    </dgm:pt>
    <dgm:pt modelId="{5B21DEDC-B962-4BDC-B19E-F8C8D64FCA08}" type="pres">
      <dgm:prSet presAssocID="{242E0BF3-9F04-4B2D-96F2-21D47DED1E3E}" presName="linNode" presStyleCnt="0"/>
      <dgm:spPr/>
    </dgm:pt>
    <dgm:pt modelId="{55BDBEFC-34CF-466A-BCFA-4996E5E3FA8D}" type="pres">
      <dgm:prSet presAssocID="{242E0BF3-9F04-4B2D-96F2-21D47DED1E3E}" presName="parentShp" presStyleLbl="node1" presStyleIdx="0" presStyleCnt="2">
        <dgm:presLayoutVars>
          <dgm:bulletEnabled val="1"/>
        </dgm:presLayoutVars>
      </dgm:prSet>
      <dgm:spPr/>
      <dgm:t>
        <a:bodyPr/>
        <a:lstStyle/>
        <a:p>
          <a:endParaRPr lang="en-GB"/>
        </a:p>
      </dgm:t>
    </dgm:pt>
    <dgm:pt modelId="{F9CEDBDF-CC0A-4A53-922D-B9A9D56C2A41}" type="pres">
      <dgm:prSet presAssocID="{242E0BF3-9F04-4B2D-96F2-21D47DED1E3E}" presName="childShp" presStyleLbl="bgAccFollowNode1" presStyleIdx="0" presStyleCnt="2">
        <dgm:presLayoutVars>
          <dgm:bulletEnabled val="1"/>
        </dgm:presLayoutVars>
      </dgm:prSet>
      <dgm:spPr/>
      <dgm:t>
        <a:bodyPr/>
        <a:lstStyle/>
        <a:p>
          <a:endParaRPr lang="en-GB"/>
        </a:p>
      </dgm:t>
    </dgm:pt>
    <dgm:pt modelId="{0922ED21-F3EB-49A3-B83D-11E35D680DC1}" type="pres">
      <dgm:prSet presAssocID="{77B0B317-E74C-4526-9FA2-BF14D07B773B}" presName="spacing" presStyleCnt="0"/>
      <dgm:spPr/>
    </dgm:pt>
    <dgm:pt modelId="{47798C58-80D1-42FC-8175-3F8145B71AC0}" type="pres">
      <dgm:prSet presAssocID="{6B09E41B-DDEA-475F-A24A-98A3DBFF6947}" presName="linNode" presStyleCnt="0"/>
      <dgm:spPr/>
    </dgm:pt>
    <dgm:pt modelId="{3A406A90-C222-49C6-86F1-C671FF7A4717}" type="pres">
      <dgm:prSet presAssocID="{6B09E41B-DDEA-475F-A24A-98A3DBFF6947}" presName="parentShp" presStyleLbl="node1" presStyleIdx="1" presStyleCnt="2">
        <dgm:presLayoutVars>
          <dgm:bulletEnabled val="1"/>
        </dgm:presLayoutVars>
      </dgm:prSet>
      <dgm:spPr/>
      <dgm:t>
        <a:bodyPr/>
        <a:lstStyle/>
        <a:p>
          <a:endParaRPr lang="en-GB"/>
        </a:p>
      </dgm:t>
    </dgm:pt>
    <dgm:pt modelId="{A939C3B4-2C6A-447F-98D1-70A58CCAA17F}" type="pres">
      <dgm:prSet presAssocID="{6B09E41B-DDEA-475F-A24A-98A3DBFF6947}" presName="childShp" presStyleLbl="bgAccFollowNode1" presStyleIdx="1" presStyleCnt="2">
        <dgm:presLayoutVars>
          <dgm:bulletEnabled val="1"/>
        </dgm:presLayoutVars>
      </dgm:prSet>
      <dgm:spPr/>
      <dgm:t>
        <a:bodyPr/>
        <a:lstStyle/>
        <a:p>
          <a:endParaRPr lang="en-GB"/>
        </a:p>
      </dgm:t>
    </dgm:pt>
  </dgm:ptLst>
  <dgm:cxnLst>
    <dgm:cxn modelId="{C0A0919A-CB81-4A80-9746-6DA73FB99CE6}" type="presOf" srcId="{6B09E41B-DDEA-475F-A24A-98A3DBFF6947}" destId="{3A406A90-C222-49C6-86F1-C671FF7A4717}" srcOrd="0" destOrd="0" presId="urn:microsoft.com/office/officeart/2005/8/layout/vList6"/>
    <dgm:cxn modelId="{AD2266A4-987F-4011-9BB6-0616E5D355E0}" srcId="{242E0BF3-9F04-4B2D-96F2-21D47DED1E3E}" destId="{C93CFBEE-1AD7-47D8-B023-883FA4205452}" srcOrd="1" destOrd="0" parTransId="{D9B1A5BF-FAB4-40F5-BE4E-D5021581B77C}" sibTransId="{3B503F8A-511D-4098-ABA3-1C8F2FD90541}"/>
    <dgm:cxn modelId="{CB1FF8EC-649E-4465-BF23-7CC3DF0F3F1F}" srcId="{6B09E41B-DDEA-475F-A24A-98A3DBFF6947}" destId="{8A19FDF7-6459-429D-A2F4-E40A2356EA04}" srcOrd="2" destOrd="0" parTransId="{6A0FCC3A-47EC-45D7-8653-BD27BB51B7D7}" sibTransId="{45E5DE5F-E51E-4EEE-939F-4177D487EFF9}"/>
    <dgm:cxn modelId="{4B1CE732-AA8F-464C-9FAF-F5A8B56E87C6}" type="presOf" srcId="{5DC5ED98-752F-44FF-95B3-2A211B9D57E5}" destId="{F9CEDBDF-CC0A-4A53-922D-B9A9D56C2A41}" srcOrd="0" destOrd="0" presId="urn:microsoft.com/office/officeart/2005/8/layout/vList6"/>
    <dgm:cxn modelId="{12415F4D-00FD-4607-BB90-C60E4443EAB1}" srcId="{6B09E41B-DDEA-475F-A24A-98A3DBFF6947}" destId="{6B1E2EB2-4F06-4D7E-86A3-B0886A9795D6}" srcOrd="1" destOrd="0" parTransId="{E774F225-520E-48AF-842D-5A441F75DF27}" sibTransId="{9F2E1797-3755-4BAD-84CD-65648921DCBD}"/>
    <dgm:cxn modelId="{EA8D897E-8455-4AB1-BD16-698C6462F3A8}" srcId="{242E0BF3-9F04-4B2D-96F2-21D47DED1E3E}" destId="{5DC5ED98-752F-44FF-95B3-2A211B9D57E5}" srcOrd="0" destOrd="0" parTransId="{44352AA3-7888-4F6A-A712-956EE9C46AB3}" sibTransId="{F499AE53-B0C3-464A-853F-2CDF8DB54E3C}"/>
    <dgm:cxn modelId="{14D041F2-25CA-4E91-8D58-0914ABC23D11}" type="presOf" srcId="{C93CFBEE-1AD7-47D8-B023-883FA4205452}" destId="{F9CEDBDF-CC0A-4A53-922D-B9A9D56C2A41}" srcOrd="0" destOrd="1" presId="urn:microsoft.com/office/officeart/2005/8/layout/vList6"/>
    <dgm:cxn modelId="{0954381F-84B8-44E0-BE77-348BD5B1298B}" type="presOf" srcId="{63D585BD-4668-4783-97D3-63628AF09E57}" destId="{A939C3B4-2C6A-447F-98D1-70A58CCAA17F}" srcOrd="0" destOrd="0" presId="urn:microsoft.com/office/officeart/2005/8/layout/vList6"/>
    <dgm:cxn modelId="{119DD67D-8D74-4985-885E-501D0C5EA60B}" type="presOf" srcId="{242E0BF3-9F04-4B2D-96F2-21D47DED1E3E}" destId="{55BDBEFC-34CF-466A-BCFA-4996E5E3FA8D}" srcOrd="0" destOrd="0" presId="urn:microsoft.com/office/officeart/2005/8/layout/vList6"/>
    <dgm:cxn modelId="{4AAA1E78-B149-444A-9191-C811678E871D}" type="presOf" srcId="{6B1E2EB2-4F06-4D7E-86A3-B0886A9795D6}" destId="{A939C3B4-2C6A-447F-98D1-70A58CCAA17F}" srcOrd="0" destOrd="1" presId="urn:microsoft.com/office/officeart/2005/8/layout/vList6"/>
    <dgm:cxn modelId="{81FEAE53-02B3-4D4C-8339-7F3C06ABB9C8}" srcId="{DFB4DF53-7F36-4CF3-A4B9-CC5B5B3838F7}" destId="{6B09E41B-DDEA-475F-A24A-98A3DBFF6947}" srcOrd="1" destOrd="0" parTransId="{BD5C0255-68B2-4DB3-9651-36BDE8356E0E}" sibTransId="{F13FA6CC-98FA-42C6-8097-E54D335F5697}"/>
    <dgm:cxn modelId="{3D938C48-13EB-4B01-8AD7-08F377C2C555}" type="presOf" srcId="{8A19FDF7-6459-429D-A2F4-E40A2356EA04}" destId="{A939C3B4-2C6A-447F-98D1-70A58CCAA17F}" srcOrd="0" destOrd="2" presId="urn:microsoft.com/office/officeart/2005/8/layout/vList6"/>
    <dgm:cxn modelId="{4A171761-C730-4884-933F-E1B36D03A30B}" type="presOf" srcId="{DFB4DF53-7F36-4CF3-A4B9-CC5B5B3838F7}" destId="{8BD7756A-06FA-4C9F-B8CB-ED6CDA10E928}" srcOrd="0" destOrd="0" presId="urn:microsoft.com/office/officeart/2005/8/layout/vList6"/>
    <dgm:cxn modelId="{178A0F25-8624-4369-94CF-D3067ED56F73}" srcId="{DFB4DF53-7F36-4CF3-A4B9-CC5B5B3838F7}" destId="{242E0BF3-9F04-4B2D-96F2-21D47DED1E3E}" srcOrd="0" destOrd="0" parTransId="{F72AC67B-023A-4441-867B-36F84AB49FE4}" sibTransId="{77B0B317-E74C-4526-9FA2-BF14D07B773B}"/>
    <dgm:cxn modelId="{793A4940-B3B0-49F5-8489-B868A6DC33A2}" srcId="{6B09E41B-DDEA-475F-A24A-98A3DBFF6947}" destId="{63D585BD-4668-4783-97D3-63628AF09E57}" srcOrd="0" destOrd="0" parTransId="{638580D6-6D3E-4013-AF77-88D339607B02}" sibTransId="{5B965E24-DD61-4944-9080-8733D93D03F3}"/>
    <dgm:cxn modelId="{48DBFF3D-9679-4ED1-9FC9-4BF7829E4CA8}" type="presParOf" srcId="{8BD7756A-06FA-4C9F-B8CB-ED6CDA10E928}" destId="{5B21DEDC-B962-4BDC-B19E-F8C8D64FCA08}" srcOrd="0" destOrd="0" presId="urn:microsoft.com/office/officeart/2005/8/layout/vList6"/>
    <dgm:cxn modelId="{34C2B92D-6D25-4408-A4EC-8FA0E6F56962}" type="presParOf" srcId="{5B21DEDC-B962-4BDC-B19E-F8C8D64FCA08}" destId="{55BDBEFC-34CF-466A-BCFA-4996E5E3FA8D}" srcOrd="0" destOrd="0" presId="urn:microsoft.com/office/officeart/2005/8/layout/vList6"/>
    <dgm:cxn modelId="{57954006-C1EA-490F-AF46-5EEA1EF69C51}" type="presParOf" srcId="{5B21DEDC-B962-4BDC-B19E-F8C8D64FCA08}" destId="{F9CEDBDF-CC0A-4A53-922D-B9A9D56C2A41}" srcOrd="1" destOrd="0" presId="urn:microsoft.com/office/officeart/2005/8/layout/vList6"/>
    <dgm:cxn modelId="{2925B9E6-889F-4A3D-92E5-8C4750558B43}" type="presParOf" srcId="{8BD7756A-06FA-4C9F-B8CB-ED6CDA10E928}" destId="{0922ED21-F3EB-49A3-B83D-11E35D680DC1}" srcOrd="1" destOrd="0" presId="urn:microsoft.com/office/officeart/2005/8/layout/vList6"/>
    <dgm:cxn modelId="{FD171CC6-450B-4436-B107-69E19F879958}" type="presParOf" srcId="{8BD7756A-06FA-4C9F-B8CB-ED6CDA10E928}" destId="{47798C58-80D1-42FC-8175-3F8145B71AC0}" srcOrd="2" destOrd="0" presId="urn:microsoft.com/office/officeart/2005/8/layout/vList6"/>
    <dgm:cxn modelId="{AA30420A-356F-4926-B247-FE4922968D1F}" type="presParOf" srcId="{47798C58-80D1-42FC-8175-3F8145B71AC0}" destId="{3A406A90-C222-49C6-86F1-C671FF7A4717}" srcOrd="0" destOrd="0" presId="urn:microsoft.com/office/officeart/2005/8/layout/vList6"/>
    <dgm:cxn modelId="{206E2B0B-5301-4704-8B4B-D941F3525676}" type="presParOf" srcId="{47798C58-80D1-42FC-8175-3F8145B71AC0}" destId="{A939C3B4-2C6A-447F-98D1-70A58CCAA17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39D4F3-2CC6-4270-9408-74D4554F4899}" type="doc">
      <dgm:prSet loTypeId="urn:microsoft.com/office/officeart/2005/8/layout/hProcess7#1" loCatId="list" qsTypeId="urn:microsoft.com/office/officeart/2005/8/quickstyle/simple1" qsCatId="simple" csTypeId="urn:microsoft.com/office/officeart/2005/8/colors/colorful4" csCatId="colorful" phldr="1"/>
      <dgm:spPr/>
      <dgm:t>
        <a:bodyPr/>
        <a:lstStyle/>
        <a:p>
          <a:endParaRPr lang="en-GB"/>
        </a:p>
      </dgm:t>
    </dgm:pt>
    <dgm:pt modelId="{3E1E993C-1BC5-4416-80F7-3A0590B6AC1F}">
      <dgm:prSet phldrT="[Text]" custT="1"/>
      <dgm:spPr/>
      <dgm:t>
        <a:bodyPr/>
        <a:lstStyle/>
        <a:p>
          <a:r>
            <a:rPr lang="en-GB" sz="2000" dirty="0" smtClean="0"/>
            <a:t>Trait Theory</a:t>
          </a:r>
          <a:endParaRPr lang="en-GB" sz="2000" dirty="0"/>
        </a:p>
      </dgm:t>
    </dgm:pt>
    <dgm:pt modelId="{02563507-8563-4D12-8DE3-9A3B2B4E7D7B}" type="parTrans" cxnId="{369D7FB7-8AE2-42E3-A96E-7D70D7E322C5}">
      <dgm:prSet/>
      <dgm:spPr/>
      <dgm:t>
        <a:bodyPr/>
        <a:lstStyle/>
        <a:p>
          <a:endParaRPr lang="en-GB"/>
        </a:p>
      </dgm:t>
    </dgm:pt>
    <dgm:pt modelId="{94B8D1DF-9861-4DB7-B8DE-73996E82A5FE}" type="sibTrans" cxnId="{369D7FB7-8AE2-42E3-A96E-7D70D7E322C5}">
      <dgm:prSet/>
      <dgm:spPr/>
      <dgm:t>
        <a:bodyPr/>
        <a:lstStyle/>
        <a:p>
          <a:endParaRPr lang="en-GB"/>
        </a:p>
      </dgm:t>
    </dgm:pt>
    <dgm:pt modelId="{E5A5FE0A-949F-4DDC-BE22-27806071D134}">
      <dgm:prSet phldrT="[Text]" custT="1"/>
      <dgm:spPr/>
      <dgm:t>
        <a:bodyPr/>
        <a:lstStyle/>
        <a:p>
          <a:pPr algn="just"/>
          <a:r>
            <a:rPr lang="en-GB" sz="1800" dirty="0" smtClean="0"/>
            <a:t>Nature</a:t>
          </a:r>
          <a:endParaRPr lang="en-GB" sz="1800" dirty="0"/>
        </a:p>
      </dgm:t>
    </dgm:pt>
    <dgm:pt modelId="{2E3FFA92-9641-4802-A4FA-D603D42156D1}" type="parTrans" cxnId="{6E4747FD-11D8-4B2F-8990-65E38DE1FA0C}">
      <dgm:prSet/>
      <dgm:spPr/>
      <dgm:t>
        <a:bodyPr/>
        <a:lstStyle/>
        <a:p>
          <a:endParaRPr lang="en-GB"/>
        </a:p>
      </dgm:t>
    </dgm:pt>
    <dgm:pt modelId="{DB9B7177-CE86-48C8-A96E-3FD4DA597208}" type="sibTrans" cxnId="{6E4747FD-11D8-4B2F-8990-65E38DE1FA0C}">
      <dgm:prSet/>
      <dgm:spPr/>
      <dgm:t>
        <a:bodyPr/>
        <a:lstStyle/>
        <a:p>
          <a:endParaRPr lang="en-GB"/>
        </a:p>
      </dgm:t>
    </dgm:pt>
    <dgm:pt modelId="{F379F1B3-BA14-4B8C-97D8-D47AF78F2F06}">
      <dgm:prSet phldrT="[Text]" custT="1"/>
      <dgm:spPr/>
      <dgm:t>
        <a:bodyPr/>
        <a:lstStyle/>
        <a:p>
          <a:r>
            <a:rPr lang="en-GB" sz="2000" dirty="0" smtClean="0"/>
            <a:t>Social Learning Theory</a:t>
          </a:r>
          <a:endParaRPr lang="en-GB" sz="2000" dirty="0"/>
        </a:p>
      </dgm:t>
    </dgm:pt>
    <dgm:pt modelId="{8143AC93-F7B5-4135-BCA3-8BAFABCB871A}" type="parTrans" cxnId="{84FC5045-27CC-4D7D-9F2A-F57C74D4823D}">
      <dgm:prSet/>
      <dgm:spPr/>
      <dgm:t>
        <a:bodyPr/>
        <a:lstStyle/>
        <a:p>
          <a:endParaRPr lang="en-GB"/>
        </a:p>
      </dgm:t>
    </dgm:pt>
    <dgm:pt modelId="{2BA869D0-0894-45B5-B1C7-C3C1F14FA816}" type="sibTrans" cxnId="{84FC5045-27CC-4D7D-9F2A-F57C74D4823D}">
      <dgm:prSet/>
      <dgm:spPr/>
      <dgm:t>
        <a:bodyPr/>
        <a:lstStyle/>
        <a:p>
          <a:endParaRPr lang="en-GB"/>
        </a:p>
      </dgm:t>
    </dgm:pt>
    <dgm:pt modelId="{2B2A95B7-D920-4534-82F9-D485721D2187}">
      <dgm:prSet phldrT="[Text]" custT="1"/>
      <dgm:spPr/>
      <dgm:t>
        <a:bodyPr/>
        <a:lstStyle/>
        <a:p>
          <a:pPr algn="just"/>
          <a:r>
            <a:rPr lang="en-GB" sz="1800" dirty="0" smtClean="0"/>
            <a:t>Nurture</a:t>
          </a:r>
          <a:endParaRPr lang="en-GB" sz="1800" dirty="0"/>
        </a:p>
      </dgm:t>
    </dgm:pt>
    <dgm:pt modelId="{06A67BBA-0441-4D19-8418-24B2B56451D3}" type="parTrans" cxnId="{DC789DE0-BE3A-4DDF-8EEC-79E750E8134A}">
      <dgm:prSet/>
      <dgm:spPr/>
      <dgm:t>
        <a:bodyPr/>
        <a:lstStyle/>
        <a:p>
          <a:endParaRPr lang="en-GB"/>
        </a:p>
      </dgm:t>
    </dgm:pt>
    <dgm:pt modelId="{39CC8759-58BA-4FF0-BD70-BC6153BB88D3}" type="sibTrans" cxnId="{DC789DE0-BE3A-4DDF-8EEC-79E750E8134A}">
      <dgm:prSet/>
      <dgm:spPr/>
      <dgm:t>
        <a:bodyPr/>
        <a:lstStyle/>
        <a:p>
          <a:endParaRPr lang="en-GB"/>
        </a:p>
      </dgm:t>
    </dgm:pt>
    <dgm:pt modelId="{F4619EA5-0A41-43F8-947F-B04726688041}">
      <dgm:prSet phldrT="[Text]" custT="1"/>
      <dgm:spPr/>
      <dgm:t>
        <a:bodyPr/>
        <a:lstStyle/>
        <a:p>
          <a:pPr algn="just"/>
          <a:r>
            <a:rPr lang="en-GB" sz="1800" dirty="0" smtClean="0"/>
            <a:t>Behaviour is learned through interaction with the environment</a:t>
          </a:r>
        </a:p>
      </dgm:t>
    </dgm:pt>
    <dgm:pt modelId="{895286A0-6E1A-405F-B19C-DC6F7E4DE240}" type="parTrans" cxnId="{5557A4EB-968A-40E1-91F5-73172A147874}">
      <dgm:prSet/>
      <dgm:spPr/>
      <dgm:t>
        <a:bodyPr/>
        <a:lstStyle/>
        <a:p>
          <a:endParaRPr lang="en-GB"/>
        </a:p>
      </dgm:t>
    </dgm:pt>
    <dgm:pt modelId="{D934765B-F6EA-4766-AB8B-9A928B06B786}" type="sibTrans" cxnId="{5557A4EB-968A-40E1-91F5-73172A147874}">
      <dgm:prSet/>
      <dgm:spPr/>
      <dgm:t>
        <a:bodyPr/>
        <a:lstStyle/>
        <a:p>
          <a:endParaRPr lang="en-GB"/>
        </a:p>
      </dgm:t>
    </dgm:pt>
    <dgm:pt modelId="{9A087A42-4AD7-4C15-92ED-B42983B0942E}">
      <dgm:prSet phldrT="[Text]" custT="1"/>
      <dgm:spPr/>
      <dgm:t>
        <a:bodyPr/>
        <a:lstStyle/>
        <a:p>
          <a:pPr algn="just"/>
          <a:r>
            <a:rPr lang="en-GB" sz="1800" dirty="0" smtClean="0"/>
            <a:t>Characteristics, inherited at birth</a:t>
          </a:r>
          <a:endParaRPr lang="en-GB" sz="1800" dirty="0"/>
        </a:p>
      </dgm:t>
    </dgm:pt>
    <dgm:pt modelId="{B4E4C638-95A6-4E04-B26F-7F478E0A3123}" type="sibTrans" cxnId="{FB7B20B1-DCA7-4FA2-9D22-978C2996256C}">
      <dgm:prSet/>
      <dgm:spPr/>
      <dgm:t>
        <a:bodyPr/>
        <a:lstStyle/>
        <a:p>
          <a:endParaRPr lang="en-GB"/>
        </a:p>
      </dgm:t>
    </dgm:pt>
    <dgm:pt modelId="{5B41032E-DA12-4116-BD06-A6FD72CBCAAC}" type="parTrans" cxnId="{FB7B20B1-DCA7-4FA2-9D22-978C2996256C}">
      <dgm:prSet/>
      <dgm:spPr/>
      <dgm:t>
        <a:bodyPr/>
        <a:lstStyle/>
        <a:p>
          <a:endParaRPr lang="en-GB"/>
        </a:p>
      </dgm:t>
    </dgm:pt>
    <dgm:pt modelId="{08A89E0E-78FA-4B4C-BDE0-B93D709680C2}">
      <dgm:prSet phldrT="[Text]" custT="1"/>
      <dgm:spPr/>
      <dgm:t>
        <a:bodyPr/>
        <a:lstStyle/>
        <a:p>
          <a:pPr algn="just"/>
          <a:r>
            <a:rPr lang="en-GB" sz="1800" dirty="0" smtClean="0"/>
            <a:t>Innate forces causing an individual to act in a certain way</a:t>
          </a:r>
          <a:endParaRPr lang="en-GB" sz="1800" dirty="0"/>
        </a:p>
      </dgm:t>
    </dgm:pt>
    <dgm:pt modelId="{37B8953B-5B8B-4267-B021-2E1FA82219EA}" type="parTrans" cxnId="{BB8B23DE-045D-4A4B-A4CF-8669F9DCA0E2}">
      <dgm:prSet/>
      <dgm:spPr/>
      <dgm:t>
        <a:bodyPr/>
        <a:lstStyle/>
        <a:p>
          <a:endParaRPr lang="en-GB"/>
        </a:p>
      </dgm:t>
    </dgm:pt>
    <dgm:pt modelId="{0C35EDDA-B633-4FBC-805D-48A6C2B9AA81}" type="sibTrans" cxnId="{BB8B23DE-045D-4A4B-A4CF-8669F9DCA0E2}">
      <dgm:prSet/>
      <dgm:spPr/>
      <dgm:t>
        <a:bodyPr/>
        <a:lstStyle/>
        <a:p>
          <a:endParaRPr lang="en-GB"/>
        </a:p>
      </dgm:t>
    </dgm:pt>
    <dgm:pt modelId="{22CF3E43-888E-4A9E-BA82-0E4226B256A7}">
      <dgm:prSet phldrT="[Text]" custT="1"/>
      <dgm:spPr/>
      <dgm:t>
        <a:bodyPr/>
        <a:lstStyle/>
        <a:p>
          <a:pPr algn="just"/>
          <a:r>
            <a:rPr lang="en-GB" sz="1800" dirty="0" smtClean="0"/>
            <a:t>Unreliable, doesn’t take account of environment</a:t>
          </a:r>
          <a:endParaRPr lang="en-GB" sz="1800" dirty="0"/>
        </a:p>
      </dgm:t>
    </dgm:pt>
    <dgm:pt modelId="{CC8D3C19-9010-4C4C-8B3D-96234E15896B}" type="parTrans" cxnId="{EE765E0D-F428-4B56-9947-BEA0B86CECD4}">
      <dgm:prSet/>
      <dgm:spPr/>
      <dgm:t>
        <a:bodyPr/>
        <a:lstStyle/>
        <a:p>
          <a:endParaRPr lang="en-GB"/>
        </a:p>
      </dgm:t>
    </dgm:pt>
    <dgm:pt modelId="{2B352379-3045-45EA-9717-BEB184DFF504}" type="sibTrans" cxnId="{EE765E0D-F428-4B56-9947-BEA0B86CECD4}">
      <dgm:prSet/>
      <dgm:spPr/>
      <dgm:t>
        <a:bodyPr/>
        <a:lstStyle/>
        <a:p>
          <a:endParaRPr lang="en-GB"/>
        </a:p>
      </dgm:t>
    </dgm:pt>
    <dgm:pt modelId="{27769233-F946-460B-9919-9B489F6A702F}">
      <dgm:prSet phldrT="[Text]" custT="1"/>
      <dgm:spPr/>
      <dgm:t>
        <a:bodyPr/>
        <a:lstStyle/>
        <a:p>
          <a:pPr algn="just"/>
          <a:r>
            <a:rPr lang="en-GB" sz="1800" dirty="0" smtClean="0"/>
            <a:t>Response by individual can’t be predicted</a:t>
          </a:r>
        </a:p>
      </dgm:t>
    </dgm:pt>
    <dgm:pt modelId="{69F4D6E5-5ED8-45DC-B84E-2018CC407B7A}" type="parTrans" cxnId="{5323CFE6-C2BF-4748-9C83-9EA7A71B4229}">
      <dgm:prSet/>
      <dgm:spPr/>
      <dgm:t>
        <a:bodyPr/>
        <a:lstStyle/>
        <a:p>
          <a:endParaRPr lang="en-GB"/>
        </a:p>
      </dgm:t>
    </dgm:pt>
    <dgm:pt modelId="{DDBB3B39-F36F-40AF-A717-0A54A86492E3}" type="sibTrans" cxnId="{5323CFE6-C2BF-4748-9C83-9EA7A71B4229}">
      <dgm:prSet/>
      <dgm:spPr/>
      <dgm:t>
        <a:bodyPr/>
        <a:lstStyle/>
        <a:p>
          <a:endParaRPr lang="en-GB"/>
        </a:p>
      </dgm:t>
    </dgm:pt>
    <dgm:pt modelId="{200091D6-BE24-4D18-8512-69D0B93580BC}">
      <dgm:prSet phldrT="[Text]" custT="1"/>
      <dgm:spPr/>
      <dgm:t>
        <a:bodyPr/>
        <a:lstStyle/>
        <a:p>
          <a:pPr algn="just"/>
          <a:r>
            <a:rPr lang="en-GB" sz="1800" dirty="0" smtClean="0"/>
            <a:t>Modelling then social reinforcement</a:t>
          </a:r>
        </a:p>
      </dgm:t>
    </dgm:pt>
    <dgm:pt modelId="{48DA43A5-E045-4798-873F-0C2D13A95A0F}" type="parTrans" cxnId="{ABD7F39E-6A81-41CA-9D70-060AE4AB99C2}">
      <dgm:prSet/>
      <dgm:spPr/>
      <dgm:t>
        <a:bodyPr/>
        <a:lstStyle/>
        <a:p>
          <a:endParaRPr lang="en-GB"/>
        </a:p>
      </dgm:t>
    </dgm:pt>
    <dgm:pt modelId="{F9B3165E-D480-47D0-98BF-51C37512D4E3}" type="sibTrans" cxnId="{ABD7F39E-6A81-41CA-9D70-060AE4AB99C2}">
      <dgm:prSet/>
      <dgm:spPr/>
      <dgm:t>
        <a:bodyPr/>
        <a:lstStyle/>
        <a:p>
          <a:endParaRPr lang="en-GB"/>
        </a:p>
      </dgm:t>
    </dgm:pt>
    <dgm:pt modelId="{FDAF23FD-AF47-4EE9-AEDA-CDFD777FB2CD}">
      <dgm:prSet phldrT="[Text]" custT="1"/>
      <dgm:spPr/>
      <dgm:t>
        <a:bodyPr/>
        <a:lstStyle/>
        <a:p>
          <a:pPr algn="just"/>
          <a:r>
            <a:rPr lang="en-GB" sz="1800" dirty="0" smtClean="0"/>
            <a:t>Takes little account of inherited factors</a:t>
          </a:r>
        </a:p>
      </dgm:t>
    </dgm:pt>
    <dgm:pt modelId="{4BDBE7E0-A892-4D58-BF6F-C5C79D3019AC}" type="parTrans" cxnId="{4865CE60-9CBA-4FED-80C9-ACE31F79F255}">
      <dgm:prSet/>
      <dgm:spPr/>
      <dgm:t>
        <a:bodyPr/>
        <a:lstStyle/>
        <a:p>
          <a:endParaRPr lang="en-GB"/>
        </a:p>
      </dgm:t>
    </dgm:pt>
    <dgm:pt modelId="{F473B375-2B9B-40C0-BB1A-82460C646835}" type="sibTrans" cxnId="{4865CE60-9CBA-4FED-80C9-ACE31F79F255}">
      <dgm:prSet/>
      <dgm:spPr/>
      <dgm:t>
        <a:bodyPr/>
        <a:lstStyle/>
        <a:p>
          <a:endParaRPr lang="en-GB"/>
        </a:p>
      </dgm:t>
    </dgm:pt>
    <dgm:pt modelId="{09BFC04E-9391-4059-924C-F2C4A37E0493}" type="pres">
      <dgm:prSet presAssocID="{1039D4F3-2CC6-4270-9408-74D4554F4899}" presName="Name0" presStyleCnt="0">
        <dgm:presLayoutVars>
          <dgm:dir/>
          <dgm:animLvl val="lvl"/>
          <dgm:resizeHandles val="exact"/>
        </dgm:presLayoutVars>
      </dgm:prSet>
      <dgm:spPr/>
      <dgm:t>
        <a:bodyPr/>
        <a:lstStyle/>
        <a:p>
          <a:endParaRPr lang="en-GB"/>
        </a:p>
      </dgm:t>
    </dgm:pt>
    <dgm:pt modelId="{196BFD80-7F6B-4FC8-AFC7-E4734EDA177C}" type="pres">
      <dgm:prSet presAssocID="{3E1E993C-1BC5-4416-80F7-3A0590B6AC1F}" presName="compositeNode" presStyleCnt="0">
        <dgm:presLayoutVars>
          <dgm:bulletEnabled val="1"/>
        </dgm:presLayoutVars>
      </dgm:prSet>
      <dgm:spPr/>
    </dgm:pt>
    <dgm:pt modelId="{72D7496C-70C6-4FF9-A062-46E4B94F8830}" type="pres">
      <dgm:prSet presAssocID="{3E1E993C-1BC5-4416-80F7-3A0590B6AC1F}" presName="bgRect" presStyleLbl="node1" presStyleIdx="0" presStyleCnt="2" custScaleY="116306"/>
      <dgm:spPr/>
      <dgm:t>
        <a:bodyPr/>
        <a:lstStyle/>
        <a:p>
          <a:endParaRPr lang="en-GB"/>
        </a:p>
      </dgm:t>
    </dgm:pt>
    <dgm:pt modelId="{C4451D07-AE56-4B1C-AC1F-10DDFB4C2CA6}" type="pres">
      <dgm:prSet presAssocID="{3E1E993C-1BC5-4416-80F7-3A0590B6AC1F}" presName="parentNode" presStyleLbl="node1" presStyleIdx="0" presStyleCnt="2">
        <dgm:presLayoutVars>
          <dgm:chMax val="0"/>
          <dgm:bulletEnabled val="1"/>
        </dgm:presLayoutVars>
      </dgm:prSet>
      <dgm:spPr/>
      <dgm:t>
        <a:bodyPr/>
        <a:lstStyle/>
        <a:p>
          <a:endParaRPr lang="en-GB"/>
        </a:p>
      </dgm:t>
    </dgm:pt>
    <dgm:pt modelId="{4888AE62-887C-4585-A80A-EC38570DB720}" type="pres">
      <dgm:prSet presAssocID="{3E1E993C-1BC5-4416-80F7-3A0590B6AC1F}" presName="childNode" presStyleLbl="node1" presStyleIdx="0" presStyleCnt="2">
        <dgm:presLayoutVars>
          <dgm:bulletEnabled val="1"/>
        </dgm:presLayoutVars>
      </dgm:prSet>
      <dgm:spPr/>
      <dgm:t>
        <a:bodyPr/>
        <a:lstStyle/>
        <a:p>
          <a:endParaRPr lang="en-GB"/>
        </a:p>
      </dgm:t>
    </dgm:pt>
    <dgm:pt modelId="{E875116B-11FC-4643-A57D-FD2EF0597A95}" type="pres">
      <dgm:prSet presAssocID="{94B8D1DF-9861-4DB7-B8DE-73996E82A5FE}" presName="hSp" presStyleCnt="0"/>
      <dgm:spPr/>
    </dgm:pt>
    <dgm:pt modelId="{BA583092-6818-4796-92CE-23D1622A517B}" type="pres">
      <dgm:prSet presAssocID="{94B8D1DF-9861-4DB7-B8DE-73996E82A5FE}" presName="vProcSp" presStyleCnt="0"/>
      <dgm:spPr/>
    </dgm:pt>
    <dgm:pt modelId="{845D321F-A8E3-4770-81B0-A02BF9B868AA}" type="pres">
      <dgm:prSet presAssocID="{94B8D1DF-9861-4DB7-B8DE-73996E82A5FE}" presName="vSp1" presStyleCnt="0"/>
      <dgm:spPr/>
    </dgm:pt>
    <dgm:pt modelId="{4D0B31F2-DA56-4604-BA1E-51E9A826A8E3}" type="pres">
      <dgm:prSet presAssocID="{94B8D1DF-9861-4DB7-B8DE-73996E82A5FE}" presName="simulatedConn" presStyleLbl="solidFgAcc1" presStyleIdx="0" presStyleCnt="1"/>
      <dgm:spPr/>
    </dgm:pt>
    <dgm:pt modelId="{789E8871-6C1A-4A88-A901-1A0ADDB482BA}" type="pres">
      <dgm:prSet presAssocID="{94B8D1DF-9861-4DB7-B8DE-73996E82A5FE}" presName="vSp2" presStyleCnt="0"/>
      <dgm:spPr/>
    </dgm:pt>
    <dgm:pt modelId="{F7C7BCA2-49D6-4E54-9F23-603BDBEF27A2}" type="pres">
      <dgm:prSet presAssocID="{94B8D1DF-9861-4DB7-B8DE-73996E82A5FE}" presName="sibTrans" presStyleCnt="0"/>
      <dgm:spPr/>
    </dgm:pt>
    <dgm:pt modelId="{ED8AD9A2-DB74-4726-B2DA-6DD4DA448B18}" type="pres">
      <dgm:prSet presAssocID="{F379F1B3-BA14-4B8C-97D8-D47AF78F2F06}" presName="compositeNode" presStyleCnt="0">
        <dgm:presLayoutVars>
          <dgm:bulletEnabled val="1"/>
        </dgm:presLayoutVars>
      </dgm:prSet>
      <dgm:spPr/>
    </dgm:pt>
    <dgm:pt modelId="{934B0D27-FCEB-493B-9B55-2A1133B1BF79}" type="pres">
      <dgm:prSet presAssocID="{F379F1B3-BA14-4B8C-97D8-D47AF78F2F06}" presName="bgRect" presStyleLbl="node1" presStyleIdx="1" presStyleCnt="2" custScaleY="116306"/>
      <dgm:spPr/>
      <dgm:t>
        <a:bodyPr/>
        <a:lstStyle/>
        <a:p>
          <a:endParaRPr lang="en-GB"/>
        </a:p>
      </dgm:t>
    </dgm:pt>
    <dgm:pt modelId="{FBEFC452-F095-4195-8FBD-782504EE1C42}" type="pres">
      <dgm:prSet presAssocID="{F379F1B3-BA14-4B8C-97D8-D47AF78F2F06}" presName="parentNode" presStyleLbl="node1" presStyleIdx="1" presStyleCnt="2">
        <dgm:presLayoutVars>
          <dgm:chMax val="0"/>
          <dgm:bulletEnabled val="1"/>
        </dgm:presLayoutVars>
      </dgm:prSet>
      <dgm:spPr/>
      <dgm:t>
        <a:bodyPr/>
        <a:lstStyle/>
        <a:p>
          <a:endParaRPr lang="en-GB"/>
        </a:p>
      </dgm:t>
    </dgm:pt>
    <dgm:pt modelId="{78B30847-78BF-44AC-8A8B-23C14D07B26B}" type="pres">
      <dgm:prSet presAssocID="{F379F1B3-BA14-4B8C-97D8-D47AF78F2F06}" presName="childNode" presStyleLbl="node1" presStyleIdx="1" presStyleCnt="2">
        <dgm:presLayoutVars>
          <dgm:bulletEnabled val="1"/>
        </dgm:presLayoutVars>
      </dgm:prSet>
      <dgm:spPr/>
      <dgm:t>
        <a:bodyPr/>
        <a:lstStyle/>
        <a:p>
          <a:endParaRPr lang="en-GB"/>
        </a:p>
      </dgm:t>
    </dgm:pt>
  </dgm:ptLst>
  <dgm:cxnLst>
    <dgm:cxn modelId="{771BBFE0-4E7A-4C32-899A-ACD120D9EF05}" type="presOf" srcId="{1039D4F3-2CC6-4270-9408-74D4554F4899}" destId="{09BFC04E-9391-4059-924C-F2C4A37E0493}" srcOrd="0" destOrd="0" presId="urn:microsoft.com/office/officeart/2005/8/layout/hProcess7#1"/>
    <dgm:cxn modelId="{29A18D87-C058-477D-9DA1-BC6A13142A92}" type="presOf" srcId="{200091D6-BE24-4D18-8512-69D0B93580BC}" destId="{78B30847-78BF-44AC-8A8B-23C14D07B26B}" srcOrd="0" destOrd="3" presId="urn:microsoft.com/office/officeart/2005/8/layout/hProcess7#1"/>
    <dgm:cxn modelId="{C9D239BE-D858-441F-A1E7-6FF63B98F3DE}" type="presOf" srcId="{2B2A95B7-D920-4534-82F9-D485721D2187}" destId="{78B30847-78BF-44AC-8A8B-23C14D07B26B}" srcOrd="0" destOrd="0" presId="urn:microsoft.com/office/officeart/2005/8/layout/hProcess7#1"/>
    <dgm:cxn modelId="{005685F9-CB70-4153-97D5-36900B349470}" type="presOf" srcId="{FDAF23FD-AF47-4EE9-AEDA-CDFD777FB2CD}" destId="{78B30847-78BF-44AC-8A8B-23C14D07B26B}" srcOrd="0" destOrd="4" presId="urn:microsoft.com/office/officeart/2005/8/layout/hProcess7#1"/>
    <dgm:cxn modelId="{E0FE273F-F181-4C4B-9D0F-82161EF516FB}" type="presOf" srcId="{E5A5FE0A-949F-4DDC-BE22-27806071D134}" destId="{4888AE62-887C-4585-A80A-EC38570DB720}" srcOrd="0" destOrd="0" presId="urn:microsoft.com/office/officeart/2005/8/layout/hProcess7#1"/>
    <dgm:cxn modelId="{185DE972-0C01-4706-970F-9F0D209BFA47}" type="presOf" srcId="{F379F1B3-BA14-4B8C-97D8-D47AF78F2F06}" destId="{FBEFC452-F095-4195-8FBD-782504EE1C42}" srcOrd="1" destOrd="0" presId="urn:microsoft.com/office/officeart/2005/8/layout/hProcess7#1"/>
    <dgm:cxn modelId="{6E4747FD-11D8-4B2F-8990-65E38DE1FA0C}" srcId="{3E1E993C-1BC5-4416-80F7-3A0590B6AC1F}" destId="{E5A5FE0A-949F-4DDC-BE22-27806071D134}" srcOrd="0" destOrd="0" parTransId="{2E3FFA92-9641-4802-A4FA-D603D42156D1}" sibTransId="{DB9B7177-CE86-48C8-A96E-3FD4DA597208}"/>
    <dgm:cxn modelId="{84FC5045-27CC-4D7D-9F2A-F57C74D4823D}" srcId="{1039D4F3-2CC6-4270-9408-74D4554F4899}" destId="{F379F1B3-BA14-4B8C-97D8-D47AF78F2F06}" srcOrd="1" destOrd="0" parTransId="{8143AC93-F7B5-4135-BCA3-8BAFABCB871A}" sibTransId="{2BA869D0-0894-45B5-B1C7-C3C1F14FA816}"/>
    <dgm:cxn modelId="{BB8B23DE-045D-4A4B-A4CF-8669F9DCA0E2}" srcId="{3E1E993C-1BC5-4416-80F7-3A0590B6AC1F}" destId="{08A89E0E-78FA-4B4C-BDE0-B93D709680C2}" srcOrd="2" destOrd="0" parTransId="{37B8953B-5B8B-4267-B021-2E1FA82219EA}" sibTransId="{0C35EDDA-B633-4FBC-805D-48A6C2B9AA81}"/>
    <dgm:cxn modelId="{17611E49-99FE-48E7-B4E1-3785B11ED523}" type="presOf" srcId="{08A89E0E-78FA-4B4C-BDE0-B93D709680C2}" destId="{4888AE62-887C-4585-A80A-EC38570DB720}" srcOrd="0" destOrd="2" presId="urn:microsoft.com/office/officeart/2005/8/layout/hProcess7#1"/>
    <dgm:cxn modelId="{8A83B7B0-365C-4890-AFEC-3862A07CEDA1}" type="presOf" srcId="{27769233-F946-460B-9919-9B489F6A702F}" destId="{78B30847-78BF-44AC-8A8B-23C14D07B26B}" srcOrd="0" destOrd="2" presId="urn:microsoft.com/office/officeart/2005/8/layout/hProcess7#1"/>
    <dgm:cxn modelId="{1C63CFFC-6818-4956-BAE5-2E7F59E9E086}" type="presOf" srcId="{3E1E993C-1BC5-4416-80F7-3A0590B6AC1F}" destId="{C4451D07-AE56-4B1C-AC1F-10DDFB4C2CA6}" srcOrd="1" destOrd="0" presId="urn:microsoft.com/office/officeart/2005/8/layout/hProcess7#1"/>
    <dgm:cxn modelId="{F1D11DA8-4584-41CB-892F-321817D8CA80}" type="presOf" srcId="{9A087A42-4AD7-4C15-92ED-B42983B0942E}" destId="{4888AE62-887C-4585-A80A-EC38570DB720}" srcOrd="0" destOrd="1" presId="urn:microsoft.com/office/officeart/2005/8/layout/hProcess7#1"/>
    <dgm:cxn modelId="{FB7B20B1-DCA7-4FA2-9D22-978C2996256C}" srcId="{3E1E993C-1BC5-4416-80F7-3A0590B6AC1F}" destId="{9A087A42-4AD7-4C15-92ED-B42983B0942E}" srcOrd="1" destOrd="0" parTransId="{5B41032E-DA12-4116-BD06-A6FD72CBCAAC}" sibTransId="{B4E4C638-95A6-4E04-B26F-7F478E0A3123}"/>
    <dgm:cxn modelId="{4865CE60-9CBA-4FED-80C9-ACE31F79F255}" srcId="{F379F1B3-BA14-4B8C-97D8-D47AF78F2F06}" destId="{FDAF23FD-AF47-4EE9-AEDA-CDFD777FB2CD}" srcOrd="4" destOrd="0" parTransId="{4BDBE7E0-A892-4D58-BF6F-C5C79D3019AC}" sibTransId="{F473B375-2B9B-40C0-BB1A-82460C646835}"/>
    <dgm:cxn modelId="{BA67B8CF-B6B2-472D-A41A-A64505975F6E}" type="presOf" srcId="{3E1E993C-1BC5-4416-80F7-3A0590B6AC1F}" destId="{72D7496C-70C6-4FF9-A062-46E4B94F8830}" srcOrd="0" destOrd="0" presId="urn:microsoft.com/office/officeart/2005/8/layout/hProcess7#1"/>
    <dgm:cxn modelId="{7CAF7D90-970E-4A35-9BC5-F3FB5547E9DE}" type="presOf" srcId="{F4619EA5-0A41-43F8-947F-B04726688041}" destId="{78B30847-78BF-44AC-8A8B-23C14D07B26B}" srcOrd="0" destOrd="1" presId="urn:microsoft.com/office/officeart/2005/8/layout/hProcess7#1"/>
    <dgm:cxn modelId="{ABD7F39E-6A81-41CA-9D70-060AE4AB99C2}" srcId="{F379F1B3-BA14-4B8C-97D8-D47AF78F2F06}" destId="{200091D6-BE24-4D18-8512-69D0B93580BC}" srcOrd="3" destOrd="0" parTransId="{48DA43A5-E045-4798-873F-0C2D13A95A0F}" sibTransId="{F9B3165E-D480-47D0-98BF-51C37512D4E3}"/>
    <dgm:cxn modelId="{6D4EAA86-1C75-4A53-A12E-0C4C00AD75C9}" type="presOf" srcId="{22CF3E43-888E-4A9E-BA82-0E4226B256A7}" destId="{4888AE62-887C-4585-A80A-EC38570DB720}" srcOrd="0" destOrd="3" presId="urn:microsoft.com/office/officeart/2005/8/layout/hProcess7#1"/>
    <dgm:cxn modelId="{369D7FB7-8AE2-42E3-A96E-7D70D7E322C5}" srcId="{1039D4F3-2CC6-4270-9408-74D4554F4899}" destId="{3E1E993C-1BC5-4416-80F7-3A0590B6AC1F}" srcOrd="0" destOrd="0" parTransId="{02563507-8563-4D12-8DE3-9A3B2B4E7D7B}" sibTransId="{94B8D1DF-9861-4DB7-B8DE-73996E82A5FE}"/>
    <dgm:cxn modelId="{EE765E0D-F428-4B56-9947-BEA0B86CECD4}" srcId="{3E1E993C-1BC5-4416-80F7-3A0590B6AC1F}" destId="{22CF3E43-888E-4A9E-BA82-0E4226B256A7}" srcOrd="3" destOrd="0" parTransId="{CC8D3C19-9010-4C4C-8B3D-96234E15896B}" sibTransId="{2B352379-3045-45EA-9717-BEB184DFF504}"/>
    <dgm:cxn modelId="{E700E49B-FB21-4205-B785-5C0CC64A5EF7}" type="presOf" srcId="{F379F1B3-BA14-4B8C-97D8-D47AF78F2F06}" destId="{934B0D27-FCEB-493B-9B55-2A1133B1BF79}" srcOrd="0" destOrd="0" presId="urn:microsoft.com/office/officeart/2005/8/layout/hProcess7#1"/>
    <dgm:cxn modelId="{5557A4EB-968A-40E1-91F5-73172A147874}" srcId="{F379F1B3-BA14-4B8C-97D8-D47AF78F2F06}" destId="{F4619EA5-0A41-43F8-947F-B04726688041}" srcOrd="1" destOrd="0" parTransId="{895286A0-6E1A-405F-B19C-DC6F7E4DE240}" sibTransId="{D934765B-F6EA-4766-AB8B-9A928B06B786}"/>
    <dgm:cxn modelId="{5323CFE6-C2BF-4748-9C83-9EA7A71B4229}" srcId="{F379F1B3-BA14-4B8C-97D8-D47AF78F2F06}" destId="{27769233-F946-460B-9919-9B489F6A702F}" srcOrd="2" destOrd="0" parTransId="{69F4D6E5-5ED8-45DC-B84E-2018CC407B7A}" sibTransId="{DDBB3B39-F36F-40AF-A717-0A54A86492E3}"/>
    <dgm:cxn modelId="{DC789DE0-BE3A-4DDF-8EEC-79E750E8134A}" srcId="{F379F1B3-BA14-4B8C-97D8-D47AF78F2F06}" destId="{2B2A95B7-D920-4534-82F9-D485721D2187}" srcOrd="0" destOrd="0" parTransId="{06A67BBA-0441-4D19-8418-24B2B56451D3}" sibTransId="{39CC8759-58BA-4FF0-BD70-BC6153BB88D3}"/>
    <dgm:cxn modelId="{93B21910-5ECD-49EE-9B60-E190C5097A7B}" type="presParOf" srcId="{09BFC04E-9391-4059-924C-F2C4A37E0493}" destId="{196BFD80-7F6B-4FC8-AFC7-E4734EDA177C}" srcOrd="0" destOrd="0" presId="urn:microsoft.com/office/officeart/2005/8/layout/hProcess7#1"/>
    <dgm:cxn modelId="{515E91F3-BEC1-4702-B869-7F74AFB26B3F}" type="presParOf" srcId="{196BFD80-7F6B-4FC8-AFC7-E4734EDA177C}" destId="{72D7496C-70C6-4FF9-A062-46E4B94F8830}" srcOrd="0" destOrd="0" presId="urn:microsoft.com/office/officeart/2005/8/layout/hProcess7#1"/>
    <dgm:cxn modelId="{847A25F8-9AB7-426F-A23D-C2963FEF6262}" type="presParOf" srcId="{196BFD80-7F6B-4FC8-AFC7-E4734EDA177C}" destId="{C4451D07-AE56-4B1C-AC1F-10DDFB4C2CA6}" srcOrd="1" destOrd="0" presId="urn:microsoft.com/office/officeart/2005/8/layout/hProcess7#1"/>
    <dgm:cxn modelId="{A9AB40FA-4344-48DC-A77B-775AED0A1E82}" type="presParOf" srcId="{196BFD80-7F6B-4FC8-AFC7-E4734EDA177C}" destId="{4888AE62-887C-4585-A80A-EC38570DB720}" srcOrd="2" destOrd="0" presId="urn:microsoft.com/office/officeart/2005/8/layout/hProcess7#1"/>
    <dgm:cxn modelId="{2CC179F4-2AB9-4505-B29F-3B328E306FB7}" type="presParOf" srcId="{09BFC04E-9391-4059-924C-F2C4A37E0493}" destId="{E875116B-11FC-4643-A57D-FD2EF0597A95}" srcOrd="1" destOrd="0" presId="urn:microsoft.com/office/officeart/2005/8/layout/hProcess7#1"/>
    <dgm:cxn modelId="{D89B36B1-5872-4C93-9F86-D83FF165272D}" type="presParOf" srcId="{09BFC04E-9391-4059-924C-F2C4A37E0493}" destId="{BA583092-6818-4796-92CE-23D1622A517B}" srcOrd="2" destOrd="0" presId="urn:microsoft.com/office/officeart/2005/8/layout/hProcess7#1"/>
    <dgm:cxn modelId="{1214E57A-D42F-4E5E-9B26-FCBDF722CA08}" type="presParOf" srcId="{BA583092-6818-4796-92CE-23D1622A517B}" destId="{845D321F-A8E3-4770-81B0-A02BF9B868AA}" srcOrd="0" destOrd="0" presId="urn:microsoft.com/office/officeart/2005/8/layout/hProcess7#1"/>
    <dgm:cxn modelId="{B58FF008-0672-44B1-8CEA-B8EE976B607F}" type="presParOf" srcId="{BA583092-6818-4796-92CE-23D1622A517B}" destId="{4D0B31F2-DA56-4604-BA1E-51E9A826A8E3}" srcOrd="1" destOrd="0" presId="urn:microsoft.com/office/officeart/2005/8/layout/hProcess7#1"/>
    <dgm:cxn modelId="{84335EE7-2DDF-46E6-B3DA-40C36B3E1D33}" type="presParOf" srcId="{BA583092-6818-4796-92CE-23D1622A517B}" destId="{789E8871-6C1A-4A88-A901-1A0ADDB482BA}" srcOrd="2" destOrd="0" presId="urn:microsoft.com/office/officeart/2005/8/layout/hProcess7#1"/>
    <dgm:cxn modelId="{EC081534-D573-4108-94AB-BDF140D5B413}" type="presParOf" srcId="{09BFC04E-9391-4059-924C-F2C4A37E0493}" destId="{F7C7BCA2-49D6-4E54-9F23-603BDBEF27A2}" srcOrd="3" destOrd="0" presId="urn:microsoft.com/office/officeart/2005/8/layout/hProcess7#1"/>
    <dgm:cxn modelId="{7D21E0AC-6812-4B4B-8EC0-5779B1F94CDE}" type="presParOf" srcId="{09BFC04E-9391-4059-924C-F2C4A37E0493}" destId="{ED8AD9A2-DB74-4726-B2DA-6DD4DA448B18}" srcOrd="4" destOrd="0" presId="urn:microsoft.com/office/officeart/2005/8/layout/hProcess7#1"/>
    <dgm:cxn modelId="{ACF8F507-96A0-4C50-8C96-E11E44D7264A}" type="presParOf" srcId="{ED8AD9A2-DB74-4726-B2DA-6DD4DA448B18}" destId="{934B0D27-FCEB-493B-9B55-2A1133B1BF79}" srcOrd="0" destOrd="0" presId="urn:microsoft.com/office/officeart/2005/8/layout/hProcess7#1"/>
    <dgm:cxn modelId="{D61FC4FB-70C0-4E8E-982C-69070FF5C9E5}" type="presParOf" srcId="{ED8AD9A2-DB74-4726-B2DA-6DD4DA448B18}" destId="{FBEFC452-F095-4195-8FBD-782504EE1C42}" srcOrd="1" destOrd="0" presId="urn:microsoft.com/office/officeart/2005/8/layout/hProcess7#1"/>
    <dgm:cxn modelId="{1A0E5CB7-CC86-4E09-843E-26986477E522}" type="presParOf" srcId="{ED8AD9A2-DB74-4726-B2DA-6DD4DA448B18}" destId="{78B30847-78BF-44AC-8A8B-23C14D07B26B}"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CEDBDF-CC0A-4A53-922D-B9A9D56C2A41}">
      <dsp:nvSpPr>
        <dsp:cNvPr id="0" name=""/>
        <dsp:cNvSpPr/>
      </dsp:nvSpPr>
      <dsp:spPr>
        <a:xfrm>
          <a:off x="2361862" y="524"/>
          <a:ext cx="3542793" cy="2043832"/>
        </a:xfrm>
        <a:prstGeom prst="rightArrow">
          <a:avLst>
            <a:gd name="adj1" fmla="val 75000"/>
            <a:gd name="adj2" fmla="val 5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just" defTabSz="622300">
            <a:lnSpc>
              <a:spcPct val="90000"/>
            </a:lnSpc>
            <a:spcBef>
              <a:spcPct val="0"/>
            </a:spcBef>
            <a:spcAft>
              <a:spcPct val="15000"/>
            </a:spcAft>
            <a:buChar char="••"/>
          </a:pPr>
          <a:r>
            <a:rPr lang="en-GB" sz="1400" kern="1200" dirty="0" smtClean="0"/>
            <a:t>From internal mechanisms or sources inside the body</a:t>
          </a:r>
          <a:endParaRPr lang="en-GB" sz="1400" kern="1200" dirty="0"/>
        </a:p>
        <a:p>
          <a:pPr marL="114300" lvl="1" indent="-114300" algn="l" defTabSz="622300">
            <a:lnSpc>
              <a:spcPct val="90000"/>
            </a:lnSpc>
            <a:spcBef>
              <a:spcPct val="0"/>
            </a:spcBef>
            <a:spcAft>
              <a:spcPct val="15000"/>
            </a:spcAft>
            <a:buChar char="••"/>
          </a:pPr>
          <a:r>
            <a:rPr lang="en-GB" sz="1400" kern="1200" dirty="0" smtClean="0"/>
            <a:t>E.g. feelings of fun, pleasure, enjoyment, feelings of self-worth, excitement and self-mastery.</a:t>
          </a:r>
          <a:endParaRPr lang="en-GB" sz="1400" kern="1200" dirty="0"/>
        </a:p>
      </dsp:txBody>
      <dsp:txXfrm>
        <a:off x="2361862" y="256003"/>
        <a:ext cx="2776356" cy="1532874"/>
      </dsp:txXfrm>
    </dsp:sp>
    <dsp:sp modelId="{55BDBEFC-34CF-466A-BCFA-4996E5E3FA8D}">
      <dsp:nvSpPr>
        <dsp:cNvPr id="0" name=""/>
        <dsp:cNvSpPr/>
      </dsp:nvSpPr>
      <dsp:spPr>
        <a:xfrm>
          <a:off x="0" y="524"/>
          <a:ext cx="2361862" cy="204383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GB" sz="4100" kern="1200" dirty="0" smtClean="0"/>
            <a:t>Intrinsic</a:t>
          </a:r>
          <a:endParaRPr lang="en-GB" sz="4100" kern="1200" dirty="0"/>
        </a:p>
      </dsp:txBody>
      <dsp:txXfrm>
        <a:off x="99772" y="100296"/>
        <a:ext cx="2162318" cy="1844288"/>
      </dsp:txXfrm>
    </dsp:sp>
    <dsp:sp modelId="{A939C3B4-2C6A-447F-98D1-70A58CCAA17F}">
      <dsp:nvSpPr>
        <dsp:cNvPr id="0" name=""/>
        <dsp:cNvSpPr/>
      </dsp:nvSpPr>
      <dsp:spPr>
        <a:xfrm>
          <a:off x="2361862" y="2248739"/>
          <a:ext cx="3542793" cy="2043832"/>
        </a:xfrm>
        <a:prstGeom prst="rightArrow">
          <a:avLst>
            <a:gd name="adj1" fmla="val 75000"/>
            <a:gd name="adj2" fmla="val 50000"/>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From sources outside the body</a:t>
          </a:r>
          <a:endParaRPr lang="en-GB" sz="1400" kern="1200" dirty="0"/>
        </a:p>
        <a:p>
          <a:pPr marL="114300" lvl="1" indent="-114300" algn="l" defTabSz="622300">
            <a:lnSpc>
              <a:spcPct val="90000"/>
            </a:lnSpc>
            <a:spcBef>
              <a:spcPct val="0"/>
            </a:spcBef>
            <a:spcAft>
              <a:spcPct val="15000"/>
            </a:spcAft>
            <a:buChar char="••"/>
          </a:pPr>
          <a:r>
            <a:rPr lang="en-GB" sz="1400" kern="1200" dirty="0" smtClean="0"/>
            <a:t>Tangible – things you can touch e.g. trophies, medals, prizes and money</a:t>
          </a:r>
          <a:endParaRPr lang="en-GB" sz="1400" kern="1200" dirty="0"/>
        </a:p>
        <a:p>
          <a:pPr marL="114300" lvl="1" indent="-114300" algn="l" defTabSz="622300">
            <a:lnSpc>
              <a:spcPct val="90000"/>
            </a:lnSpc>
            <a:spcBef>
              <a:spcPct val="0"/>
            </a:spcBef>
            <a:spcAft>
              <a:spcPct val="15000"/>
            </a:spcAft>
            <a:buChar char="••"/>
          </a:pPr>
          <a:r>
            <a:rPr lang="en-GB" sz="1400" kern="1200" dirty="0" smtClean="0"/>
            <a:t>Intangible – things you can’t touch  e.g. recognition and praise from other people, approval from the crowd, records. </a:t>
          </a:r>
          <a:endParaRPr lang="en-GB" sz="1400" kern="1200" dirty="0"/>
        </a:p>
      </dsp:txBody>
      <dsp:txXfrm>
        <a:off x="2361862" y="2504218"/>
        <a:ext cx="2776356" cy="1532874"/>
      </dsp:txXfrm>
    </dsp:sp>
    <dsp:sp modelId="{3A406A90-C222-49C6-86F1-C671FF7A4717}">
      <dsp:nvSpPr>
        <dsp:cNvPr id="0" name=""/>
        <dsp:cNvSpPr/>
      </dsp:nvSpPr>
      <dsp:spPr>
        <a:xfrm>
          <a:off x="0" y="2248739"/>
          <a:ext cx="2361862" cy="2043832"/>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GB" sz="4100" kern="1200" dirty="0" smtClean="0"/>
            <a:t>Extrinsic</a:t>
          </a:r>
          <a:endParaRPr lang="en-GB" sz="4100" kern="1200" dirty="0"/>
        </a:p>
      </dsp:txBody>
      <dsp:txXfrm>
        <a:off x="99772" y="2348511"/>
        <a:ext cx="2162318" cy="18442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D7496C-70C6-4FF9-A062-46E4B94F8830}">
      <dsp:nvSpPr>
        <dsp:cNvPr id="0" name=""/>
        <dsp:cNvSpPr/>
      </dsp:nvSpPr>
      <dsp:spPr>
        <a:xfrm>
          <a:off x="1515" y="-246574"/>
          <a:ext cx="3860023" cy="3517484"/>
        </a:xfrm>
        <a:prstGeom prst="roundRect">
          <a:avLst>
            <a:gd name="adj" fmla="val 5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lvl="0" algn="r" defTabSz="889000">
            <a:lnSpc>
              <a:spcPct val="90000"/>
            </a:lnSpc>
            <a:spcBef>
              <a:spcPct val="0"/>
            </a:spcBef>
            <a:spcAft>
              <a:spcPct val="35000"/>
            </a:spcAft>
          </a:pPr>
          <a:r>
            <a:rPr lang="en-GB" sz="2000" kern="1200" dirty="0" smtClean="0"/>
            <a:t>Trait Theory</a:t>
          </a:r>
          <a:endParaRPr lang="en-GB" sz="2000" kern="1200" dirty="0"/>
        </a:p>
      </dsp:txBody>
      <dsp:txXfrm rot="16200000">
        <a:off x="-1054650" y="809592"/>
        <a:ext cx="2884337" cy="772004"/>
      </dsp:txXfrm>
    </dsp:sp>
    <dsp:sp modelId="{4888AE62-887C-4585-A80A-EC38570DB720}">
      <dsp:nvSpPr>
        <dsp:cNvPr id="0" name=""/>
        <dsp:cNvSpPr/>
      </dsp:nvSpPr>
      <dsp:spPr>
        <a:xfrm>
          <a:off x="773520" y="-246574"/>
          <a:ext cx="2875717" cy="351748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lvl="0" algn="just" defTabSz="800100">
            <a:lnSpc>
              <a:spcPct val="90000"/>
            </a:lnSpc>
            <a:spcBef>
              <a:spcPct val="0"/>
            </a:spcBef>
            <a:spcAft>
              <a:spcPct val="35000"/>
            </a:spcAft>
          </a:pPr>
          <a:r>
            <a:rPr lang="en-GB" sz="1800" kern="1200" dirty="0" smtClean="0"/>
            <a:t>Nature</a:t>
          </a:r>
          <a:endParaRPr lang="en-GB" sz="1800" kern="1200" dirty="0"/>
        </a:p>
        <a:p>
          <a:pPr lvl="0" algn="just" defTabSz="800100">
            <a:lnSpc>
              <a:spcPct val="90000"/>
            </a:lnSpc>
            <a:spcBef>
              <a:spcPct val="0"/>
            </a:spcBef>
            <a:spcAft>
              <a:spcPct val="35000"/>
            </a:spcAft>
          </a:pPr>
          <a:r>
            <a:rPr lang="en-GB" sz="1800" kern="1200" dirty="0" smtClean="0"/>
            <a:t>Characteristics, inherited at birth</a:t>
          </a:r>
          <a:endParaRPr lang="en-GB" sz="1800" kern="1200" dirty="0"/>
        </a:p>
        <a:p>
          <a:pPr lvl="0" algn="just" defTabSz="800100">
            <a:lnSpc>
              <a:spcPct val="90000"/>
            </a:lnSpc>
            <a:spcBef>
              <a:spcPct val="0"/>
            </a:spcBef>
            <a:spcAft>
              <a:spcPct val="35000"/>
            </a:spcAft>
          </a:pPr>
          <a:r>
            <a:rPr lang="en-GB" sz="1800" kern="1200" dirty="0" smtClean="0"/>
            <a:t>Innate forces causing an individual to act in a certain way</a:t>
          </a:r>
          <a:endParaRPr lang="en-GB" sz="1800" kern="1200" dirty="0"/>
        </a:p>
        <a:p>
          <a:pPr lvl="0" algn="just" defTabSz="800100">
            <a:lnSpc>
              <a:spcPct val="90000"/>
            </a:lnSpc>
            <a:spcBef>
              <a:spcPct val="0"/>
            </a:spcBef>
            <a:spcAft>
              <a:spcPct val="35000"/>
            </a:spcAft>
          </a:pPr>
          <a:r>
            <a:rPr lang="en-GB" sz="1800" kern="1200" dirty="0" smtClean="0"/>
            <a:t>Unreliable, doesn’t take account of environment</a:t>
          </a:r>
          <a:endParaRPr lang="en-GB" sz="1800" kern="1200" dirty="0"/>
        </a:p>
      </dsp:txBody>
      <dsp:txXfrm>
        <a:off x="773520" y="-246574"/>
        <a:ext cx="2875717" cy="3517484"/>
      </dsp:txXfrm>
    </dsp:sp>
    <dsp:sp modelId="{934B0D27-FCEB-493B-9B55-2A1133B1BF79}">
      <dsp:nvSpPr>
        <dsp:cNvPr id="0" name=""/>
        <dsp:cNvSpPr/>
      </dsp:nvSpPr>
      <dsp:spPr>
        <a:xfrm>
          <a:off x="3996640" y="-246574"/>
          <a:ext cx="3860023" cy="3517484"/>
        </a:xfrm>
        <a:prstGeom prst="roundRect">
          <a:avLst>
            <a:gd name="adj" fmla="val 5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lvl="0" algn="r" defTabSz="889000">
            <a:lnSpc>
              <a:spcPct val="90000"/>
            </a:lnSpc>
            <a:spcBef>
              <a:spcPct val="0"/>
            </a:spcBef>
            <a:spcAft>
              <a:spcPct val="35000"/>
            </a:spcAft>
          </a:pPr>
          <a:r>
            <a:rPr lang="en-GB" sz="2000" kern="1200" dirty="0" smtClean="0"/>
            <a:t>Social Learning Theory</a:t>
          </a:r>
          <a:endParaRPr lang="en-GB" sz="2000" kern="1200" dirty="0"/>
        </a:p>
      </dsp:txBody>
      <dsp:txXfrm rot="16200000">
        <a:off x="2940474" y="809592"/>
        <a:ext cx="2884337" cy="772004"/>
      </dsp:txXfrm>
    </dsp:sp>
    <dsp:sp modelId="{4D0B31F2-DA56-4604-BA1E-51E9A826A8E3}">
      <dsp:nvSpPr>
        <dsp:cNvPr id="0" name=""/>
        <dsp:cNvSpPr/>
      </dsp:nvSpPr>
      <dsp:spPr>
        <a:xfrm rot="5400000">
          <a:off x="3793778" y="2055818"/>
          <a:ext cx="444324" cy="579003"/>
        </a:xfrm>
        <a:prstGeom prst="flowChartExtra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B30847-78BF-44AC-8A8B-23C14D07B26B}">
      <dsp:nvSpPr>
        <dsp:cNvPr id="0" name=""/>
        <dsp:cNvSpPr/>
      </dsp:nvSpPr>
      <dsp:spPr>
        <a:xfrm>
          <a:off x="4768645" y="-246574"/>
          <a:ext cx="2875717" cy="351748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lvl="0" algn="just" defTabSz="800100">
            <a:lnSpc>
              <a:spcPct val="90000"/>
            </a:lnSpc>
            <a:spcBef>
              <a:spcPct val="0"/>
            </a:spcBef>
            <a:spcAft>
              <a:spcPct val="35000"/>
            </a:spcAft>
          </a:pPr>
          <a:r>
            <a:rPr lang="en-GB" sz="1800" kern="1200" dirty="0" smtClean="0"/>
            <a:t>Nurture</a:t>
          </a:r>
          <a:endParaRPr lang="en-GB" sz="1800" kern="1200" dirty="0"/>
        </a:p>
        <a:p>
          <a:pPr lvl="0" algn="just" defTabSz="800100">
            <a:lnSpc>
              <a:spcPct val="90000"/>
            </a:lnSpc>
            <a:spcBef>
              <a:spcPct val="0"/>
            </a:spcBef>
            <a:spcAft>
              <a:spcPct val="35000"/>
            </a:spcAft>
          </a:pPr>
          <a:r>
            <a:rPr lang="en-GB" sz="1800" kern="1200" dirty="0" smtClean="0"/>
            <a:t>Behaviour is learned through interaction with the environment</a:t>
          </a:r>
        </a:p>
        <a:p>
          <a:pPr lvl="0" algn="just" defTabSz="800100">
            <a:lnSpc>
              <a:spcPct val="90000"/>
            </a:lnSpc>
            <a:spcBef>
              <a:spcPct val="0"/>
            </a:spcBef>
            <a:spcAft>
              <a:spcPct val="35000"/>
            </a:spcAft>
          </a:pPr>
          <a:r>
            <a:rPr lang="en-GB" sz="1800" kern="1200" dirty="0" smtClean="0"/>
            <a:t>Response by individual can’t be predicted</a:t>
          </a:r>
        </a:p>
        <a:p>
          <a:pPr lvl="0" algn="just" defTabSz="800100">
            <a:lnSpc>
              <a:spcPct val="90000"/>
            </a:lnSpc>
            <a:spcBef>
              <a:spcPct val="0"/>
            </a:spcBef>
            <a:spcAft>
              <a:spcPct val="35000"/>
            </a:spcAft>
          </a:pPr>
          <a:r>
            <a:rPr lang="en-GB" sz="1800" kern="1200" dirty="0" smtClean="0"/>
            <a:t>Modelling then social reinforcement</a:t>
          </a:r>
        </a:p>
        <a:p>
          <a:pPr lvl="0" algn="just" defTabSz="800100">
            <a:lnSpc>
              <a:spcPct val="90000"/>
            </a:lnSpc>
            <a:spcBef>
              <a:spcPct val="0"/>
            </a:spcBef>
            <a:spcAft>
              <a:spcPct val="35000"/>
            </a:spcAft>
          </a:pPr>
          <a:r>
            <a:rPr lang="en-GB" sz="1800" kern="1200" dirty="0" smtClean="0"/>
            <a:t>Takes little account of inherited factors</a:t>
          </a:r>
        </a:p>
      </dsp:txBody>
      <dsp:txXfrm>
        <a:off x="4768645" y="-246574"/>
        <a:ext cx="2875717" cy="351748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imilarminds.com/eysenck.html" TargetMode="External"/><Relationship Id="rId2" Type="http://schemas.openxmlformats.org/officeDocument/2006/relationships/hyperlink" Target="https://www.youtube.com/watch?v=WAbUmF4Puj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www.youtube.com/watch?v=Pr0OTCVtHb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505200"/>
            <a:ext cx="9144000" cy="1470025"/>
          </a:xfrm>
        </p:spPr>
        <p:txBody>
          <a:bodyPr>
            <a:normAutofit fontScale="90000"/>
          </a:bodyPr>
          <a:lstStyle/>
          <a:p>
            <a:pPr lvl="0"/>
            <a:r>
              <a:rPr lang="en-GB" sz="3600" dirty="0" smtClean="0"/>
              <a:t>What is motivation?</a:t>
            </a:r>
            <a:br>
              <a:rPr lang="en-GB" sz="3600" dirty="0" smtClean="0"/>
            </a:br>
            <a:r>
              <a:rPr lang="en-GB" sz="3600" dirty="0" smtClean="0"/>
              <a:t>What is intrinsic &amp; extrinsic motivation?</a:t>
            </a:r>
            <a:br>
              <a:rPr lang="en-GB" sz="3600" dirty="0" smtClean="0"/>
            </a:br>
            <a:r>
              <a:rPr lang="en-GB" sz="3600" dirty="0" smtClean="0"/>
              <a:t>What are the two types of extrinsic motivation? Provide sporting examples </a:t>
            </a:r>
            <a:br>
              <a:rPr lang="en-GB" sz="3600" dirty="0" smtClean="0"/>
            </a:br>
            <a:r>
              <a:rPr lang="en-GB" sz="3600" dirty="0" smtClean="0"/>
              <a:t>Define personality</a:t>
            </a:r>
            <a:br>
              <a:rPr lang="en-GB" sz="3600" dirty="0" smtClean="0"/>
            </a:br>
            <a:r>
              <a:rPr lang="en-GB" sz="3600" dirty="0" smtClean="0"/>
              <a:t>What are the two most common types of personality?</a:t>
            </a:r>
            <a:br>
              <a:rPr lang="en-GB" sz="3600" dirty="0" smtClean="0"/>
            </a:br>
            <a:r>
              <a:rPr lang="en-GB" sz="3600" dirty="0" smtClean="0"/>
              <a:t>Where do personalities come from? Describe both the trait and social learning theories</a:t>
            </a:r>
            <a:br>
              <a:rPr lang="en-GB" sz="3600" dirty="0" smtClean="0"/>
            </a:br>
            <a:r>
              <a:rPr lang="en-GB" sz="3600" dirty="0" smtClean="0"/>
              <a:t>What is confidence and how does it affect sports performance?</a:t>
            </a:r>
            <a:r>
              <a:rPr lang="en-GB" dirty="0" smtClean="0"/>
              <a:t/>
            </a:r>
            <a:br>
              <a:rPr lang="en-GB" dirty="0" smtClean="0"/>
            </a:b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sz="4000" b="1" u="sng" dirty="0" smtClean="0"/>
              <a:t>3. Motivation</a:t>
            </a:r>
            <a:endParaRPr lang="en-US" sz="4000" b="1" u="sng" dirty="0"/>
          </a:p>
        </p:txBody>
      </p:sp>
      <p:graphicFrame>
        <p:nvGraphicFramePr>
          <p:cNvPr id="4" name="Diagram 3"/>
          <p:cNvGraphicFramePr/>
          <p:nvPr/>
        </p:nvGraphicFramePr>
        <p:xfrm>
          <a:off x="467544" y="2420888"/>
          <a:ext cx="5904656" cy="4293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Ribbon 4"/>
          <p:cNvSpPr/>
          <p:nvPr/>
        </p:nvSpPr>
        <p:spPr>
          <a:xfrm>
            <a:off x="285720" y="1142984"/>
            <a:ext cx="8643998" cy="1205896"/>
          </a:xfrm>
          <a:prstGeom prst="ribbon">
            <a:avLst>
              <a:gd name="adj1" fmla="val 16667"/>
              <a:gd name="adj2" fmla="val 684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The external stimuli &amp; internal mechanisms that both arouse &amp; direct behaviour. The drive and energy a sportsperson is prepared to expend to achieve a goal.</a:t>
            </a:r>
            <a:endParaRPr lang="en-GB" dirty="0"/>
          </a:p>
        </p:txBody>
      </p:sp>
      <p:sp>
        <p:nvSpPr>
          <p:cNvPr id="6" name="Oval Callout 5"/>
          <p:cNvSpPr/>
          <p:nvPr/>
        </p:nvSpPr>
        <p:spPr>
          <a:xfrm>
            <a:off x="5214942" y="3933056"/>
            <a:ext cx="3929058" cy="1143008"/>
          </a:xfrm>
          <a:prstGeom prst="wedgeEllipseCallout">
            <a:avLst>
              <a:gd name="adj1" fmla="val 38986"/>
              <a:gd name="adj2" fmla="val 64992"/>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GB" sz="2000" b="1" dirty="0" smtClean="0"/>
              <a:t>Why is this important when leading a sports activity?</a:t>
            </a:r>
            <a:endParaRPr lang="en-GB"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1600200" y="1219200"/>
            <a:ext cx="1143000" cy="1533525"/>
          </a:xfrm>
          <a:prstGeom prst="rect">
            <a:avLst/>
          </a:prstGeom>
          <a:solidFill>
            <a:srgbClr val="FF0000"/>
          </a:solidFill>
          <a:ln w="28575">
            <a:solidFill>
              <a:srgbClr val="000000"/>
            </a:solidFill>
            <a:miter lim="800000"/>
            <a:headEnd/>
            <a:tailEnd/>
          </a:ln>
        </p:spPr>
        <p:txBody>
          <a:bodyPr/>
          <a:lstStyle/>
          <a:p>
            <a:pPr algn="ctr" eaLnBrk="0" hangingPunct="0"/>
            <a:r>
              <a:rPr lang="en-US" sz="1800">
                <a:latin typeface="Comic Sans MS" pitchFamily="66" charset="0"/>
              </a:rPr>
              <a:t>Need to achieve e.g. learn a skill</a:t>
            </a:r>
          </a:p>
        </p:txBody>
      </p:sp>
      <p:sp>
        <p:nvSpPr>
          <p:cNvPr id="2051" name="Rectangle 3"/>
          <p:cNvSpPr>
            <a:spLocks noChangeArrowheads="1"/>
          </p:cNvSpPr>
          <p:nvPr/>
        </p:nvSpPr>
        <p:spPr bwMode="auto">
          <a:xfrm>
            <a:off x="3810000" y="1219200"/>
            <a:ext cx="1028700" cy="1533525"/>
          </a:xfrm>
          <a:prstGeom prst="rect">
            <a:avLst/>
          </a:prstGeom>
          <a:solidFill>
            <a:srgbClr val="FF0000"/>
          </a:solidFill>
          <a:ln w="28575">
            <a:solidFill>
              <a:srgbClr val="000000"/>
            </a:solidFill>
            <a:miter lim="800000"/>
            <a:headEnd/>
            <a:tailEnd/>
          </a:ln>
        </p:spPr>
        <p:txBody>
          <a:bodyPr/>
          <a:lstStyle/>
          <a:p>
            <a:pPr algn="ctr" eaLnBrk="0" hangingPunct="0"/>
            <a:r>
              <a:rPr lang="en-US" sz="1800">
                <a:latin typeface="Comic Sans MS" pitchFamily="66" charset="0"/>
              </a:rPr>
              <a:t>Drive to satisfy the need</a:t>
            </a:r>
          </a:p>
        </p:txBody>
      </p:sp>
      <p:sp>
        <p:nvSpPr>
          <p:cNvPr id="2052" name="Rectangle 4"/>
          <p:cNvSpPr>
            <a:spLocks noChangeArrowheads="1"/>
          </p:cNvSpPr>
          <p:nvPr/>
        </p:nvSpPr>
        <p:spPr bwMode="auto">
          <a:xfrm>
            <a:off x="6019800" y="3819525"/>
            <a:ext cx="1676400" cy="1295400"/>
          </a:xfrm>
          <a:prstGeom prst="rect">
            <a:avLst/>
          </a:prstGeom>
          <a:solidFill>
            <a:srgbClr val="FF0000"/>
          </a:solidFill>
          <a:ln w="28575">
            <a:solidFill>
              <a:srgbClr val="000000"/>
            </a:solidFill>
            <a:miter lim="800000"/>
            <a:headEnd/>
            <a:tailEnd/>
          </a:ln>
        </p:spPr>
        <p:txBody>
          <a:bodyPr/>
          <a:lstStyle/>
          <a:p>
            <a:pPr algn="ctr" eaLnBrk="0" hangingPunct="0"/>
            <a:r>
              <a:rPr lang="en-US" sz="1800">
                <a:latin typeface="Comic Sans MS" pitchFamily="66" charset="0"/>
              </a:rPr>
              <a:t>Motivational drive to continue is reduced</a:t>
            </a:r>
          </a:p>
        </p:txBody>
      </p:sp>
      <p:sp>
        <p:nvSpPr>
          <p:cNvPr id="2053" name="Rectangle 5"/>
          <p:cNvSpPr>
            <a:spLocks noChangeArrowheads="1"/>
          </p:cNvSpPr>
          <p:nvPr/>
        </p:nvSpPr>
        <p:spPr bwMode="auto">
          <a:xfrm>
            <a:off x="6019800" y="1600200"/>
            <a:ext cx="1676400" cy="771525"/>
          </a:xfrm>
          <a:prstGeom prst="rect">
            <a:avLst/>
          </a:prstGeom>
          <a:solidFill>
            <a:srgbClr val="FF0000"/>
          </a:solidFill>
          <a:ln w="28575">
            <a:solidFill>
              <a:srgbClr val="000000"/>
            </a:solidFill>
            <a:miter lim="800000"/>
            <a:headEnd/>
            <a:tailEnd/>
          </a:ln>
        </p:spPr>
        <p:txBody>
          <a:bodyPr/>
          <a:lstStyle/>
          <a:p>
            <a:pPr algn="ctr" eaLnBrk="0" hangingPunct="0"/>
            <a:r>
              <a:rPr lang="en-US" sz="1800">
                <a:latin typeface="Comic Sans MS" pitchFamily="66" charset="0"/>
              </a:rPr>
              <a:t>Achievement goal reached</a:t>
            </a:r>
          </a:p>
        </p:txBody>
      </p:sp>
      <p:sp>
        <p:nvSpPr>
          <p:cNvPr id="2056" name="Rectangle 8"/>
          <p:cNvSpPr>
            <a:spLocks noChangeArrowheads="1"/>
          </p:cNvSpPr>
          <p:nvPr/>
        </p:nvSpPr>
        <p:spPr bwMode="auto">
          <a:xfrm>
            <a:off x="2667000" y="3200400"/>
            <a:ext cx="2971800" cy="990600"/>
          </a:xfrm>
          <a:prstGeom prst="rect">
            <a:avLst/>
          </a:prstGeom>
          <a:solidFill>
            <a:srgbClr val="00CCFF"/>
          </a:solidFill>
          <a:ln w="9525">
            <a:solidFill>
              <a:srgbClr val="000000"/>
            </a:solidFill>
            <a:miter lim="800000"/>
            <a:headEnd/>
            <a:tailEnd/>
          </a:ln>
        </p:spPr>
        <p:txBody>
          <a:bodyPr/>
          <a:lstStyle/>
          <a:p>
            <a:pPr algn="ctr" eaLnBrk="0" hangingPunct="0"/>
            <a:r>
              <a:rPr lang="en-US" sz="1800">
                <a:latin typeface="Comic Sans MS" pitchFamily="66" charset="0"/>
              </a:rPr>
              <a:t>What measures would the coach take to prevent Drive Reduction?</a:t>
            </a:r>
          </a:p>
          <a:p>
            <a:pPr algn="ctr" eaLnBrk="0" hangingPunct="0"/>
            <a:endParaRPr lang="en-US" sz="1800">
              <a:latin typeface="Comic Sans MS" pitchFamily="66" charset="0"/>
            </a:endParaRPr>
          </a:p>
        </p:txBody>
      </p:sp>
      <p:sp>
        <p:nvSpPr>
          <p:cNvPr id="2057" name="AutoShape 9"/>
          <p:cNvSpPr>
            <a:spLocks noChangeArrowheads="1"/>
          </p:cNvSpPr>
          <p:nvPr/>
        </p:nvSpPr>
        <p:spPr bwMode="auto">
          <a:xfrm>
            <a:off x="0" y="4876800"/>
            <a:ext cx="3505200" cy="1600200"/>
          </a:xfrm>
          <a:prstGeom prst="cloudCallout">
            <a:avLst>
              <a:gd name="adj1" fmla="val 28440"/>
              <a:gd name="adj2" fmla="val -89583"/>
            </a:avLst>
          </a:prstGeom>
          <a:solidFill>
            <a:srgbClr val="00CCFF"/>
          </a:solidFill>
          <a:ln w="28575">
            <a:solidFill>
              <a:srgbClr val="000000"/>
            </a:solidFill>
            <a:round/>
            <a:headEnd/>
            <a:tailEnd/>
          </a:ln>
        </p:spPr>
        <p:txBody>
          <a:bodyPr/>
          <a:lstStyle/>
          <a:p>
            <a:pPr algn="ctr" eaLnBrk="0" hangingPunct="0"/>
            <a:r>
              <a:rPr lang="en-US" sz="1800">
                <a:latin typeface="Comic Sans MS" pitchFamily="66" charset="0"/>
              </a:rPr>
              <a:t>When a target is met, you must set a new one!</a:t>
            </a:r>
          </a:p>
        </p:txBody>
      </p:sp>
      <p:sp>
        <p:nvSpPr>
          <p:cNvPr id="2" name="Text Box 11"/>
          <p:cNvSpPr txBox="1">
            <a:spLocks noChangeArrowheads="1"/>
          </p:cNvSpPr>
          <p:nvPr/>
        </p:nvSpPr>
        <p:spPr bwMode="auto">
          <a:xfrm>
            <a:off x="1600200" y="228600"/>
            <a:ext cx="5867400" cy="692150"/>
          </a:xfrm>
          <a:prstGeom prst="rect">
            <a:avLst/>
          </a:prstGeom>
          <a:solidFill>
            <a:srgbClr val="00CCFF"/>
          </a:solidFill>
          <a:ln w="50800">
            <a:solidFill>
              <a:schemeClr val="tx1"/>
            </a:solidFill>
            <a:miter lim="800000"/>
            <a:headEnd/>
            <a:tailEnd/>
          </a:ln>
        </p:spPr>
        <p:txBody>
          <a:bodyPr>
            <a:spAutoFit/>
          </a:bodyPr>
          <a:lstStyle/>
          <a:p>
            <a:pPr algn="ctr">
              <a:spcBef>
                <a:spcPct val="50000"/>
              </a:spcBef>
            </a:pPr>
            <a:r>
              <a:rPr lang="en-GB" sz="3600" b="1">
                <a:latin typeface="Comic Sans MS" pitchFamily="66" charset="0"/>
              </a:rPr>
              <a:t>Drive Reduction Theory</a:t>
            </a:r>
          </a:p>
        </p:txBody>
      </p:sp>
      <p:cxnSp>
        <p:nvCxnSpPr>
          <p:cNvPr id="2060" name="AutoShape 12"/>
          <p:cNvCxnSpPr>
            <a:cxnSpLocks noChangeShapeType="1"/>
            <a:stCxn id="2050" idx="3"/>
            <a:endCxn id="2051" idx="1"/>
          </p:cNvCxnSpPr>
          <p:nvPr/>
        </p:nvCxnSpPr>
        <p:spPr bwMode="auto">
          <a:xfrm>
            <a:off x="2757488" y="1985963"/>
            <a:ext cx="1038225" cy="0"/>
          </a:xfrm>
          <a:prstGeom prst="straightConnector1">
            <a:avLst/>
          </a:prstGeom>
          <a:noFill/>
          <a:ln w="50800">
            <a:solidFill>
              <a:schemeClr val="tx1"/>
            </a:solidFill>
            <a:round/>
            <a:headEnd/>
            <a:tailEnd type="triangle" w="med" len="med"/>
          </a:ln>
        </p:spPr>
      </p:cxnSp>
      <p:cxnSp>
        <p:nvCxnSpPr>
          <p:cNvPr id="2061" name="AutoShape 13"/>
          <p:cNvCxnSpPr>
            <a:cxnSpLocks noChangeShapeType="1"/>
            <a:stCxn id="2051" idx="3"/>
            <a:endCxn id="2053" idx="1"/>
          </p:cNvCxnSpPr>
          <p:nvPr/>
        </p:nvCxnSpPr>
        <p:spPr bwMode="auto">
          <a:xfrm>
            <a:off x="4852988" y="1985963"/>
            <a:ext cx="1152525" cy="0"/>
          </a:xfrm>
          <a:prstGeom prst="straightConnector1">
            <a:avLst/>
          </a:prstGeom>
          <a:noFill/>
          <a:ln w="50800">
            <a:solidFill>
              <a:schemeClr val="tx1"/>
            </a:solidFill>
            <a:round/>
            <a:headEnd/>
            <a:tailEnd type="triangle" w="med" len="med"/>
          </a:ln>
        </p:spPr>
      </p:cxnSp>
      <p:cxnSp>
        <p:nvCxnSpPr>
          <p:cNvPr id="2062" name="AutoShape 14"/>
          <p:cNvCxnSpPr>
            <a:cxnSpLocks noChangeShapeType="1"/>
            <a:stCxn id="2053" idx="2"/>
            <a:endCxn id="2052" idx="0"/>
          </p:cNvCxnSpPr>
          <p:nvPr/>
        </p:nvCxnSpPr>
        <p:spPr bwMode="auto">
          <a:xfrm>
            <a:off x="6858000" y="2386013"/>
            <a:ext cx="0" cy="1419225"/>
          </a:xfrm>
          <a:prstGeom prst="straightConnector1">
            <a:avLst/>
          </a:prstGeom>
          <a:noFill/>
          <a:ln w="50800">
            <a:solidFill>
              <a:schemeClr val="tx1"/>
            </a:solidFill>
            <a:round/>
            <a:headEnd/>
            <a:tailEnd type="triangle" w="med" len="med"/>
          </a:ln>
        </p:spPr>
      </p:cxnSp>
      <p:cxnSp>
        <p:nvCxnSpPr>
          <p:cNvPr id="2063" name="AutoShape 15"/>
          <p:cNvCxnSpPr>
            <a:cxnSpLocks noChangeShapeType="1"/>
            <a:stCxn id="2052" idx="1"/>
            <a:endCxn id="2050" idx="2"/>
          </p:cNvCxnSpPr>
          <p:nvPr/>
        </p:nvCxnSpPr>
        <p:spPr bwMode="auto">
          <a:xfrm rot="10800000">
            <a:off x="2171700" y="2767013"/>
            <a:ext cx="3833813" cy="1700212"/>
          </a:xfrm>
          <a:prstGeom prst="bentConnector2">
            <a:avLst/>
          </a:prstGeom>
          <a:noFill/>
          <a:ln w="50800">
            <a:solidFill>
              <a:schemeClr val="tx1"/>
            </a:solidFill>
            <a:prstDash val="dash"/>
            <a:miter lim="800000"/>
            <a:headEnd/>
            <a:tailEnd type="triangle" w="med" len="med"/>
          </a:ln>
        </p:spPr>
      </p:cxnSp>
      <p:sp>
        <p:nvSpPr>
          <p:cNvPr id="2064" name="AutoShape 16"/>
          <p:cNvSpPr>
            <a:spLocks noChangeArrowheads="1"/>
          </p:cNvSpPr>
          <p:nvPr/>
        </p:nvSpPr>
        <p:spPr bwMode="auto">
          <a:xfrm>
            <a:off x="3581400" y="5257800"/>
            <a:ext cx="3886200" cy="1600200"/>
          </a:xfrm>
          <a:prstGeom prst="cloudCallout">
            <a:avLst>
              <a:gd name="adj1" fmla="val -28593"/>
              <a:gd name="adj2" fmla="val -114384"/>
            </a:avLst>
          </a:prstGeom>
          <a:solidFill>
            <a:srgbClr val="00CCFF"/>
          </a:solidFill>
          <a:ln w="28575">
            <a:solidFill>
              <a:srgbClr val="000000"/>
            </a:solidFill>
            <a:round/>
            <a:headEnd/>
            <a:tailEnd/>
          </a:ln>
        </p:spPr>
        <p:txBody>
          <a:bodyPr/>
          <a:lstStyle/>
          <a:p>
            <a:pPr algn="ctr" eaLnBrk="0" hangingPunct="0"/>
            <a:r>
              <a:rPr lang="en-GB" sz="1800">
                <a:latin typeface="Comic Sans MS" pitchFamily="66" charset="0"/>
                <a:cs typeface="Times New Roman" pitchFamily="18" charset="0"/>
              </a:rPr>
              <a:t>Motivational drive may also reduce if the practice is too long and repetitive.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050"/>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050"/>
                                        </p:tgtEl>
                                        <p:attrNameLst>
                                          <p:attrName>ppt_y</p:attrName>
                                        </p:attrNameLst>
                                      </p:cBhvr>
                                      <p:tavLst>
                                        <p:tav tm="0">
                                          <p:val>
                                            <p:strVal val="#ppt_y"/>
                                          </p:val>
                                        </p:tav>
                                        <p:tav tm="100000">
                                          <p:val>
                                            <p:strVal val="#ppt_y"/>
                                          </p:val>
                                        </p:tav>
                                      </p:tavLst>
                                    </p:anim>
                                    <p:animEffect transition="in" filter="fade">
                                      <p:cBhvr>
                                        <p:cTn id="10" dur="10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nodeType="clickEffect">
                                  <p:stCondLst>
                                    <p:cond delay="0"/>
                                  </p:stCondLst>
                                  <p:childTnLst>
                                    <p:set>
                                      <p:cBhvr>
                                        <p:cTn id="14" dur="1" fill="hold">
                                          <p:stCondLst>
                                            <p:cond delay="0"/>
                                          </p:stCondLst>
                                        </p:cTn>
                                        <p:tgtEl>
                                          <p:spTgt spid="2060"/>
                                        </p:tgtEl>
                                        <p:attrNameLst>
                                          <p:attrName>style.visibility</p:attrName>
                                        </p:attrNameLst>
                                      </p:cBhvr>
                                      <p:to>
                                        <p:strVal val="visible"/>
                                      </p:to>
                                    </p:set>
                                    <p:animEffect transition="in" filter="barn(outHorizontal)">
                                      <p:cBhvr>
                                        <p:cTn id="15" dur="500"/>
                                        <p:tgtEl>
                                          <p:spTgt spid="206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grpId="0" nodeType="clickEffect">
                                  <p:stCondLst>
                                    <p:cond delay="0"/>
                                  </p:stCondLst>
                                  <p:childTnLst>
                                    <p:set>
                                      <p:cBhvr>
                                        <p:cTn id="19" dur="1" fill="hold">
                                          <p:stCondLst>
                                            <p:cond delay="0"/>
                                          </p:stCondLst>
                                        </p:cTn>
                                        <p:tgtEl>
                                          <p:spTgt spid="2051"/>
                                        </p:tgtEl>
                                        <p:attrNameLst>
                                          <p:attrName>style.visibility</p:attrName>
                                        </p:attrNameLst>
                                      </p:cBhvr>
                                      <p:to>
                                        <p:strVal val="visible"/>
                                      </p:to>
                                    </p:set>
                                    <p:animEffect transition="in" filter="wipe(down)">
                                      <p:cBhvr>
                                        <p:cTn id="20" dur="580">
                                          <p:stCondLst>
                                            <p:cond delay="0"/>
                                          </p:stCondLst>
                                        </p:cTn>
                                        <p:tgtEl>
                                          <p:spTgt spid="2051"/>
                                        </p:tgtEl>
                                      </p:cBhvr>
                                    </p:animEffect>
                                    <p:anim calcmode="lin" valueType="num">
                                      <p:cBhvr>
                                        <p:cTn id="21" dur="1822" tmFilter="0,0; 0.14,0.36; 0.43,0.73; 0.71,0.91; 1.0,1.0">
                                          <p:stCondLst>
                                            <p:cond delay="0"/>
                                          </p:stCondLst>
                                        </p:cTn>
                                        <p:tgtEl>
                                          <p:spTgt spid="2051"/>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2051"/>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2051"/>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2051"/>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2051"/>
                                        </p:tgtEl>
                                        <p:attrNameLst>
                                          <p:attrName>ppt_y</p:attrName>
                                        </p:attrNameLst>
                                      </p:cBhvr>
                                      <p:tavLst>
                                        <p:tav tm="0" fmla="#ppt_y-sin(pi*$)/81">
                                          <p:val>
                                            <p:fltVal val="0"/>
                                          </p:val>
                                        </p:tav>
                                        <p:tav tm="100000">
                                          <p:val>
                                            <p:fltVal val="1"/>
                                          </p:val>
                                        </p:tav>
                                      </p:tavLst>
                                    </p:anim>
                                    <p:animScale>
                                      <p:cBhvr>
                                        <p:cTn id="26" dur="26">
                                          <p:stCondLst>
                                            <p:cond delay="650"/>
                                          </p:stCondLst>
                                        </p:cTn>
                                        <p:tgtEl>
                                          <p:spTgt spid="2051"/>
                                        </p:tgtEl>
                                      </p:cBhvr>
                                      <p:to x="100000" y="60000"/>
                                    </p:animScale>
                                    <p:animScale>
                                      <p:cBhvr>
                                        <p:cTn id="27" dur="166" decel="50000">
                                          <p:stCondLst>
                                            <p:cond delay="676"/>
                                          </p:stCondLst>
                                        </p:cTn>
                                        <p:tgtEl>
                                          <p:spTgt spid="2051"/>
                                        </p:tgtEl>
                                      </p:cBhvr>
                                      <p:to x="100000" y="100000"/>
                                    </p:animScale>
                                    <p:animScale>
                                      <p:cBhvr>
                                        <p:cTn id="28" dur="26">
                                          <p:stCondLst>
                                            <p:cond delay="1312"/>
                                          </p:stCondLst>
                                        </p:cTn>
                                        <p:tgtEl>
                                          <p:spTgt spid="2051"/>
                                        </p:tgtEl>
                                      </p:cBhvr>
                                      <p:to x="100000" y="80000"/>
                                    </p:animScale>
                                    <p:animScale>
                                      <p:cBhvr>
                                        <p:cTn id="29" dur="166" decel="50000">
                                          <p:stCondLst>
                                            <p:cond delay="1338"/>
                                          </p:stCondLst>
                                        </p:cTn>
                                        <p:tgtEl>
                                          <p:spTgt spid="2051"/>
                                        </p:tgtEl>
                                      </p:cBhvr>
                                      <p:to x="100000" y="100000"/>
                                    </p:animScale>
                                    <p:animScale>
                                      <p:cBhvr>
                                        <p:cTn id="30" dur="26">
                                          <p:stCondLst>
                                            <p:cond delay="1642"/>
                                          </p:stCondLst>
                                        </p:cTn>
                                        <p:tgtEl>
                                          <p:spTgt spid="2051"/>
                                        </p:tgtEl>
                                      </p:cBhvr>
                                      <p:to x="100000" y="90000"/>
                                    </p:animScale>
                                    <p:animScale>
                                      <p:cBhvr>
                                        <p:cTn id="31" dur="166" decel="50000">
                                          <p:stCondLst>
                                            <p:cond delay="1668"/>
                                          </p:stCondLst>
                                        </p:cTn>
                                        <p:tgtEl>
                                          <p:spTgt spid="2051"/>
                                        </p:tgtEl>
                                      </p:cBhvr>
                                      <p:to x="100000" y="100000"/>
                                    </p:animScale>
                                    <p:animScale>
                                      <p:cBhvr>
                                        <p:cTn id="32" dur="26">
                                          <p:stCondLst>
                                            <p:cond delay="1808"/>
                                          </p:stCondLst>
                                        </p:cTn>
                                        <p:tgtEl>
                                          <p:spTgt spid="2051"/>
                                        </p:tgtEl>
                                      </p:cBhvr>
                                      <p:to x="100000" y="95000"/>
                                    </p:animScale>
                                    <p:animScale>
                                      <p:cBhvr>
                                        <p:cTn id="33" dur="166" decel="50000">
                                          <p:stCondLst>
                                            <p:cond delay="1834"/>
                                          </p:stCondLst>
                                        </p:cTn>
                                        <p:tgtEl>
                                          <p:spTgt spid="2051"/>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061"/>
                                        </p:tgtEl>
                                        <p:attrNameLst>
                                          <p:attrName>style.visibility</p:attrName>
                                        </p:attrNameLst>
                                      </p:cBhvr>
                                      <p:to>
                                        <p:strVal val="visible"/>
                                      </p:to>
                                    </p:set>
                                    <p:animEffect transition="in" filter="wipe(left)">
                                      <p:cBhvr>
                                        <p:cTn id="38" dur="500"/>
                                        <p:tgtEl>
                                          <p:spTgt spid="2061"/>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2053"/>
                                        </p:tgtEl>
                                        <p:attrNameLst>
                                          <p:attrName>style.visibility</p:attrName>
                                        </p:attrNameLst>
                                      </p:cBhvr>
                                      <p:to>
                                        <p:strVal val="visible"/>
                                      </p:to>
                                    </p:set>
                                    <p:anim calcmode="lin" valueType="num">
                                      <p:cBhvr>
                                        <p:cTn id="43" dur="500" fill="hold"/>
                                        <p:tgtEl>
                                          <p:spTgt spid="2053"/>
                                        </p:tgtEl>
                                        <p:attrNameLst>
                                          <p:attrName>ppt_w</p:attrName>
                                        </p:attrNameLst>
                                      </p:cBhvr>
                                      <p:tavLst>
                                        <p:tav tm="0">
                                          <p:val>
                                            <p:fltVal val="0"/>
                                          </p:val>
                                        </p:tav>
                                        <p:tav tm="100000">
                                          <p:val>
                                            <p:strVal val="#ppt_w"/>
                                          </p:val>
                                        </p:tav>
                                      </p:tavLst>
                                    </p:anim>
                                    <p:anim calcmode="lin" valueType="num">
                                      <p:cBhvr>
                                        <p:cTn id="44" dur="500" fill="hold"/>
                                        <p:tgtEl>
                                          <p:spTgt spid="2053"/>
                                        </p:tgtEl>
                                        <p:attrNameLst>
                                          <p:attrName>ppt_h</p:attrName>
                                        </p:attrNameLst>
                                      </p:cBhvr>
                                      <p:tavLst>
                                        <p:tav tm="0">
                                          <p:val>
                                            <p:fltVal val="0"/>
                                          </p:val>
                                        </p:tav>
                                        <p:tav tm="100000">
                                          <p:val>
                                            <p:strVal val="#ppt_h"/>
                                          </p:val>
                                        </p:tav>
                                      </p:tavLst>
                                    </p:anim>
                                    <p:animEffect transition="in" filter="fade">
                                      <p:cBhvr>
                                        <p:cTn id="45" dur="500"/>
                                        <p:tgtEl>
                                          <p:spTgt spid="2053"/>
                                        </p:tgtEl>
                                      </p:cBhvr>
                                    </p:animEffect>
                                  </p:childTnLst>
                                  <p:subTnLst>
                                    <p:audio>
                                      <p:cMediaNode>
                                        <p:cTn display="0" masterRel="sameClick">
                                          <p:stCondLst>
                                            <p:cond evt="begin" delay="0">
                                              <p:tn val="41"/>
                                            </p:cond>
                                          </p:stCondLst>
                                          <p:endCondLst>
                                            <p:cond evt="onStopAudio" delay="0">
                                              <p:tgtEl>
                                                <p:sldTgt/>
                                              </p:tgtEl>
                                            </p:cond>
                                          </p:endCondLst>
                                        </p:cTn>
                                        <p:tgtEl>
                                          <p:sndTgt r:embed="rId2" name="applause.wav"/>
                                        </p:tgtEl>
                                      </p:cMediaNode>
                                    </p:audio>
                                  </p:subTnLst>
                                </p:cTn>
                              </p:par>
                            </p:childTnLst>
                          </p:cTn>
                        </p:par>
                      </p:childTnLst>
                    </p:cTn>
                  </p:par>
                  <p:par>
                    <p:cTn id="46" fill="hold">
                      <p:stCondLst>
                        <p:cond delay="indefinite"/>
                      </p:stCondLst>
                      <p:childTnLst>
                        <p:par>
                          <p:cTn id="47" fill="hold">
                            <p:stCondLst>
                              <p:cond delay="0"/>
                            </p:stCondLst>
                            <p:childTnLst>
                              <p:par>
                                <p:cTn id="48" presetID="6" presetClass="emph" presetSubtype="0" autoRev="1" fill="hold" grpId="1" nodeType="clickEffect">
                                  <p:stCondLst>
                                    <p:cond delay="0"/>
                                  </p:stCondLst>
                                  <p:childTnLst>
                                    <p:animScale>
                                      <p:cBhvr>
                                        <p:cTn id="49" dur="2000" fill="hold"/>
                                        <p:tgtEl>
                                          <p:spTgt spid="2053"/>
                                        </p:tgtEl>
                                      </p:cBhvr>
                                      <p:by x="150000" y="150000"/>
                                    </p:animScale>
                                  </p:childTnLst>
                                  <p:subTnLst>
                                    <p:audio>
                                      <p:cMediaNode>
                                        <p:cTn display="0" masterRel="sameClick">
                                          <p:stCondLst>
                                            <p:cond evt="begin" delay="0">
                                              <p:tn val="48"/>
                                            </p:cond>
                                          </p:stCondLst>
                                          <p:endCondLst>
                                            <p:cond evt="onStopAudio" delay="0">
                                              <p:tgtEl>
                                                <p:sldTgt/>
                                              </p:tgtEl>
                                            </p:cond>
                                          </p:endCondLst>
                                        </p:cTn>
                                        <p:tgtEl>
                                          <p:sndTgt r:embed="rId2" name="applause.wav"/>
                                        </p:tgtEl>
                                      </p:cMediaNode>
                                    </p:audio>
                                  </p:sub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2062"/>
                                        </p:tgtEl>
                                        <p:attrNameLst>
                                          <p:attrName>style.visibility</p:attrName>
                                        </p:attrNameLst>
                                      </p:cBhvr>
                                      <p:to>
                                        <p:strVal val="visible"/>
                                      </p:to>
                                    </p:set>
                                    <p:animEffect transition="in" filter="wipe(up)">
                                      <p:cBhvr>
                                        <p:cTn id="54" dur="500"/>
                                        <p:tgtEl>
                                          <p:spTgt spid="2062"/>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grpId="0" nodeType="clickEffect">
                                  <p:stCondLst>
                                    <p:cond delay="0"/>
                                  </p:stCondLst>
                                  <p:childTnLst>
                                    <p:set>
                                      <p:cBhvr>
                                        <p:cTn id="58" dur="1" fill="hold">
                                          <p:stCondLst>
                                            <p:cond delay="0"/>
                                          </p:stCondLst>
                                        </p:cTn>
                                        <p:tgtEl>
                                          <p:spTgt spid="2052"/>
                                        </p:tgtEl>
                                        <p:attrNameLst>
                                          <p:attrName>style.visibility</p:attrName>
                                        </p:attrNameLst>
                                      </p:cBhvr>
                                      <p:to>
                                        <p:strVal val="visible"/>
                                      </p:to>
                                    </p:set>
                                    <p:anim calcmode="lin" valueType="num">
                                      <p:cBhvr>
                                        <p:cTn id="59" dur="500" decel="50000" fill="hold">
                                          <p:stCondLst>
                                            <p:cond delay="0"/>
                                          </p:stCondLst>
                                        </p:cTn>
                                        <p:tgtEl>
                                          <p:spTgt spid="2052"/>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2052"/>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2052"/>
                                        </p:tgtEl>
                                        <p:attrNameLst>
                                          <p:attrName>ppt_w</p:attrName>
                                        </p:attrNameLst>
                                      </p:cBhvr>
                                      <p:tavLst>
                                        <p:tav tm="0">
                                          <p:val>
                                            <p:strVal val="#ppt_w*.05"/>
                                          </p:val>
                                        </p:tav>
                                        <p:tav tm="100000">
                                          <p:val>
                                            <p:strVal val="#ppt_w"/>
                                          </p:val>
                                        </p:tav>
                                      </p:tavLst>
                                    </p:anim>
                                    <p:anim calcmode="lin" valueType="num">
                                      <p:cBhvr>
                                        <p:cTn id="62" dur="1000" fill="hold"/>
                                        <p:tgtEl>
                                          <p:spTgt spid="2052"/>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2052"/>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2052"/>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2052"/>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2052"/>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mph" presetSubtype="0" fill="hold" grpId="1" nodeType="clickEffect">
                                  <p:stCondLst>
                                    <p:cond delay="0"/>
                                  </p:stCondLst>
                                  <p:childTnLst>
                                    <p:animScale>
                                      <p:cBhvr>
                                        <p:cTn id="70" dur="2000" fill="hold"/>
                                        <p:tgtEl>
                                          <p:spTgt spid="2052"/>
                                        </p:tgtEl>
                                      </p:cBhvr>
                                      <p:by x="50000" y="50000"/>
                                    </p:animScale>
                                  </p:childTnLst>
                                </p:cTn>
                              </p:par>
                            </p:childTnLst>
                          </p:cTn>
                        </p:par>
                      </p:childTnLst>
                    </p:cTn>
                  </p:par>
                  <p:par>
                    <p:cTn id="71" fill="hold">
                      <p:stCondLst>
                        <p:cond delay="indefinite"/>
                      </p:stCondLst>
                      <p:childTnLst>
                        <p:par>
                          <p:cTn id="72" fill="hold">
                            <p:stCondLst>
                              <p:cond delay="0"/>
                            </p:stCondLst>
                            <p:childTnLst>
                              <p:par>
                                <p:cTn id="73" presetID="35" presetClass="entr" presetSubtype="0" fill="hold" grpId="0" nodeType="clickEffect">
                                  <p:stCondLst>
                                    <p:cond delay="0"/>
                                  </p:stCondLst>
                                  <p:childTnLst>
                                    <p:set>
                                      <p:cBhvr>
                                        <p:cTn id="74" dur="1" fill="hold">
                                          <p:stCondLst>
                                            <p:cond delay="0"/>
                                          </p:stCondLst>
                                        </p:cTn>
                                        <p:tgtEl>
                                          <p:spTgt spid="2056"/>
                                        </p:tgtEl>
                                        <p:attrNameLst>
                                          <p:attrName>style.visibility</p:attrName>
                                        </p:attrNameLst>
                                      </p:cBhvr>
                                      <p:to>
                                        <p:strVal val="visible"/>
                                      </p:to>
                                    </p:set>
                                    <p:animEffect transition="in" filter="fade">
                                      <p:cBhvr>
                                        <p:cTn id="75" dur="2000"/>
                                        <p:tgtEl>
                                          <p:spTgt spid="2056"/>
                                        </p:tgtEl>
                                      </p:cBhvr>
                                    </p:animEffect>
                                    <p:anim calcmode="lin" valueType="num">
                                      <p:cBhvr>
                                        <p:cTn id="76" dur="2000" fill="hold"/>
                                        <p:tgtEl>
                                          <p:spTgt spid="2056"/>
                                        </p:tgtEl>
                                        <p:attrNameLst>
                                          <p:attrName>style.rotation</p:attrName>
                                        </p:attrNameLst>
                                      </p:cBhvr>
                                      <p:tavLst>
                                        <p:tav tm="0">
                                          <p:val>
                                            <p:fltVal val="720"/>
                                          </p:val>
                                        </p:tav>
                                        <p:tav tm="100000">
                                          <p:val>
                                            <p:fltVal val="0"/>
                                          </p:val>
                                        </p:tav>
                                      </p:tavLst>
                                    </p:anim>
                                    <p:anim calcmode="lin" valueType="num">
                                      <p:cBhvr>
                                        <p:cTn id="77" dur="2000" fill="hold"/>
                                        <p:tgtEl>
                                          <p:spTgt spid="2056"/>
                                        </p:tgtEl>
                                        <p:attrNameLst>
                                          <p:attrName>ppt_h</p:attrName>
                                        </p:attrNameLst>
                                      </p:cBhvr>
                                      <p:tavLst>
                                        <p:tav tm="0">
                                          <p:val>
                                            <p:fltVal val="0"/>
                                          </p:val>
                                        </p:tav>
                                        <p:tav tm="100000">
                                          <p:val>
                                            <p:strVal val="#ppt_h"/>
                                          </p:val>
                                        </p:tav>
                                      </p:tavLst>
                                    </p:anim>
                                    <p:anim calcmode="lin" valueType="num">
                                      <p:cBhvr>
                                        <p:cTn id="78" dur="2000" fill="hold"/>
                                        <p:tgtEl>
                                          <p:spTgt spid="2056"/>
                                        </p:tgtEl>
                                        <p:attrNameLst>
                                          <p:attrName>ppt_w</p:attrName>
                                        </p:attrNameLst>
                                      </p:cBhvr>
                                      <p:tavLst>
                                        <p:tav tm="0">
                                          <p:val>
                                            <p:fltVal val="0"/>
                                          </p:val>
                                        </p:tav>
                                        <p:tav tm="100000">
                                          <p:val>
                                            <p:strVal val="#ppt_w"/>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2" fill="hold" nodeType="clickEffect">
                                  <p:stCondLst>
                                    <p:cond delay="0"/>
                                  </p:stCondLst>
                                  <p:childTnLst>
                                    <p:set>
                                      <p:cBhvr>
                                        <p:cTn id="82" dur="1" fill="hold">
                                          <p:stCondLst>
                                            <p:cond delay="0"/>
                                          </p:stCondLst>
                                        </p:cTn>
                                        <p:tgtEl>
                                          <p:spTgt spid="2063"/>
                                        </p:tgtEl>
                                        <p:attrNameLst>
                                          <p:attrName>style.visibility</p:attrName>
                                        </p:attrNameLst>
                                      </p:cBhvr>
                                      <p:to>
                                        <p:strVal val="visible"/>
                                      </p:to>
                                    </p:set>
                                    <p:animEffect transition="in" filter="wipe(right)">
                                      <p:cBhvr>
                                        <p:cTn id="83" dur="500"/>
                                        <p:tgtEl>
                                          <p:spTgt spid="2063"/>
                                        </p:tgtEl>
                                      </p:cBhvr>
                                    </p:animEffect>
                                  </p:childTnLst>
                                </p:cTn>
                              </p:par>
                            </p:childTnLst>
                          </p:cTn>
                        </p:par>
                      </p:childTnLst>
                    </p:cTn>
                  </p:par>
                  <p:par>
                    <p:cTn id="84" fill="hold">
                      <p:stCondLst>
                        <p:cond delay="indefinite"/>
                      </p:stCondLst>
                      <p:childTnLst>
                        <p:par>
                          <p:cTn id="85" fill="hold">
                            <p:stCondLst>
                              <p:cond delay="0"/>
                            </p:stCondLst>
                            <p:childTnLst>
                              <p:par>
                                <p:cTn id="86" presetID="41" presetClass="entr" presetSubtype="0" fill="hold" grpId="0" nodeType="clickEffect">
                                  <p:stCondLst>
                                    <p:cond delay="0"/>
                                  </p:stCondLst>
                                  <p:iterate type="lt">
                                    <p:tmPct val="10000"/>
                                  </p:iterate>
                                  <p:childTnLst>
                                    <p:set>
                                      <p:cBhvr>
                                        <p:cTn id="87" dur="1" fill="hold">
                                          <p:stCondLst>
                                            <p:cond delay="0"/>
                                          </p:stCondLst>
                                        </p:cTn>
                                        <p:tgtEl>
                                          <p:spTgt spid="2064"/>
                                        </p:tgtEl>
                                        <p:attrNameLst>
                                          <p:attrName>style.visibility</p:attrName>
                                        </p:attrNameLst>
                                      </p:cBhvr>
                                      <p:to>
                                        <p:strVal val="visible"/>
                                      </p:to>
                                    </p:set>
                                    <p:anim calcmode="lin" valueType="num">
                                      <p:cBhvr>
                                        <p:cTn id="88" dur="500" fill="hold"/>
                                        <p:tgtEl>
                                          <p:spTgt spid="2064"/>
                                        </p:tgtEl>
                                        <p:attrNameLst>
                                          <p:attrName>ppt_x</p:attrName>
                                        </p:attrNameLst>
                                      </p:cBhvr>
                                      <p:tavLst>
                                        <p:tav tm="0">
                                          <p:val>
                                            <p:strVal val="#ppt_x"/>
                                          </p:val>
                                        </p:tav>
                                        <p:tav tm="50000">
                                          <p:val>
                                            <p:strVal val="#ppt_x+.1"/>
                                          </p:val>
                                        </p:tav>
                                        <p:tav tm="100000">
                                          <p:val>
                                            <p:strVal val="#ppt_x"/>
                                          </p:val>
                                        </p:tav>
                                      </p:tavLst>
                                    </p:anim>
                                    <p:anim calcmode="lin" valueType="num">
                                      <p:cBhvr>
                                        <p:cTn id="89" dur="500" fill="hold"/>
                                        <p:tgtEl>
                                          <p:spTgt spid="2064"/>
                                        </p:tgtEl>
                                        <p:attrNameLst>
                                          <p:attrName>ppt_y</p:attrName>
                                        </p:attrNameLst>
                                      </p:cBhvr>
                                      <p:tavLst>
                                        <p:tav tm="0">
                                          <p:val>
                                            <p:strVal val="#ppt_y"/>
                                          </p:val>
                                        </p:tav>
                                        <p:tav tm="100000">
                                          <p:val>
                                            <p:strVal val="#ppt_y"/>
                                          </p:val>
                                        </p:tav>
                                      </p:tavLst>
                                    </p:anim>
                                    <p:anim calcmode="lin" valueType="num">
                                      <p:cBhvr>
                                        <p:cTn id="90" dur="500" fill="hold"/>
                                        <p:tgtEl>
                                          <p:spTgt spid="2064"/>
                                        </p:tgtEl>
                                        <p:attrNameLst>
                                          <p:attrName>ppt_h</p:attrName>
                                        </p:attrNameLst>
                                      </p:cBhvr>
                                      <p:tavLst>
                                        <p:tav tm="0">
                                          <p:val>
                                            <p:strVal val="#ppt_h/10"/>
                                          </p:val>
                                        </p:tav>
                                        <p:tav tm="50000">
                                          <p:val>
                                            <p:strVal val="#ppt_h+.01"/>
                                          </p:val>
                                        </p:tav>
                                        <p:tav tm="100000">
                                          <p:val>
                                            <p:strVal val="#ppt_h"/>
                                          </p:val>
                                        </p:tav>
                                      </p:tavLst>
                                    </p:anim>
                                    <p:anim calcmode="lin" valueType="num">
                                      <p:cBhvr>
                                        <p:cTn id="91" dur="500" fill="hold"/>
                                        <p:tgtEl>
                                          <p:spTgt spid="2064"/>
                                        </p:tgtEl>
                                        <p:attrNameLst>
                                          <p:attrName>ppt_w</p:attrName>
                                        </p:attrNameLst>
                                      </p:cBhvr>
                                      <p:tavLst>
                                        <p:tav tm="0">
                                          <p:val>
                                            <p:strVal val="#ppt_w/10"/>
                                          </p:val>
                                        </p:tav>
                                        <p:tav tm="50000">
                                          <p:val>
                                            <p:strVal val="#ppt_w+.01"/>
                                          </p:val>
                                        </p:tav>
                                        <p:tav tm="100000">
                                          <p:val>
                                            <p:strVal val="#ppt_w"/>
                                          </p:val>
                                        </p:tav>
                                      </p:tavLst>
                                    </p:anim>
                                    <p:animEffect transition="in" filter="fade">
                                      <p:cBhvr>
                                        <p:cTn id="92" dur="500" tmFilter="0,0; .5, 1; 1, 1"/>
                                        <p:tgtEl>
                                          <p:spTgt spid="2064"/>
                                        </p:tgtEl>
                                      </p:cBhvr>
                                    </p:animEffect>
                                  </p:childTnLst>
                                </p:cTn>
                              </p:par>
                            </p:childTnLst>
                          </p:cTn>
                        </p:par>
                      </p:childTnLst>
                    </p:cTn>
                  </p:par>
                  <p:par>
                    <p:cTn id="93" fill="hold">
                      <p:stCondLst>
                        <p:cond delay="indefinite"/>
                      </p:stCondLst>
                      <p:childTnLst>
                        <p:par>
                          <p:cTn id="94" fill="hold">
                            <p:stCondLst>
                              <p:cond delay="0"/>
                            </p:stCondLst>
                            <p:childTnLst>
                              <p:par>
                                <p:cTn id="95" presetID="41" presetClass="entr" presetSubtype="0" fill="hold" grpId="0" nodeType="clickEffect">
                                  <p:stCondLst>
                                    <p:cond delay="0"/>
                                  </p:stCondLst>
                                  <p:iterate type="lt">
                                    <p:tmPct val="10000"/>
                                  </p:iterate>
                                  <p:childTnLst>
                                    <p:set>
                                      <p:cBhvr>
                                        <p:cTn id="96" dur="1" fill="hold">
                                          <p:stCondLst>
                                            <p:cond delay="0"/>
                                          </p:stCondLst>
                                        </p:cTn>
                                        <p:tgtEl>
                                          <p:spTgt spid="2057"/>
                                        </p:tgtEl>
                                        <p:attrNameLst>
                                          <p:attrName>style.visibility</p:attrName>
                                        </p:attrNameLst>
                                      </p:cBhvr>
                                      <p:to>
                                        <p:strVal val="visible"/>
                                      </p:to>
                                    </p:set>
                                    <p:anim calcmode="lin" valueType="num">
                                      <p:cBhvr>
                                        <p:cTn id="97" dur="500" fill="hold"/>
                                        <p:tgtEl>
                                          <p:spTgt spid="2057"/>
                                        </p:tgtEl>
                                        <p:attrNameLst>
                                          <p:attrName>ppt_x</p:attrName>
                                        </p:attrNameLst>
                                      </p:cBhvr>
                                      <p:tavLst>
                                        <p:tav tm="0">
                                          <p:val>
                                            <p:strVal val="#ppt_x"/>
                                          </p:val>
                                        </p:tav>
                                        <p:tav tm="50000">
                                          <p:val>
                                            <p:strVal val="#ppt_x+.1"/>
                                          </p:val>
                                        </p:tav>
                                        <p:tav tm="100000">
                                          <p:val>
                                            <p:strVal val="#ppt_x"/>
                                          </p:val>
                                        </p:tav>
                                      </p:tavLst>
                                    </p:anim>
                                    <p:anim calcmode="lin" valueType="num">
                                      <p:cBhvr>
                                        <p:cTn id="98" dur="500" fill="hold"/>
                                        <p:tgtEl>
                                          <p:spTgt spid="2057"/>
                                        </p:tgtEl>
                                        <p:attrNameLst>
                                          <p:attrName>ppt_y</p:attrName>
                                        </p:attrNameLst>
                                      </p:cBhvr>
                                      <p:tavLst>
                                        <p:tav tm="0">
                                          <p:val>
                                            <p:strVal val="#ppt_y"/>
                                          </p:val>
                                        </p:tav>
                                        <p:tav tm="100000">
                                          <p:val>
                                            <p:strVal val="#ppt_y"/>
                                          </p:val>
                                        </p:tav>
                                      </p:tavLst>
                                    </p:anim>
                                    <p:anim calcmode="lin" valueType="num">
                                      <p:cBhvr>
                                        <p:cTn id="99" dur="500" fill="hold"/>
                                        <p:tgtEl>
                                          <p:spTgt spid="2057"/>
                                        </p:tgtEl>
                                        <p:attrNameLst>
                                          <p:attrName>ppt_h</p:attrName>
                                        </p:attrNameLst>
                                      </p:cBhvr>
                                      <p:tavLst>
                                        <p:tav tm="0">
                                          <p:val>
                                            <p:strVal val="#ppt_h/10"/>
                                          </p:val>
                                        </p:tav>
                                        <p:tav tm="50000">
                                          <p:val>
                                            <p:strVal val="#ppt_h+.01"/>
                                          </p:val>
                                        </p:tav>
                                        <p:tav tm="100000">
                                          <p:val>
                                            <p:strVal val="#ppt_h"/>
                                          </p:val>
                                        </p:tav>
                                      </p:tavLst>
                                    </p:anim>
                                    <p:anim calcmode="lin" valueType="num">
                                      <p:cBhvr>
                                        <p:cTn id="100" dur="500" fill="hold"/>
                                        <p:tgtEl>
                                          <p:spTgt spid="2057"/>
                                        </p:tgtEl>
                                        <p:attrNameLst>
                                          <p:attrName>ppt_w</p:attrName>
                                        </p:attrNameLst>
                                      </p:cBhvr>
                                      <p:tavLst>
                                        <p:tav tm="0">
                                          <p:val>
                                            <p:strVal val="#ppt_w/10"/>
                                          </p:val>
                                        </p:tav>
                                        <p:tav tm="50000">
                                          <p:val>
                                            <p:strVal val="#ppt_w+.01"/>
                                          </p:val>
                                        </p:tav>
                                        <p:tav tm="100000">
                                          <p:val>
                                            <p:strVal val="#ppt_w"/>
                                          </p:val>
                                        </p:tav>
                                      </p:tavLst>
                                    </p:anim>
                                    <p:animEffect transition="in" filter="fade">
                                      <p:cBhvr>
                                        <p:cTn id="101" dur="500" tmFilter="0,0; .5, 1; 1, 1"/>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2051" grpId="0" animBg="1"/>
      <p:bldP spid="2052" grpId="0" animBg="1"/>
      <p:bldP spid="2052" grpId="1" animBg="1"/>
      <p:bldP spid="2053" grpId="0" animBg="1"/>
      <p:bldP spid="2053" grpId="1" animBg="1"/>
      <p:bldP spid="2056" grpId="0" animBg="1"/>
      <p:bldP spid="2057" grpId="0" animBg="1"/>
      <p:bldP spid="206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8596" y="785794"/>
            <a:ext cx="8229600" cy="774720"/>
          </a:xfrm>
        </p:spPr>
        <p:txBody>
          <a:bodyPr>
            <a:normAutofit fontScale="90000"/>
          </a:bodyPr>
          <a:lstStyle/>
          <a:p>
            <a:r>
              <a:rPr lang="en-GB" b="1" u="sng" dirty="0" smtClean="0"/>
              <a:t>4.Personality</a:t>
            </a:r>
            <a:r>
              <a:rPr lang="en-GB" dirty="0" smtClean="0"/>
              <a:t/>
            </a:r>
            <a:br>
              <a:rPr lang="en-GB" dirty="0" smtClean="0"/>
            </a:br>
            <a:endParaRPr lang="en-US" dirty="0"/>
          </a:p>
        </p:txBody>
      </p:sp>
      <p:sp>
        <p:nvSpPr>
          <p:cNvPr id="4" name="Horizontal Scroll 3"/>
          <p:cNvSpPr/>
          <p:nvPr/>
        </p:nvSpPr>
        <p:spPr>
          <a:xfrm>
            <a:off x="500034" y="1285860"/>
            <a:ext cx="8215370" cy="1000132"/>
          </a:xfrm>
          <a:prstGeom prst="horizont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ct val="90000"/>
              </a:lnSpc>
            </a:pPr>
            <a:endParaRPr lang="en-GB" i="1" dirty="0" smtClean="0"/>
          </a:p>
          <a:p>
            <a:pPr algn="just">
              <a:lnSpc>
                <a:spcPct val="90000"/>
              </a:lnSpc>
            </a:pPr>
            <a:r>
              <a:rPr lang="en-GB" i="1" dirty="0" smtClean="0"/>
              <a:t>‘Personality is the sum total of an individual’s characteristics which make him unique’							</a:t>
            </a:r>
            <a:r>
              <a:rPr lang="en-GB" dirty="0" smtClean="0"/>
              <a:t>(Hollander)</a:t>
            </a:r>
          </a:p>
          <a:p>
            <a:pPr algn="ctr"/>
            <a:endParaRPr lang="en-GB" dirty="0"/>
          </a:p>
        </p:txBody>
      </p:sp>
      <p:sp>
        <p:nvSpPr>
          <p:cNvPr id="5" name="Rounded Rectangle 4"/>
          <p:cNvSpPr/>
          <p:nvPr/>
        </p:nvSpPr>
        <p:spPr>
          <a:xfrm>
            <a:off x="1043608" y="2636912"/>
            <a:ext cx="3168352" cy="33843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b="1" dirty="0" smtClean="0"/>
              <a:t>Introvert</a:t>
            </a:r>
          </a:p>
          <a:p>
            <a:pPr algn="ctr"/>
            <a:endParaRPr lang="en-GB" dirty="0" smtClean="0"/>
          </a:p>
          <a:p>
            <a:pPr algn="ctr"/>
            <a:r>
              <a:rPr lang="en-GB" dirty="0" smtClean="0"/>
              <a:t>Quiet</a:t>
            </a:r>
          </a:p>
          <a:p>
            <a:pPr algn="ctr"/>
            <a:endParaRPr lang="en-GB" dirty="0" smtClean="0"/>
          </a:p>
          <a:p>
            <a:pPr algn="ctr"/>
            <a:r>
              <a:rPr lang="en-GB" dirty="0" smtClean="0"/>
              <a:t>Do not seek social situations</a:t>
            </a:r>
          </a:p>
          <a:p>
            <a:pPr algn="ctr"/>
            <a:endParaRPr lang="en-GB" dirty="0" smtClean="0"/>
          </a:p>
          <a:p>
            <a:pPr algn="ctr"/>
            <a:r>
              <a:rPr lang="en-GB" dirty="0" smtClean="0"/>
              <a:t>Prefer low arousal conditions.</a:t>
            </a:r>
            <a:endParaRPr lang="en-GB" dirty="0"/>
          </a:p>
        </p:txBody>
      </p:sp>
      <p:sp>
        <p:nvSpPr>
          <p:cNvPr id="6" name="Rounded Rectangle 5"/>
          <p:cNvSpPr/>
          <p:nvPr/>
        </p:nvSpPr>
        <p:spPr>
          <a:xfrm>
            <a:off x="5076056" y="2708920"/>
            <a:ext cx="3168352" cy="338437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smtClean="0"/>
              <a:t>Extrovert</a:t>
            </a:r>
            <a:r>
              <a:rPr lang="en-GB" dirty="0" smtClean="0"/>
              <a:t> </a:t>
            </a:r>
          </a:p>
          <a:p>
            <a:pPr algn="ctr"/>
            <a:endParaRPr lang="en-GB" dirty="0" smtClean="0"/>
          </a:p>
          <a:p>
            <a:pPr algn="ctr"/>
            <a:r>
              <a:rPr lang="en-GB" dirty="0" smtClean="0"/>
              <a:t>Outgoing, loud.</a:t>
            </a:r>
          </a:p>
          <a:p>
            <a:pPr algn="ctr"/>
            <a:endParaRPr lang="en-GB" dirty="0" smtClean="0"/>
          </a:p>
          <a:p>
            <a:pPr algn="ctr"/>
            <a:r>
              <a:rPr lang="en-GB" dirty="0" smtClean="0"/>
              <a:t>Need to affiliate to other people. </a:t>
            </a:r>
          </a:p>
          <a:p>
            <a:pPr algn="ctr"/>
            <a:endParaRPr lang="en-GB" dirty="0" smtClean="0"/>
          </a:p>
          <a:p>
            <a:pPr algn="ctr"/>
            <a:r>
              <a:rPr lang="en-GB" dirty="0" smtClean="0"/>
              <a:t>Prefer high arousal to drive them towards their goals.</a:t>
            </a:r>
            <a:endParaRPr lang="en-GB" dirty="0"/>
          </a:p>
        </p:txBody>
      </p:sp>
      <p:sp>
        <p:nvSpPr>
          <p:cNvPr id="7" name="Rectangle 6"/>
          <p:cNvSpPr/>
          <p:nvPr/>
        </p:nvSpPr>
        <p:spPr>
          <a:xfrm>
            <a:off x="2438400" y="6211669"/>
            <a:ext cx="4572000" cy="646331"/>
          </a:xfrm>
          <a:prstGeom prst="rect">
            <a:avLst/>
          </a:prstGeom>
        </p:spPr>
        <p:txBody>
          <a:bodyPr>
            <a:spAutoFit/>
          </a:bodyPr>
          <a:lstStyle/>
          <a:p>
            <a:r>
              <a:rPr lang="en-GB" dirty="0" smtClean="0">
                <a:hlinkClick r:id="rId2"/>
              </a:rPr>
              <a:t>https://www.youtube.com/watch?v=WAbUmF4Pujc</a:t>
            </a:r>
            <a:r>
              <a:rPr lang="en-GB" dirty="0" smtClean="0"/>
              <a:t> </a:t>
            </a:r>
            <a:endParaRPr lang="en-GB" dirty="0"/>
          </a:p>
        </p:txBody>
      </p:sp>
      <p:sp>
        <p:nvSpPr>
          <p:cNvPr id="2" name="Rectangle 1"/>
          <p:cNvSpPr/>
          <p:nvPr/>
        </p:nvSpPr>
        <p:spPr>
          <a:xfrm>
            <a:off x="2179518" y="2160513"/>
            <a:ext cx="4480714" cy="369332"/>
          </a:xfrm>
          <a:prstGeom prst="rect">
            <a:avLst/>
          </a:prstGeom>
        </p:spPr>
        <p:txBody>
          <a:bodyPr wrap="none">
            <a:spAutoFit/>
          </a:bodyPr>
          <a:lstStyle/>
          <a:p>
            <a:pPr marL="457200">
              <a:spcAft>
                <a:spcPts val="0"/>
              </a:spcAft>
            </a:pPr>
            <a:r>
              <a:rPr lang="en-GB" u="sng" dirty="0">
                <a:solidFill>
                  <a:srgbClr val="0000FF"/>
                </a:solidFill>
                <a:latin typeface="Arial" panose="020B0604020202020204" pitchFamily="34" charset="0"/>
                <a:ea typeface="Times New Roman" panose="02020603050405020304" pitchFamily="18" charset="0"/>
                <a:hlinkClick r:id="rId3"/>
              </a:rPr>
              <a:t>http://similarminds.com/eysenck.html</a:t>
            </a:r>
            <a:r>
              <a:rPr lang="en-GB" dirty="0">
                <a:latin typeface="Arial" panose="020B0604020202020204" pitchFamily="34" charset="0"/>
                <a:ea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smtClean="0"/>
              <a:t>Theories</a:t>
            </a:r>
            <a:endParaRPr lang="en-GB" sz="4000" b="1" u="sng" dirty="0"/>
          </a:p>
        </p:txBody>
      </p:sp>
      <p:graphicFrame>
        <p:nvGraphicFramePr>
          <p:cNvPr id="5" name="Diagram 4"/>
          <p:cNvGraphicFramePr/>
          <p:nvPr>
            <p:extLst>
              <p:ext uri="{D42A27DB-BD31-4B8C-83A1-F6EECF244321}">
                <p14:modId xmlns:p14="http://schemas.microsoft.com/office/powerpoint/2010/main" val="2791986671"/>
              </p:ext>
            </p:extLst>
          </p:nvPr>
        </p:nvGraphicFramePr>
        <p:xfrm>
          <a:off x="714348" y="1700808"/>
          <a:ext cx="7858180"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Callout 5"/>
          <p:cNvSpPr/>
          <p:nvPr/>
        </p:nvSpPr>
        <p:spPr>
          <a:xfrm>
            <a:off x="4929190" y="4786322"/>
            <a:ext cx="4071966" cy="1428760"/>
          </a:xfrm>
          <a:prstGeom prst="wedgeEllipseCallout">
            <a:avLst>
              <a:gd name="adj1" fmla="val 38986"/>
              <a:gd name="adj2" fmla="val 64992"/>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GB" sz="2000" b="1" dirty="0" smtClean="0"/>
              <a:t>Why is this important when leading a sports activity?</a:t>
            </a:r>
            <a:endParaRPr lang="en-GB"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Bandura’s model of observational learning</a:t>
            </a:r>
            <a:endParaRPr lang="en-GB" dirty="0"/>
          </a:p>
        </p:txBody>
      </p:sp>
      <p:sp>
        <p:nvSpPr>
          <p:cNvPr id="4" name="Rectangle 3"/>
          <p:cNvSpPr/>
          <p:nvPr/>
        </p:nvSpPr>
        <p:spPr>
          <a:xfrm>
            <a:off x="2667000" y="6019800"/>
            <a:ext cx="4572000" cy="646331"/>
          </a:xfrm>
          <a:prstGeom prst="rect">
            <a:avLst/>
          </a:prstGeom>
        </p:spPr>
        <p:txBody>
          <a:bodyPr>
            <a:spAutoFit/>
          </a:bodyPr>
          <a:lstStyle/>
          <a:p>
            <a:r>
              <a:rPr lang="en-GB" dirty="0" smtClean="0">
                <a:hlinkClick r:id="rId2"/>
              </a:rPr>
              <a:t>https://www.youtube.com/watch?v=Pr0OTCVtHbU</a:t>
            </a:r>
            <a:r>
              <a:rPr lang="en-GB" dirty="0" smtClean="0"/>
              <a:t> </a:t>
            </a:r>
            <a:endParaRPr lang="en-GB" dirty="0"/>
          </a:p>
        </p:txBody>
      </p:sp>
      <p:pic>
        <p:nvPicPr>
          <p:cNvPr id="1026" name="Picture 2"/>
          <p:cNvPicPr>
            <a:picLocks noChangeAspect="1" noChangeArrowheads="1"/>
          </p:cNvPicPr>
          <p:nvPr/>
        </p:nvPicPr>
        <p:blipFill>
          <a:blip r:embed="rId3" cstate="print"/>
          <a:srcRect t="6378" b="47380"/>
          <a:stretch>
            <a:fillRect/>
          </a:stretch>
        </p:blipFill>
        <p:spPr bwMode="auto">
          <a:xfrm>
            <a:off x="-228600" y="1497552"/>
            <a:ext cx="5551473" cy="4522248"/>
          </a:xfrm>
          <a:prstGeom prst="rect">
            <a:avLst/>
          </a:prstGeom>
          <a:noFill/>
          <a:ln w="9525">
            <a:noFill/>
            <a:miter lim="800000"/>
            <a:headEnd/>
            <a:tailEnd/>
          </a:ln>
        </p:spPr>
      </p:pic>
      <p:sp>
        <p:nvSpPr>
          <p:cNvPr id="3" name="TextBox 2"/>
          <p:cNvSpPr txBox="1"/>
          <p:nvPr/>
        </p:nvSpPr>
        <p:spPr>
          <a:xfrm>
            <a:off x="2971800" y="2438400"/>
            <a:ext cx="5432321" cy="2585323"/>
          </a:xfrm>
          <a:prstGeom prst="rect">
            <a:avLst/>
          </a:prstGeom>
          <a:noFill/>
        </p:spPr>
        <p:txBody>
          <a:bodyPr wrap="none" rtlCol="0">
            <a:spAutoFit/>
          </a:bodyPr>
          <a:lstStyle/>
          <a:p>
            <a:r>
              <a:rPr lang="en-GB" dirty="0" smtClean="0"/>
              <a:t>1. Draw attention to relevant parts of he skill</a:t>
            </a:r>
          </a:p>
          <a:p>
            <a:endParaRPr lang="en-GB" dirty="0"/>
          </a:p>
          <a:p>
            <a:r>
              <a:rPr lang="en-GB" dirty="0" smtClean="0"/>
              <a:t>2. Repeat the demonstration and make it </a:t>
            </a:r>
          </a:p>
          <a:p>
            <a:r>
              <a:rPr lang="en-GB" dirty="0" smtClean="0"/>
              <a:t>relevant and understandable</a:t>
            </a:r>
          </a:p>
          <a:p>
            <a:endParaRPr lang="en-GB" dirty="0"/>
          </a:p>
          <a:p>
            <a:r>
              <a:rPr lang="en-GB" dirty="0" smtClean="0"/>
              <a:t>3. Reinforce the demo with reward/ punishment. They</a:t>
            </a:r>
          </a:p>
          <a:p>
            <a:r>
              <a:rPr lang="en-GB" dirty="0"/>
              <a:t>w</a:t>
            </a:r>
            <a:r>
              <a:rPr lang="en-GB" dirty="0" smtClean="0"/>
              <a:t>ill be more motivated if the model is high status.</a:t>
            </a:r>
          </a:p>
          <a:p>
            <a:endParaRPr lang="en-GB" dirty="0"/>
          </a:p>
          <a:p>
            <a:r>
              <a:rPr lang="en-GB" dirty="0" smtClean="0"/>
              <a:t>4. Give them a chance to try it for themselves. Repeat.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smtClean="0"/>
              <a:t>Confidence</a:t>
            </a:r>
            <a:endParaRPr lang="en-GB" sz="4000" b="1" u="sng" dirty="0"/>
          </a:p>
        </p:txBody>
      </p:sp>
      <p:sp>
        <p:nvSpPr>
          <p:cNvPr id="5" name="7-Point Star 4"/>
          <p:cNvSpPr/>
          <p:nvPr/>
        </p:nvSpPr>
        <p:spPr>
          <a:xfrm>
            <a:off x="755576" y="1357298"/>
            <a:ext cx="7632848" cy="2214578"/>
          </a:xfrm>
          <a:prstGeom prst="star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smtClean="0"/>
              <a:t>‘belief in oneself and one's powers or abilities’</a:t>
            </a:r>
            <a:endParaRPr lang="en-GB" i="1" dirty="0"/>
          </a:p>
        </p:txBody>
      </p:sp>
      <p:sp>
        <p:nvSpPr>
          <p:cNvPr id="7" name="Horizontal Scroll 6"/>
          <p:cNvSpPr/>
          <p:nvPr/>
        </p:nvSpPr>
        <p:spPr>
          <a:xfrm>
            <a:off x="928662" y="3929066"/>
            <a:ext cx="7429552" cy="2286016"/>
          </a:xfrm>
          <a:prstGeom prst="horizontalScroll">
            <a:avLst/>
          </a:prstGeom>
        </p:spPr>
        <p:style>
          <a:lnRef idx="1">
            <a:schemeClr val="dk1"/>
          </a:lnRef>
          <a:fillRef idx="2">
            <a:schemeClr val="dk1"/>
          </a:fillRef>
          <a:effectRef idx="1">
            <a:schemeClr val="dk1"/>
          </a:effectRef>
          <a:fontRef idx="minor">
            <a:schemeClr val="dk1"/>
          </a:fontRef>
        </p:style>
        <p:txBody>
          <a:bodyPr rtlCol="0" anchor="ctr"/>
          <a:lstStyle/>
          <a:p>
            <a:pPr algn="just"/>
            <a:r>
              <a:rPr lang="en-GB" dirty="0" smtClean="0"/>
              <a:t>When an athlete has self confidence they will tend to: persevere even when things are not going to plan, show enthusiasm, be positive in their approach and take their share of the responsibility in success and failure.</a:t>
            </a:r>
            <a:endParaRPr lang="en-GB" dirty="0"/>
          </a:p>
        </p:txBody>
      </p:sp>
      <p:sp>
        <p:nvSpPr>
          <p:cNvPr id="8" name="Oval Callout 7"/>
          <p:cNvSpPr/>
          <p:nvPr/>
        </p:nvSpPr>
        <p:spPr>
          <a:xfrm>
            <a:off x="0" y="2928934"/>
            <a:ext cx="4071966" cy="1428760"/>
          </a:xfrm>
          <a:prstGeom prst="wedgeEllipseCallout">
            <a:avLst>
              <a:gd name="adj1" fmla="val 38986"/>
              <a:gd name="adj2" fmla="val 64992"/>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GB" sz="2000" b="1" dirty="0" smtClean="0"/>
              <a:t>Why is this important when leading a sports activity?</a:t>
            </a:r>
            <a:endParaRPr lang="en-GB"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Homework Questions</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u="sng" dirty="0" smtClean="0"/>
              <a:t>Personality</a:t>
            </a:r>
            <a:endParaRPr lang="en-GB" dirty="0" smtClean="0"/>
          </a:p>
          <a:p>
            <a:pPr lvl="0"/>
            <a:r>
              <a:rPr lang="en-GB" dirty="0" smtClean="0"/>
              <a:t>How does knowledge of introverts and extroverts help you  decide what to do when planning a session? Why?</a:t>
            </a:r>
          </a:p>
          <a:p>
            <a:pPr lvl="0"/>
            <a:r>
              <a:rPr lang="en-GB" dirty="0" smtClean="0"/>
              <a:t>Why is social learning theory relevant to a leader?</a:t>
            </a:r>
          </a:p>
          <a:p>
            <a:pPr lvl="0"/>
            <a:r>
              <a:rPr lang="en-GB" dirty="0" smtClean="0"/>
              <a:t>How can a leader increase confidence to increase performance?</a:t>
            </a:r>
          </a:p>
          <a:p>
            <a:pPr>
              <a:buNone/>
            </a:pPr>
            <a:endParaRPr lang="en-GB" dirty="0" smtClean="0"/>
          </a:p>
          <a:p>
            <a:pPr>
              <a:buNone/>
            </a:pPr>
            <a:r>
              <a:rPr lang="en-GB" u="sng" dirty="0" smtClean="0"/>
              <a:t>Motivation</a:t>
            </a:r>
            <a:endParaRPr lang="en-GB" dirty="0" smtClean="0"/>
          </a:p>
          <a:p>
            <a:pPr lvl="0"/>
            <a:r>
              <a:rPr lang="en-GB" dirty="0" smtClean="0"/>
              <a:t>How does knowledge of intrinsic and extrinsic motivation affect what a leader does in a session?</a:t>
            </a:r>
          </a:p>
          <a:p>
            <a:pPr lvl="0"/>
            <a:r>
              <a:rPr lang="en-GB" dirty="0" smtClean="0"/>
              <a:t>How can a sports leader maintain motivation in sports performers?</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498</Words>
  <Application>Microsoft Office PowerPoint</Application>
  <PresentationFormat>On-screen Show (4:3)</PresentationFormat>
  <Paragraphs>75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Office Theme</vt:lpstr>
      <vt:lpstr>What is motivation? What is intrinsic &amp; extrinsic motivation? What are the two types of extrinsic motivation? Provide sporting examples  Define personality What are the two most common types of personality? Where do personalities come from? Describe both the trait and social learning theories What is confidence and how does it affect sports performance?  </vt:lpstr>
      <vt:lpstr>3. Motivation</vt:lpstr>
      <vt:lpstr>PowerPoint Presentation</vt:lpstr>
      <vt:lpstr>4.Personality </vt:lpstr>
      <vt:lpstr>Theories</vt:lpstr>
      <vt:lpstr>Bandura’s model of observational learning</vt:lpstr>
      <vt:lpstr>Confidence</vt:lpstr>
      <vt:lpstr>Homework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motivation? What is intrinsic &amp; extrinsic motivation? What are the two types of extrinsic motivation? Provide sporting examples  Define personality What are the two most common types of personality? Where do personalities come from? Describe both the trait and social learning theories What is confidence and how does it affect sports performance?  </dc:title>
  <dc:creator>Sian Parry</dc:creator>
  <cp:lastModifiedBy>Kevin Broad</cp:lastModifiedBy>
  <cp:revision>7</cp:revision>
  <dcterms:created xsi:type="dcterms:W3CDTF">2006-08-16T00:00:00Z</dcterms:created>
  <dcterms:modified xsi:type="dcterms:W3CDTF">2016-03-21T11:28:31Z</dcterms:modified>
</cp:coreProperties>
</file>