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79" r:id="rId5"/>
    <p:sldId id="280" r:id="rId6"/>
    <p:sldId id="313" r:id="rId7"/>
    <p:sldId id="314" r:id="rId8"/>
    <p:sldId id="281" r:id="rId9"/>
    <p:sldId id="322" r:id="rId10"/>
    <p:sldId id="312" r:id="rId11"/>
    <p:sldId id="282" r:id="rId12"/>
    <p:sldId id="283" r:id="rId13"/>
    <p:sldId id="293" r:id="rId14"/>
    <p:sldId id="294" r:id="rId15"/>
    <p:sldId id="261" r:id="rId16"/>
    <p:sldId id="257" r:id="rId17"/>
    <p:sldId id="258" r:id="rId18"/>
    <p:sldId id="259" r:id="rId19"/>
    <p:sldId id="260" r:id="rId20"/>
    <p:sldId id="262" r:id="rId21"/>
    <p:sldId id="278" r:id="rId22"/>
    <p:sldId id="318" r:id="rId23"/>
    <p:sldId id="319" r:id="rId24"/>
    <p:sldId id="321" r:id="rId25"/>
    <p:sldId id="286" r:id="rId26"/>
    <p:sldId id="284" r:id="rId27"/>
    <p:sldId id="267" r:id="rId28"/>
    <p:sldId id="263" r:id="rId29"/>
    <p:sldId id="265" r:id="rId30"/>
    <p:sldId id="266" r:id="rId31"/>
    <p:sldId id="268" r:id="rId32"/>
    <p:sldId id="269" r:id="rId33"/>
    <p:sldId id="270" r:id="rId34"/>
    <p:sldId id="307" r:id="rId35"/>
    <p:sldId id="308" r:id="rId36"/>
    <p:sldId id="309" r:id="rId37"/>
    <p:sldId id="310" r:id="rId38"/>
    <p:sldId id="298" r:id="rId39"/>
    <p:sldId id="300" r:id="rId40"/>
    <p:sldId id="299" r:id="rId41"/>
    <p:sldId id="296" r:id="rId42"/>
    <p:sldId id="297" r:id="rId43"/>
    <p:sldId id="316" r:id="rId44"/>
    <p:sldId id="302" r:id="rId45"/>
    <p:sldId id="303" r:id="rId46"/>
    <p:sldId id="304" r:id="rId47"/>
    <p:sldId id="306" r:id="rId48"/>
    <p:sldId id="305" r:id="rId49"/>
    <p:sldId id="271" r:id="rId50"/>
    <p:sldId id="272" r:id="rId51"/>
    <p:sldId id="273" r:id="rId52"/>
    <p:sldId id="274" r:id="rId53"/>
    <p:sldId id="277" r:id="rId54"/>
    <p:sldId id="276" r:id="rId55"/>
    <p:sldId id="285" r:id="rId56"/>
    <p:sldId id="311" r:id="rId57"/>
    <p:sldId id="31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3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8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2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55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8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4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3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2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source=images&amp;cd=&amp;cad=rja&amp;uact=8&amp;ved=0ahUKEwi45d6zmJDMAhWHuBoKHX2ZCS8QjRwIBw&amp;url=http://www.ext.colostate.edu/mg/Gardennotes/132.html&amp;psig=AFQjCNGQxsqHdR3KjSI2vT0VZgEWhhnOYQ&amp;ust=146079414595139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source=images&amp;cd=&amp;cad=rja&amp;uact=8&amp;ved=0ahUKEwiHpcbSmZDMAhXMWBoKHYZWDQQQjRwIBw&amp;url=http://www.slideshare.net/SECBIO/plant-transport-14354767&amp;bvm=bv.119745492,d.d2s&amp;psig=AFQjCNEt3XOG1DmDHJpIXiLJOMexHubt0g&amp;ust=1460794468526910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school.com.sg/index.php/module/PublicAccess/action/Wrapper/sid/ea5f3768e0dae62aa6d01beee8123931/cmbn_id/1922/qba/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7030A0"/>
                </a:solidFill>
              </a:rPr>
              <a:t>Transport</a:t>
            </a:r>
            <a:endParaRPr lang="en-GB" sz="5400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Phloem</a:t>
            </a:r>
          </a:p>
          <a:p>
            <a:endParaRPr lang="en-GB" sz="3200" dirty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Xylem</a:t>
            </a:r>
          </a:p>
          <a:p>
            <a:endParaRPr lang="en-GB" sz="3200" dirty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Haemoglobin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608"/>
          </a:xfrm>
        </p:spPr>
        <p:txBody>
          <a:bodyPr/>
          <a:lstStyle/>
          <a:p>
            <a:r>
              <a:rPr lang="en-GB" dirty="0" smtClean="0"/>
              <a:t>Against mass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/>
          </a:bodyPr>
          <a:lstStyle/>
          <a:p>
            <a:r>
              <a:rPr lang="en-GB" sz="3600" dirty="0"/>
              <a:t>solutes in phloem move at different rates</a:t>
            </a:r>
          </a:p>
          <a:p>
            <a:r>
              <a:rPr lang="en-GB" sz="3600" dirty="0" smtClean="0"/>
              <a:t>role </a:t>
            </a:r>
            <a:r>
              <a:rPr lang="en-GB" sz="3600" dirty="0"/>
              <a:t>of sieve plate unclear</a:t>
            </a:r>
          </a:p>
        </p:txBody>
      </p:sp>
    </p:spTree>
    <p:extLst>
      <p:ext uri="{BB962C8B-B14F-4D97-AF65-F5344CB8AC3E}">
        <p14:creationId xmlns:p14="http://schemas.microsoft.com/office/powerpoint/2010/main" val="17760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40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Radioactive tracers.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534"/>
            <a:ext cx="10515600" cy="516942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Using radioactive carbon dioxide: because the carbon </a:t>
            </a:r>
            <a:r>
              <a:rPr lang="en-GB" sz="2800" dirty="0" smtClean="0">
                <a:solidFill>
                  <a:srgbClr val="FF0000"/>
                </a:solidFill>
              </a:rPr>
              <a:t>will be incorporated into organic substances.</a:t>
            </a:r>
          </a:p>
          <a:p>
            <a:endParaRPr lang="en-GB" sz="2800" dirty="0" smtClean="0"/>
          </a:p>
          <a:p>
            <a:r>
              <a:rPr lang="en-GB" sz="2800" dirty="0" smtClean="0"/>
              <a:t>The movement of these organic substances can then be </a:t>
            </a:r>
            <a:r>
              <a:rPr lang="en-GB" sz="2800" dirty="0" smtClean="0">
                <a:solidFill>
                  <a:srgbClr val="FF0000"/>
                </a:solidFill>
              </a:rPr>
              <a:t>tracked</a:t>
            </a:r>
            <a:r>
              <a:rPr lang="en-GB" sz="2800" dirty="0" smtClean="0"/>
              <a:t> using autoradiography. </a:t>
            </a:r>
          </a:p>
          <a:p>
            <a:endParaRPr lang="en-GB" sz="2800" dirty="0"/>
          </a:p>
          <a:p>
            <a:r>
              <a:rPr lang="en-GB" sz="2800" dirty="0" smtClean="0"/>
              <a:t>Plant is killed, the sample is then placed on a photographic film – the film will turn </a:t>
            </a:r>
            <a:r>
              <a:rPr lang="en-GB" sz="2800" dirty="0" smtClean="0">
                <a:solidFill>
                  <a:srgbClr val="FF0000"/>
                </a:solidFill>
              </a:rPr>
              <a:t>black wherever radioactive substance </a:t>
            </a:r>
            <a:r>
              <a:rPr lang="en-GB" sz="2800" dirty="0" smtClean="0"/>
              <a:t>is found. </a:t>
            </a:r>
          </a:p>
          <a:p>
            <a:endParaRPr lang="en-GB" sz="2800" dirty="0" smtClean="0"/>
          </a:p>
          <a:p>
            <a:r>
              <a:rPr lang="en-GB" sz="2800" dirty="0" smtClean="0"/>
              <a:t>So autoradiography on plants that have been killed at different times show an overall movement from source to sink. </a:t>
            </a:r>
            <a:r>
              <a:rPr lang="en-GB" sz="2800" dirty="0" err="1" smtClean="0"/>
              <a:t>Eg</a:t>
            </a:r>
            <a:r>
              <a:rPr lang="en-GB" sz="2800" dirty="0" smtClean="0"/>
              <a:t> products of photosynthesis move from leaves towards the roots.   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04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360608"/>
            <a:ext cx="5703799" cy="63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6541" y="606918"/>
            <a:ext cx="2290897" cy="5162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48" y="365125"/>
            <a:ext cx="5043152" cy="13255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1364" name="Content Placeholder 2"/>
          <p:cNvSpPr>
            <a:spLocks noGrp="1"/>
          </p:cNvSpPr>
          <p:nvPr>
            <p:ph idx="1"/>
          </p:nvPr>
        </p:nvSpPr>
        <p:spPr>
          <a:xfrm>
            <a:off x="6096000" y="1600200"/>
            <a:ext cx="4114800" cy="5257800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FF0000"/>
                </a:solidFill>
                <a:latin typeface="Calibri" charset="0"/>
              </a:rPr>
              <a:t>You are given the following picture – you must write a description of what is happening at each number </a:t>
            </a:r>
            <a:r>
              <a:rPr lang="en-IE" sz="2800" dirty="0" smtClean="0">
                <a:solidFill>
                  <a:srgbClr val="FF0000"/>
                </a:solidFill>
                <a:latin typeface="Calibri" charset="0"/>
              </a:rPr>
              <a:t>1-4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/>
          </p:nvPr>
        </p:nvSpPr>
        <p:spPr>
          <a:xfrm>
            <a:off x="9092484" y="274638"/>
            <a:ext cx="2704563" cy="1154112"/>
          </a:xfrm>
          <a:solidFill>
            <a:srgbClr val="008000"/>
          </a:solidFill>
        </p:spPr>
        <p:txBody>
          <a:bodyPr/>
          <a:lstStyle/>
          <a:p>
            <a:r>
              <a:rPr lang="en-IE" dirty="0">
                <a:latin typeface="Calibri" charset="0"/>
              </a:rPr>
              <a:t>Answers</a:t>
            </a:r>
            <a:endParaRPr lang="en-US" dirty="0">
              <a:latin typeface="Calibri" charset="0"/>
            </a:endParaRPr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0"/>
            <a:ext cx="8358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9" y="132599"/>
            <a:ext cx="10424401" cy="6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3" y="93131"/>
            <a:ext cx="9031367" cy="5596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00" y="5895533"/>
            <a:ext cx="8539334" cy="705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3333" y="639233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1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99" y="132533"/>
            <a:ext cx="10038201" cy="27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33" y="3743199"/>
            <a:ext cx="10638601" cy="22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6" y="753533"/>
            <a:ext cx="10994607" cy="54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65" y="648199"/>
            <a:ext cx="11138401" cy="35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30926"/>
            <a:ext cx="11692467" cy="67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GB" dirty="0" smtClean="0"/>
              <a:t>Key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Autofit/>
          </a:bodyPr>
          <a:lstStyle/>
          <a:p>
            <a:r>
              <a:rPr lang="en-GB" sz="2800" dirty="0" smtClean="0"/>
              <a:t>Solutes are dissolved substances. </a:t>
            </a:r>
          </a:p>
          <a:p>
            <a:r>
              <a:rPr lang="en-GB" sz="2800" dirty="0" smtClean="0"/>
              <a:t>Like xylem, the phloem is arranged as cells in a tube arrangement.</a:t>
            </a:r>
          </a:p>
          <a:p>
            <a:r>
              <a:rPr lang="en-GB" sz="2800" dirty="0" smtClean="0"/>
              <a:t>Sieve tube elements and companion cells. </a:t>
            </a:r>
          </a:p>
          <a:p>
            <a:r>
              <a:rPr lang="en-GB" sz="2800" dirty="0" smtClean="0"/>
              <a:t>Translocation is the movement of solutes.  </a:t>
            </a:r>
            <a:endParaRPr lang="en-GB" sz="2800" dirty="0"/>
          </a:p>
          <a:p>
            <a:r>
              <a:rPr lang="en-GB" sz="2800" dirty="0" smtClean="0"/>
              <a:t>The source is where the sugars come from, and the sink is where they go to.</a:t>
            </a:r>
          </a:p>
          <a:p>
            <a:r>
              <a:rPr lang="en-GB" sz="2800" dirty="0" smtClean="0"/>
              <a:t> Sugar is made in the leaves, so they are the source, and transported to the roots, so they are the sink.</a:t>
            </a:r>
          </a:p>
          <a:p>
            <a:r>
              <a:rPr lang="en-GB" sz="2800" dirty="0" smtClean="0"/>
              <a:t> In early spring, the leaves need energy to grow, so they sugars are transported from the roots (now the source) to the leaves (now the sink)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083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9" y="84668"/>
            <a:ext cx="7937105" cy="6298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16" y="1134199"/>
            <a:ext cx="8175301" cy="661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066" y="1041401"/>
            <a:ext cx="1356600" cy="3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t.colostate.edu/mg/Gardennotes/images/132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82" y="1645205"/>
            <a:ext cx="5813881" cy="47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335" y="502277"/>
            <a:ext cx="11088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Make sure you can label these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6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planttransport-120920020944-phpapp01/95/plant-transport-36-728.jpg?cb=13481071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53792"/>
            <a:ext cx="7405352" cy="59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9752" y="1184856"/>
            <a:ext cx="3374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Adaptations of root hair cells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0362" y="2936383"/>
            <a:ext cx="33098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err="1">
                <a:solidFill>
                  <a:srgbClr val="7030A0"/>
                </a:solidFill>
              </a:rPr>
              <a:t>Symplast</a:t>
            </a:r>
            <a:r>
              <a:rPr lang="en-IE" sz="2800" dirty="0">
                <a:solidFill>
                  <a:srgbClr val="7030A0"/>
                </a:solidFill>
              </a:rPr>
              <a:t> </a:t>
            </a:r>
            <a:r>
              <a:rPr lang="en-IE" sz="2800" dirty="0" smtClean="0">
                <a:solidFill>
                  <a:srgbClr val="7030A0"/>
                </a:solidFill>
              </a:rPr>
              <a:t>/</a:t>
            </a:r>
            <a:r>
              <a:rPr lang="en-IE" sz="2800" dirty="0" err="1" smtClean="0">
                <a:solidFill>
                  <a:srgbClr val="7030A0"/>
                </a:solidFill>
              </a:rPr>
              <a:t>Apoplast</a:t>
            </a:r>
            <a:r>
              <a:rPr lang="en-IE" sz="2800" dirty="0" smtClean="0">
                <a:solidFill>
                  <a:srgbClr val="7030A0"/>
                </a:solidFill>
              </a:rPr>
              <a:t> routes</a:t>
            </a:r>
            <a:endParaRPr lang="en-US" sz="2800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6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pop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0"/>
            <a:ext cx="3803651" cy="8128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</a:rPr>
              <a:t>Water Transport Across The Root</a:t>
            </a:r>
            <a:endParaRPr lang="en-GB" altLang="en-US" sz="2800" b="1" i="1">
              <a:latin typeface="Times New Roman" pitchFamily="18" charset="0"/>
            </a:endParaRPr>
          </a:p>
        </p:txBody>
      </p:sp>
      <p:pic>
        <p:nvPicPr>
          <p:cNvPr id="6150" name="Picture 6" descr="nextbuttongreenXara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1" y="6567488"/>
            <a:ext cx="6223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06334" y="1"/>
            <a:ext cx="7313084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GB" altLang="en-US" sz="2100" b="1" dirty="0">
                <a:latin typeface="Times New Roman" pitchFamily="18" charset="0"/>
              </a:rPr>
              <a:t>Mineral ions are actively transported into the  </a:t>
            </a:r>
            <a:br>
              <a:rPr lang="en-GB" altLang="en-US" sz="2100" b="1" dirty="0">
                <a:latin typeface="Times New Roman" pitchFamily="18" charset="0"/>
              </a:rPr>
            </a:br>
            <a:r>
              <a:rPr lang="en-GB" altLang="en-US" sz="2100" b="1" dirty="0">
                <a:latin typeface="Times New Roman" pitchFamily="18" charset="0"/>
              </a:rPr>
              <a:t>root hair cells lowering the Water potential so it is lower than that in the soil.  </a:t>
            </a:r>
            <a:endParaRPr lang="en-GB" altLang="en-US" sz="2100" b="1" i="1" dirty="0">
              <a:latin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43967" y="903289"/>
            <a:ext cx="6477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GB" altLang="en-US" sz="2100" b="1">
                <a:latin typeface="Times New Roman" pitchFamily="18" charset="0"/>
              </a:rPr>
              <a:t>Water therefore enters root hair cells from the soil solution by </a:t>
            </a:r>
            <a:r>
              <a:rPr lang="en-GB" altLang="en-US" sz="2100" b="1" i="1">
                <a:latin typeface="Times New Roman" pitchFamily="18" charset="0"/>
              </a:rPr>
              <a:t>osmosis</a:t>
            </a:r>
            <a:r>
              <a:rPr lang="en-GB" altLang="en-US" sz="2100" b="1">
                <a:latin typeface="Times New Roman" pitchFamily="18" charset="0"/>
              </a:rPr>
              <a:t/>
            </a:r>
            <a:br>
              <a:rPr lang="en-GB" altLang="en-US" sz="2100" b="1">
                <a:latin typeface="Times New Roman" pitchFamily="18" charset="0"/>
              </a:rPr>
            </a:br>
            <a:r>
              <a:rPr lang="en-GB" altLang="en-US" sz="2100" b="1">
                <a:latin typeface="Times New Roman" pitchFamily="18" charset="0"/>
              </a:rPr>
              <a:t>(i.e. along a water potential gradient)</a:t>
            </a:r>
            <a:endParaRPr lang="en-GB" altLang="en-US" sz="21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r>
              <a:rPr lang="en-GB" dirty="0" smtClean="0"/>
              <a:t>Root pressure.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Ions</a:t>
            </a:r>
            <a:r>
              <a:rPr lang="en-GB" sz="3200" dirty="0" smtClean="0"/>
              <a:t> are </a:t>
            </a:r>
            <a:r>
              <a:rPr lang="en-GB" sz="3200" dirty="0" smtClean="0">
                <a:solidFill>
                  <a:srgbClr val="00B050"/>
                </a:solidFill>
              </a:rPr>
              <a:t>actively transported </a:t>
            </a:r>
            <a:r>
              <a:rPr lang="en-GB" sz="3200" dirty="0" smtClean="0"/>
              <a:t>from the </a:t>
            </a:r>
            <a:r>
              <a:rPr lang="en-GB" sz="3200" dirty="0" smtClean="0">
                <a:solidFill>
                  <a:srgbClr val="00B050"/>
                </a:solidFill>
              </a:rPr>
              <a:t>endodermis</a:t>
            </a:r>
            <a:r>
              <a:rPr lang="en-GB" sz="3200" dirty="0" smtClean="0"/>
              <a:t> to the </a:t>
            </a:r>
            <a:r>
              <a:rPr lang="en-GB" sz="3200" dirty="0" smtClean="0">
                <a:solidFill>
                  <a:srgbClr val="00B050"/>
                </a:solidFill>
              </a:rPr>
              <a:t>xylem.</a:t>
            </a:r>
          </a:p>
          <a:p>
            <a:r>
              <a:rPr lang="en-GB" sz="3200" dirty="0" smtClean="0"/>
              <a:t>This </a:t>
            </a:r>
            <a:r>
              <a:rPr lang="en-GB" sz="3200" dirty="0" smtClean="0">
                <a:solidFill>
                  <a:srgbClr val="00B050"/>
                </a:solidFill>
              </a:rPr>
              <a:t>lowers the water potential </a:t>
            </a:r>
            <a:r>
              <a:rPr lang="en-GB" sz="3200" dirty="0" smtClean="0"/>
              <a:t>of the xylem.</a:t>
            </a:r>
          </a:p>
          <a:p>
            <a:r>
              <a:rPr lang="en-GB" sz="3200" dirty="0" smtClean="0"/>
              <a:t>Water moves from the roots into xylem </a:t>
            </a:r>
            <a:r>
              <a:rPr lang="en-GB" sz="3200" dirty="0" smtClean="0">
                <a:solidFill>
                  <a:srgbClr val="00B050"/>
                </a:solidFill>
              </a:rPr>
              <a:t>by osmosis!!!!!</a:t>
            </a:r>
            <a:r>
              <a:rPr lang="en-GB" sz="3200" dirty="0" smtClean="0"/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981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en-GB" sz="3200" b="1" dirty="0"/>
              <a:t>How does water move up the xylem (in the stem)?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469529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Cohesion and tension </a:t>
            </a:r>
            <a:r>
              <a:rPr lang="en-IE" sz="2800" dirty="0" smtClean="0">
                <a:latin typeface="Calibri" charset="0"/>
              </a:rPr>
              <a:t>help to transport water from the roots to leaves against gravity:</a:t>
            </a:r>
          </a:p>
          <a:p>
            <a:pPr marL="114300" indent="0">
              <a:buNone/>
            </a:pPr>
            <a:endParaRPr lang="en-IE" sz="2800" dirty="0">
              <a:latin typeface="Calibri" charset="0"/>
            </a:endParaRP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Water evaporates from the leaves at the “top” of the xylem through </a:t>
            </a:r>
            <a:r>
              <a:rPr lang="en-IE" sz="2800" u="sng" dirty="0" smtClean="0">
                <a:latin typeface="Calibri" charset="0"/>
              </a:rPr>
              <a:t>transpiration stream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This creates </a:t>
            </a: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tension </a:t>
            </a:r>
            <a:r>
              <a:rPr lang="en-IE" sz="2800" dirty="0" smtClean="0">
                <a:latin typeface="Calibri" charset="0"/>
              </a:rPr>
              <a:t>(suction) which pulls more water into the leaf (think of a straw)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Water molecules are </a:t>
            </a: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cohesive </a:t>
            </a:r>
            <a:r>
              <a:rPr lang="en-IE" sz="2800" dirty="0" smtClean="0">
                <a:latin typeface="Calibri" charset="0"/>
              </a:rPr>
              <a:t>(stick together H-bonding), </a:t>
            </a:r>
            <a:r>
              <a:rPr lang="en-IE" sz="2800" dirty="0" smtClean="0">
                <a:solidFill>
                  <a:srgbClr val="00B050"/>
                </a:solidFill>
                <a:latin typeface="Calibri" charset="0"/>
              </a:rPr>
              <a:t>adhesion </a:t>
            </a:r>
            <a:r>
              <a:rPr lang="en-IE" sz="2800" dirty="0" smtClean="0">
                <a:latin typeface="Calibri" charset="0"/>
              </a:rPr>
              <a:t>water molecules are attracted to the walls of the xylem.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So a </a:t>
            </a:r>
            <a:r>
              <a:rPr lang="en-IE" sz="2800" dirty="0" smtClean="0">
                <a:solidFill>
                  <a:srgbClr val="00B050"/>
                </a:solidFill>
                <a:latin typeface="Calibri" charset="0"/>
              </a:rPr>
              <a:t>column </a:t>
            </a:r>
            <a:r>
              <a:rPr lang="en-IE" sz="2800" dirty="0" smtClean="0">
                <a:latin typeface="Calibri" charset="0"/>
              </a:rPr>
              <a:t>of water moves upwards through the xylem</a:t>
            </a:r>
            <a:endParaRPr lang="en-US" sz="2800" dirty="0" smtClean="0">
              <a:latin typeface="Calibri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5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49" y="123666"/>
            <a:ext cx="10602901" cy="66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9" y="135467"/>
            <a:ext cx="10567201" cy="66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9" y="686466"/>
            <a:ext cx="10567201" cy="548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99" y="2473133"/>
            <a:ext cx="8925001" cy="25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254000"/>
            <a:ext cx="11921067" cy="654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31" y="931333"/>
            <a:ext cx="7711201" cy="1089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467" y="4699000"/>
            <a:ext cx="749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Enzymes maintain concentration gradients between sources and sinks.</a:t>
            </a:r>
          </a:p>
          <a:p>
            <a:r>
              <a:rPr lang="en-GB" sz="2800" dirty="0" err="1" smtClean="0"/>
              <a:t>Eg</a:t>
            </a:r>
            <a:r>
              <a:rPr lang="en-GB" sz="2800" dirty="0" smtClean="0"/>
              <a:t> – in potatoes, sucrose is converted into starch in the sink area. </a:t>
            </a:r>
          </a:p>
          <a:p>
            <a:r>
              <a:rPr lang="en-GB" sz="2800" dirty="0" smtClean="0"/>
              <a:t>This means there is also a lower concentration of sucrose at the sink end than in the phloem.</a:t>
            </a:r>
          </a:p>
          <a:p>
            <a:r>
              <a:rPr lang="en-GB" sz="2800" dirty="0" smtClean="0"/>
              <a:t>Thus ensuring a constant supply of new sucrose reaches the sink from the phloem.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 Links here to starch being insoluble so does not affect the water potential so a cell. – Good storage molecule.    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Enzymes!!!!!!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49" y="516733"/>
            <a:ext cx="10388701" cy="58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9" y="118533"/>
            <a:ext cx="10745701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9" y="137066"/>
            <a:ext cx="10424401" cy="65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Measuring rate of transpiration?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</a:rPr>
              <a:t>Use </a:t>
            </a: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potometer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Measures </a:t>
            </a:r>
            <a:r>
              <a:rPr lang="en-GB" dirty="0">
                <a:solidFill>
                  <a:srgbClr val="002060"/>
                </a:solidFill>
              </a:rPr>
              <a:t>rate of water uptake by a plant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Presume</a:t>
            </a:r>
            <a:r>
              <a:rPr lang="en-GB" dirty="0">
                <a:solidFill>
                  <a:srgbClr val="002060"/>
                </a:solidFill>
              </a:rPr>
              <a:t>, rate of water uptake = rate of transpiration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Healthy </a:t>
            </a:r>
            <a:r>
              <a:rPr lang="en-GB" dirty="0">
                <a:solidFill>
                  <a:srgbClr val="002060"/>
                </a:solidFill>
              </a:rPr>
              <a:t>leaf and shoot of plant is used</a:t>
            </a:r>
          </a:p>
        </p:txBody>
      </p:sp>
      <p:pic>
        <p:nvPicPr>
          <p:cNvPr id="5" name="Content Placeholder 5" descr="potome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9437" y="1519707"/>
            <a:ext cx="4828974" cy="4739425"/>
          </a:xfrm>
        </p:spPr>
      </p:pic>
    </p:spTree>
    <p:extLst>
      <p:ext uri="{BB962C8B-B14F-4D97-AF65-F5344CB8AC3E}">
        <p14:creationId xmlns:p14="http://schemas.microsoft.com/office/powerpoint/2010/main" val="34787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r>
              <a:rPr lang="en-US" dirty="0" smtClean="0"/>
              <a:t>Other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463639"/>
            <a:ext cx="5624848" cy="56625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Why add stem under water?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is the purpose of the reservoir?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How can we compare different plants.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Light intensity why have a beaker of water in front of the lamp?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Why does the bung need to be air tight.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measurements do we need to take to calculate the rate of transpiration?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The final rate will be an overestimate of transpiration. Why</a:t>
            </a:r>
            <a:r>
              <a:rPr lang="en-GB" dirty="0" smtClean="0"/>
              <a:t>?</a:t>
            </a:r>
          </a:p>
          <a:p>
            <a:endParaRPr lang="en-US" dirty="0"/>
          </a:p>
        </p:txBody>
      </p:sp>
      <p:pic>
        <p:nvPicPr>
          <p:cNvPr id="8" name="Content Placeholder 5" descr="potome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248" y="1262130"/>
            <a:ext cx="5009815" cy="4738638"/>
          </a:xfrm>
        </p:spPr>
      </p:pic>
    </p:spTree>
    <p:extLst>
      <p:ext uri="{BB962C8B-B14F-4D97-AF65-F5344CB8AC3E}">
        <p14:creationId xmlns:p14="http://schemas.microsoft.com/office/powerpoint/2010/main" val="17639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18068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Why add stem under water?</a:t>
            </a:r>
          </a:p>
          <a:p>
            <a:endParaRPr lang="en-GB" sz="2800" dirty="0" smtClean="0"/>
          </a:p>
          <a:p>
            <a:r>
              <a:rPr lang="en-US" sz="2800" dirty="0" smtClean="0"/>
              <a:t>What is the purpose of the reservoir?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Why does the bung need to be air tight.</a:t>
            </a:r>
          </a:p>
          <a:p>
            <a:endParaRPr lang="en-US" sz="2800" dirty="0" smtClean="0"/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3" y="524934"/>
            <a:ext cx="85174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measurements do we need to take to calculate the rate of transpiration?</a:t>
            </a:r>
          </a:p>
          <a:p>
            <a:endParaRPr lang="en-US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The final rate will be an overestimate of transpiration because: </a:t>
            </a:r>
          </a:p>
        </p:txBody>
      </p:sp>
    </p:spTree>
    <p:extLst>
      <p:ext uri="{BB962C8B-B14F-4D97-AF65-F5344CB8AC3E}">
        <p14:creationId xmlns:p14="http://schemas.microsoft.com/office/powerpoint/2010/main" val="22839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IE">
                <a:latin typeface="Calibri" charset="0"/>
              </a:rPr>
              <a:t>Oxygen dissociation curve</a:t>
            </a:r>
            <a:endParaRPr lang="en-US">
              <a:latin typeface="Calibri" charset="0"/>
            </a:endParaRPr>
          </a:p>
        </p:txBody>
      </p:sp>
      <p:sp>
        <p:nvSpPr>
          <p:cNvPr id="208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>
                <a:latin typeface="Calibri" charset="0"/>
              </a:rPr>
              <a:t>There is a relationship between haemoglobin saturation &amp; oxygen partial pressure which is shown by the oxygen dissociation curve:</a:t>
            </a:r>
          </a:p>
        </p:txBody>
      </p:sp>
      <p:pic>
        <p:nvPicPr>
          <p:cNvPr id="208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141664"/>
            <a:ext cx="430053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  <a:solidFill>
            <a:srgbClr val="FF0000"/>
          </a:solidFill>
        </p:spPr>
        <p:txBody>
          <a:bodyPr/>
          <a:lstStyle/>
          <a:p>
            <a:r>
              <a:rPr lang="en-IE" dirty="0">
                <a:latin typeface="Calibri" charset="0"/>
              </a:rPr>
              <a:t>Oxygen Dissociation Curve</a:t>
            </a:r>
            <a:endParaRPr lang="en-US" dirty="0">
              <a:latin typeface="Calibri" charset="0"/>
            </a:endParaRPr>
          </a:p>
        </p:txBody>
      </p:sp>
      <p:sp>
        <p:nvSpPr>
          <p:cNvPr id="209922" name="Content Placeholder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657256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Calibri" charset="0"/>
              </a:rPr>
              <a:t>The first oxygen molecule to combine, alters the shape of haemoglobin making it easier for the next molecule to join, and so on.</a:t>
            </a:r>
          </a:p>
          <a:p>
            <a:r>
              <a:rPr lang="en-IE" sz="3200" dirty="0">
                <a:latin typeface="Calibri" charset="0"/>
              </a:rPr>
              <a:t>The same thing happens in reverse: it becomes progressively harder for the </a:t>
            </a:r>
            <a:r>
              <a:rPr lang="en-IE" sz="3200" dirty="0" err="1">
                <a:latin typeface="Calibri" charset="0"/>
              </a:rPr>
              <a:t>oxyhaemoglobin</a:t>
            </a:r>
            <a:r>
              <a:rPr lang="en-IE" sz="3200" dirty="0">
                <a:latin typeface="Calibri" charset="0"/>
              </a:rPr>
              <a:t> to give up its oxygen</a:t>
            </a:r>
          </a:p>
          <a:p>
            <a:r>
              <a:rPr lang="en-IE" sz="3200" dirty="0">
                <a:latin typeface="Calibri" charset="0"/>
              </a:rPr>
              <a:t>These facts account for the ‘S-shape’ curve: a small increase in </a:t>
            </a:r>
            <a:r>
              <a:rPr lang="en-IE" sz="3200" i="1" dirty="0">
                <a:latin typeface="Calibri" charset="0"/>
              </a:rPr>
              <a:t>p</a:t>
            </a:r>
            <a:r>
              <a:rPr lang="en-IE" sz="3200" dirty="0">
                <a:latin typeface="Calibri" charset="0"/>
              </a:rPr>
              <a:t>O</a:t>
            </a:r>
            <a:r>
              <a:rPr lang="en-IE" sz="3200" baseline="-25000" dirty="0">
                <a:latin typeface="Calibri" charset="0"/>
              </a:rPr>
              <a:t>2</a:t>
            </a:r>
            <a:r>
              <a:rPr lang="en-IE" sz="3200" dirty="0">
                <a:latin typeface="Calibri" charset="0"/>
              </a:rPr>
              <a:t> in the alveoli causes blood to become rapidly saturated with O2, &amp; a small drop in oxygen level of respiring tissues will result in oxygen being readily unloaded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808"/>
          </a:xfrm>
          <a:solidFill>
            <a:srgbClr val="FF0000"/>
          </a:solidFill>
        </p:spPr>
        <p:txBody>
          <a:bodyPr/>
          <a:lstStyle/>
          <a:p>
            <a:r>
              <a:rPr lang="en-GB" sz="3600" dirty="0" smtClean="0"/>
              <a:t>Loading and unloading of oxygen.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008"/>
            <a:ext cx="10515600" cy="4901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In </a:t>
            </a:r>
            <a:r>
              <a:rPr lang="en-GB" sz="2400" dirty="0">
                <a:solidFill>
                  <a:srgbClr val="FF0000"/>
                </a:solidFill>
              </a:rPr>
              <a:t>the Lungs,</a:t>
            </a:r>
          </a:p>
          <a:p>
            <a:r>
              <a:rPr lang="en-GB" sz="2400" dirty="0" smtClean="0"/>
              <a:t>Affinity </a:t>
            </a:r>
            <a:r>
              <a:rPr lang="en-GB" sz="2400" dirty="0"/>
              <a:t>is </a:t>
            </a:r>
            <a:r>
              <a:rPr lang="en-GB" sz="2400" dirty="0" smtClean="0"/>
              <a:t>High,  </a:t>
            </a:r>
            <a:r>
              <a:rPr lang="en-GB" sz="2400" dirty="0"/>
              <a:t>due to High partial pressure (concentration) of O2 and Low pp of CO2 [occurs </a:t>
            </a:r>
            <a:r>
              <a:rPr lang="en-GB" sz="2400" dirty="0" smtClean="0"/>
              <a:t>by ventilation</a:t>
            </a:r>
            <a:r>
              <a:rPr lang="en-GB" sz="2400" dirty="0"/>
              <a:t>]</a:t>
            </a:r>
          </a:p>
          <a:p>
            <a:r>
              <a:rPr lang="en-GB" sz="2400" dirty="0" smtClean="0"/>
              <a:t>Therefore</a:t>
            </a:r>
            <a:r>
              <a:rPr lang="en-GB" sz="2400" dirty="0"/>
              <a:t>, oxygen becomes associated with haemoglobin, it is loaded onto the</a:t>
            </a:r>
          </a:p>
          <a:p>
            <a:r>
              <a:rPr lang="en-GB" sz="2400" dirty="0"/>
              <a:t>haemoglobin, the haemoglobin becomes </a:t>
            </a:r>
            <a:r>
              <a:rPr lang="en-GB" sz="2400" dirty="0" smtClean="0"/>
              <a:t>saturated.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In </a:t>
            </a:r>
            <a:r>
              <a:rPr lang="en-GB" sz="2400" dirty="0">
                <a:solidFill>
                  <a:srgbClr val="FF0000"/>
                </a:solidFill>
              </a:rPr>
              <a:t>the Body Cells,</a:t>
            </a:r>
          </a:p>
          <a:p>
            <a:r>
              <a:rPr lang="en-GB" sz="2400" dirty="0" smtClean="0"/>
              <a:t>Affinity </a:t>
            </a:r>
            <a:r>
              <a:rPr lang="en-GB" sz="2400" dirty="0"/>
              <a:t>is Low</a:t>
            </a:r>
          </a:p>
          <a:p>
            <a:r>
              <a:rPr lang="en-GB" sz="2400" dirty="0" smtClean="0"/>
              <a:t>Due </a:t>
            </a:r>
            <a:r>
              <a:rPr lang="en-GB" sz="2400" dirty="0"/>
              <a:t>to Low pp O2 and High pp CO2 [occurs by respiration]</a:t>
            </a:r>
          </a:p>
          <a:p>
            <a:r>
              <a:rPr lang="en-GB" sz="2400" dirty="0" smtClean="0"/>
              <a:t>Therefore</a:t>
            </a:r>
            <a:r>
              <a:rPr lang="en-GB" sz="2400" dirty="0"/>
              <a:t>, oxygen becomes dissociated from haemoglobin, it is unloaded from</a:t>
            </a:r>
          </a:p>
          <a:p>
            <a:r>
              <a:rPr lang="en-GB" sz="2400" dirty="0" smtClean="0"/>
              <a:t>Haemoglobin</a:t>
            </a:r>
            <a:r>
              <a:rPr lang="en-GB" sz="2400" dirty="0"/>
              <a:t>, it is delivered to the body cells, the haemoglobin becomes unsaturated</a:t>
            </a:r>
          </a:p>
        </p:txBody>
      </p:sp>
    </p:spTree>
    <p:extLst>
      <p:ext uri="{BB962C8B-B14F-4D97-AF65-F5344CB8AC3E}">
        <p14:creationId xmlns:p14="http://schemas.microsoft.com/office/powerpoint/2010/main" val="9587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GB" dirty="0" smtClean="0"/>
              <a:t>Mass flow hypothesis.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012"/>
            <a:ext cx="10515600" cy="468683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3200" dirty="0" smtClean="0"/>
              <a:t>How </a:t>
            </a:r>
            <a:r>
              <a:rPr lang="en-GB" sz="3200" dirty="0"/>
              <a:t>is sucrose loaded into the phloem at the source</a:t>
            </a:r>
            <a:r>
              <a:rPr lang="en-GB" sz="3200" dirty="0" smtClean="0"/>
              <a:t>?</a:t>
            </a:r>
          </a:p>
          <a:p>
            <a:pPr marL="114300" indent="0">
              <a:buNone/>
            </a:pPr>
            <a:endParaRPr lang="en-GB" sz="3200" b="1" dirty="0"/>
          </a:p>
          <a:p>
            <a:r>
              <a:rPr lang="en-GB" sz="3200" dirty="0" smtClean="0"/>
              <a:t> </a:t>
            </a:r>
            <a:r>
              <a:rPr lang="en-GB" sz="3200" dirty="0"/>
              <a:t>Hydrogen ion (H+) are actively transported from the companion cells into </a:t>
            </a:r>
            <a:r>
              <a:rPr lang="en-GB" sz="3200" dirty="0" smtClean="0"/>
              <a:t>the   surrounding </a:t>
            </a:r>
            <a:r>
              <a:rPr lang="en-GB" sz="3200" dirty="0"/>
              <a:t>tissues</a:t>
            </a:r>
          </a:p>
          <a:p>
            <a:r>
              <a:rPr lang="en-GB" sz="3200" dirty="0" smtClean="0"/>
              <a:t> </a:t>
            </a:r>
            <a:r>
              <a:rPr lang="en-GB" sz="3200" dirty="0"/>
              <a:t>the H+ will then diffuse back into the companion </a:t>
            </a:r>
            <a:r>
              <a:rPr lang="en-GB" sz="3200" dirty="0" smtClean="0"/>
              <a:t>cells as </a:t>
            </a:r>
            <a:r>
              <a:rPr lang="en-GB" sz="3200" dirty="0"/>
              <a:t>it does, it brings in Sucrose with it via a co-transporter protein</a:t>
            </a:r>
          </a:p>
          <a:p>
            <a:r>
              <a:rPr lang="en-GB" sz="3200" dirty="0" smtClean="0"/>
              <a:t>sucrose </a:t>
            </a:r>
            <a:r>
              <a:rPr lang="en-GB" sz="3200" dirty="0"/>
              <a:t>builds up in the companion cell, then diffuses into the sieve tube via </a:t>
            </a:r>
            <a:r>
              <a:rPr lang="en-GB" sz="3200" dirty="0" smtClean="0"/>
              <a:t>the </a:t>
            </a:r>
            <a:r>
              <a:rPr lang="en-GB" sz="3200" dirty="0" err="1" smtClean="0"/>
              <a:t>plasmodesmata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99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964" cy="781095"/>
          </a:xfrm>
          <a:solidFill>
            <a:srgbClr val="FF0000"/>
          </a:solidFill>
        </p:spPr>
        <p:txBody>
          <a:bodyPr/>
          <a:lstStyle/>
          <a:p>
            <a:r>
              <a:rPr lang="en-IE" dirty="0">
                <a:latin typeface="Calibri" charset="0"/>
              </a:rPr>
              <a:t>Graph – Bohr Shift</a:t>
            </a:r>
            <a:endParaRPr lang="en-US" dirty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500" y="360608"/>
            <a:ext cx="2992438" cy="1661375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400" dirty="0" smtClean="0">
                <a:solidFill>
                  <a:srgbClr val="FF0000"/>
                </a:solidFill>
              </a:rPr>
              <a:t>MORE</a:t>
            </a:r>
            <a:r>
              <a:rPr lang="en-IE" sz="2400" dirty="0" smtClean="0">
                <a:solidFill>
                  <a:schemeClr val="tx1"/>
                </a:solidFill>
              </a:rPr>
              <a:t> O</a:t>
            </a:r>
            <a:r>
              <a:rPr lang="en-IE" sz="2400" baseline="-25000" dirty="0" smtClean="0">
                <a:solidFill>
                  <a:schemeClr val="tx1"/>
                </a:solidFill>
              </a:rPr>
              <a:t>2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dirty="0">
                <a:solidFill>
                  <a:schemeClr val="tx1"/>
                </a:solidFill>
              </a:rPr>
              <a:t>is released from haemoglobin at lower pH (higher CO</a:t>
            </a:r>
            <a:r>
              <a:rPr lang="en-IE" sz="2400" baseline="-25000" dirty="0">
                <a:solidFill>
                  <a:schemeClr val="tx1"/>
                </a:solidFill>
              </a:rPr>
              <a:t>2 </a:t>
            </a:r>
            <a:r>
              <a:rPr lang="en-IE" sz="2400" dirty="0">
                <a:solidFill>
                  <a:schemeClr val="tx1"/>
                </a:solidFill>
              </a:rPr>
              <a:t>concentration)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119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15532"/>
          <a:stretch>
            <a:fillRect/>
          </a:stretch>
        </p:blipFill>
        <p:spPr bwMode="auto">
          <a:xfrm>
            <a:off x="695460" y="1300767"/>
            <a:ext cx="6192704" cy="536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432175" y="3068638"/>
            <a:ext cx="71438" cy="2881312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66989" y="4724400"/>
            <a:ext cx="865187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66989" y="3933825"/>
            <a:ext cx="936625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66989" y="3068638"/>
            <a:ext cx="936625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75500" y="2150773"/>
            <a:ext cx="2992438" cy="4518316"/>
          </a:xfrm>
          <a:prstGeom prst="rect">
            <a:avLst/>
          </a:prstGeom>
          <a:solidFill>
            <a:schemeClr val="bg1"/>
          </a:solidFill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  <a:defRPr/>
            </a:pPr>
            <a:r>
              <a:rPr lang="en-IE" sz="2000" dirty="0">
                <a:solidFill>
                  <a:schemeClr val="tx1"/>
                </a:solidFill>
              </a:rPr>
              <a:t>Lets imagine a cell with an oxygen tension of 30mmHg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IE" sz="2000" dirty="0">
                <a:solidFill>
                  <a:schemeClr val="tx1"/>
                </a:solidFill>
              </a:rPr>
              <a:t>At high PCO</a:t>
            </a:r>
            <a:r>
              <a:rPr lang="en-IE" sz="2000" baseline="-25000" dirty="0">
                <a:solidFill>
                  <a:schemeClr val="tx1"/>
                </a:solidFill>
              </a:rPr>
              <a:t>2</a:t>
            </a:r>
            <a:r>
              <a:rPr lang="en-IE" sz="2000" dirty="0">
                <a:solidFill>
                  <a:schemeClr val="tx1"/>
                </a:solidFill>
              </a:rPr>
              <a:t> (80mmHg), haemoglobin is less saturated (30%) – it releases its O</a:t>
            </a:r>
            <a:r>
              <a:rPr lang="en-IE" sz="2000" baseline="-25000" dirty="0">
                <a:solidFill>
                  <a:schemeClr val="tx1"/>
                </a:solidFill>
              </a:rPr>
              <a:t>2</a:t>
            </a:r>
            <a:r>
              <a:rPr lang="en-IE" sz="2000" dirty="0">
                <a:solidFill>
                  <a:schemeClr val="tx1"/>
                </a:solidFill>
              </a:rPr>
              <a:t> more readily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IE" sz="2000" dirty="0">
                <a:solidFill>
                  <a:schemeClr val="tx1"/>
                </a:solidFill>
              </a:rPr>
              <a:t>At low PCO</a:t>
            </a:r>
            <a:r>
              <a:rPr lang="en-IE" sz="2000" baseline="-25000" dirty="0">
                <a:solidFill>
                  <a:schemeClr val="tx1"/>
                </a:solidFill>
              </a:rPr>
              <a:t>2</a:t>
            </a:r>
            <a:r>
              <a:rPr lang="en-IE" sz="2000" dirty="0">
                <a:solidFill>
                  <a:schemeClr val="tx1"/>
                </a:solidFill>
              </a:rPr>
              <a:t> (20mmHg), haemoglobin is still 75% saturated, and releases O</a:t>
            </a:r>
            <a:r>
              <a:rPr lang="en-IE" sz="2000" baseline="-25000" dirty="0">
                <a:solidFill>
                  <a:schemeClr val="tx1"/>
                </a:solidFill>
              </a:rPr>
              <a:t>2</a:t>
            </a:r>
            <a:r>
              <a:rPr lang="en-IE" sz="2000" dirty="0">
                <a:solidFill>
                  <a:schemeClr val="tx1"/>
                </a:solidFill>
              </a:rPr>
              <a:t> less readily</a:t>
            </a:r>
          </a:p>
        </p:txBody>
      </p:sp>
    </p:spTree>
    <p:extLst>
      <p:ext uri="{BB962C8B-B14F-4D97-AF65-F5344CB8AC3E}">
        <p14:creationId xmlns:p14="http://schemas.microsoft.com/office/powerpoint/2010/main" val="31826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EXPLAIN THE SIGNIFICANCE OF THE BOHR EFFECT. 2 MARKS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Answer: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As the carbon dioxide concentration increases the curve shifts to the right, this means oxygen is released to the tissues.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What's is worth?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EXPLAIN THE SIGNIFICANCE OF THE BOHR EFFECT. 2 MARKS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Answer: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200" dirty="0" smtClean="0"/>
              <a:t>As the carbon dioxide concentration increases the curve shifts to the right, this means oxygen is released to the tissues. </a:t>
            </a:r>
          </a:p>
          <a:p>
            <a:pPr marL="0" indent="0">
              <a:buNone/>
            </a:pPr>
            <a:endParaRPr lang="en-GB" sz="3600" dirty="0"/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6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aem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6564314"/>
            <a:ext cx="469900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ll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19738" y="4848226"/>
            <a:ext cx="5148262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The Llama lives at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high altitude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in the Andes of South America, where the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low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partial pressures of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oxygen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have favoured the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evolution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of a form of haemoglobin with a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 high affinity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for oxygen; this enables the Llama’s blood to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load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oxygen at the low pressures that prevail in its environment</a:t>
            </a:r>
          </a:p>
        </p:txBody>
      </p:sp>
      <p:pic>
        <p:nvPicPr>
          <p:cNvPr id="22534" name="Picture 6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6702426"/>
            <a:ext cx="252412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6564314"/>
            <a:ext cx="469900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62488" y="3784601"/>
            <a:ext cx="5943600" cy="1818959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The dissociation curve for Llama haemoglobin is located to the </a:t>
            </a:r>
            <a:r>
              <a:rPr lang="en-GB" altLang="en-US" sz="2200" b="1" i="1">
                <a:solidFill>
                  <a:schemeClr val="bg1"/>
                </a:solidFill>
                <a:latin typeface="Times New Roman" panose="02020603050405020304" pitchFamily="18" charset="0"/>
              </a:rPr>
              <a:t>left</a:t>
            </a:r>
            <a:r>
              <a:rPr lang="en-GB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 of that for humans (and the usual range for mammals); this </a:t>
            </a:r>
            <a:r>
              <a:rPr lang="en-GB" altLang="en-US" sz="2200" b="1" i="1">
                <a:solidFill>
                  <a:schemeClr val="bg1"/>
                </a:solidFill>
                <a:latin typeface="Times New Roman" panose="02020603050405020304" pitchFamily="18" charset="0"/>
              </a:rPr>
              <a:t>higher affinity</a:t>
            </a:r>
            <a:r>
              <a:rPr lang="en-GB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 of Llama haemoglobin for oxygen </a:t>
            </a:r>
            <a:r>
              <a:rPr lang="en-GB" altLang="en-US" sz="2200" b="1" i="1">
                <a:solidFill>
                  <a:schemeClr val="bg1"/>
                </a:solidFill>
                <a:latin typeface="Times New Roman" panose="02020603050405020304" pitchFamily="18" charset="0"/>
              </a:rPr>
              <a:t>adapts</a:t>
            </a:r>
            <a:r>
              <a:rPr lang="en-GB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 this mammal to high altitude environments where oxygen pressures are low</a:t>
            </a:r>
            <a:endParaRPr lang="en-GB" altLang="en-US" sz="22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6564314"/>
            <a:ext cx="4699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26150" y="2544763"/>
            <a:ext cx="4497388" cy="283845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The dissociation curve for shrew haemoglobin is located to the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right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of that for humans; the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lower affinity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of shrew haemoglobin for oxygen ensures that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oxygen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is delivered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rapidly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to the tissues; this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lower affinity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for oxygen is NOT a disadvantage when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loading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with oxygen, as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full saturation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is readily achieved in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atmospheric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air</a:t>
            </a:r>
            <a:b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(O</a:t>
            </a:r>
            <a:r>
              <a:rPr lang="en-GB" altLang="en-US" sz="20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tension = 21 kPa)</a:t>
            </a:r>
          </a:p>
        </p:txBody>
      </p:sp>
    </p:spTree>
    <p:extLst>
      <p:ext uri="{BB962C8B-B14F-4D97-AF65-F5344CB8AC3E}">
        <p14:creationId xmlns:p14="http://schemas.microsoft.com/office/powerpoint/2010/main" val="8021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6564314"/>
            <a:ext cx="469900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534150" y="2855914"/>
            <a:ext cx="4095750" cy="25812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Foetal haemoglobin displays a dissociation curve to the </a:t>
            </a:r>
            <a:r>
              <a:rPr lang="en-GB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left</a:t>
            </a: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of that of the mother; the </a:t>
            </a:r>
            <a:r>
              <a:rPr lang="en-GB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affinity</a:t>
            </a: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for oxygen is therefore </a:t>
            </a:r>
            <a:r>
              <a:rPr lang="en-GB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greater</a:t>
            </a: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than that of maternal haemoglobin enabling transfer of oxygen across the placenta</a:t>
            </a:r>
            <a:endParaRPr lang="en-GB" altLang="en-US" sz="2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99" y="369134"/>
            <a:ext cx="8710801" cy="61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967" y="498667"/>
            <a:ext cx="1213800" cy="3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9" y="110067"/>
            <a:ext cx="11281201" cy="67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9397"/>
            <a:ext cx="10160000" cy="5911403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3200" dirty="0"/>
              <a:t>How is sucrose transported along the phloem</a:t>
            </a:r>
            <a:r>
              <a:rPr lang="en-GB" sz="3200" dirty="0" smtClean="0"/>
              <a:t>?</a:t>
            </a:r>
          </a:p>
          <a:p>
            <a:pPr algn="ctr"/>
            <a:endParaRPr lang="en-GB" sz="3200" dirty="0"/>
          </a:p>
          <a:p>
            <a:endParaRPr lang="en-GB" b="1" dirty="0"/>
          </a:p>
          <a:p>
            <a:r>
              <a:rPr lang="en-GB" sz="3200" dirty="0" smtClean="0"/>
              <a:t>When </a:t>
            </a:r>
            <a:r>
              <a:rPr lang="en-GB" sz="3200" dirty="0"/>
              <a:t>sucrose enters the sieve tube, it lowers the water potential</a:t>
            </a:r>
          </a:p>
          <a:p>
            <a:r>
              <a:rPr lang="en-GB" sz="3200" dirty="0" smtClean="0"/>
              <a:t>Therefore</a:t>
            </a:r>
            <a:r>
              <a:rPr lang="en-GB" sz="3200" dirty="0"/>
              <a:t>, water follows and enters the sieve tube by osmosis</a:t>
            </a:r>
          </a:p>
          <a:p>
            <a:r>
              <a:rPr lang="en-GB" sz="3200" dirty="0" smtClean="0"/>
              <a:t>The </a:t>
            </a:r>
            <a:r>
              <a:rPr lang="en-GB" sz="3200" dirty="0"/>
              <a:t>water applies hydrostatic pressure and moves the sucrose by mass flow through </a:t>
            </a:r>
            <a:r>
              <a:rPr lang="en-GB" sz="3200" dirty="0" smtClean="0"/>
              <a:t>the phloem </a:t>
            </a:r>
            <a:r>
              <a:rPr lang="en-GB" sz="3200" dirty="0"/>
              <a:t>(up or down the plant)</a:t>
            </a:r>
          </a:p>
        </p:txBody>
      </p:sp>
    </p:spTree>
    <p:extLst>
      <p:ext uri="{BB962C8B-B14F-4D97-AF65-F5344CB8AC3E}">
        <p14:creationId xmlns:p14="http://schemas.microsoft.com/office/powerpoint/2010/main" val="1778045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31334"/>
            <a:ext cx="10324018" cy="57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16" y="287866"/>
            <a:ext cx="11174101" cy="64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" y="601133"/>
            <a:ext cx="11959634" cy="56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5" y="115910"/>
            <a:ext cx="8357941" cy="66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5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74345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0" u="none" strike="noStrike" baseline="0" dirty="0" smtClean="0">
                <a:latin typeface="TimesNewRomanPS-BoldMT"/>
              </a:rPr>
              <a:t>Experiments: Answer these.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calculate ratios or percentages with data? </a:t>
            </a:r>
          </a:p>
          <a:p>
            <a:endParaRPr lang="en-GB" sz="2400" i="0" u="none" strike="noStrike" baseline="0" dirty="0" smtClean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take a large sample size?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take random samples?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take repeats? </a:t>
            </a:r>
            <a:endParaRPr lang="en-GB" sz="2400" i="0" u="none" strike="noStrike" baseline="0" dirty="0" smtClean="0">
              <a:latin typeface="TimesNewRomanPSMT"/>
            </a:endParaRPr>
          </a:p>
          <a:p>
            <a:endParaRPr lang="en-GB" sz="2400" dirty="0">
              <a:latin typeface="TimesNewRomanPS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have controls?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How do we treat control groups?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Evaluate the conclusion, what should you look for?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7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733" y="474345"/>
            <a:ext cx="86952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0" u="none" strike="noStrike" baseline="0" dirty="0" smtClean="0">
                <a:latin typeface="TimesNewRomanPS-BoldMT"/>
              </a:rPr>
              <a:t>Why do we calculate ratios or percentages with data?</a:t>
            </a:r>
          </a:p>
          <a:p>
            <a:r>
              <a:rPr lang="en-GB" sz="2400" b="1" i="0" u="none" strike="noStrike" baseline="0" dirty="0" smtClean="0">
                <a:latin typeface="TimesNewRomanPS-BoldMT"/>
              </a:rPr>
              <a:t> </a:t>
            </a:r>
          </a:p>
          <a:p>
            <a:endParaRPr lang="en-GB" sz="2400" b="0" i="0" u="none" strike="noStrike" baseline="0" dirty="0" smtClean="0">
              <a:solidFill>
                <a:srgbClr val="FF0000"/>
              </a:solidFill>
              <a:latin typeface="TimesNewRomanPSMT"/>
            </a:endParaRPr>
          </a:p>
          <a:p>
            <a:r>
              <a:rPr lang="en-GB" sz="2400" b="1" i="0" u="none" strike="noStrike" baseline="0" dirty="0" smtClean="0">
                <a:latin typeface="TimesNewRomanPS-BoldMT"/>
              </a:rPr>
              <a:t>Why do we take a large sample size</a:t>
            </a:r>
            <a:r>
              <a:rPr lang="en-GB" sz="2400" b="1" i="0" u="none" strike="noStrike" baseline="0" dirty="0" smtClean="0">
                <a:solidFill>
                  <a:srgbClr val="FF0000"/>
                </a:solidFill>
                <a:latin typeface="TimesNewRomanPS-BoldMT"/>
              </a:rPr>
              <a:t>?</a:t>
            </a:r>
          </a:p>
          <a:p>
            <a:endParaRPr lang="en-GB" sz="2400" b="1" i="0" u="none" strike="noStrike" baseline="0" dirty="0" smtClean="0">
              <a:solidFill>
                <a:srgbClr val="FF0000"/>
              </a:solidFill>
              <a:latin typeface="TimesNewRomanPS-BoldMT"/>
            </a:endParaRPr>
          </a:p>
          <a:p>
            <a:r>
              <a:rPr lang="en-GB" sz="2400" b="1" i="0" u="none" strike="noStrike" baseline="0" dirty="0" smtClean="0">
                <a:solidFill>
                  <a:srgbClr val="FF0000"/>
                </a:solidFill>
                <a:latin typeface="TimesNewRomanPS-BoldMT"/>
              </a:rPr>
              <a:t> </a:t>
            </a:r>
            <a:endParaRPr lang="en-GB" sz="2400" b="0" i="0" u="none" strike="noStrike" baseline="0" dirty="0" smtClean="0">
              <a:solidFill>
                <a:srgbClr val="FF0000"/>
              </a:solidFill>
              <a:latin typeface="TimesNewRomanPSMT"/>
            </a:endParaRPr>
          </a:p>
          <a:p>
            <a:r>
              <a:rPr lang="en-GB" sz="2400" b="1" i="0" u="none" strike="noStrike" baseline="0" dirty="0" smtClean="0">
                <a:latin typeface="TimesNewRomanPS-BoldMT"/>
              </a:rPr>
              <a:t>Why do we take random samples? </a:t>
            </a:r>
          </a:p>
          <a:p>
            <a:endParaRPr lang="en-GB" sz="2400" b="1" dirty="0">
              <a:solidFill>
                <a:srgbClr val="FF0000"/>
              </a:solidFill>
              <a:latin typeface="TimesNewRomanPS-BoldMT"/>
            </a:endParaRPr>
          </a:p>
          <a:p>
            <a:endParaRPr lang="en-GB" sz="2400" b="0" i="0" u="none" strike="noStrike" baseline="0" dirty="0" smtClean="0">
              <a:solidFill>
                <a:srgbClr val="FF0000"/>
              </a:solidFill>
              <a:latin typeface="TimesNewRomanPSMT"/>
            </a:endParaRPr>
          </a:p>
          <a:p>
            <a:r>
              <a:rPr lang="en-GB" sz="2400" b="1" i="0" u="none" strike="noStrike" baseline="0" dirty="0" smtClean="0">
                <a:latin typeface="TimesNewRomanPS-BoldMT"/>
              </a:rPr>
              <a:t>Why do we take repeats?</a:t>
            </a:r>
          </a:p>
          <a:p>
            <a:endParaRPr lang="en-GB" sz="2400" b="1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329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429" y="528034"/>
            <a:ext cx="9569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NewRomanPS-BoldMT"/>
              </a:rPr>
              <a:t>Why do we have controls</a:t>
            </a:r>
            <a:r>
              <a:rPr lang="en-GB" sz="2400" b="1" dirty="0" smtClean="0">
                <a:latin typeface="TimesNewRomanPS-BoldMT"/>
              </a:rPr>
              <a:t>?</a:t>
            </a:r>
          </a:p>
          <a:p>
            <a:endParaRPr lang="en-GB" sz="2400" b="1" dirty="0">
              <a:latin typeface="TimesNewRomanPS-BoldMT"/>
            </a:endParaRPr>
          </a:p>
          <a:p>
            <a:r>
              <a:rPr lang="en-GB" sz="2400" b="1" dirty="0" smtClean="0">
                <a:latin typeface="TimesNewRomanPS-BoldMT"/>
              </a:rPr>
              <a:t>How </a:t>
            </a:r>
            <a:r>
              <a:rPr lang="en-GB" sz="2400" b="1" dirty="0">
                <a:latin typeface="TimesNewRomanPS-BoldMT"/>
              </a:rPr>
              <a:t>do we treat control groups? </a:t>
            </a:r>
            <a:endParaRPr lang="en-GB" sz="2400" b="1" dirty="0" smtClean="0">
              <a:latin typeface="TimesNewRomanPS-BoldMT"/>
            </a:endParaRPr>
          </a:p>
          <a:p>
            <a:endParaRPr lang="en-GB" sz="2400" b="1" dirty="0">
              <a:solidFill>
                <a:srgbClr val="FF0000"/>
              </a:solidFill>
              <a:latin typeface="TimesNewRomanPS-BoldMT"/>
            </a:endParaRPr>
          </a:p>
          <a:p>
            <a:endParaRPr lang="en-GB" sz="2400" b="1" dirty="0" smtClean="0">
              <a:latin typeface="TimesNewRomanPS-BoldMT"/>
            </a:endParaRPr>
          </a:p>
          <a:p>
            <a:r>
              <a:rPr lang="en-GB" sz="2400" b="1" dirty="0" smtClean="0">
                <a:latin typeface="TimesNewRomanPS-BoldMT"/>
              </a:rPr>
              <a:t>Evaluate </a:t>
            </a:r>
            <a:r>
              <a:rPr lang="en-GB" sz="2400" b="1" dirty="0">
                <a:latin typeface="TimesNewRomanPS-BoldMT"/>
              </a:rPr>
              <a:t>the conclusion</a:t>
            </a:r>
            <a:r>
              <a:rPr lang="en-GB" sz="2400" b="1" dirty="0" smtClean="0">
                <a:latin typeface="TimesNewRomanPS-BoldM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66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5307"/>
            <a:ext cx="10160000" cy="5795493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3200" dirty="0"/>
              <a:t>How is sucrose unloaded from the phloem at the sink</a:t>
            </a:r>
            <a:r>
              <a:rPr lang="en-GB" sz="3200" dirty="0" smtClean="0"/>
              <a:t>?</a:t>
            </a:r>
          </a:p>
          <a:p>
            <a:pPr marL="114300" indent="0" algn="ctr">
              <a:buNone/>
            </a:pPr>
            <a:endParaRPr lang="en-GB" sz="3200" dirty="0"/>
          </a:p>
          <a:p>
            <a:pPr marL="114300" indent="0">
              <a:buNone/>
            </a:pPr>
            <a:endParaRPr lang="en-GB" b="1" dirty="0" smtClean="0"/>
          </a:p>
          <a:p>
            <a:r>
              <a:rPr lang="en-GB" sz="3200" dirty="0" smtClean="0"/>
              <a:t>The </a:t>
            </a:r>
            <a:r>
              <a:rPr lang="en-GB" sz="3200" dirty="0"/>
              <a:t>sucrose will move out of the sieve tube/phloem into the surrounding tissue </a:t>
            </a:r>
            <a:r>
              <a:rPr lang="en-GB" sz="3200" dirty="0" smtClean="0"/>
              <a:t>by diffusion</a:t>
            </a:r>
          </a:p>
          <a:p>
            <a:pPr marL="114300" indent="0">
              <a:buNone/>
            </a:pPr>
            <a:endParaRPr lang="en-GB" sz="3200" dirty="0"/>
          </a:p>
          <a:p>
            <a:r>
              <a:rPr lang="en-GB" sz="3200" dirty="0" smtClean="0"/>
              <a:t>This </a:t>
            </a:r>
            <a:r>
              <a:rPr lang="en-GB" sz="3200" dirty="0"/>
              <a:t>lowers the water potential of the surrounding tissue, so the water from the </a:t>
            </a:r>
            <a:r>
              <a:rPr lang="en-GB" sz="3200" dirty="0" smtClean="0"/>
              <a:t>phloem follows </a:t>
            </a:r>
            <a:r>
              <a:rPr lang="en-GB" sz="3200" dirty="0"/>
              <a:t>by osmosis</a:t>
            </a:r>
          </a:p>
        </p:txBody>
      </p:sp>
    </p:spTree>
    <p:extLst>
      <p:ext uri="{BB962C8B-B14F-4D97-AF65-F5344CB8AC3E}">
        <p14:creationId xmlns:p14="http://schemas.microsoft.com/office/powerpoint/2010/main" val="150719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>
            <a:normAutofit/>
          </a:bodyPr>
          <a:lstStyle/>
          <a:p>
            <a:r>
              <a:rPr lang="en-GB" dirty="0" smtClean="0"/>
              <a:t>Evaluating evidence: For mass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268"/>
            <a:ext cx="10515600" cy="4974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Uses phloem</a:t>
            </a:r>
            <a:r>
              <a:rPr lang="en-GB" dirty="0" smtClean="0"/>
              <a:t>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r>
              <a:rPr lang="en-GB" sz="2800" dirty="0" smtClean="0"/>
              <a:t> Radioactively </a:t>
            </a:r>
            <a:r>
              <a:rPr lang="en-GB" sz="2800" dirty="0"/>
              <a:t>labelled carbon on CO2 used in photosynthesis will be found in the </a:t>
            </a:r>
            <a:r>
              <a:rPr lang="en-GB" sz="2800" dirty="0" smtClean="0"/>
              <a:t>phloem (</a:t>
            </a:r>
            <a:r>
              <a:rPr lang="en-GB" sz="2800" dirty="0"/>
              <a:t>in the sucrose)</a:t>
            </a:r>
          </a:p>
          <a:p>
            <a:r>
              <a:rPr lang="en-GB" sz="2800" dirty="0" smtClean="0"/>
              <a:t> Ringing </a:t>
            </a:r>
            <a:r>
              <a:rPr lang="en-GB" sz="2800" dirty="0"/>
              <a:t>of a tree, removing the phloem, leads to a build up of sugar above the ring</a:t>
            </a:r>
          </a:p>
          <a:p>
            <a:r>
              <a:rPr lang="en-GB" sz="2800" dirty="0" smtClean="0"/>
              <a:t> Aphid </a:t>
            </a:r>
            <a:r>
              <a:rPr lang="en-GB" sz="2800" dirty="0"/>
              <a:t>feeding on plants will have their mouth-parts connected to the </a:t>
            </a:r>
            <a:r>
              <a:rPr lang="en-GB" sz="2800" dirty="0" smtClean="0"/>
              <a:t>phloem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04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6" y="515155"/>
            <a:ext cx="5086350" cy="556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oldschool.com.sg/modpub/16723450504b651dfab969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1" y="1803043"/>
            <a:ext cx="4829175" cy="3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87" y="566670"/>
            <a:ext cx="785611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Uses </a:t>
            </a:r>
            <a:r>
              <a:rPr lang="en-GB" sz="3600" dirty="0" smtClean="0"/>
              <a:t>ATP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Companion cells have many mitochondria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Metabolic poisons that inhibit respiration will stop translocation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Rate of flow of sugars in phloem is very fast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ctr"/>
            <a:r>
              <a:rPr lang="en-GB" sz="3600" dirty="0" smtClean="0"/>
              <a:t>Uses </a:t>
            </a:r>
            <a:r>
              <a:rPr lang="en-GB" sz="3600" dirty="0"/>
              <a:t>H</a:t>
            </a:r>
            <a:r>
              <a:rPr lang="en-GB" sz="3600" dirty="0" smtClean="0"/>
              <a:t>+</a:t>
            </a:r>
          </a:p>
          <a:p>
            <a:pPr algn="ctr"/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pH </a:t>
            </a:r>
            <a:r>
              <a:rPr lang="en-GB" sz="2800" dirty="0"/>
              <a:t>of companion cells higher than surrounding cells (loses H+, less acidic)</a:t>
            </a:r>
          </a:p>
        </p:txBody>
      </p:sp>
    </p:spTree>
    <p:extLst>
      <p:ext uri="{BB962C8B-B14F-4D97-AF65-F5344CB8AC3E}">
        <p14:creationId xmlns:p14="http://schemas.microsoft.com/office/powerpoint/2010/main" val="641230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1580</Words>
  <Application>Microsoft Office PowerPoint</Application>
  <PresentationFormat>Custom</PresentationFormat>
  <Paragraphs>179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Adjacency</vt:lpstr>
      <vt:lpstr>Transport</vt:lpstr>
      <vt:lpstr>Key concepts</vt:lpstr>
      <vt:lpstr>PowerPoint Presentation</vt:lpstr>
      <vt:lpstr>Mass flow hypothesis. </vt:lpstr>
      <vt:lpstr>PowerPoint Presentation</vt:lpstr>
      <vt:lpstr>PowerPoint Presentation</vt:lpstr>
      <vt:lpstr>Evaluating evidence: For mass flow</vt:lpstr>
      <vt:lpstr>PowerPoint Presentation</vt:lpstr>
      <vt:lpstr>PowerPoint Presentation</vt:lpstr>
      <vt:lpstr>Against mass flow</vt:lpstr>
      <vt:lpstr>Radioactive tracers.  </vt:lpstr>
      <vt:lpstr>Task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 pressure.</vt:lpstr>
      <vt:lpstr>How does water move up the xylem (in the stem)?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rate of transpiration?</vt:lpstr>
      <vt:lpstr>Other questions</vt:lpstr>
      <vt:lpstr>PowerPoint Presentation</vt:lpstr>
      <vt:lpstr>PowerPoint Presentation</vt:lpstr>
      <vt:lpstr>Oxygen dissociation curve</vt:lpstr>
      <vt:lpstr>Oxygen Dissociation Curve</vt:lpstr>
      <vt:lpstr>Loading and unloading of oxygen. </vt:lpstr>
      <vt:lpstr>Graph – Bohr Shift</vt:lpstr>
      <vt:lpstr>EXPLAIN THE SIGNIFICANCE OF THE BOHR EFFECT. 2 MARKS</vt:lpstr>
      <vt:lpstr>EXPLAIN THE SIGNIFICANCE OF THE BOHR EFFECT. 2 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Transporting solutes in plants.</dc:title>
  <dc:creator>Lindsey Brown</dc:creator>
  <cp:lastModifiedBy>Mike Brown</cp:lastModifiedBy>
  <cp:revision>44</cp:revision>
  <dcterms:created xsi:type="dcterms:W3CDTF">2016-04-14T09:36:59Z</dcterms:created>
  <dcterms:modified xsi:type="dcterms:W3CDTF">2016-04-15T09:01:07Z</dcterms:modified>
</cp:coreProperties>
</file>