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4" r:id="rId4"/>
    <p:sldId id="279" r:id="rId5"/>
    <p:sldId id="280" r:id="rId6"/>
    <p:sldId id="313" r:id="rId7"/>
    <p:sldId id="314" r:id="rId8"/>
    <p:sldId id="281" r:id="rId9"/>
    <p:sldId id="322" r:id="rId10"/>
    <p:sldId id="312" r:id="rId11"/>
    <p:sldId id="282" r:id="rId12"/>
    <p:sldId id="283" r:id="rId13"/>
    <p:sldId id="293" r:id="rId14"/>
    <p:sldId id="294" r:id="rId15"/>
    <p:sldId id="261" r:id="rId16"/>
    <p:sldId id="257" r:id="rId17"/>
    <p:sldId id="258" r:id="rId18"/>
    <p:sldId id="259" r:id="rId19"/>
    <p:sldId id="260" r:id="rId20"/>
    <p:sldId id="262" r:id="rId21"/>
    <p:sldId id="278" r:id="rId22"/>
    <p:sldId id="318" r:id="rId23"/>
    <p:sldId id="319" r:id="rId24"/>
    <p:sldId id="321" r:id="rId25"/>
    <p:sldId id="286" r:id="rId26"/>
    <p:sldId id="284" r:id="rId27"/>
    <p:sldId id="267" r:id="rId28"/>
    <p:sldId id="263" r:id="rId29"/>
    <p:sldId id="265" r:id="rId30"/>
    <p:sldId id="266" r:id="rId31"/>
    <p:sldId id="268" r:id="rId32"/>
    <p:sldId id="269" r:id="rId33"/>
    <p:sldId id="270" r:id="rId34"/>
    <p:sldId id="307" r:id="rId35"/>
    <p:sldId id="308" r:id="rId36"/>
    <p:sldId id="309" r:id="rId37"/>
    <p:sldId id="310" r:id="rId38"/>
    <p:sldId id="298" r:id="rId39"/>
    <p:sldId id="300" r:id="rId40"/>
    <p:sldId id="299" r:id="rId41"/>
    <p:sldId id="296" r:id="rId42"/>
    <p:sldId id="297" r:id="rId43"/>
    <p:sldId id="316" r:id="rId44"/>
    <p:sldId id="302" r:id="rId45"/>
    <p:sldId id="303" r:id="rId46"/>
    <p:sldId id="304" r:id="rId47"/>
    <p:sldId id="306" r:id="rId48"/>
    <p:sldId id="305" r:id="rId49"/>
    <p:sldId id="271" r:id="rId50"/>
    <p:sldId id="272" r:id="rId51"/>
    <p:sldId id="273" r:id="rId52"/>
    <p:sldId id="274" r:id="rId53"/>
    <p:sldId id="277" r:id="rId54"/>
    <p:sldId id="276" r:id="rId55"/>
    <p:sldId id="285" r:id="rId56"/>
    <p:sldId id="311" r:id="rId57"/>
    <p:sldId id="317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2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4A7F-D94C-4878-94C5-49B6CC0CFC66}" type="datetimeFigureOut">
              <a:rPr lang="en-GB" smtClean="0"/>
              <a:t>15/04/2016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8E28-F07F-4651-8D1E-ABEB2BA6B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033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4A7F-D94C-4878-94C5-49B6CC0CFC66}" type="datetimeFigureOut">
              <a:rPr lang="en-GB" smtClean="0"/>
              <a:t>15/04/2016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8E28-F07F-4651-8D1E-ABEB2BA6B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384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4A7F-D94C-4878-94C5-49B6CC0CFC66}" type="datetimeFigureOut">
              <a:rPr lang="en-GB" smtClean="0"/>
              <a:t>15/04/2016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8E28-F07F-4651-8D1E-ABEB2BA6B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624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4A7F-D94C-4878-94C5-49B6CC0CFC66}" type="datetimeFigureOut">
              <a:rPr lang="en-GB" smtClean="0"/>
              <a:t>15/04/2016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8E28-F07F-4651-8D1E-ABEB2BA6BE4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4A7F-D94C-4878-94C5-49B6CC0CFC66}" type="datetimeFigureOut">
              <a:rPr lang="en-GB" smtClean="0"/>
              <a:t>15/04/2016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8E28-F07F-4651-8D1E-ABEB2BA6BE4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4A7F-D94C-4878-94C5-49B6CC0CFC66}" type="datetimeFigureOut">
              <a:rPr lang="en-GB" smtClean="0"/>
              <a:t>15/04/2016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8E28-F07F-4651-8D1E-ABEB2BA6BE4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4A7F-D94C-4878-94C5-49B6CC0CFC66}" type="datetimeFigureOut">
              <a:rPr lang="en-GB" smtClean="0"/>
              <a:t>15/04/2016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8E28-F07F-4651-8D1E-ABEB2BA6BE4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4A7F-D94C-4878-94C5-49B6CC0CFC66}" type="datetimeFigureOut">
              <a:rPr lang="en-GB" smtClean="0"/>
              <a:t>15/04/2016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8E28-F07F-4651-8D1E-ABEB2BA6BE4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4A7F-D94C-4878-94C5-49B6CC0CFC66}" type="datetimeFigureOut">
              <a:rPr lang="en-GB" smtClean="0"/>
              <a:t>15/04/2016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8E28-F07F-4651-8D1E-ABEB2BA6BE4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4A7F-D94C-4878-94C5-49B6CC0CFC66}" type="datetimeFigureOut">
              <a:rPr lang="en-GB" smtClean="0"/>
              <a:t>15/04/2016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8E28-F07F-4651-8D1E-ABEB2BA6BE4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4A7F-D94C-4878-94C5-49B6CC0CFC66}" type="datetimeFigureOut">
              <a:rPr lang="en-GB" smtClean="0"/>
              <a:t>15/04/2016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8E28-F07F-4651-8D1E-ABEB2BA6BE4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4A7F-D94C-4878-94C5-49B6CC0CFC66}" type="datetimeFigureOut">
              <a:rPr lang="en-GB" smtClean="0"/>
              <a:t>15/04/2016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8E28-F07F-4651-8D1E-ABEB2BA6B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8559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4A7F-D94C-4878-94C5-49B6CC0CFC66}" type="datetimeFigureOut">
              <a:rPr lang="en-GB" smtClean="0"/>
              <a:t>15/04/2016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658E28-F07F-4651-8D1E-ABEB2BA6BE4F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4A7F-D94C-4878-94C5-49B6CC0CFC66}" type="datetimeFigureOut">
              <a:rPr lang="en-GB" smtClean="0"/>
              <a:t>15/04/2016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8E28-F07F-4651-8D1E-ABEB2BA6BE4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4A7F-D94C-4878-94C5-49B6CC0CFC66}" type="datetimeFigureOut">
              <a:rPr lang="en-GB" smtClean="0"/>
              <a:t>15/04/2016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8E28-F07F-4651-8D1E-ABEB2BA6BE4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4A7F-D94C-4878-94C5-49B6CC0CFC66}" type="datetimeFigureOut">
              <a:rPr lang="en-GB" smtClean="0"/>
              <a:t>15/04/2016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8E28-F07F-4651-8D1E-ABEB2BA6B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589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4A7F-D94C-4878-94C5-49B6CC0CFC66}" type="datetimeFigureOut">
              <a:rPr lang="en-GB" smtClean="0"/>
              <a:t>15/04/2016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8E28-F07F-4651-8D1E-ABEB2BA6B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832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4A7F-D94C-4878-94C5-49B6CC0CFC66}" type="datetimeFigureOut">
              <a:rPr lang="en-GB" smtClean="0"/>
              <a:t>15/04/2016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8E28-F07F-4651-8D1E-ABEB2BA6B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144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4A7F-D94C-4878-94C5-49B6CC0CFC66}" type="datetimeFigureOut">
              <a:rPr lang="en-GB" smtClean="0"/>
              <a:t>15/04/2016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8E28-F07F-4651-8D1E-ABEB2BA6B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237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4A7F-D94C-4878-94C5-49B6CC0CFC66}" type="datetimeFigureOut">
              <a:rPr lang="en-GB" smtClean="0"/>
              <a:t>15/04/2016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8E28-F07F-4651-8D1E-ABEB2BA6B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824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4A7F-D94C-4878-94C5-49B6CC0CFC66}" type="datetimeFigureOut">
              <a:rPr lang="en-GB" smtClean="0"/>
              <a:t>15/04/2016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8E28-F07F-4651-8D1E-ABEB2BA6B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13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4A7F-D94C-4878-94C5-49B6CC0CFC66}" type="datetimeFigureOut">
              <a:rPr lang="en-GB" smtClean="0"/>
              <a:t>15/04/2016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58E28-F07F-4651-8D1E-ABEB2BA6B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187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24A7F-D94C-4878-94C5-49B6CC0CFC66}" type="datetimeFigureOut">
              <a:rPr lang="en-GB" smtClean="0"/>
              <a:t>15/04/2016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58E28-F07F-4651-8D1E-ABEB2BA6B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147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B658E28-F07F-4651-8D1E-ABEB2BA6BE4F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E824A7F-D94C-4878-94C5-49B6CC0CFC66}" type="datetimeFigureOut">
              <a:rPr lang="en-GB" smtClean="0"/>
              <a:t>15/04/2016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.uk/url?sa=i&amp;rct=j&amp;q=&amp;esrc=s&amp;source=images&amp;cd=&amp;cad=rja&amp;uact=8&amp;ved=0ahUKEwi45d6zmJDMAhWHuBoKHX2ZCS8QjRwIBw&amp;url=http://www.ext.colostate.edu/mg/Gardennotes/132.html&amp;psig=AFQjCNGQxsqHdR3KjSI2vT0VZgEWhhnOYQ&amp;ust=1460794145951394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o.uk/url?sa=i&amp;rct=j&amp;q=&amp;esrc=s&amp;source=images&amp;cd=&amp;cad=rja&amp;uact=8&amp;ved=0ahUKEwiHpcbSmZDMAhXMWBoKHYZWDQQQjRwIBw&amp;url=http://www.slideshare.net/SECBIO/plant-transport-14354767&amp;bvm=bv.119745492,d.d2s&amp;psig=AFQjCNEt3XOG1DmDHJpIXiLJOMexHubt0g&amp;ust=1460794468526910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ldschool.com.sg/index.php/module/PublicAccess/action/Wrapper/sid/ea5f3768e0dae62aa6d01beee8123931/cmbn_id/1922/qba/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>
                <a:solidFill>
                  <a:srgbClr val="7030A0"/>
                </a:solidFill>
              </a:rPr>
              <a:t>Transport</a:t>
            </a:r>
            <a:endParaRPr lang="en-GB" sz="5400" dirty="0">
              <a:solidFill>
                <a:srgbClr val="7030A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7030A0"/>
                </a:solidFill>
              </a:rPr>
              <a:t>Phloem</a:t>
            </a:r>
          </a:p>
          <a:p>
            <a:endParaRPr lang="en-GB" sz="3200" dirty="0">
              <a:solidFill>
                <a:srgbClr val="7030A0"/>
              </a:solidFill>
            </a:endParaRPr>
          </a:p>
          <a:p>
            <a:r>
              <a:rPr lang="en-GB" sz="3200" dirty="0" smtClean="0">
                <a:solidFill>
                  <a:srgbClr val="7030A0"/>
                </a:solidFill>
              </a:rPr>
              <a:t>Xylem</a:t>
            </a:r>
          </a:p>
          <a:p>
            <a:endParaRPr lang="en-GB" sz="3200" dirty="0">
              <a:solidFill>
                <a:srgbClr val="7030A0"/>
              </a:solidFill>
            </a:endParaRPr>
          </a:p>
          <a:p>
            <a:r>
              <a:rPr lang="en-GB" sz="3200" dirty="0" smtClean="0">
                <a:solidFill>
                  <a:srgbClr val="7030A0"/>
                </a:solidFill>
              </a:rPr>
              <a:t>Haemoglobin</a:t>
            </a:r>
            <a:endParaRPr lang="en-GB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60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2608"/>
          </a:xfrm>
        </p:spPr>
        <p:txBody>
          <a:bodyPr/>
          <a:lstStyle/>
          <a:p>
            <a:r>
              <a:rPr lang="en-GB" dirty="0" smtClean="0"/>
              <a:t>Against mass flow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8600"/>
            <a:ext cx="10515600" cy="4678363"/>
          </a:xfrm>
        </p:spPr>
        <p:txBody>
          <a:bodyPr>
            <a:normAutofit/>
          </a:bodyPr>
          <a:lstStyle/>
          <a:p>
            <a:r>
              <a:rPr lang="en-GB" sz="3600" dirty="0"/>
              <a:t>solutes in phloem move at different rates</a:t>
            </a:r>
          </a:p>
          <a:p>
            <a:r>
              <a:rPr lang="en-GB" sz="3600" dirty="0" smtClean="0"/>
              <a:t>role </a:t>
            </a:r>
            <a:r>
              <a:rPr lang="en-GB" sz="3600" dirty="0"/>
              <a:t>of sieve plate unclear</a:t>
            </a:r>
          </a:p>
        </p:txBody>
      </p:sp>
    </p:spTree>
    <p:extLst>
      <p:ext uri="{BB962C8B-B14F-4D97-AF65-F5344CB8AC3E}">
        <p14:creationId xmlns:p14="http://schemas.microsoft.com/office/powerpoint/2010/main" val="177609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40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Radioactive tracers.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07534"/>
            <a:ext cx="10515600" cy="5169429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 smtClean="0"/>
              <a:t>Using radioactive carbon dioxide: because the carbon </a:t>
            </a:r>
            <a:r>
              <a:rPr lang="en-GB" sz="2800" dirty="0" smtClean="0">
                <a:solidFill>
                  <a:srgbClr val="FF0000"/>
                </a:solidFill>
              </a:rPr>
              <a:t>will be incorporated into organic substances.</a:t>
            </a:r>
          </a:p>
          <a:p>
            <a:endParaRPr lang="en-GB" sz="2800" dirty="0" smtClean="0"/>
          </a:p>
          <a:p>
            <a:r>
              <a:rPr lang="en-GB" sz="2800" dirty="0" smtClean="0"/>
              <a:t>The movement of these organic substances can then be </a:t>
            </a:r>
            <a:r>
              <a:rPr lang="en-GB" sz="2800" dirty="0" smtClean="0">
                <a:solidFill>
                  <a:srgbClr val="FF0000"/>
                </a:solidFill>
              </a:rPr>
              <a:t>tracked</a:t>
            </a:r>
            <a:r>
              <a:rPr lang="en-GB" sz="2800" dirty="0" smtClean="0"/>
              <a:t> using autoradiography. </a:t>
            </a:r>
          </a:p>
          <a:p>
            <a:endParaRPr lang="en-GB" sz="2800" dirty="0"/>
          </a:p>
          <a:p>
            <a:r>
              <a:rPr lang="en-GB" sz="2800" dirty="0" smtClean="0"/>
              <a:t>Plant is killed, the sample is then placed on a photographic film – the film will turn </a:t>
            </a:r>
            <a:r>
              <a:rPr lang="en-GB" sz="2800" dirty="0" smtClean="0">
                <a:solidFill>
                  <a:srgbClr val="FF0000"/>
                </a:solidFill>
              </a:rPr>
              <a:t>black wherever radioactive substance </a:t>
            </a:r>
            <a:r>
              <a:rPr lang="en-GB" sz="2800" dirty="0" smtClean="0"/>
              <a:t>is found. </a:t>
            </a:r>
          </a:p>
          <a:p>
            <a:endParaRPr lang="en-GB" sz="2800" dirty="0" smtClean="0"/>
          </a:p>
          <a:p>
            <a:r>
              <a:rPr lang="en-GB" sz="2800" dirty="0" smtClean="0"/>
              <a:t>So autoradiography on plants that have been killed at different times show an overall movement from source to sink. </a:t>
            </a:r>
            <a:r>
              <a:rPr lang="en-GB" sz="2800" dirty="0" err="1" smtClean="0"/>
              <a:t>Eg</a:t>
            </a:r>
            <a:r>
              <a:rPr lang="en-GB" sz="2800" dirty="0" smtClean="0"/>
              <a:t> products of photosynthesis move from leaves towards the roots.    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4049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39" y="360608"/>
            <a:ext cx="5703799" cy="635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76541" y="606918"/>
            <a:ext cx="2290897" cy="51628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0648" y="365125"/>
            <a:ext cx="5043152" cy="1325563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Task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71364" name="Content Placeholder 2"/>
          <p:cNvSpPr>
            <a:spLocks noGrp="1"/>
          </p:cNvSpPr>
          <p:nvPr>
            <p:ph idx="1"/>
          </p:nvPr>
        </p:nvSpPr>
        <p:spPr>
          <a:xfrm>
            <a:off x="6096000" y="1600200"/>
            <a:ext cx="4114800" cy="5257800"/>
          </a:xfrm>
        </p:spPr>
        <p:txBody>
          <a:bodyPr>
            <a:normAutofit/>
          </a:bodyPr>
          <a:lstStyle/>
          <a:p>
            <a:r>
              <a:rPr lang="en-IE" sz="2800" dirty="0">
                <a:solidFill>
                  <a:srgbClr val="FF0000"/>
                </a:solidFill>
                <a:latin typeface="Calibri" charset="0"/>
              </a:rPr>
              <a:t>You are given the following picture – you must write a description of what is happening at each number </a:t>
            </a:r>
            <a:r>
              <a:rPr lang="en-IE" sz="2800" dirty="0" smtClean="0">
                <a:solidFill>
                  <a:srgbClr val="FF0000"/>
                </a:solidFill>
                <a:latin typeface="Calibri" charset="0"/>
              </a:rPr>
              <a:t>1-4</a:t>
            </a:r>
            <a:endParaRPr lang="en-US" sz="2800" dirty="0">
              <a:solidFill>
                <a:srgbClr val="FF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04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5" name="Title 1"/>
          <p:cNvSpPr>
            <a:spLocks noGrp="1"/>
          </p:cNvSpPr>
          <p:nvPr>
            <p:ph type="title"/>
          </p:nvPr>
        </p:nvSpPr>
        <p:spPr>
          <a:xfrm>
            <a:off x="9092484" y="274638"/>
            <a:ext cx="2704563" cy="1154112"/>
          </a:xfrm>
          <a:solidFill>
            <a:srgbClr val="008000"/>
          </a:solidFill>
        </p:spPr>
        <p:txBody>
          <a:bodyPr/>
          <a:lstStyle/>
          <a:p>
            <a:r>
              <a:rPr lang="en-IE" dirty="0">
                <a:latin typeface="Calibri" charset="0"/>
              </a:rPr>
              <a:t>Answers</a:t>
            </a:r>
            <a:endParaRPr lang="en-US" dirty="0">
              <a:latin typeface="Calibri" charset="0"/>
            </a:endParaRPr>
          </a:p>
        </p:txBody>
      </p:sp>
      <p:pic>
        <p:nvPicPr>
          <p:cNvPr id="272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57" y="0"/>
            <a:ext cx="8358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34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799" y="132599"/>
            <a:ext cx="10424401" cy="65928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599" y="1313644"/>
            <a:ext cx="9957474" cy="4580553"/>
          </a:xfrm>
          <a:prstGeom prst="rect">
            <a:avLst/>
          </a:prstGeom>
          <a:solidFill>
            <a:srgbClr val="FF0000">
              <a:alpha val="0"/>
            </a:srgb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79451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233" y="93131"/>
            <a:ext cx="9031367" cy="55964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800" y="5895533"/>
            <a:ext cx="8539334" cy="7057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1730" y="5254580"/>
            <a:ext cx="2700270" cy="12272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63333" y="6392333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 mark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214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99" y="132533"/>
            <a:ext cx="10038201" cy="278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433" y="3743199"/>
            <a:ext cx="10638601" cy="22333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0614" y="1142333"/>
            <a:ext cx="8280519" cy="19743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8496" y="4481848"/>
            <a:ext cx="8368787" cy="139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09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76" y="753533"/>
            <a:ext cx="10994607" cy="54742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867" y="1751527"/>
            <a:ext cx="10337800" cy="36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6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065" y="648199"/>
            <a:ext cx="11138401" cy="35465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374" y="1913467"/>
            <a:ext cx="9560577" cy="160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7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32" y="30926"/>
            <a:ext cx="11692467" cy="67170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456" y="4288664"/>
            <a:ext cx="10908185" cy="220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2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r>
              <a:rPr lang="en-GB" dirty="0" smtClean="0"/>
              <a:t>Key concepts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4800"/>
            <a:ext cx="10515600" cy="4602163"/>
          </a:xfrm>
        </p:spPr>
        <p:txBody>
          <a:bodyPr>
            <a:noAutofit/>
          </a:bodyPr>
          <a:lstStyle/>
          <a:p>
            <a:r>
              <a:rPr lang="en-GB" sz="2800" dirty="0" smtClean="0"/>
              <a:t>Solutes are dissolved substances. </a:t>
            </a:r>
          </a:p>
          <a:p>
            <a:r>
              <a:rPr lang="en-GB" sz="2800" dirty="0" smtClean="0"/>
              <a:t>Like xylem, the phloem is arranged as cells in a tube arrangement.</a:t>
            </a:r>
          </a:p>
          <a:p>
            <a:r>
              <a:rPr lang="en-GB" sz="2800" dirty="0" smtClean="0"/>
              <a:t>Sieve tube elements and companion cells. </a:t>
            </a:r>
          </a:p>
          <a:p>
            <a:r>
              <a:rPr lang="en-GB" sz="2800" dirty="0" smtClean="0"/>
              <a:t>Translocation is the movement of solutes.  </a:t>
            </a:r>
            <a:endParaRPr lang="en-GB" sz="2800" dirty="0"/>
          </a:p>
          <a:p>
            <a:r>
              <a:rPr lang="en-GB" sz="2800" dirty="0" smtClean="0"/>
              <a:t>The source is where the sugars come from, and the sink is where they go to.</a:t>
            </a:r>
          </a:p>
          <a:p>
            <a:r>
              <a:rPr lang="en-GB" sz="2800" dirty="0" smtClean="0"/>
              <a:t> Sugar is made in the leaves, so they are the source, and transported to the roots, so they are the sink.</a:t>
            </a:r>
          </a:p>
          <a:p>
            <a:r>
              <a:rPr lang="en-GB" sz="2800" dirty="0" smtClean="0"/>
              <a:t> In early spring, the leaves need energy to grow, so they sugars are transported from the roots (now the source) to the leaves (now the sink)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0831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49" y="84668"/>
            <a:ext cx="7937105" cy="62987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3816" y="837127"/>
            <a:ext cx="8175301" cy="9581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3066" y="1041401"/>
            <a:ext cx="1356600" cy="3295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9904" y="1370933"/>
            <a:ext cx="4673599" cy="14814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3556" y="2852058"/>
            <a:ext cx="5783401" cy="311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0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xt.colostate.edu/mg/Gardennotes/images/132-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682" y="1645205"/>
            <a:ext cx="5813881" cy="476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3335" y="502277"/>
            <a:ext cx="110887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FF0000"/>
                </a:solidFill>
              </a:rPr>
              <a:t>Make sure you can label these</a:t>
            </a:r>
            <a:endParaRPr lang="en-GB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26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.slidesharecdn.com/planttransport-120920020944-phpapp01/95/plant-transport-36-728.jpg?cb=134810713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04" y="553792"/>
            <a:ext cx="7405352" cy="596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19752" y="1184856"/>
            <a:ext cx="33742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7030A0"/>
                </a:solidFill>
              </a:rPr>
              <a:t>Adaptations of root hair cells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80362" y="2936383"/>
            <a:ext cx="330987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 err="1">
                <a:solidFill>
                  <a:srgbClr val="7030A0"/>
                </a:solidFill>
              </a:rPr>
              <a:t>Symplast</a:t>
            </a:r>
            <a:r>
              <a:rPr lang="en-IE" sz="2800" dirty="0">
                <a:solidFill>
                  <a:srgbClr val="7030A0"/>
                </a:solidFill>
              </a:rPr>
              <a:t> </a:t>
            </a:r>
            <a:r>
              <a:rPr lang="en-IE" sz="2800" dirty="0" smtClean="0">
                <a:solidFill>
                  <a:srgbClr val="7030A0"/>
                </a:solidFill>
              </a:rPr>
              <a:t>/</a:t>
            </a:r>
            <a:r>
              <a:rPr lang="en-IE" sz="2800" dirty="0" err="1" smtClean="0">
                <a:solidFill>
                  <a:srgbClr val="7030A0"/>
                </a:solidFill>
              </a:rPr>
              <a:t>Apoplast</a:t>
            </a:r>
            <a:r>
              <a:rPr lang="en-IE" sz="2800" dirty="0" smtClean="0">
                <a:solidFill>
                  <a:srgbClr val="7030A0"/>
                </a:solidFill>
              </a:rPr>
              <a:t> routes</a:t>
            </a:r>
            <a:endParaRPr lang="en-US" sz="2800" dirty="0">
              <a:solidFill>
                <a:srgbClr val="7030A0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16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apopl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0" y="0"/>
            <a:ext cx="3803651" cy="812800"/>
          </a:xfrm>
          <a:prstGeom prst="rect">
            <a:avLst/>
          </a:prstGeom>
          <a:solidFill>
            <a:srgbClr val="FFFFCC"/>
          </a:solidFill>
          <a:ln w="38100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latin typeface="Times New Roman" pitchFamily="18" charset="0"/>
              </a:rPr>
              <a:t>Water Transport Across The Root</a:t>
            </a:r>
            <a:endParaRPr lang="en-GB" altLang="en-US" sz="2800" b="1" i="1">
              <a:latin typeface="Times New Roman" pitchFamily="18" charset="0"/>
            </a:endParaRPr>
          </a:p>
        </p:txBody>
      </p:sp>
      <p:pic>
        <p:nvPicPr>
          <p:cNvPr id="6150" name="Picture 6" descr="nextbuttongreenXara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701" y="6567488"/>
            <a:ext cx="6223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106334" y="1"/>
            <a:ext cx="7313084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GB" altLang="en-US" sz="2100" b="1" dirty="0">
                <a:latin typeface="Times New Roman" pitchFamily="18" charset="0"/>
              </a:rPr>
              <a:t>Mineral ions are actively transported into the  </a:t>
            </a:r>
            <a:br>
              <a:rPr lang="en-GB" altLang="en-US" sz="2100" b="1" dirty="0">
                <a:latin typeface="Times New Roman" pitchFamily="18" charset="0"/>
              </a:rPr>
            </a:br>
            <a:r>
              <a:rPr lang="en-GB" altLang="en-US" sz="2100" b="1" dirty="0">
                <a:latin typeface="Times New Roman" pitchFamily="18" charset="0"/>
              </a:rPr>
              <a:t>root hair cells lowering the Water potential so it is lower than that in the soil.  </a:t>
            </a:r>
            <a:endParaRPr lang="en-GB" altLang="en-US" sz="2100" b="1" i="1" dirty="0">
              <a:latin typeface="Times New Roman" pitchFamily="18" charset="0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643967" y="903289"/>
            <a:ext cx="64770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GB" altLang="en-US" sz="2100" b="1">
                <a:latin typeface="Times New Roman" pitchFamily="18" charset="0"/>
              </a:rPr>
              <a:t>Water therefore enters root hair cells from the soil solution by </a:t>
            </a:r>
            <a:r>
              <a:rPr lang="en-GB" altLang="en-US" sz="2100" b="1" i="1">
                <a:latin typeface="Times New Roman" pitchFamily="18" charset="0"/>
              </a:rPr>
              <a:t>osmosis</a:t>
            </a:r>
            <a:r>
              <a:rPr lang="en-GB" altLang="en-US" sz="2100" b="1">
                <a:latin typeface="Times New Roman" pitchFamily="18" charset="0"/>
              </a:rPr>
              <a:t/>
            </a:r>
            <a:br>
              <a:rPr lang="en-GB" altLang="en-US" sz="2100" b="1">
                <a:latin typeface="Times New Roman" pitchFamily="18" charset="0"/>
              </a:rPr>
            </a:br>
            <a:r>
              <a:rPr lang="en-GB" altLang="en-US" sz="2100" b="1">
                <a:latin typeface="Times New Roman" pitchFamily="18" charset="0"/>
              </a:rPr>
              <a:t>(i.e. along a water potential gradient)</a:t>
            </a:r>
            <a:endParaRPr lang="en-GB" altLang="en-US" sz="2100" b="1" i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30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utoUpdateAnimBg="0"/>
      <p:bldP spid="6152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1875"/>
          </a:xfrm>
        </p:spPr>
        <p:txBody>
          <a:bodyPr/>
          <a:lstStyle/>
          <a:p>
            <a:r>
              <a:rPr lang="en-GB" dirty="0" smtClean="0"/>
              <a:t>Root pressure.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4800"/>
            <a:ext cx="10515600" cy="4602163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00B050"/>
                </a:solidFill>
              </a:rPr>
              <a:t>Ions</a:t>
            </a:r>
            <a:r>
              <a:rPr lang="en-GB" sz="3200" dirty="0" smtClean="0"/>
              <a:t> are </a:t>
            </a:r>
            <a:r>
              <a:rPr lang="en-GB" sz="3200" dirty="0" smtClean="0">
                <a:solidFill>
                  <a:srgbClr val="00B050"/>
                </a:solidFill>
              </a:rPr>
              <a:t>actively transported </a:t>
            </a:r>
            <a:r>
              <a:rPr lang="en-GB" sz="3200" dirty="0" smtClean="0"/>
              <a:t>from the </a:t>
            </a:r>
            <a:r>
              <a:rPr lang="en-GB" sz="3200" dirty="0" smtClean="0">
                <a:solidFill>
                  <a:srgbClr val="00B050"/>
                </a:solidFill>
              </a:rPr>
              <a:t>endodermis</a:t>
            </a:r>
            <a:r>
              <a:rPr lang="en-GB" sz="3200" dirty="0" smtClean="0"/>
              <a:t> to the </a:t>
            </a:r>
            <a:r>
              <a:rPr lang="en-GB" sz="3200" dirty="0" smtClean="0">
                <a:solidFill>
                  <a:srgbClr val="00B050"/>
                </a:solidFill>
              </a:rPr>
              <a:t>xylem.</a:t>
            </a:r>
          </a:p>
          <a:p>
            <a:r>
              <a:rPr lang="en-GB" sz="3200" dirty="0" smtClean="0"/>
              <a:t>This </a:t>
            </a:r>
            <a:r>
              <a:rPr lang="en-GB" sz="3200" dirty="0" smtClean="0">
                <a:solidFill>
                  <a:srgbClr val="00B050"/>
                </a:solidFill>
              </a:rPr>
              <a:t>lowers the water potential </a:t>
            </a:r>
            <a:r>
              <a:rPr lang="en-GB" sz="3200" dirty="0" smtClean="0"/>
              <a:t>of the xylem.</a:t>
            </a:r>
          </a:p>
          <a:p>
            <a:r>
              <a:rPr lang="en-GB" sz="3200" dirty="0" smtClean="0"/>
              <a:t>Water moves from the roots into xylem </a:t>
            </a:r>
            <a:r>
              <a:rPr lang="en-GB" sz="3200" dirty="0" smtClean="0">
                <a:solidFill>
                  <a:srgbClr val="00B050"/>
                </a:solidFill>
              </a:rPr>
              <a:t>by osmosis!!!!!</a:t>
            </a:r>
            <a:r>
              <a:rPr lang="en-GB" sz="3200" dirty="0" smtClean="0"/>
              <a:t>.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69813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3275"/>
          </a:xfrm>
        </p:spPr>
        <p:txBody>
          <a:bodyPr>
            <a:normAutofit/>
          </a:bodyPr>
          <a:lstStyle/>
          <a:p>
            <a:r>
              <a:rPr lang="en-GB" sz="3200" b="1" dirty="0"/>
              <a:t>How does water move up the xylem (in the stem)?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1667"/>
            <a:ext cx="10515600" cy="4695296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IE" sz="2800" b="1" dirty="0" smtClean="0">
                <a:solidFill>
                  <a:srgbClr val="00CC66"/>
                </a:solidFill>
                <a:latin typeface="Calibri" charset="0"/>
              </a:rPr>
              <a:t>Cohesion and tension </a:t>
            </a:r>
            <a:r>
              <a:rPr lang="en-IE" sz="2800" dirty="0" smtClean="0">
                <a:latin typeface="Calibri" charset="0"/>
              </a:rPr>
              <a:t>help to transport water from the roots to leaves against gravity:</a:t>
            </a:r>
          </a:p>
          <a:p>
            <a:pPr marL="114300" indent="0">
              <a:buNone/>
            </a:pPr>
            <a:endParaRPr lang="en-IE" sz="2800" dirty="0">
              <a:latin typeface="Calibri" charset="0"/>
            </a:endParaRPr>
          </a:p>
          <a:p>
            <a:pPr>
              <a:buFont typeface="Calibri" charset="0"/>
              <a:buAutoNum type="arabicPeriod"/>
            </a:pPr>
            <a:r>
              <a:rPr lang="en-IE" sz="2800" dirty="0" smtClean="0">
                <a:latin typeface="Calibri" charset="0"/>
              </a:rPr>
              <a:t>Water evaporates from the leaves at the “top” of the xylem through </a:t>
            </a:r>
            <a:r>
              <a:rPr lang="en-IE" sz="2800" u="sng" dirty="0" smtClean="0">
                <a:latin typeface="Calibri" charset="0"/>
              </a:rPr>
              <a:t>transpiration stream</a:t>
            </a:r>
          </a:p>
          <a:p>
            <a:pPr>
              <a:buFont typeface="Calibri" charset="0"/>
              <a:buAutoNum type="arabicPeriod"/>
            </a:pPr>
            <a:r>
              <a:rPr lang="en-IE" sz="2800" dirty="0" smtClean="0">
                <a:latin typeface="Calibri" charset="0"/>
              </a:rPr>
              <a:t>This creates </a:t>
            </a:r>
            <a:r>
              <a:rPr lang="en-IE" sz="2800" b="1" dirty="0" smtClean="0">
                <a:solidFill>
                  <a:srgbClr val="00CC66"/>
                </a:solidFill>
                <a:latin typeface="Calibri" charset="0"/>
              </a:rPr>
              <a:t>tension </a:t>
            </a:r>
            <a:r>
              <a:rPr lang="en-IE" sz="2800" dirty="0" smtClean="0">
                <a:latin typeface="Calibri" charset="0"/>
              </a:rPr>
              <a:t>(suction) which pulls more water into the leaf (think of a straw)</a:t>
            </a:r>
          </a:p>
          <a:p>
            <a:pPr>
              <a:buFont typeface="Calibri" charset="0"/>
              <a:buAutoNum type="arabicPeriod"/>
            </a:pPr>
            <a:r>
              <a:rPr lang="en-IE" sz="2800" dirty="0" smtClean="0">
                <a:latin typeface="Calibri" charset="0"/>
              </a:rPr>
              <a:t>Water molecules are </a:t>
            </a:r>
            <a:r>
              <a:rPr lang="en-IE" sz="2800" b="1" dirty="0" smtClean="0">
                <a:solidFill>
                  <a:srgbClr val="00CC66"/>
                </a:solidFill>
                <a:latin typeface="Calibri" charset="0"/>
              </a:rPr>
              <a:t>cohesive </a:t>
            </a:r>
            <a:r>
              <a:rPr lang="en-IE" sz="2800" dirty="0" smtClean="0">
                <a:latin typeface="Calibri" charset="0"/>
              </a:rPr>
              <a:t>(stick together H-bonding), </a:t>
            </a:r>
            <a:r>
              <a:rPr lang="en-IE" sz="2800" dirty="0" smtClean="0">
                <a:solidFill>
                  <a:srgbClr val="00B050"/>
                </a:solidFill>
                <a:latin typeface="Calibri" charset="0"/>
              </a:rPr>
              <a:t>adhesion </a:t>
            </a:r>
            <a:r>
              <a:rPr lang="en-IE" sz="2800" dirty="0" smtClean="0">
                <a:latin typeface="Calibri" charset="0"/>
              </a:rPr>
              <a:t>water molecules are attracted to the walls of the xylem.</a:t>
            </a:r>
          </a:p>
          <a:p>
            <a:pPr>
              <a:buFont typeface="Calibri" charset="0"/>
              <a:buAutoNum type="arabicPeriod"/>
            </a:pPr>
            <a:r>
              <a:rPr lang="en-IE" sz="2800" dirty="0" smtClean="0">
                <a:latin typeface="Calibri" charset="0"/>
              </a:rPr>
              <a:t>So a </a:t>
            </a:r>
            <a:r>
              <a:rPr lang="en-IE" sz="2800" dirty="0" smtClean="0">
                <a:solidFill>
                  <a:srgbClr val="00B050"/>
                </a:solidFill>
                <a:latin typeface="Calibri" charset="0"/>
              </a:rPr>
              <a:t>column </a:t>
            </a:r>
            <a:r>
              <a:rPr lang="en-IE" sz="2800" dirty="0" smtClean="0">
                <a:latin typeface="Calibri" charset="0"/>
              </a:rPr>
              <a:t>of water moves upwards through the xylem</a:t>
            </a:r>
            <a:endParaRPr lang="en-US" sz="2800" dirty="0" smtClean="0">
              <a:latin typeface="Calibri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157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549" y="123666"/>
            <a:ext cx="10602901" cy="66106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067" y="1043189"/>
            <a:ext cx="9460501" cy="28599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7867" y="3903134"/>
            <a:ext cx="5961900" cy="7976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3267" y="4842455"/>
            <a:ext cx="3070200" cy="63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1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399" y="135467"/>
            <a:ext cx="10567201" cy="666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6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399" y="686466"/>
            <a:ext cx="10567201" cy="54850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499" y="2034862"/>
            <a:ext cx="8925001" cy="352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0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9" y="254000"/>
            <a:ext cx="11921067" cy="65447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531" y="931333"/>
            <a:ext cx="7711201" cy="15285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6467" y="4353059"/>
            <a:ext cx="7493000" cy="126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66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58800"/>
            <a:ext cx="10515600" cy="561816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Enzymes maintain concentration gradients between sources and sinks.</a:t>
            </a:r>
          </a:p>
          <a:p>
            <a:r>
              <a:rPr lang="en-GB" sz="2800" dirty="0" err="1" smtClean="0"/>
              <a:t>Eg</a:t>
            </a:r>
            <a:r>
              <a:rPr lang="en-GB" sz="2800" dirty="0" smtClean="0"/>
              <a:t> – in potatoes, sucrose is converted into starch in the sink area. </a:t>
            </a:r>
          </a:p>
          <a:p>
            <a:r>
              <a:rPr lang="en-GB" sz="2800" dirty="0" smtClean="0"/>
              <a:t>This means there is also a lower concentration of sucrose at the sink end than in the phloem.</a:t>
            </a:r>
          </a:p>
          <a:p>
            <a:r>
              <a:rPr lang="en-GB" sz="2800" dirty="0" smtClean="0"/>
              <a:t>Thus ensuring a constant supply of new sucrose reaches the sink from the phloem.</a:t>
            </a:r>
          </a:p>
          <a:p>
            <a:endParaRPr lang="en-GB" sz="2800" dirty="0"/>
          </a:p>
          <a:p>
            <a:r>
              <a:rPr lang="en-GB" sz="2800" dirty="0" smtClean="0">
                <a:solidFill>
                  <a:srgbClr val="FF0000"/>
                </a:solidFill>
              </a:rPr>
              <a:t> Links here to starch being insoluble so does not affect the water potential so a cell. – Good storage molecule.     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Enzymes!!!!!! 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25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649" y="516733"/>
            <a:ext cx="10388701" cy="582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38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149" y="118533"/>
            <a:ext cx="10745701" cy="660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49" y="914401"/>
            <a:ext cx="7659184" cy="10583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2586" y="3013656"/>
            <a:ext cx="6036613" cy="10431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9561" y="5100034"/>
            <a:ext cx="6178639" cy="94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23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799" y="137066"/>
            <a:ext cx="10424401" cy="65838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442" y="1468192"/>
            <a:ext cx="2395471" cy="678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2439" y="4250029"/>
            <a:ext cx="7012428" cy="145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1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Measuring rate of transpiration?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 smtClean="0">
                <a:solidFill>
                  <a:srgbClr val="002060"/>
                </a:solidFill>
              </a:rPr>
              <a:t>Use </a:t>
            </a:r>
            <a:r>
              <a:rPr lang="en-GB" sz="3200" dirty="0">
                <a:solidFill>
                  <a:srgbClr val="002060"/>
                </a:solidFill>
              </a:rPr>
              <a:t>a </a:t>
            </a:r>
            <a:r>
              <a:rPr lang="en-GB" sz="3200" dirty="0" err="1">
                <a:solidFill>
                  <a:srgbClr val="002060"/>
                </a:solidFill>
              </a:rPr>
              <a:t>potometer</a:t>
            </a:r>
            <a:endParaRPr lang="en-GB" sz="3200" dirty="0">
              <a:solidFill>
                <a:srgbClr val="002060"/>
              </a:solidFill>
            </a:endParaRPr>
          </a:p>
          <a:p>
            <a:r>
              <a:rPr lang="en-GB" sz="3200" dirty="0" smtClean="0">
                <a:solidFill>
                  <a:srgbClr val="002060"/>
                </a:solidFill>
              </a:rPr>
              <a:t>Measures </a:t>
            </a:r>
            <a:r>
              <a:rPr lang="en-GB" sz="3200" dirty="0">
                <a:solidFill>
                  <a:srgbClr val="002060"/>
                </a:solidFill>
              </a:rPr>
              <a:t>rate of water uptake by a plant</a:t>
            </a:r>
          </a:p>
          <a:p>
            <a:r>
              <a:rPr lang="en-GB" sz="3200" dirty="0" smtClean="0">
                <a:solidFill>
                  <a:srgbClr val="002060"/>
                </a:solidFill>
              </a:rPr>
              <a:t>Presume</a:t>
            </a:r>
            <a:r>
              <a:rPr lang="en-GB" sz="3200" dirty="0">
                <a:solidFill>
                  <a:srgbClr val="002060"/>
                </a:solidFill>
              </a:rPr>
              <a:t>, rate of water uptake = rate of transpiration</a:t>
            </a:r>
          </a:p>
          <a:p>
            <a:r>
              <a:rPr lang="en-GB" sz="3200" dirty="0" smtClean="0">
                <a:solidFill>
                  <a:srgbClr val="002060"/>
                </a:solidFill>
              </a:rPr>
              <a:t>Healthy </a:t>
            </a:r>
            <a:r>
              <a:rPr lang="en-GB" sz="3200" dirty="0">
                <a:solidFill>
                  <a:srgbClr val="002060"/>
                </a:solidFill>
              </a:rPr>
              <a:t>leaf and shoot of plant is used</a:t>
            </a:r>
          </a:p>
        </p:txBody>
      </p:sp>
      <p:pic>
        <p:nvPicPr>
          <p:cNvPr id="5" name="Content Placeholder 5" descr="potometer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29437" y="1519707"/>
            <a:ext cx="4828974" cy="4739425"/>
          </a:xfrm>
        </p:spPr>
      </p:pic>
    </p:spTree>
    <p:extLst>
      <p:ext uri="{BB962C8B-B14F-4D97-AF65-F5344CB8AC3E}">
        <p14:creationId xmlns:p14="http://schemas.microsoft.com/office/powerpoint/2010/main" val="347872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46"/>
          </a:xfrm>
        </p:spPr>
        <p:txBody>
          <a:bodyPr/>
          <a:lstStyle/>
          <a:p>
            <a:r>
              <a:rPr lang="en-US" dirty="0" smtClean="0"/>
              <a:t>Other questions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72200" y="463639"/>
            <a:ext cx="5624848" cy="5662525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Why add stem under water?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What is the purpose of the reservoir?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 How can we compare different plants.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Light intensity why have a beaker of water in front of the lamp?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Why does the bung need to be air tight.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What measurements do we need to take to calculate the rate of transpiration?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The final rate will be an overestimate of transpiration. Why</a:t>
            </a:r>
            <a:r>
              <a:rPr lang="en-GB" dirty="0" smtClean="0"/>
              <a:t>?</a:t>
            </a:r>
          </a:p>
          <a:p>
            <a:endParaRPr lang="en-US" dirty="0"/>
          </a:p>
        </p:txBody>
      </p:sp>
      <p:pic>
        <p:nvPicPr>
          <p:cNvPr id="8" name="Content Placeholder 5" descr="potometer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24248" y="1262130"/>
            <a:ext cx="5009815" cy="4738638"/>
          </a:xfrm>
        </p:spPr>
      </p:pic>
    </p:spTree>
    <p:extLst>
      <p:ext uri="{BB962C8B-B14F-4D97-AF65-F5344CB8AC3E}">
        <p14:creationId xmlns:p14="http://schemas.microsoft.com/office/powerpoint/2010/main" val="176390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618068"/>
            <a:ext cx="85344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Why add stem under water?</a:t>
            </a:r>
          </a:p>
          <a:p>
            <a:endParaRPr lang="en-GB" sz="2800" dirty="0" smtClean="0"/>
          </a:p>
          <a:p>
            <a:r>
              <a:rPr lang="en-GB" sz="2800" dirty="0" smtClean="0">
                <a:solidFill>
                  <a:srgbClr val="FF0000"/>
                </a:solidFill>
              </a:rPr>
              <a:t>Ensures </a:t>
            </a:r>
            <a:r>
              <a:rPr lang="en-GB" sz="2800" dirty="0">
                <a:solidFill>
                  <a:srgbClr val="FF0000"/>
                </a:solidFill>
              </a:rPr>
              <a:t>that </a:t>
            </a:r>
            <a:r>
              <a:rPr lang="en-GB" sz="2800" dirty="0" smtClean="0">
                <a:solidFill>
                  <a:srgbClr val="FF0000"/>
                </a:solidFill>
              </a:rPr>
              <a:t>a continuous </a:t>
            </a:r>
            <a:r>
              <a:rPr lang="en-GB" sz="2800" dirty="0">
                <a:solidFill>
                  <a:srgbClr val="FF0000"/>
                </a:solidFill>
              </a:rPr>
              <a:t>column is maintained and no air bubble enter plant – air bubble would </a:t>
            </a:r>
            <a:r>
              <a:rPr lang="en-GB" sz="2800" dirty="0" smtClean="0">
                <a:solidFill>
                  <a:srgbClr val="FF0000"/>
                </a:solidFill>
              </a:rPr>
              <a:t>block xylems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/>
              <a:t>What is the purpose of the reservoir?</a:t>
            </a:r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Return the bubble back to start so that we can repeat the experiment.  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/>
              <a:t> </a:t>
            </a:r>
          </a:p>
          <a:p>
            <a:r>
              <a:rPr lang="en-US" sz="2800" dirty="0" smtClean="0"/>
              <a:t>Why does the bung need to be air tight.</a:t>
            </a:r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Prevent evaporation of water. </a:t>
            </a:r>
          </a:p>
          <a:p>
            <a:endParaRPr lang="en-US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68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133" y="524934"/>
            <a:ext cx="8517467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What measurements do we need to take to calculate the rate of transpiration?</a:t>
            </a:r>
          </a:p>
          <a:p>
            <a:endParaRPr lang="en-US" sz="2800" dirty="0" smtClean="0"/>
          </a:p>
          <a:p>
            <a:r>
              <a:rPr lang="en-GB" sz="2800" dirty="0" smtClean="0">
                <a:solidFill>
                  <a:srgbClr val="FF0000"/>
                </a:solidFill>
              </a:rPr>
              <a:t>Measure the distance the air bubble has moved in a certain time, then use πr2 to calculate the volume that was taken up. (equates to transpiration volume)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GB" sz="2800" dirty="0" smtClean="0">
                <a:solidFill>
                  <a:srgbClr val="FF0000"/>
                </a:solidFill>
              </a:rPr>
              <a:t>Rate of Transpiration = volume </a:t>
            </a:r>
            <a:r>
              <a:rPr lang="en-GB" sz="2800" i="1" dirty="0" smtClean="0">
                <a:solidFill>
                  <a:srgbClr val="FF0000"/>
                </a:solidFill>
              </a:rPr>
              <a:t>divided by </a:t>
            </a:r>
            <a:r>
              <a:rPr lang="en-GB" sz="2800" dirty="0" smtClean="0">
                <a:solidFill>
                  <a:srgbClr val="FF0000"/>
                </a:solidFill>
              </a:rPr>
              <a:t>time</a:t>
            </a:r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 smtClean="0"/>
          </a:p>
          <a:p>
            <a:r>
              <a:rPr lang="en-GB" sz="2800" dirty="0" smtClean="0"/>
              <a:t>The final rate will be an overestimate of transpiration because: 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Water may also be taken up to replace loss due to photosynthesis and turgidity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90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IE">
                <a:latin typeface="Calibri" charset="0"/>
              </a:rPr>
              <a:t>Oxygen dissociation curve</a:t>
            </a:r>
            <a:endParaRPr lang="en-US">
              <a:latin typeface="Calibri" charset="0"/>
            </a:endParaRPr>
          </a:p>
        </p:txBody>
      </p:sp>
      <p:sp>
        <p:nvSpPr>
          <p:cNvPr id="2088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>
                <a:latin typeface="Calibri" charset="0"/>
              </a:rPr>
              <a:t>There is a relationship between haemoglobin saturation &amp; oxygen partial pressure which is shown by the oxygen dissociation curve:</a:t>
            </a:r>
          </a:p>
        </p:txBody>
      </p:sp>
      <p:pic>
        <p:nvPicPr>
          <p:cNvPr id="20889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3141664"/>
            <a:ext cx="4300538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35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8216"/>
          </a:xfrm>
          <a:solidFill>
            <a:srgbClr val="FF0000"/>
          </a:solidFill>
        </p:spPr>
        <p:txBody>
          <a:bodyPr/>
          <a:lstStyle/>
          <a:p>
            <a:r>
              <a:rPr lang="en-IE" dirty="0">
                <a:latin typeface="Calibri" charset="0"/>
              </a:rPr>
              <a:t>Oxygen Dissociation Curve</a:t>
            </a:r>
            <a:endParaRPr lang="en-US" dirty="0">
              <a:latin typeface="Calibri" charset="0"/>
            </a:endParaRPr>
          </a:p>
        </p:txBody>
      </p:sp>
      <p:sp>
        <p:nvSpPr>
          <p:cNvPr id="209922" name="Content Placeholder 2"/>
          <p:cNvSpPr>
            <a:spLocks noGrp="1"/>
          </p:cNvSpPr>
          <p:nvPr>
            <p:ph idx="1"/>
          </p:nvPr>
        </p:nvSpPr>
        <p:spPr>
          <a:xfrm>
            <a:off x="838200" y="1519707"/>
            <a:ext cx="10515600" cy="4657256"/>
          </a:xfrm>
        </p:spPr>
        <p:txBody>
          <a:bodyPr>
            <a:normAutofit/>
          </a:bodyPr>
          <a:lstStyle/>
          <a:p>
            <a:r>
              <a:rPr lang="en-IE" sz="3200" dirty="0">
                <a:latin typeface="Calibri" charset="0"/>
              </a:rPr>
              <a:t>The first oxygen molecule to combine, alters the shape of haemoglobin making it easier for the next molecule to join, and so on.</a:t>
            </a:r>
          </a:p>
          <a:p>
            <a:r>
              <a:rPr lang="en-IE" sz="3200" dirty="0">
                <a:latin typeface="Calibri" charset="0"/>
              </a:rPr>
              <a:t>The same thing happens in reverse: it becomes progressively harder for the </a:t>
            </a:r>
            <a:r>
              <a:rPr lang="en-IE" sz="3200" dirty="0" err="1">
                <a:latin typeface="Calibri" charset="0"/>
              </a:rPr>
              <a:t>oxyhaemoglobin</a:t>
            </a:r>
            <a:r>
              <a:rPr lang="en-IE" sz="3200" dirty="0">
                <a:latin typeface="Calibri" charset="0"/>
              </a:rPr>
              <a:t> to give up its oxygen</a:t>
            </a:r>
          </a:p>
          <a:p>
            <a:r>
              <a:rPr lang="en-IE" sz="3200" dirty="0">
                <a:latin typeface="Calibri" charset="0"/>
              </a:rPr>
              <a:t>These facts account for the ‘S-shape’ curve: a small increase in </a:t>
            </a:r>
            <a:r>
              <a:rPr lang="en-IE" sz="3200" i="1" dirty="0">
                <a:latin typeface="Calibri" charset="0"/>
              </a:rPr>
              <a:t>p</a:t>
            </a:r>
            <a:r>
              <a:rPr lang="en-IE" sz="3200" dirty="0">
                <a:latin typeface="Calibri" charset="0"/>
              </a:rPr>
              <a:t>O</a:t>
            </a:r>
            <a:r>
              <a:rPr lang="en-IE" sz="3200" baseline="-25000" dirty="0">
                <a:latin typeface="Calibri" charset="0"/>
              </a:rPr>
              <a:t>2</a:t>
            </a:r>
            <a:r>
              <a:rPr lang="en-IE" sz="3200" dirty="0">
                <a:latin typeface="Calibri" charset="0"/>
              </a:rPr>
              <a:t> in the alveoli causes blood to become rapidly saturated with O2, &amp; a small drop in oxygen level of respiring tissues will result in oxygen being readily unloaded</a:t>
            </a:r>
            <a:endParaRPr lang="en-US" sz="3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44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4808"/>
          </a:xfrm>
          <a:solidFill>
            <a:srgbClr val="FF0000"/>
          </a:solidFill>
        </p:spPr>
        <p:txBody>
          <a:bodyPr/>
          <a:lstStyle/>
          <a:p>
            <a:r>
              <a:rPr lang="en-GB" sz="3600" dirty="0" smtClean="0"/>
              <a:t>Loading and unloading of oxygen. 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5008"/>
            <a:ext cx="10515600" cy="49019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In </a:t>
            </a:r>
            <a:r>
              <a:rPr lang="en-GB" sz="2400" dirty="0">
                <a:solidFill>
                  <a:srgbClr val="FF0000"/>
                </a:solidFill>
              </a:rPr>
              <a:t>the Lungs,</a:t>
            </a:r>
          </a:p>
          <a:p>
            <a:r>
              <a:rPr lang="en-GB" sz="2400" dirty="0" smtClean="0"/>
              <a:t>Affinity </a:t>
            </a:r>
            <a:r>
              <a:rPr lang="en-GB" sz="2400" dirty="0"/>
              <a:t>is </a:t>
            </a:r>
            <a:r>
              <a:rPr lang="en-GB" sz="2400" dirty="0" smtClean="0"/>
              <a:t>High,  </a:t>
            </a:r>
            <a:r>
              <a:rPr lang="en-GB" sz="2400" dirty="0"/>
              <a:t>due to High partial pressure (concentration) of O2 and Low pp of CO2 [occurs </a:t>
            </a:r>
            <a:r>
              <a:rPr lang="en-GB" sz="2400" dirty="0" smtClean="0"/>
              <a:t>by ventilation</a:t>
            </a:r>
            <a:r>
              <a:rPr lang="en-GB" sz="2400" dirty="0"/>
              <a:t>]</a:t>
            </a:r>
          </a:p>
          <a:p>
            <a:r>
              <a:rPr lang="en-GB" sz="2400" dirty="0" smtClean="0"/>
              <a:t>Therefore</a:t>
            </a:r>
            <a:r>
              <a:rPr lang="en-GB" sz="2400" dirty="0"/>
              <a:t>, oxygen becomes associated with haemoglobin, it is loaded onto the</a:t>
            </a:r>
          </a:p>
          <a:p>
            <a:r>
              <a:rPr lang="en-GB" sz="2400" dirty="0"/>
              <a:t>haemoglobin, the haemoglobin becomes </a:t>
            </a:r>
            <a:r>
              <a:rPr lang="en-GB" sz="2400" dirty="0" smtClean="0"/>
              <a:t>saturated.</a:t>
            </a: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In </a:t>
            </a:r>
            <a:r>
              <a:rPr lang="en-GB" sz="2400" dirty="0">
                <a:solidFill>
                  <a:srgbClr val="FF0000"/>
                </a:solidFill>
              </a:rPr>
              <a:t>the Body Cells,</a:t>
            </a:r>
          </a:p>
          <a:p>
            <a:r>
              <a:rPr lang="en-GB" sz="2400" dirty="0" smtClean="0"/>
              <a:t>Affinity </a:t>
            </a:r>
            <a:r>
              <a:rPr lang="en-GB" sz="2400" dirty="0"/>
              <a:t>is Low</a:t>
            </a:r>
          </a:p>
          <a:p>
            <a:r>
              <a:rPr lang="en-GB" sz="2400" dirty="0" smtClean="0"/>
              <a:t>Due </a:t>
            </a:r>
            <a:r>
              <a:rPr lang="en-GB" sz="2400" dirty="0"/>
              <a:t>to Low pp O2 and High pp CO2 [occurs by respiration]</a:t>
            </a:r>
          </a:p>
          <a:p>
            <a:r>
              <a:rPr lang="en-GB" sz="2400" dirty="0" smtClean="0"/>
              <a:t>Therefore</a:t>
            </a:r>
            <a:r>
              <a:rPr lang="en-GB" sz="2400" dirty="0"/>
              <a:t>, oxygen becomes dissociated from haemoglobin, it is unloaded from</a:t>
            </a:r>
          </a:p>
          <a:p>
            <a:r>
              <a:rPr lang="en-GB" sz="2400" dirty="0" smtClean="0"/>
              <a:t>Haemoglobin</a:t>
            </a:r>
            <a:r>
              <a:rPr lang="en-GB" sz="2400" dirty="0"/>
              <a:t>, it is delivered to the body cells, the haemoglobin becomes unsaturated</a:t>
            </a:r>
          </a:p>
        </p:txBody>
      </p:sp>
    </p:spTree>
    <p:extLst>
      <p:ext uri="{BB962C8B-B14F-4D97-AF65-F5344CB8AC3E}">
        <p14:creationId xmlns:p14="http://schemas.microsoft.com/office/powerpoint/2010/main" val="95874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2475"/>
          </a:xfrm>
        </p:spPr>
        <p:txBody>
          <a:bodyPr/>
          <a:lstStyle/>
          <a:p>
            <a:r>
              <a:rPr lang="en-GB" dirty="0" smtClean="0"/>
              <a:t>Mass flow hypothesis.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3012"/>
            <a:ext cx="10515600" cy="468683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GB" sz="3200" dirty="0" smtClean="0"/>
              <a:t>How </a:t>
            </a:r>
            <a:r>
              <a:rPr lang="en-GB" sz="3200" dirty="0"/>
              <a:t>is sucrose loaded into the phloem at the source</a:t>
            </a:r>
            <a:r>
              <a:rPr lang="en-GB" sz="3200" dirty="0" smtClean="0"/>
              <a:t>?</a:t>
            </a:r>
          </a:p>
          <a:p>
            <a:pPr marL="114300" indent="0">
              <a:buNone/>
            </a:pPr>
            <a:endParaRPr lang="en-GB" sz="3200" b="1" dirty="0"/>
          </a:p>
          <a:p>
            <a:r>
              <a:rPr lang="en-GB" sz="3200" dirty="0" smtClean="0"/>
              <a:t> </a:t>
            </a:r>
            <a:r>
              <a:rPr lang="en-GB" sz="3200" dirty="0"/>
              <a:t>Hydrogen ion (H+) are actively transported from the companion cells into </a:t>
            </a:r>
            <a:r>
              <a:rPr lang="en-GB" sz="3200" dirty="0" smtClean="0"/>
              <a:t>the   surrounding </a:t>
            </a:r>
            <a:r>
              <a:rPr lang="en-GB" sz="3200" dirty="0"/>
              <a:t>tissues</a:t>
            </a:r>
          </a:p>
          <a:p>
            <a:r>
              <a:rPr lang="en-GB" sz="3200" dirty="0" smtClean="0"/>
              <a:t> </a:t>
            </a:r>
            <a:r>
              <a:rPr lang="en-GB" sz="3200" dirty="0"/>
              <a:t>the H+ will then diffuse back into the companion </a:t>
            </a:r>
            <a:r>
              <a:rPr lang="en-GB" sz="3200" dirty="0" smtClean="0"/>
              <a:t>cells as </a:t>
            </a:r>
            <a:r>
              <a:rPr lang="en-GB" sz="3200" dirty="0"/>
              <a:t>it does, it brings in Sucrose with it via a co-transporter protein</a:t>
            </a:r>
          </a:p>
          <a:p>
            <a:r>
              <a:rPr lang="en-GB" sz="3200" dirty="0" smtClean="0"/>
              <a:t>sucrose </a:t>
            </a:r>
            <a:r>
              <a:rPr lang="en-GB" sz="3200" dirty="0"/>
              <a:t>builds up in the companion cell, then diffuses into the sieve tube via </a:t>
            </a:r>
            <a:r>
              <a:rPr lang="en-GB" sz="3200" dirty="0" smtClean="0"/>
              <a:t>the </a:t>
            </a:r>
            <a:r>
              <a:rPr lang="en-GB" sz="3200" dirty="0" err="1" smtClean="0"/>
              <a:t>plasmodesmata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64994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049964" cy="781095"/>
          </a:xfrm>
          <a:solidFill>
            <a:srgbClr val="FF0000"/>
          </a:solidFill>
        </p:spPr>
        <p:txBody>
          <a:bodyPr/>
          <a:lstStyle/>
          <a:p>
            <a:r>
              <a:rPr lang="en-IE" dirty="0">
                <a:latin typeface="Calibri" charset="0"/>
              </a:rPr>
              <a:t>Graph – Bohr Shift</a:t>
            </a:r>
            <a:endParaRPr lang="en-US" dirty="0">
              <a:latin typeface="Calibri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75500" y="360608"/>
            <a:ext cx="2992438" cy="1661375"/>
          </a:xfrm>
          <a:prstGeom prst="rect">
            <a:avLst/>
          </a:prstGeom>
          <a:solidFill>
            <a:schemeClr val="bg1"/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2400" dirty="0" smtClean="0">
                <a:solidFill>
                  <a:srgbClr val="FF0000"/>
                </a:solidFill>
              </a:rPr>
              <a:t>MORE</a:t>
            </a:r>
            <a:r>
              <a:rPr lang="en-IE" sz="2400" dirty="0" smtClean="0">
                <a:solidFill>
                  <a:schemeClr val="tx1"/>
                </a:solidFill>
              </a:rPr>
              <a:t> O</a:t>
            </a:r>
            <a:r>
              <a:rPr lang="en-IE" sz="2400" baseline="-25000" dirty="0" smtClean="0">
                <a:solidFill>
                  <a:schemeClr val="tx1"/>
                </a:solidFill>
              </a:rPr>
              <a:t>2</a:t>
            </a:r>
            <a:r>
              <a:rPr lang="en-IE" sz="2400" dirty="0" smtClean="0">
                <a:solidFill>
                  <a:schemeClr val="tx1"/>
                </a:solidFill>
              </a:rPr>
              <a:t> </a:t>
            </a:r>
            <a:r>
              <a:rPr lang="en-IE" sz="2400" dirty="0">
                <a:solidFill>
                  <a:schemeClr val="tx1"/>
                </a:solidFill>
              </a:rPr>
              <a:t>is released from haemoglobin at lower pH (higher CO</a:t>
            </a:r>
            <a:r>
              <a:rPr lang="en-IE" sz="2400" baseline="-25000" dirty="0">
                <a:solidFill>
                  <a:schemeClr val="tx1"/>
                </a:solidFill>
              </a:rPr>
              <a:t>2 </a:t>
            </a:r>
            <a:r>
              <a:rPr lang="en-IE" sz="2400" dirty="0">
                <a:solidFill>
                  <a:schemeClr val="tx1"/>
                </a:solidFill>
              </a:rPr>
              <a:t>concentration)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1197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6" r="15532"/>
          <a:stretch>
            <a:fillRect/>
          </a:stretch>
        </p:blipFill>
        <p:spPr bwMode="auto">
          <a:xfrm>
            <a:off x="695460" y="1300767"/>
            <a:ext cx="6192704" cy="536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3432175" y="3068638"/>
            <a:ext cx="71438" cy="2881312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566989" y="4724400"/>
            <a:ext cx="865187" cy="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566989" y="3933825"/>
            <a:ext cx="936625" cy="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566989" y="3068638"/>
            <a:ext cx="936625" cy="0"/>
          </a:xfrm>
          <a:prstGeom prst="line">
            <a:avLst/>
          </a:prstGeom>
          <a:ln w="381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175500" y="2150773"/>
            <a:ext cx="2992438" cy="4518316"/>
          </a:xfrm>
          <a:prstGeom prst="rect">
            <a:avLst/>
          </a:prstGeom>
          <a:solidFill>
            <a:schemeClr val="bg1"/>
          </a:solidFill>
          <a:ln w="444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>
              <a:buFontTx/>
              <a:buAutoNum type="arabicPeriod"/>
              <a:defRPr/>
            </a:pPr>
            <a:r>
              <a:rPr lang="en-IE" sz="2000" dirty="0">
                <a:solidFill>
                  <a:schemeClr val="tx1"/>
                </a:solidFill>
              </a:rPr>
              <a:t>Lets imagine a cell with an oxygen tension of 30mmHg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IE" sz="2000" dirty="0">
                <a:solidFill>
                  <a:schemeClr val="tx1"/>
                </a:solidFill>
              </a:rPr>
              <a:t>At high PCO</a:t>
            </a:r>
            <a:r>
              <a:rPr lang="en-IE" sz="2000" baseline="-25000" dirty="0">
                <a:solidFill>
                  <a:schemeClr val="tx1"/>
                </a:solidFill>
              </a:rPr>
              <a:t>2</a:t>
            </a:r>
            <a:r>
              <a:rPr lang="en-IE" sz="2000" dirty="0">
                <a:solidFill>
                  <a:schemeClr val="tx1"/>
                </a:solidFill>
              </a:rPr>
              <a:t> (80mmHg), haemoglobin is less saturated (30%) – it releases its O</a:t>
            </a:r>
            <a:r>
              <a:rPr lang="en-IE" sz="2000" baseline="-25000" dirty="0">
                <a:solidFill>
                  <a:schemeClr val="tx1"/>
                </a:solidFill>
              </a:rPr>
              <a:t>2</a:t>
            </a:r>
            <a:r>
              <a:rPr lang="en-IE" sz="2000" dirty="0">
                <a:solidFill>
                  <a:schemeClr val="tx1"/>
                </a:solidFill>
              </a:rPr>
              <a:t> more readily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IE" sz="2000" dirty="0">
                <a:solidFill>
                  <a:schemeClr val="tx1"/>
                </a:solidFill>
              </a:rPr>
              <a:t>At low PCO</a:t>
            </a:r>
            <a:r>
              <a:rPr lang="en-IE" sz="2000" baseline="-25000" dirty="0">
                <a:solidFill>
                  <a:schemeClr val="tx1"/>
                </a:solidFill>
              </a:rPr>
              <a:t>2</a:t>
            </a:r>
            <a:r>
              <a:rPr lang="en-IE" sz="2000" dirty="0">
                <a:solidFill>
                  <a:schemeClr val="tx1"/>
                </a:solidFill>
              </a:rPr>
              <a:t> (20mmHg), haemoglobin is still 75% saturated, and releases O</a:t>
            </a:r>
            <a:r>
              <a:rPr lang="en-IE" sz="2000" baseline="-25000" dirty="0">
                <a:solidFill>
                  <a:schemeClr val="tx1"/>
                </a:solidFill>
              </a:rPr>
              <a:t>2</a:t>
            </a:r>
            <a:r>
              <a:rPr lang="en-IE" sz="2000" dirty="0">
                <a:solidFill>
                  <a:schemeClr val="tx1"/>
                </a:solidFill>
              </a:rPr>
              <a:t> less readily</a:t>
            </a:r>
          </a:p>
        </p:txBody>
      </p:sp>
    </p:spTree>
    <p:extLst>
      <p:ext uri="{BB962C8B-B14F-4D97-AF65-F5344CB8AC3E}">
        <p14:creationId xmlns:p14="http://schemas.microsoft.com/office/powerpoint/2010/main" val="318264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142"/>
          </a:xfrm>
        </p:spPr>
        <p:txBody>
          <a:bodyPr>
            <a:normAutofit/>
          </a:bodyPr>
          <a:lstStyle/>
          <a:p>
            <a:r>
              <a:rPr lang="en-GB" sz="3200" dirty="0" smtClean="0"/>
              <a:t>EXPLAIN THE SIGNIFICANCE OF THE BOHR EFFECT. 2 MARKS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8533"/>
            <a:ext cx="10515600" cy="4788430"/>
          </a:xfrm>
        </p:spPr>
        <p:txBody>
          <a:bodyPr/>
          <a:lstStyle/>
          <a:p>
            <a:pPr marL="0" indent="0">
              <a:buNone/>
            </a:pPr>
            <a:r>
              <a:rPr lang="en-GB" sz="3600" dirty="0" smtClean="0"/>
              <a:t>Answer: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dirty="0" smtClean="0"/>
              <a:t>As the carbon dioxide concentration increases the curve shifts to the right, this means oxygen is released to the tissues. 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dirty="0" smtClean="0"/>
              <a:t>What's is worth? 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501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142"/>
          </a:xfrm>
        </p:spPr>
        <p:txBody>
          <a:bodyPr>
            <a:normAutofit/>
          </a:bodyPr>
          <a:lstStyle/>
          <a:p>
            <a:r>
              <a:rPr lang="en-GB" sz="3200" dirty="0" smtClean="0"/>
              <a:t>EXPLAIN THE SIGNIFICANCE OF THE BOHR EFFECT. 2 MARKS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8533"/>
            <a:ext cx="10515600" cy="4788430"/>
          </a:xfrm>
        </p:spPr>
        <p:txBody>
          <a:bodyPr/>
          <a:lstStyle/>
          <a:p>
            <a:pPr marL="0" indent="0">
              <a:buNone/>
            </a:pPr>
            <a:r>
              <a:rPr lang="en-GB" sz="3600" dirty="0" smtClean="0"/>
              <a:t>Answer: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200" dirty="0" smtClean="0"/>
              <a:t>As the carbon dioxide concentration increases the curve shifts to the right, this means oxygen is released to the tissues. </a:t>
            </a:r>
          </a:p>
          <a:p>
            <a:pPr marL="0" indent="0">
              <a:buNone/>
            </a:pPr>
            <a:endParaRPr lang="en-GB" sz="3600" dirty="0"/>
          </a:p>
          <a:p>
            <a:r>
              <a:rPr lang="en-GB" sz="3200" dirty="0" smtClean="0"/>
              <a:t>Must make clear that </a:t>
            </a:r>
            <a:r>
              <a:rPr lang="en-GB" sz="3200" dirty="0" smtClean="0">
                <a:solidFill>
                  <a:srgbClr val="FF0000"/>
                </a:solidFill>
              </a:rPr>
              <a:t>MORE</a:t>
            </a:r>
            <a:r>
              <a:rPr lang="en-GB" sz="3200" dirty="0" smtClean="0"/>
              <a:t> oxygen is released.</a:t>
            </a:r>
          </a:p>
          <a:p>
            <a:r>
              <a:rPr lang="en-GB" sz="3200" dirty="0" smtClean="0"/>
              <a:t>For </a:t>
            </a:r>
            <a:r>
              <a:rPr lang="en-GB" sz="3200" dirty="0" smtClean="0">
                <a:solidFill>
                  <a:srgbClr val="FF0000"/>
                </a:solidFill>
              </a:rPr>
              <a:t>an INCREASED </a:t>
            </a:r>
            <a:r>
              <a:rPr lang="en-GB" sz="3200" dirty="0" smtClean="0"/>
              <a:t>rate of respiration.</a:t>
            </a:r>
            <a:endParaRPr lang="en-GB" sz="3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466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aemfor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nextred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FFF"/>
              </a:clrFrom>
              <a:clrTo>
                <a:srgbClr val="FD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100" y="6564314"/>
            <a:ext cx="469900" cy="30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79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lla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5519738" y="4848226"/>
            <a:ext cx="5148262" cy="200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GB" altLang="en-US" sz="2100" b="1">
                <a:solidFill>
                  <a:schemeClr val="bg1"/>
                </a:solidFill>
                <a:latin typeface="Times New Roman" panose="02020603050405020304" pitchFamily="18" charset="0"/>
              </a:rPr>
              <a:t>The Llama lives at </a:t>
            </a:r>
            <a:r>
              <a:rPr lang="en-GB" altLang="en-US" sz="2100" b="1" i="1">
                <a:solidFill>
                  <a:schemeClr val="bg1"/>
                </a:solidFill>
                <a:latin typeface="Times New Roman" panose="02020603050405020304" pitchFamily="18" charset="0"/>
              </a:rPr>
              <a:t>high altitude</a:t>
            </a:r>
            <a:r>
              <a:rPr lang="en-GB" altLang="en-US" sz="2100" b="1">
                <a:solidFill>
                  <a:schemeClr val="bg1"/>
                </a:solidFill>
                <a:latin typeface="Times New Roman" panose="02020603050405020304" pitchFamily="18" charset="0"/>
              </a:rPr>
              <a:t> in the Andes of South America, where the </a:t>
            </a:r>
            <a:r>
              <a:rPr lang="en-GB" altLang="en-US" sz="2100" b="1" i="1">
                <a:solidFill>
                  <a:schemeClr val="bg1"/>
                </a:solidFill>
                <a:latin typeface="Times New Roman" panose="02020603050405020304" pitchFamily="18" charset="0"/>
              </a:rPr>
              <a:t>low</a:t>
            </a:r>
            <a:r>
              <a:rPr lang="en-GB" altLang="en-US" sz="2100" b="1">
                <a:solidFill>
                  <a:schemeClr val="bg1"/>
                </a:solidFill>
                <a:latin typeface="Times New Roman" panose="02020603050405020304" pitchFamily="18" charset="0"/>
              </a:rPr>
              <a:t> partial pressures of </a:t>
            </a:r>
            <a:r>
              <a:rPr lang="en-GB" altLang="en-US" sz="2100" b="1" i="1">
                <a:solidFill>
                  <a:schemeClr val="bg1"/>
                </a:solidFill>
                <a:latin typeface="Times New Roman" panose="02020603050405020304" pitchFamily="18" charset="0"/>
              </a:rPr>
              <a:t>oxygen</a:t>
            </a:r>
            <a:r>
              <a:rPr lang="en-GB" altLang="en-US" sz="2100" b="1">
                <a:solidFill>
                  <a:schemeClr val="bg1"/>
                </a:solidFill>
                <a:latin typeface="Times New Roman" panose="02020603050405020304" pitchFamily="18" charset="0"/>
              </a:rPr>
              <a:t> have favoured the </a:t>
            </a:r>
            <a:r>
              <a:rPr lang="en-GB" altLang="en-US" sz="2100" b="1" i="1">
                <a:solidFill>
                  <a:schemeClr val="bg1"/>
                </a:solidFill>
                <a:latin typeface="Times New Roman" panose="02020603050405020304" pitchFamily="18" charset="0"/>
              </a:rPr>
              <a:t>evolution</a:t>
            </a:r>
            <a:r>
              <a:rPr lang="en-GB" altLang="en-US" sz="2100" b="1">
                <a:solidFill>
                  <a:schemeClr val="bg1"/>
                </a:solidFill>
                <a:latin typeface="Times New Roman" panose="02020603050405020304" pitchFamily="18" charset="0"/>
              </a:rPr>
              <a:t> of a form of haemoglobin with a</a:t>
            </a:r>
            <a:r>
              <a:rPr lang="en-GB" altLang="en-US" sz="2100" b="1" i="1">
                <a:solidFill>
                  <a:schemeClr val="bg1"/>
                </a:solidFill>
                <a:latin typeface="Times New Roman" panose="02020603050405020304" pitchFamily="18" charset="0"/>
              </a:rPr>
              <a:t> high affinity</a:t>
            </a:r>
            <a:r>
              <a:rPr lang="en-GB" altLang="en-US" sz="2100" b="1">
                <a:solidFill>
                  <a:schemeClr val="bg1"/>
                </a:solidFill>
                <a:latin typeface="Times New Roman" panose="02020603050405020304" pitchFamily="18" charset="0"/>
              </a:rPr>
              <a:t> for oxygen; this enables the Llama’s blood to </a:t>
            </a:r>
            <a:r>
              <a:rPr lang="en-GB" altLang="en-US" sz="2100" b="1" i="1">
                <a:solidFill>
                  <a:schemeClr val="bg1"/>
                </a:solidFill>
                <a:latin typeface="Times New Roman" panose="02020603050405020304" pitchFamily="18" charset="0"/>
              </a:rPr>
              <a:t>load</a:t>
            </a:r>
            <a:r>
              <a:rPr lang="en-GB" altLang="en-US" sz="2100" b="1">
                <a:solidFill>
                  <a:schemeClr val="bg1"/>
                </a:solidFill>
                <a:latin typeface="Times New Roman" panose="02020603050405020304" pitchFamily="18" charset="0"/>
              </a:rPr>
              <a:t> oxygen at the low pressures that prevail in its environment</a:t>
            </a:r>
          </a:p>
        </p:txBody>
      </p:sp>
      <p:pic>
        <p:nvPicPr>
          <p:cNvPr id="22534" name="Picture 6" descr="nextred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FFF"/>
              </a:clrFrom>
              <a:clrTo>
                <a:srgbClr val="FD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6702426"/>
            <a:ext cx="252412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47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 descr="Imag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nextred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FFF"/>
              </a:clrFrom>
              <a:clrTo>
                <a:srgbClr val="FD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100" y="6564314"/>
            <a:ext cx="469900" cy="30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4662488" y="3784601"/>
            <a:ext cx="5943600" cy="1818959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0066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GB" altLang="en-US" sz="2200" b="1">
                <a:solidFill>
                  <a:schemeClr val="bg1"/>
                </a:solidFill>
                <a:latin typeface="Times New Roman" panose="02020603050405020304" pitchFamily="18" charset="0"/>
              </a:rPr>
              <a:t>The dissociation curve for Llama haemoglobin is located to the </a:t>
            </a:r>
            <a:r>
              <a:rPr lang="en-GB" altLang="en-US" sz="2200" b="1" i="1">
                <a:solidFill>
                  <a:schemeClr val="bg1"/>
                </a:solidFill>
                <a:latin typeface="Times New Roman" panose="02020603050405020304" pitchFamily="18" charset="0"/>
              </a:rPr>
              <a:t>left</a:t>
            </a:r>
            <a:r>
              <a:rPr lang="en-GB" altLang="en-US" sz="2200" b="1">
                <a:solidFill>
                  <a:schemeClr val="bg1"/>
                </a:solidFill>
                <a:latin typeface="Times New Roman" panose="02020603050405020304" pitchFamily="18" charset="0"/>
              </a:rPr>
              <a:t> of that for humans (and the usual range for mammals); this </a:t>
            </a:r>
            <a:r>
              <a:rPr lang="en-GB" altLang="en-US" sz="2200" b="1" i="1">
                <a:solidFill>
                  <a:schemeClr val="bg1"/>
                </a:solidFill>
                <a:latin typeface="Times New Roman" panose="02020603050405020304" pitchFamily="18" charset="0"/>
              </a:rPr>
              <a:t>higher affinity</a:t>
            </a:r>
            <a:r>
              <a:rPr lang="en-GB" altLang="en-US" sz="2200" b="1">
                <a:solidFill>
                  <a:schemeClr val="bg1"/>
                </a:solidFill>
                <a:latin typeface="Times New Roman" panose="02020603050405020304" pitchFamily="18" charset="0"/>
              </a:rPr>
              <a:t> of Llama haemoglobin for oxygen </a:t>
            </a:r>
            <a:r>
              <a:rPr lang="en-GB" altLang="en-US" sz="2200" b="1" i="1">
                <a:solidFill>
                  <a:schemeClr val="bg1"/>
                </a:solidFill>
                <a:latin typeface="Times New Roman" panose="02020603050405020304" pitchFamily="18" charset="0"/>
              </a:rPr>
              <a:t>adapts</a:t>
            </a:r>
            <a:r>
              <a:rPr lang="en-GB" altLang="en-US" sz="2200" b="1">
                <a:solidFill>
                  <a:schemeClr val="bg1"/>
                </a:solidFill>
                <a:latin typeface="Times New Roman" panose="02020603050405020304" pitchFamily="18" charset="0"/>
              </a:rPr>
              <a:t> this mammal to high altitude environments where oxygen pressures are low</a:t>
            </a:r>
            <a:endParaRPr lang="en-GB" altLang="en-US" sz="2200" b="1" i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05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nextred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FFF"/>
              </a:clrFrom>
              <a:clrTo>
                <a:srgbClr val="FD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100" y="6564314"/>
            <a:ext cx="4699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6026150" y="2544763"/>
            <a:ext cx="4497388" cy="2838450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0066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GB" altLang="en-US" sz="2000" b="1">
                <a:solidFill>
                  <a:schemeClr val="bg1"/>
                </a:solidFill>
                <a:latin typeface="Times New Roman" panose="02020603050405020304" pitchFamily="18" charset="0"/>
              </a:rPr>
              <a:t>The dissociation curve for shrew haemoglobin is located to the </a:t>
            </a:r>
            <a:r>
              <a:rPr lang="en-GB" altLang="en-US" sz="2000" b="1" i="1">
                <a:solidFill>
                  <a:schemeClr val="bg1"/>
                </a:solidFill>
                <a:latin typeface="Times New Roman" panose="02020603050405020304" pitchFamily="18" charset="0"/>
              </a:rPr>
              <a:t>right</a:t>
            </a:r>
            <a:r>
              <a:rPr lang="en-GB" altLang="en-US" sz="2000" b="1">
                <a:solidFill>
                  <a:schemeClr val="bg1"/>
                </a:solidFill>
                <a:latin typeface="Times New Roman" panose="02020603050405020304" pitchFamily="18" charset="0"/>
              </a:rPr>
              <a:t> of that for humans; the </a:t>
            </a:r>
            <a:r>
              <a:rPr lang="en-GB" altLang="en-US" sz="2000" b="1" i="1">
                <a:solidFill>
                  <a:schemeClr val="bg1"/>
                </a:solidFill>
                <a:latin typeface="Times New Roman" panose="02020603050405020304" pitchFamily="18" charset="0"/>
              </a:rPr>
              <a:t>lower affinity</a:t>
            </a:r>
            <a:r>
              <a:rPr lang="en-GB" altLang="en-US" sz="2000" b="1">
                <a:solidFill>
                  <a:schemeClr val="bg1"/>
                </a:solidFill>
                <a:latin typeface="Times New Roman" panose="02020603050405020304" pitchFamily="18" charset="0"/>
              </a:rPr>
              <a:t> of shrew haemoglobin for oxygen ensures that </a:t>
            </a:r>
            <a:r>
              <a:rPr lang="en-GB" altLang="en-US" sz="2000" b="1" i="1">
                <a:solidFill>
                  <a:schemeClr val="bg1"/>
                </a:solidFill>
                <a:latin typeface="Times New Roman" panose="02020603050405020304" pitchFamily="18" charset="0"/>
              </a:rPr>
              <a:t>oxygen</a:t>
            </a:r>
            <a:r>
              <a:rPr lang="en-GB" altLang="en-US" sz="2000" b="1">
                <a:solidFill>
                  <a:schemeClr val="bg1"/>
                </a:solidFill>
                <a:latin typeface="Times New Roman" panose="02020603050405020304" pitchFamily="18" charset="0"/>
              </a:rPr>
              <a:t> is delivered </a:t>
            </a:r>
            <a:r>
              <a:rPr lang="en-GB" altLang="en-US" sz="2000" b="1" i="1">
                <a:solidFill>
                  <a:schemeClr val="bg1"/>
                </a:solidFill>
                <a:latin typeface="Times New Roman" panose="02020603050405020304" pitchFamily="18" charset="0"/>
              </a:rPr>
              <a:t>rapidly</a:t>
            </a:r>
            <a:r>
              <a:rPr lang="en-GB" altLang="en-US" sz="2000" b="1">
                <a:solidFill>
                  <a:schemeClr val="bg1"/>
                </a:solidFill>
                <a:latin typeface="Times New Roman" panose="02020603050405020304" pitchFamily="18" charset="0"/>
              </a:rPr>
              <a:t> to the tissues; this </a:t>
            </a:r>
            <a:r>
              <a:rPr lang="en-GB" altLang="en-US" sz="2000" b="1" i="1">
                <a:solidFill>
                  <a:schemeClr val="bg1"/>
                </a:solidFill>
                <a:latin typeface="Times New Roman" panose="02020603050405020304" pitchFamily="18" charset="0"/>
              </a:rPr>
              <a:t>lower affinity</a:t>
            </a:r>
            <a:r>
              <a:rPr lang="en-GB" altLang="en-US" sz="2000" b="1">
                <a:solidFill>
                  <a:schemeClr val="bg1"/>
                </a:solidFill>
                <a:latin typeface="Times New Roman" panose="02020603050405020304" pitchFamily="18" charset="0"/>
              </a:rPr>
              <a:t> for oxygen is NOT a disadvantage when </a:t>
            </a:r>
            <a:r>
              <a:rPr lang="en-GB" altLang="en-US" sz="2000" b="1" i="1">
                <a:solidFill>
                  <a:schemeClr val="bg1"/>
                </a:solidFill>
                <a:latin typeface="Times New Roman" panose="02020603050405020304" pitchFamily="18" charset="0"/>
              </a:rPr>
              <a:t>loading</a:t>
            </a:r>
            <a:r>
              <a:rPr lang="en-GB" altLang="en-US" sz="2000" b="1">
                <a:solidFill>
                  <a:schemeClr val="bg1"/>
                </a:solidFill>
                <a:latin typeface="Times New Roman" panose="02020603050405020304" pitchFamily="18" charset="0"/>
              </a:rPr>
              <a:t> with oxygen, as </a:t>
            </a:r>
            <a:r>
              <a:rPr lang="en-GB" altLang="en-US" sz="2000" b="1" i="1">
                <a:solidFill>
                  <a:schemeClr val="bg1"/>
                </a:solidFill>
                <a:latin typeface="Times New Roman" panose="02020603050405020304" pitchFamily="18" charset="0"/>
              </a:rPr>
              <a:t>full saturation</a:t>
            </a:r>
            <a:r>
              <a:rPr lang="en-GB" altLang="en-US" sz="2000" b="1">
                <a:solidFill>
                  <a:schemeClr val="bg1"/>
                </a:solidFill>
                <a:latin typeface="Times New Roman" panose="02020603050405020304" pitchFamily="18" charset="0"/>
              </a:rPr>
              <a:t> is readily achieved in </a:t>
            </a:r>
            <a:r>
              <a:rPr lang="en-GB" altLang="en-US" sz="2000" b="1" i="1">
                <a:solidFill>
                  <a:schemeClr val="bg1"/>
                </a:solidFill>
                <a:latin typeface="Times New Roman" panose="02020603050405020304" pitchFamily="18" charset="0"/>
              </a:rPr>
              <a:t>atmospheric</a:t>
            </a:r>
            <a:r>
              <a:rPr lang="en-GB" altLang="en-US" sz="2000" b="1">
                <a:solidFill>
                  <a:schemeClr val="bg1"/>
                </a:solidFill>
                <a:latin typeface="Times New Roman" panose="02020603050405020304" pitchFamily="18" charset="0"/>
              </a:rPr>
              <a:t> air</a:t>
            </a:r>
            <a:br>
              <a:rPr lang="en-GB" altLang="en-US" sz="2000" b="1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en-GB" altLang="en-US" sz="2000" b="1">
                <a:solidFill>
                  <a:schemeClr val="bg1"/>
                </a:solidFill>
                <a:latin typeface="Times New Roman" panose="02020603050405020304" pitchFamily="18" charset="0"/>
              </a:rPr>
              <a:t>(O</a:t>
            </a:r>
            <a:r>
              <a:rPr lang="en-GB" altLang="en-US" sz="2000" b="1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GB" altLang="en-US" sz="2000" b="1">
                <a:solidFill>
                  <a:schemeClr val="bg1"/>
                </a:solidFill>
                <a:latin typeface="Times New Roman" panose="02020603050405020304" pitchFamily="18" charset="0"/>
              </a:rPr>
              <a:t> tension = 21 kPa)</a:t>
            </a:r>
          </a:p>
        </p:txBody>
      </p:sp>
    </p:spTree>
    <p:extLst>
      <p:ext uri="{BB962C8B-B14F-4D97-AF65-F5344CB8AC3E}">
        <p14:creationId xmlns:p14="http://schemas.microsoft.com/office/powerpoint/2010/main" val="80215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animBg="1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 descr="nextred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FFF"/>
              </a:clrFrom>
              <a:clrTo>
                <a:srgbClr val="FD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100" y="6564314"/>
            <a:ext cx="469900" cy="30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534150" y="2855914"/>
            <a:ext cx="4095750" cy="2581275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0066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GB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Foetal haemoglobin displays a dissociation curve to the </a:t>
            </a:r>
            <a:r>
              <a:rPr lang="en-GB" altLang="en-US" sz="2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left</a:t>
            </a:r>
            <a:r>
              <a:rPr lang="en-GB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of that of the mother; the </a:t>
            </a:r>
            <a:r>
              <a:rPr lang="en-GB" altLang="en-US" sz="2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affinity</a:t>
            </a:r>
            <a:r>
              <a:rPr lang="en-GB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for oxygen is therefore </a:t>
            </a:r>
            <a:r>
              <a:rPr lang="en-GB" altLang="en-US" sz="2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greater</a:t>
            </a:r>
            <a:r>
              <a:rPr lang="en-GB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than that of maternal haemoglobin enabling transfer of oxygen across the placenta</a:t>
            </a:r>
            <a:endParaRPr lang="en-GB" altLang="en-US" sz="24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0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799" y="369134"/>
            <a:ext cx="8710801" cy="61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8967" y="498667"/>
            <a:ext cx="1213800" cy="3573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3533" y="1159099"/>
            <a:ext cx="8325434" cy="51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41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99" y="110067"/>
            <a:ext cx="11281201" cy="67479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0599" y="2820473"/>
            <a:ext cx="4917963" cy="70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9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89397"/>
            <a:ext cx="10160000" cy="5911403"/>
          </a:xfrm>
        </p:spPr>
        <p:txBody>
          <a:bodyPr/>
          <a:lstStyle/>
          <a:p>
            <a:pPr marL="114300" indent="0" algn="ctr">
              <a:buNone/>
            </a:pPr>
            <a:r>
              <a:rPr lang="en-GB" sz="3200" dirty="0"/>
              <a:t>How is sucrose transported along the phloem</a:t>
            </a:r>
            <a:r>
              <a:rPr lang="en-GB" sz="3200" dirty="0" smtClean="0"/>
              <a:t>?</a:t>
            </a:r>
          </a:p>
          <a:p>
            <a:pPr algn="ctr"/>
            <a:endParaRPr lang="en-GB" sz="3200" dirty="0"/>
          </a:p>
          <a:p>
            <a:endParaRPr lang="en-GB" b="1" dirty="0"/>
          </a:p>
          <a:p>
            <a:r>
              <a:rPr lang="en-GB" sz="3200" dirty="0" smtClean="0"/>
              <a:t>When </a:t>
            </a:r>
            <a:r>
              <a:rPr lang="en-GB" sz="3200" dirty="0"/>
              <a:t>sucrose enters the sieve tube, it lowers the water potential</a:t>
            </a:r>
          </a:p>
          <a:p>
            <a:r>
              <a:rPr lang="en-GB" sz="3200" dirty="0" smtClean="0"/>
              <a:t>Therefore</a:t>
            </a:r>
            <a:r>
              <a:rPr lang="en-GB" sz="3200" dirty="0"/>
              <a:t>, water follows and enters the sieve tube by osmosis</a:t>
            </a:r>
          </a:p>
          <a:p>
            <a:r>
              <a:rPr lang="en-GB" sz="3200" dirty="0" smtClean="0"/>
              <a:t>The </a:t>
            </a:r>
            <a:r>
              <a:rPr lang="en-GB" sz="3200" dirty="0"/>
              <a:t>water applies hydrostatic pressure and moves the sucrose by mass flow through </a:t>
            </a:r>
            <a:r>
              <a:rPr lang="en-GB" sz="3200" dirty="0" smtClean="0"/>
              <a:t>the phloem </a:t>
            </a:r>
            <a:r>
              <a:rPr lang="en-GB" sz="3200" dirty="0"/>
              <a:t>(up or down the plant)</a:t>
            </a:r>
          </a:p>
        </p:txBody>
      </p:sp>
    </p:spTree>
    <p:extLst>
      <p:ext uri="{BB962C8B-B14F-4D97-AF65-F5344CB8AC3E}">
        <p14:creationId xmlns:p14="http://schemas.microsoft.com/office/powerpoint/2010/main" val="17780457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931334"/>
            <a:ext cx="10324018" cy="57314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099" y="1635617"/>
            <a:ext cx="10347250" cy="352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13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16" y="287866"/>
            <a:ext cx="11174101" cy="64854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0524" y="3070531"/>
            <a:ext cx="6663267" cy="12954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7965" y="4365939"/>
            <a:ext cx="7094591" cy="183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32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07" y="601133"/>
            <a:ext cx="11959634" cy="56303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333" y="3116687"/>
            <a:ext cx="8009467" cy="2833352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37238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1109" y="824248"/>
            <a:ext cx="4760889" cy="409548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89" y="0"/>
            <a:ext cx="6902628" cy="660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50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74345"/>
            <a:ext cx="8763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0" u="none" strike="noStrike" baseline="0" dirty="0" smtClean="0">
                <a:latin typeface="TimesNewRomanPS-BoldMT"/>
              </a:rPr>
              <a:t>Experiments: Answer these. </a:t>
            </a:r>
          </a:p>
          <a:p>
            <a:endParaRPr lang="en-GB" sz="2400" dirty="0">
              <a:latin typeface="TimesNewRomanPS-BoldMT"/>
            </a:endParaRPr>
          </a:p>
          <a:p>
            <a:r>
              <a:rPr lang="en-GB" sz="2400" i="0" u="none" strike="noStrike" baseline="0" dirty="0" smtClean="0">
                <a:latin typeface="TimesNewRomanPS-BoldMT"/>
              </a:rPr>
              <a:t>Why do we calculate ratios or percentages with data? </a:t>
            </a:r>
          </a:p>
          <a:p>
            <a:endParaRPr lang="en-GB" sz="2400" i="0" u="none" strike="noStrike" baseline="0" dirty="0" smtClean="0">
              <a:latin typeface="TimesNewRomanPS-BoldMT"/>
            </a:endParaRPr>
          </a:p>
          <a:p>
            <a:r>
              <a:rPr lang="en-GB" sz="2400" i="0" u="none" strike="noStrike" baseline="0" dirty="0" smtClean="0">
                <a:latin typeface="TimesNewRomanPS-BoldMT"/>
              </a:rPr>
              <a:t>Why do we take a large sample size? </a:t>
            </a:r>
          </a:p>
          <a:p>
            <a:endParaRPr lang="en-GB" sz="2400" dirty="0">
              <a:latin typeface="TimesNewRomanPS-BoldMT"/>
            </a:endParaRPr>
          </a:p>
          <a:p>
            <a:r>
              <a:rPr lang="en-GB" sz="2400" i="0" u="none" strike="noStrike" baseline="0" dirty="0" smtClean="0">
                <a:latin typeface="TimesNewRomanPS-BoldMT"/>
              </a:rPr>
              <a:t>Why do we take random samples? </a:t>
            </a:r>
          </a:p>
          <a:p>
            <a:endParaRPr lang="en-GB" sz="2400" dirty="0">
              <a:latin typeface="TimesNewRomanPS-BoldMT"/>
            </a:endParaRPr>
          </a:p>
          <a:p>
            <a:r>
              <a:rPr lang="en-GB" sz="2400" i="0" u="none" strike="noStrike" baseline="0" dirty="0" smtClean="0">
                <a:latin typeface="TimesNewRomanPS-BoldMT"/>
              </a:rPr>
              <a:t>Why do we take repeats? </a:t>
            </a:r>
            <a:endParaRPr lang="en-GB" sz="2400" i="0" u="none" strike="noStrike" baseline="0" dirty="0" smtClean="0">
              <a:latin typeface="TimesNewRomanPSMT"/>
            </a:endParaRPr>
          </a:p>
          <a:p>
            <a:endParaRPr lang="en-GB" sz="2400" dirty="0">
              <a:latin typeface="TimesNewRomanPSMT"/>
            </a:endParaRPr>
          </a:p>
          <a:p>
            <a:r>
              <a:rPr lang="en-GB" sz="2400" i="0" u="none" strike="noStrike" baseline="0" dirty="0" smtClean="0">
                <a:latin typeface="TimesNewRomanPS-BoldMT"/>
              </a:rPr>
              <a:t>Why do we have controls? </a:t>
            </a:r>
          </a:p>
          <a:p>
            <a:endParaRPr lang="en-GB" sz="2400" dirty="0">
              <a:latin typeface="TimesNewRomanPS-BoldMT"/>
            </a:endParaRPr>
          </a:p>
          <a:p>
            <a:r>
              <a:rPr lang="en-GB" sz="2400" i="0" u="none" strike="noStrike" baseline="0" dirty="0" smtClean="0">
                <a:latin typeface="TimesNewRomanPS-BoldMT"/>
              </a:rPr>
              <a:t>How do we treat control groups? </a:t>
            </a:r>
          </a:p>
          <a:p>
            <a:endParaRPr lang="en-GB" sz="2400" dirty="0">
              <a:latin typeface="TimesNewRomanPS-BoldMT"/>
            </a:endParaRPr>
          </a:p>
          <a:p>
            <a:r>
              <a:rPr lang="en-GB" sz="2400" i="0" u="none" strike="noStrike" baseline="0" dirty="0" smtClean="0">
                <a:latin typeface="TimesNewRomanPS-BoldMT"/>
              </a:rPr>
              <a:t>Evaluate the conclusion, what should you look for?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874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8733" y="474345"/>
            <a:ext cx="869526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0" u="none" strike="noStrike" baseline="0" dirty="0" smtClean="0">
                <a:latin typeface="TimesNewRomanPS-BoldMT"/>
              </a:rPr>
              <a:t>Why do we calculate ratios or percentages with data?</a:t>
            </a:r>
          </a:p>
          <a:p>
            <a:r>
              <a:rPr lang="en-GB" sz="2400" b="1" i="0" u="none" strike="noStrike" baseline="0" dirty="0" smtClean="0">
                <a:latin typeface="TimesNewRomanPS-BoldMT"/>
              </a:rPr>
              <a:t> </a:t>
            </a:r>
          </a:p>
          <a:p>
            <a:r>
              <a:rPr lang="en-GB" sz="2400" b="0" i="0" u="none" strike="noStrike" baseline="0" dirty="0" smtClean="0">
                <a:solidFill>
                  <a:srgbClr val="FF0000"/>
                </a:solidFill>
                <a:latin typeface="TimesNewRomanPSMT"/>
              </a:rPr>
              <a:t>For easier comparison, because different groups have different starting numbers/masses</a:t>
            </a:r>
          </a:p>
          <a:p>
            <a:endParaRPr lang="en-GB" sz="2400" b="0" i="0" u="none" strike="noStrike" baseline="0" dirty="0" smtClean="0">
              <a:solidFill>
                <a:srgbClr val="FF0000"/>
              </a:solidFill>
              <a:latin typeface="TimesNewRomanPSMT"/>
            </a:endParaRPr>
          </a:p>
          <a:p>
            <a:r>
              <a:rPr lang="en-GB" sz="2400" b="1" i="0" u="none" strike="noStrike" baseline="0" dirty="0" smtClean="0">
                <a:latin typeface="TimesNewRomanPS-BoldMT"/>
              </a:rPr>
              <a:t>Why do we take a large sample size</a:t>
            </a:r>
            <a:r>
              <a:rPr lang="en-GB" sz="2400" b="1" i="0" u="none" strike="noStrike" baseline="0" dirty="0" smtClean="0">
                <a:solidFill>
                  <a:srgbClr val="FF0000"/>
                </a:solidFill>
                <a:latin typeface="TimesNewRomanPS-BoldMT"/>
              </a:rPr>
              <a:t>?</a:t>
            </a:r>
          </a:p>
          <a:p>
            <a:endParaRPr lang="en-GB" sz="2400" b="1" i="0" u="none" strike="noStrike" baseline="0" dirty="0" smtClean="0">
              <a:solidFill>
                <a:srgbClr val="FF0000"/>
              </a:solidFill>
              <a:latin typeface="TimesNewRomanPS-BoldMT"/>
            </a:endParaRPr>
          </a:p>
          <a:p>
            <a:r>
              <a:rPr lang="en-GB" sz="2400" b="1" i="0" u="none" strike="noStrike" baseline="0" dirty="0" smtClean="0">
                <a:solidFill>
                  <a:srgbClr val="FF0000"/>
                </a:solidFill>
                <a:latin typeface="TimesNewRomanPS-BoldMT"/>
              </a:rPr>
              <a:t> M</a:t>
            </a:r>
            <a:r>
              <a:rPr lang="en-GB" sz="2400" b="0" i="0" u="none" strike="noStrike" baseline="0" dirty="0" smtClean="0">
                <a:solidFill>
                  <a:srgbClr val="FF0000"/>
                </a:solidFill>
                <a:latin typeface="TimesNewRomanPSMT"/>
              </a:rPr>
              <a:t>ore representative, findings not due to chance</a:t>
            </a:r>
          </a:p>
          <a:p>
            <a:endParaRPr lang="en-GB" sz="2400" b="0" i="0" u="none" strike="noStrike" baseline="0" dirty="0" smtClean="0">
              <a:solidFill>
                <a:srgbClr val="FF0000"/>
              </a:solidFill>
              <a:latin typeface="TimesNewRomanPSMT"/>
            </a:endParaRPr>
          </a:p>
          <a:p>
            <a:r>
              <a:rPr lang="en-GB" sz="2400" b="1" i="0" u="none" strike="noStrike" baseline="0" dirty="0" smtClean="0">
                <a:latin typeface="TimesNewRomanPS-BoldMT"/>
              </a:rPr>
              <a:t>Why do we take random samples? </a:t>
            </a:r>
          </a:p>
          <a:p>
            <a:endParaRPr lang="en-GB" sz="2400" b="1" dirty="0">
              <a:solidFill>
                <a:srgbClr val="FF0000"/>
              </a:solidFill>
              <a:latin typeface="TimesNewRomanPS-BoldMT"/>
            </a:endParaRPr>
          </a:p>
          <a:p>
            <a:r>
              <a:rPr lang="en-GB" sz="2400" b="0" i="0" u="none" strike="noStrike" baseline="0" dirty="0" smtClean="0">
                <a:solidFill>
                  <a:srgbClr val="FF0000"/>
                </a:solidFill>
                <a:latin typeface="TimesNewRomanPSMT"/>
              </a:rPr>
              <a:t>Avoid bias</a:t>
            </a:r>
          </a:p>
          <a:p>
            <a:endParaRPr lang="en-GB" sz="2400" b="0" i="0" u="none" strike="noStrike" baseline="0" dirty="0" smtClean="0">
              <a:solidFill>
                <a:srgbClr val="FF0000"/>
              </a:solidFill>
              <a:latin typeface="TimesNewRomanPSMT"/>
            </a:endParaRPr>
          </a:p>
          <a:p>
            <a:r>
              <a:rPr lang="en-GB" sz="2400" b="1" i="0" u="none" strike="noStrike" baseline="0" dirty="0" smtClean="0">
                <a:latin typeface="TimesNewRomanPS-BoldMT"/>
              </a:rPr>
              <a:t>Why do we take repeats?</a:t>
            </a:r>
          </a:p>
          <a:p>
            <a:endParaRPr lang="en-GB" sz="2400" b="1" dirty="0">
              <a:latin typeface="TimesNewRomanPS-BoldMT"/>
            </a:endParaRPr>
          </a:p>
          <a:p>
            <a:r>
              <a:rPr lang="en-GB" sz="2400" b="0" i="0" u="none" strike="noStrike" baseline="0" dirty="0" smtClean="0">
                <a:solidFill>
                  <a:srgbClr val="FF0000"/>
                </a:solidFill>
                <a:latin typeface="TimesNewRomanPSMT"/>
              </a:rPr>
              <a:t>identify anomalous results and calculate a reliable mean</a:t>
            </a:r>
          </a:p>
        </p:txBody>
      </p:sp>
    </p:spTree>
    <p:extLst>
      <p:ext uri="{BB962C8B-B14F-4D97-AF65-F5344CB8AC3E}">
        <p14:creationId xmlns:p14="http://schemas.microsoft.com/office/powerpoint/2010/main" val="329273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2429" y="528034"/>
            <a:ext cx="956900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TimesNewRomanPS-BoldMT"/>
              </a:rPr>
              <a:t>Why do we have controls</a:t>
            </a:r>
            <a:r>
              <a:rPr lang="en-GB" sz="2400" b="1" dirty="0" smtClean="0">
                <a:latin typeface="TimesNewRomanPS-BoldMT"/>
              </a:rPr>
              <a:t>?</a:t>
            </a:r>
          </a:p>
          <a:p>
            <a:endParaRPr lang="en-GB" sz="2400" b="1" dirty="0">
              <a:latin typeface="TimesNewRomanPS-BoldMT"/>
            </a:endParaRPr>
          </a:p>
          <a:p>
            <a:r>
              <a:rPr lang="en-GB" sz="2400" dirty="0" smtClean="0">
                <a:solidFill>
                  <a:srgbClr val="FF0000"/>
                </a:solidFill>
                <a:latin typeface="TimesNewRomanPSMT"/>
              </a:rPr>
              <a:t>To </a:t>
            </a:r>
            <a:r>
              <a:rPr lang="en-GB" sz="2400" dirty="0">
                <a:solidFill>
                  <a:srgbClr val="FF0000"/>
                </a:solidFill>
                <a:latin typeface="TimesNewRomanPSMT"/>
              </a:rPr>
              <a:t>see that what we are testing (e.g. drug) is causing the effect</a:t>
            </a:r>
          </a:p>
          <a:p>
            <a:endParaRPr lang="en-GB" sz="2400" b="1" dirty="0" smtClean="0">
              <a:latin typeface="TimesNewRomanPS-BoldMT"/>
            </a:endParaRPr>
          </a:p>
          <a:p>
            <a:r>
              <a:rPr lang="en-GB" sz="2400" b="1" dirty="0" smtClean="0">
                <a:latin typeface="TimesNewRomanPS-BoldMT"/>
              </a:rPr>
              <a:t>How </a:t>
            </a:r>
            <a:r>
              <a:rPr lang="en-GB" sz="2400" b="1" dirty="0">
                <a:latin typeface="TimesNewRomanPS-BoldMT"/>
              </a:rPr>
              <a:t>do we treat control groups? </a:t>
            </a:r>
            <a:endParaRPr lang="en-GB" sz="2400" b="1" dirty="0" smtClean="0">
              <a:latin typeface="TimesNewRomanPS-BoldMT"/>
            </a:endParaRPr>
          </a:p>
          <a:p>
            <a:endParaRPr lang="en-GB" sz="2400" b="1" dirty="0">
              <a:solidFill>
                <a:srgbClr val="FF0000"/>
              </a:solidFill>
              <a:latin typeface="TimesNewRomanPS-BoldMT"/>
            </a:endParaRPr>
          </a:p>
          <a:p>
            <a:r>
              <a:rPr lang="en-GB" sz="2400" dirty="0" smtClean="0">
                <a:solidFill>
                  <a:srgbClr val="FF0000"/>
                </a:solidFill>
                <a:latin typeface="TimesNewRomanPSMT"/>
              </a:rPr>
              <a:t>Treat </a:t>
            </a:r>
            <a:r>
              <a:rPr lang="en-GB" sz="2400" dirty="0">
                <a:solidFill>
                  <a:srgbClr val="FF0000"/>
                </a:solidFill>
                <a:latin typeface="TimesNewRomanPSMT"/>
              </a:rPr>
              <a:t>exactly the same but do not give the drug, give a placebo</a:t>
            </a:r>
          </a:p>
          <a:p>
            <a:endParaRPr lang="en-GB" sz="2400" b="1" dirty="0" smtClean="0">
              <a:latin typeface="TimesNewRomanPS-BoldMT"/>
            </a:endParaRPr>
          </a:p>
          <a:p>
            <a:r>
              <a:rPr lang="en-GB" sz="2400" b="1" dirty="0" smtClean="0">
                <a:latin typeface="TimesNewRomanPS-BoldMT"/>
              </a:rPr>
              <a:t>Evaluate </a:t>
            </a:r>
            <a:r>
              <a:rPr lang="en-GB" sz="2400" b="1" dirty="0">
                <a:latin typeface="TimesNewRomanPS-BoldMT"/>
              </a:rPr>
              <a:t>the conclusion</a:t>
            </a:r>
            <a:r>
              <a:rPr lang="en-GB" sz="2400" b="1" dirty="0" smtClean="0">
                <a:latin typeface="TimesNewRomanPS-BoldMT"/>
              </a:rPr>
              <a:t>?</a:t>
            </a:r>
          </a:p>
          <a:p>
            <a:r>
              <a:rPr lang="en-GB" sz="2400" dirty="0" smtClean="0">
                <a:solidFill>
                  <a:srgbClr val="FF0000"/>
                </a:solidFill>
                <a:latin typeface="TimesNewRomanPSMT"/>
              </a:rPr>
              <a:t>compare </a:t>
            </a:r>
            <a:r>
              <a:rPr lang="en-GB" sz="2400" dirty="0">
                <a:solidFill>
                  <a:srgbClr val="FF0000"/>
                </a:solidFill>
                <a:latin typeface="TimesNewRomanPSMT"/>
              </a:rPr>
              <a:t>the conclusion wording to the data </a:t>
            </a:r>
            <a:r>
              <a:rPr lang="en-GB" sz="2400" dirty="0" smtClean="0">
                <a:solidFill>
                  <a:srgbClr val="FF0000"/>
                </a:solidFill>
                <a:latin typeface="TimesNewRomanPSMT"/>
              </a:rPr>
              <a:t>wording</a:t>
            </a:r>
          </a:p>
          <a:p>
            <a:r>
              <a:rPr lang="en-GB" sz="2400" dirty="0" smtClean="0">
                <a:solidFill>
                  <a:srgbClr val="FF0000"/>
                </a:solidFill>
                <a:latin typeface="TimesNewRomanPSMT"/>
              </a:rPr>
              <a:t>correlation </a:t>
            </a:r>
            <a:r>
              <a:rPr lang="en-GB" sz="2400" dirty="0">
                <a:solidFill>
                  <a:srgbClr val="FF0000"/>
                </a:solidFill>
                <a:latin typeface="TimesNewRomanPSMT"/>
              </a:rPr>
              <a:t>does not mean causation, other factors may been involved</a:t>
            </a:r>
          </a:p>
          <a:p>
            <a:r>
              <a:rPr lang="en-GB" sz="2400" dirty="0" smtClean="0">
                <a:solidFill>
                  <a:srgbClr val="FF0000"/>
                </a:solidFill>
                <a:latin typeface="TimesNewRomanPSMT"/>
              </a:rPr>
              <a:t>sample size? </a:t>
            </a:r>
            <a:endParaRPr lang="en-GB" sz="2400" dirty="0">
              <a:solidFill>
                <a:srgbClr val="FF0000"/>
              </a:solidFill>
              <a:latin typeface="TimesNewRomanPSMT"/>
            </a:endParaRPr>
          </a:p>
          <a:p>
            <a:r>
              <a:rPr lang="en-GB" sz="2400" dirty="0" smtClean="0">
                <a:solidFill>
                  <a:srgbClr val="FF0000"/>
                </a:solidFill>
                <a:latin typeface="SymbolMT"/>
              </a:rPr>
              <a:t>R</a:t>
            </a:r>
            <a:r>
              <a:rPr lang="en-GB" sz="2400" dirty="0" smtClean="0">
                <a:solidFill>
                  <a:srgbClr val="FF0000"/>
                </a:solidFill>
                <a:latin typeface="TimesNewRomanPSMT"/>
              </a:rPr>
              <a:t>epeats/Controls</a:t>
            </a:r>
          </a:p>
          <a:p>
            <a:r>
              <a:rPr lang="en-GB" sz="2400" dirty="0" smtClean="0">
                <a:solidFill>
                  <a:srgbClr val="FF0000"/>
                </a:solidFill>
                <a:latin typeface="TimesNewRomanPSMT"/>
              </a:rPr>
              <a:t>Length </a:t>
            </a:r>
            <a:r>
              <a:rPr lang="en-GB" sz="2400" dirty="0">
                <a:solidFill>
                  <a:srgbClr val="FF0000"/>
                </a:solidFill>
                <a:latin typeface="TimesNewRomanPSMT"/>
              </a:rPr>
              <a:t>of study unknown</a:t>
            </a:r>
          </a:p>
          <a:p>
            <a:r>
              <a:rPr lang="en-GB" sz="2400" dirty="0" smtClean="0">
                <a:solidFill>
                  <a:srgbClr val="FF0000"/>
                </a:solidFill>
                <a:latin typeface="TimesNewRomanPSMT"/>
              </a:rPr>
              <a:t>Answers </a:t>
            </a:r>
            <a:r>
              <a:rPr lang="en-GB" sz="2400" dirty="0">
                <a:solidFill>
                  <a:srgbClr val="FF0000"/>
                </a:solidFill>
                <a:latin typeface="TimesNewRomanPSMT"/>
              </a:rPr>
              <a:t>specific to the data (use common sense)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66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05307"/>
            <a:ext cx="10160000" cy="5795493"/>
          </a:xfrm>
        </p:spPr>
        <p:txBody>
          <a:bodyPr/>
          <a:lstStyle/>
          <a:p>
            <a:pPr marL="114300" indent="0" algn="ctr">
              <a:buNone/>
            </a:pPr>
            <a:r>
              <a:rPr lang="en-GB" sz="3200" dirty="0"/>
              <a:t>How is sucrose unloaded from the phloem at the sink</a:t>
            </a:r>
            <a:r>
              <a:rPr lang="en-GB" sz="3200" dirty="0" smtClean="0"/>
              <a:t>?</a:t>
            </a:r>
          </a:p>
          <a:p>
            <a:pPr marL="114300" indent="0" algn="ctr">
              <a:buNone/>
            </a:pPr>
            <a:endParaRPr lang="en-GB" sz="3200" dirty="0"/>
          </a:p>
          <a:p>
            <a:pPr marL="114300" indent="0">
              <a:buNone/>
            </a:pPr>
            <a:endParaRPr lang="en-GB" b="1" dirty="0" smtClean="0"/>
          </a:p>
          <a:p>
            <a:r>
              <a:rPr lang="en-GB" sz="3200" dirty="0" smtClean="0"/>
              <a:t>The </a:t>
            </a:r>
            <a:r>
              <a:rPr lang="en-GB" sz="3200" dirty="0"/>
              <a:t>sucrose will move out of the sieve tube/phloem into the surrounding tissue </a:t>
            </a:r>
            <a:r>
              <a:rPr lang="en-GB" sz="3200" dirty="0" smtClean="0"/>
              <a:t>by diffusion</a:t>
            </a:r>
          </a:p>
          <a:p>
            <a:pPr marL="114300" indent="0">
              <a:buNone/>
            </a:pPr>
            <a:endParaRPr lang="en-GB" sz="3200" dirty="0"/>
          </a:p>
          <a:p>
            <a:r>
              <a:rPr lang="en-GB" sz="3200" dirty="0" smtClean="0"/>
              <a:t>This </a:t>
            </a:r>
            <a:r>
              <a:rPr lang="en-GB" sz="3200" dirty="0"/>
              <a:t>lowers the water potential of the surrounding tissue, so the water from the </a:t>
            </a:r>
            <a:r>
              <a:rPr lang="en-GB" sz="3200" dirty="0" smtClean="0"/>
              <a:t>phloem follows </a:t>
            </a:r>
            <a:r>
              <a:rPr lang="en-GB" sz="3200" dirty="0"/>
              <a:t>by osmosis</a:t>
            </a:r>
          </a:p>
        </p:txBody>
      </p:sp>
    </p:spTree>
    <p:extLst>
      <p:ext uri="{BB962C8B-B14F-4D97-AF65-F5344CB8AC3E}">
        <p14:creationId xmlns:p14="http://schemas.microsoft.com/office/powerpoint/2010/main" val="1507195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142"/>
          </a:xfrm>
        </p:spPr>
        <p:txBody>
          <a:bodyPr>
            <a:normAutofit/>
          </a:bodyPr>
          <a:lstStyle/>
          <a:p>
            <a:r>
              <a:rPr lang="en-GB" dirty="0" smtClean="0"/>
              <a:t>Evaluating evidence: For mass flow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2268"/>
            <a:ext cx="10515600" cy="49746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 smtClean="0"/>
              <a:t>Uses phloem</a:t>
            </a:r>
            <a:r>
              <a:rPr lang="en-GB" dirty="0" smtClean="0"/>
              <a:t>: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r>
              <a:rPr lang="en-GB" sz="2800" dirty="0" smtClean="0"/>
              <a:t> Radioactively </a:t>
            </a:r>
            <a:r>
              <a:rPr lang="en-GB" sz="2800" dirty="0"/>
              <a:t>labelled carbon on CO2 used in photosynthesis will be found in the </a:t>
            </a:r>
            <a:r>
              <a:rPr lang="en-GB" sz="2800" dirty="0" smtClean="0"/>
              <a:t>phloem (</a:t>
            </a:r>
            <a:r>
              <a:rPr lang="en-GB" sz="2800" dirty="0"/>
              <a:t>in the sucrose)</a:t>
            </a:r>
          </a:p>
          <a:p>
            <a:r>
              <a:rPr lang="en-GB" sz="2800" dirty="0" smtClean="0"/>
              <a:t> Ringing </a:t>
            </a:r>
            <a:r>
              <a:rPr lang="en-GB" sz="2800" dirty="0"/>
              <a:t>of a tree, removing the phloem, leads to a build up of sugar above the ring</a:t>
            </a:r>
          </a:p>
          <a:p>
            <a:r>
              <a:rPr lang="en-GB" sz="2800" dirty="0" smtClean="0"/>
              <a:t> Aphid </a:t>
            </a:r>
            <a:r>
              <a:rPr lang="en-GB" sz="2800" dirty="0"/>
              <a:t>feeding on plants will have their mouth-parts connected to the </a:t>
            </a:r>
            <a:r>
              <a:rPr lang="en-GB" sz="2800" dirty="0" smtClean="0"/>
              <a:t>phloem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7048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26" y="515155"/>
            <a:ext cx="5086350" cy="5563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www.oldschool.com.sg/modpub/16723450504b651dfab969b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251" y="1803043"/>
            <a:ext cx="4829175" cy="363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39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7887" y="566670"/>
            <a:ext cx="7856113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Uses </a:t>
            </a:r>
            <a:r>
              <a:rPr lang="en-GB" sz="3600" dirty="0" smtClean="0"/>
              <a:t>ATP</a:t>
            </a:r>
            <a:endParaRPr lang="en-GB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 smtClean="0"/>
              <a:t>Companion cells have many mitochondria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 smtClean="0"/>
              <a:t>Metabolic poisons that inhibit respiration will stop translocation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 smtClean="0"/>
              <a:t>Rate of flow of sugars in phloem is very fast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algn="ctr"/>
            <a:r>
              <a:rPr lang="en-GB" sz="3600" dirty="0" smtClean="0"/>
              <a:t>Uses </a:t>
            </a:r>
            <a:r>
              <a:rPr lang="en-GB" sz="3600" dirty="0"/>
              <a:t>H</a:t>
            </a:r>
            <a:r>
              <a:rPr lang="en-GB" sz="3600" dirty="0" smtClean="0"/>
              <a:t>+</a:t>
            </a:r>
          </a:p>
          <a:p>
            <a:pPr algn="ctr"/>
            <a:endParaRPr lang="en-GB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 smtClean="0"/>
              <a:t>pH </a:t>
            </a:r>
            <a:r>
              <a:rPr lang="en-GB" sz="2800" dirty="0"/>
              <a:t>of companion cells higher than surrounding cells (loses H+, less acidic)</a:t>
            </a:r>
          </a:p>
        </p:txBody>
      </p:sp>
    </p:spTree>
    <p:extLst>
      <p:ext uri="{BB962C8B-B14F-4D97-AF65-F5344CB8AC3E}">
        <p14:creationId xmlns:p14="http://schemas.microsoft.com/office/powerpoint/2010/main" val="6412303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</TotalTime>
  <Words>1782</Words>
  <Application>Microsoft Office PowerPoint</Application>
  <PresentationFormat>Custom</PresentationFormat>
  <Paragraphs>203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58" baseType="lpstr">
      <vt:lpstr>Office Theme</vt:lpstr>
      <vt:lpstr>Adjacency</vt:lpstr>
      <vt:lpstr>Transport</vt:lpstr>
      <vt:lpstr>Key concepts</vt:lpstr>
      <vt:lpstr>PowerPoint Presentation</vt:lpstr>
      <vt:lpstr>Mass flow hypothesis. </vt:lpstr>
      <vt:lpstr>PowerPoint Presentation</vt:lpstr>
      <vt:lpstr>PowerPoint Presentation</vt:lpstr>
      <vt:lpstr>Evaluating evidence: For mass flow</vt:lpstr>
      <vt:lpstr>PowerPoint Presentation</vt:lpstr>
      <vt:lpstr>PowerPoint Presentation</vt:lpstr>
      <vt:lpstr>Against mass flow</vt:lpstr>
      <vt:lpstr>Radioactive tracers.  </vt:lpstr>
      <vt:lpstr>Task</vt:lpstr>
      <vt:lpstr>Answers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Root pressure.</vt:lpstr>
      <vt:lpstr>How does water move up the xylem (in the stem)?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Measuring rate of transpiration?</vt:lpstr>
      <vt:lpstr>Other questions</vt:lpstr>
      <vt:lpstr>PowerPoint Presentation</vt:lpstr>
      <vt:lpstr>PowerPoint Presentation</vt:lpstr>
      <vt:lpstr>Oxygen dissociation curve</vt:lpstr>
      <vt:lpstr>Oxygen Dissociation Curve</vt:lpstr>
      <vt:lpstr>Loading and unloading of oxygen. </vt:lpstr>
      <vt:lpstr>Graph – Bohr Shift</vt:lpstr>
      <vt:lpstr>EXPLAIN THE SIGNIFICANCE OF THE BOHR EFFECT. 2 MARKS</vt:lpstr>
      <vt:lpstr>EXPLAIN THE SIGNIFICANCE OF THE BOHR EFFECT. 2 MARKS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Transporting solutes in plants.</dc:title>
  <dc:creator>Lindsey Brown</dc:creator>
  <cp:lastModifiedBy>Mike Brown</cp:lastModifiedBy>
  <cp:revision>45</cp:revision>
  <dcterms:created xsi:type="dcterms:W3CDTF">2016-04-14T09:36:59Z</dcterms:created>
  <dcterms:modified xsi:type="dcterms:W3CDTF">2016-04-15T09:01:16Z</dcterms:modified>
</cp:coreProperties>
</file>