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6" r:id="rId6"/>
    <p:sldId id="287" r:id="rId7"/>
    <p:sldId id="260" r:id="rId8"/>
    <p:sldId id="261" r:id="rId9"/>
    <p:sldId id="282" r:id="rId10"/>
    <p:sldId id="28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90" r:id="rId21"/>
    <p:sldId id="291" r:id="rId22"/>
    <p:sldId id="271" r:id="rId23"/>
    <p:sldId id="272" r:id="rId24"/>
    <p:sldId id="275" r:id="rId25"/>
    <p:sldId id="276" r:id="rId26"/>
    <p:sldId id="273" r:id="rId27"/>
    <p:sldId id="274" r:id="rId28"/>
    <p:sldId id="277" r:id="rId29"/>
    <p:sldId id="278" r:id="rId30"/>
    <p:sldId id="279" r:id="rId31"/>
    <p:sldId id="280" r:id="rId32"/>
    <p:sldId id="281" r:id="rId33"/>
    <p:sldId id="284" r:id="rId34"/>
    <p:sldId id="285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7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9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0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91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7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6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4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7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46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4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EBE9-385F-4698-8C24-030F6DED8DFE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A8A0-4341-4C4C-82AC-D60C2CE8A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3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Enzymes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Revsion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873" y="1564105"/>
            <a:ext cx="8481727" cy="42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Enzyme graphs – you have to know these!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Describe</a:t>
            </a:r>
            <a:r>
              <a:rPr lang="en-GB" dirty="0" smtClean="0"/>
              <a:t>-describe the shape of the graph</a:t>
            </a:r>
          </a:p>
          <a:p>
            <a:r>
              <a:rPr lang="en-GB" b="1" dirty="0" smtClean="0"/>
              <a:t>Explain</a:t>
            </a:r>
            <a:r>
              <a:rPr lang="en-GB" dirty="0" smtClean="0"/>
              <a:t>- tell me what is happening biologically to explain the shape of the graph</a:t>
            </a:r>
          </a:p>
          <a:p>
            <a:r>
              <a:rPr lang="en-GB" dirty="0" smtClean="0"/>
              <a:t>Factors effecting enzyme action</a:t>
            </a:r>
          </a:p>
          <a:p>
            <a:pPr lvl="1"/>
            <a:r>
              <a:rPr lang="en-GB" dirty="0" smtClean="0"/>
              <a:t>Temperature</a:t>
            </a:r>
          </a:p>
          <a:p>
            <a:pPr lvl="1"/>
            <a:r>
              <a:rPr lang="en-GB" dirty="0" smtClean="0"/>
              <a:t>pH</a:t>
            </a:r>
          </a:p>
          <a:p>
            <a:pPr lvl="1"/>
            <a:r>
              <a:rPr lang="en-GB" dirty="0" smtClean="0"/>
              <a:t>Concentration substrate</a:t>
            </a:r>
          </a:p>
          <a:p>
            <a:pPr lvl="1"/>
            <a:r>
              <a:rPr lang="en-GB" dirty="0" smtClean="0"/>
              <a:t>Concentration of enzyme</a:t>
            </a:r>
          </a:p>
          <a:p>
            <a:r>
              <a:rPr lang="en-GB" b="1" dirty="0" smtClean="0"/>
              <a:t>Controlled experiment</a:t>
            </a:r>
          </a:p>
          <a:p>
            <a:pPr lvl="1"/>
            <a:r>
              <a:rPr lang="en-GB" dirty="0" smtClean="0"/>
              <a:t>Boiled enzyme, cooled and then repeat experiment –all other conditions remain the same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8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455" y="2608407"/>
            <a:ext cx="5001377" cy="2696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4308" y="3080737"/>
            <a:ext cx="4383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 the temperature rises, reacting molecules have more and more </a:t>
            </a:r>
            <a:r>
              <a:rPr lang="en-GB" b="1" dirty="0" smtClean="0"/>
              <a:t>kinetic energy</a:t>
            </a:r>
            <a:r>
              <a:rPr lang="en-GB" dirty="0" smtClean="0"/>
              <a:t>. This increases the chances of a </a:t>
            </a:r>
            <a:r>
              <a:rPr lang="en-GB" b="1" dirty="0" smtClean="0"/>
              <a:t>successful collision</a:t>
            </a:r>
            <a:r>
              <a:rPr lang="en-GB" dirty="0" smtClean="0"/>
              <a:t> and more </a:t>
            </a:r>
            <a:r>
              <a:rPr lang="en-GB" b="1" dirty="0" smtClean="0"/>
              <a:t>enzyme substrate complexes</a:t>
            </a:r>
            <a:r>
              <a:rPr lang="en-GB" dirty="0" smtClean="0"/>
              <a:t> so the rate increases. 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414085" y="2940880"/>
            <a:ext cx="337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Above this temperature the enzyme structure begins to break down (</a:t>
            </a:r>
            <a:r>
              <a:rPr lang="en-GB" b="1" dirty="0" smtClean="0"/>
              <a:t>denature</a:t>
            </a:r>
            <a:r>
              <a:rPr lang="en-GB" dirty="0" smtClean="0"/>
              <a:t>) since at higher temperatures the hydrogen, disulphide and ionic bonds that hold the </a:t>
            </a:r>
            <a:r>
              <a:rPr lang="en-GB" b="1" dirty="0" smtClean="0"/>
              <a:t>tertiary structure in shape</a:t>
            </a:r>
            <a:r>
              <a:rPr lang="en-GB" dirty="0" smtClean="0"/>
              <a:t> are broken as the enzyme molecules gain even more kinetic energy. This results in a </a:t>
            </a:r>
            <a:r>
              <a:rPr lang="en-GB" b="1" dirty="0" smtClean="0"/>
              <a:t>change of shape of the active site</a:t>
            </a:r>
            <a:r>
              <a:rPr lang="en-GB" dirty="0" smtClean="0"/>
              <a:t>- firstly rate slows as substrate less easily fits into active site (45C) until 60C when enzyme no longer bind to the substrate (denatured)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97943" y="11315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There is a certain temperature at which an enzyme's </a:t>
            </a:r>
          </a:p>
          <a:p>
            <a:r>
              <a:rPr lang="en-GB" dirty="0" smtClean="0"/>
              <a:t>catalytic activity is at its greatest (see graph). </a:t>
            </a:r>
          </a:p>
          <a:p>
            <a:r>
              <a:rPr lang="en-GB" dirty="0" smtClean="0"/>
              <a:t>This </a:t>
            </a:r>
            <a:r>
              <a:rPr lang="en-GB" b="1" dirty="0" smtClean="0"/>
              <a:t>optimal temperature </a:t>
            </a:r>
            <a:r>
              <a:rPr lang="en-GB" dirty="0" smtClean="0"/>
              <a:t>is usually around human body temperature (37.5C) for the enzymes in human cells.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9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46" y="227570"/>
            <a:ext cx="7411453" cy="65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850" y="1764632"/>
            <a:ext cx="7587837" cy="4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16" y="167431"/>
            <a:ext cx="7190623" cy="65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586554"/>
            <a:ext cx="7355305" cy="58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121" y="1027906"/>
            <a:ext cx="5933514" cy="4915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125" y="890337"/>
            <a:ext cx="5932815" cy="4863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125" y="5891672"/>
            <a:ext cx="54864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25890"/>
            <a:ext cx="7684168" cy="55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8677"/>
            <a:ext cx="4073191" cy="2473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2610" y="1828954"/>
            <a:ext cx="718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 of a solution measure of H+ ion concentration</a:t>
            </a:r>
          </a:p>
          <a:p>
            <a:r>
              <a:rPr lang="en-GB" dirty="0" smtClean="0"/>
              <a:t>A change in pH:-</a:t>
            </a:r>
          </a:p>
          <a:p>
            <a:pPr marL="342900" indent="-342900">
              <a:buAutoNum type="arabicPeriod"/>
            </a:pPr>
            <a:r>
              <a:rPr lang="en-GB" dirty="0" smtClean="0"/>
              <a:t>alters charges on amino acids that make up the active site of the enzyme. Substrate can no longer attach to active site-No ENZYME SUBSTRATE COMPLEXES FORM.</a:t>
            </a:r>
          </a:p>
          <a:p>
            <a:pPr marL="342900" indent="-342900">
              <a:buAutoNum type="arabicPeriod"/>
            </a:pPr>
            <a:r>
              <a:rPr lang="en-GB" dirty="0" smtClean="0"/>
              <a:t>Large pH changes cause bonds maintaining tertiary structure to be broken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 smtClean="0"/>
              <a:t>Hydrogen and ionic bonds are bond affected by 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5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enzyme?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protein or RNA that acts as a catalyst and so alters the speed of a chemical reaction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2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505" y="950350"/>
            <a:ext cx="7502572" cy="52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037" y="1187115"/>
            <a:ext cx="9233442" cy="383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9" y="1690688"/>
            <a:ext cx="6008269" cy="344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97" y="1181101"/>
            <a:ext cx="6289208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9" y="2387558"/>
            <a:ext cx="70961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451" y="1066801"/>
            <a:ext cx="6591844" cy="3761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37" y="922171"/>
            <a:ext cx="5414211" cy="44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3" y="49752"/>
            <a:ext cx="10515600" cy="4770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Effect substrate concentration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12" y="2703345"/>
            <a:ext cx="2762250" cy="17240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673642" y="3858126"/>
            <a:ext cx="1443790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649579"/>
            <a:ext cx="2602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substrate concentration</a:t>
            </a:r>
          </a:p>
          <a:p>
            <a:r>
              <a:rPr lang="en-GB" dirty="0" smtClean="0"/>
              <a:t>Not all </a:t>
            </a:r>
            <a:r>
              <a:rPr lang="en-GB" b="1" dirty="0" smtClean="0"/>
              <a:t>active sites </a:t>
            </a:r>
            <a:r>
              <a:rPr lang="en-GB" dirty="0" smtClean="0"/>
              <a:t>occupied</a:t>
            </a:r>
          </a:p>
          <a:p>
            <a:r>
              <a:rPr lang="en-GB" dirty="0" smtClean="0"/>
              <a:t>Limited number of substrate molecules the enzyme can collide with</a:t>
            </a:r>
          </a:p>
          <a:p>
            <a:r>
              <a:rPr lang="en-GB" dirty="0" smtClean="0"/>
              <a:t>Enzymes not at full capacity</a:t>
            </a:r>
          </a:p>
          <a:p>
            <a:r>
              <a:rPr lang="en-GB" b="1" dirty="0" smtClean="0"/>
              <a:t>Limiting factor substrate</a:t>
            </a:r>
            <a:endParaRPr lang="en-GB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566610" y="3565357"/>
            <a:ext cx="0" cy="107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34163" y="4780548"/>
            <a:ext cx="325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Vmax rate of reaction at it’s maximum. All enzyme’s active sites are full (saturated)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8758989" y="2365028"/>
            <a:ext cx="335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Excess substrate</a:t>
            </a:r>
          </a:p>
          <a:p>
            <a:r>
              <a:rPr lang="en-GB" dirty="0" smtClean="0"/>
              <a:t>All active sites are full</a:t>
            </a:r>
          </a:p>
          <a:p>
            <a:r>
              <a:rPr lang="en-GB" dirty="0" smtClean="0"/>
              <a:t>The enzyme/substrate complex has to dissociate before the active sites are free to accommodate more substrate. </a:t>
            </a:r>
          </a:p>
          <a:p>
            <a:r>
              <a:rPr lang="en-GB" b="1" dirty="0" smtClean="0"/>
              <a:t>Limiting factor enzyme</a:t>
            </a:r>
            <a:endParaRPr lang="en-GB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18346" y="3565357"/>
            <a:ext cx="1979696" cy="1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998" y="526838"/>
            <a:ext cx="6949992" cy="20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105" y="102803"/>
            <a:ext cx="6828641" cy="606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228" y="1179093"/>
            <a:ext cx="8262013" cy="46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enzyme concentration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621" y="1792919"/>
            <a:ext cx="8764504" cy="4103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4526" y="1275347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add any key terms?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2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126" y="623445"/>
            <a:ext cx="7494082" cy="5641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6400" y="858253"/>
            <a:ext cx="2197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words </a:t>
            </a:r>
          </a:p>
          <a:p>
            <a:r>
              <a:rPr lang="en-GB" dirty="0" smtClean="0"/>
              <a:t>active site</a:t>
            </a:r>
          </a:p>
          <a:p>
            <a:r>
              <a:rPr lang="en-GB" dirty="0" smtClean="0"/>
              <a:t>Complimentary to</a:t>
            </a:r>
          </a:p>
          <a:p>
            <a:r>
              <a:rPr lang="en-GB" dirty="0" smtClean="0"/>
              <a:t>Enzyme substrate complexes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8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Biological catalysts</a:t>
            </a:r>
          </a:p>
          <a:p>
            <a:r>
              <a:rPr lang="en-GB" dirty="0" smtClean="0"/>
              <a:t>Activation energy</a:t>
            </a:r>
          </a:p>
          <a:p>
            <a:r>
              <a:rPr lang="en-GB" dirty="0" smtClean="0"/>
              <a:t>Active site</a:t>
            </a:r>
          </a:p>
          <a:p>
            <a:r>
              <a:rPr lang="en-GB" dirty="0" smtClean="0"/>
              <a:t>Complimentary shape</a:t>
            </a:r>
          </a:p>
          <a:p>
            <a:r>
              <a:rPr lang="en-GB" dirty="0" smtClean="0"/>
              <a:t>Enzyme substrate complex</a:t>
            </a:r>
          </a:p>
          <a:p>
            <a:r>
              <a:rPr lang="en-GB" dirty="0" smtClean="0"/>
              <a:t>Globular protein</a:t>
            </a:r>
          </a:p>
          <a:p>
            <a:r>
              <a:rPr lang="en-GB" dirty="0" smtClean="0"/>
              <a:t>Tertiary structure</a:t>
            </a:r>
          </a:p>
          <a:p>
            <a:r>
              <a:rPr lang="en-GB" dirty="0" smtClean="0"/>
              <a:t>Successful collisions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7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12" y="1961440"/>
            <a:ext cx="5200650" cy="287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204" y="2041692"/>
            <a:ext cx="53911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275" y="345373"/>
            <a:ext cx="7126506" cy="58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281" y="1411705"/>
            <a:ext cx="8960244" cy="45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38" y="1584994"/>
            <a:ext cx="665859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124" y="1513838"/>
            <a:ext cx="5954629" cy="40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84" y="2172086"/>
            <a:ext cx="10189146" cy="39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48" y="365125"/>
            <a:ext cx="6761748" cy="5779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915" y="414045"/>
            <a:ext cx="6544209" cy="56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7" y="1251285"/>
            <a:ext cx="9814998" cy="47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enzymes work?-Action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Catalyse reactions both inside (intracellular) or outside (extracellular) of a cell.</a:t>
            </a:r>
          </a:p>
          <a:p>
            <a:r>
              <a:rPr lang="en-GB" dirty="0" smtClean="0"/>
              <a:t>Can any one give an example of extracellular enzymes?</a:t>
            </a:r>
          </a:p>
          <a:p>
            <a:pPr lvl="1"/>
            <a:r>
              <a:rPr lang="en-GB" dirty="0" smtClean="0"/>
              <a:t>Digestive enzymes</a:t>
            </a:r>
          </a:p>
          <a:p>
            <a:r>
              <a:rPr lang="en-GB" dirty="0" smtClean="0"/>
              <a:t>Enzymes lower the activation energy</a:t>
            </a:r>
          </a:p>
          <a:p>
            <a:r>
              <a:rPr lang="en-GB" dirty="0" smtClean="0"/>
              <a:t>Why is this important?</a:t>
            </a:r>
          </a:p>
          <a:p>
            <a:pPr lvl="1"/>
            <a:r>
              <a:rPr lang="en-GB" dirty="0" smtClean="0"/>
              <a:t>Allows reactions to occur at lower the temperature like the body (37°C)</a:t>
            </a:r>
          </a:p>
          <a:p>
            <a:r>
              <a:rPr lang="en-GB" dirty="0" smtClean="0"/>
              <a:t>Enzyme plus substrate forms enzyme substrate complex which then forms enzyme product complex before product is release and enzyme’s active site is now empty.</a:t>
            </a:r>
          </a:p>
          <a:p>
            <a:r>
              <a:rPr lang="en-GB" dirty="0" smtClean="0"/>
              <a:t>Enzymes can be re used therefore only need a small amount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9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221" y="610643"/>
            <a:ext cx="6741964" cy="55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084" y="2460001"/>
            <a:ext cx="9504989" cy="32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Remember protein structure</a:t>
            </a:r>
          </a:p>
          <a:p>
            <a:r>
              <a:rPr lang="en-GB" dirty="0" smtClean="0"/>
              <a:t>They are globular proteins that are soluble</a:t>
            </a:r>
          </a:p>
          <a:p>
            <a:r>
              <a:rPr lang="en-GB" dirty="0" smtClean="0"/>
              <a:t>Have tertiary structure </a:t>
            </a:r>
          </a:p>
          <a:p>
            <a:pPr lvl="1"/>
            <a:r>
              <a:rPr lang="en-GB" dirty="0" smtClean="0"/>
              <a:t>What are the bonds involved in tertiary structure of a protein?</a:t>
            </a:r>
          </a:p>
          <a:p>
            <a:pPr lvl="2"/>
            <a:r>
              <a:rPr lang="en-GB" dirty="0" smtClean="0"/>
              <a:t>Ionic, hydrogen, disulphide bridges and hydrophobic interactions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5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 of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Lock and key – earlier model, enzymes had a rigid structure</a:t>
            </a:r>
          </a:p>
          <a:p>
            <a:pPr marL="514350" indent="-514350">
              <a:buAutoNum type="arabicPeriod"/>
            </a:pPr>
            <a:r>
              <a:rPr lang="en-GB" dirty="0" smtClean="0"/>
              <a:t>Induced fit – modified version of lock and key</a:t>
            </a:r>
          </a:p>
          <a:p>
            <a:pPr marL="971550" lvl="1" indent="-514350">
              <a:buAutoNum type="arabicPeriod"/>
            </a:pPr>
            <a:r>
              <a:rPr lang="en-GB" dirty="0" smtClean="0"/>
              <a:t>Takes into account that enzyme shape is flexible not rigid</a:t>
            </a:r>
          </a:p>
          <a:p>
            <a:pPr marL="971550" lvl="1" indent="-514350">
              <a:buAutoNum type="arabicPeriod"/>
            </a:pPr>
            <a:r>
              <a:rPr lang="en-GB" dirty="0"/>
              <a:t>C</a:t>
            </a:r>
            <a:r>
              <a:rPr lang="en-GB" dirty="0" smtClean="0"/>
              <a:t>hange in shape puts pressure on the bond lowering the activation energy-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5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484" y="1208447"/>
            <a:ext cx="8916653" cy="48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589</Words>
  <Application>Microsoft Office PowerPoint</Application>
  <PresentationFormat>Widescreen</PresentationFormat>
  <Paragraphs>77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Enzymes</vt:lpstr>
      <vt:lpstr>What is an enzyme?</vt:lpstr>
      <vt:lpstr>Key Terminology</vt:lpstr>
      <vt:lpstr>How do enzymes work?-Action</vt:lpstr>
      <vt:lpstr>PowerPoint Presentation</vt:lpstr>
      <vt:lpstr>PowerPoint Presentation</vt:lpstr>
      <vt:lpstr>Structure</vt:lpstr>
      <vt:lpstr>Theories of action</vt:lpstr>
      <vt:lpstr>PowerPoint Presentation</vt:lpstr>
      <vt:lpstr>PowerPoint Presentation</vt:lpstr>
      <vt:lpstr>Enzyme graphs – you have to know these!</vt:lpstr>
      <vt:lpstr>Temperature</vt:lpstr>
      <vt:lpstr>PowerPoint Presentation</vt:lpstr>
      <vt:lpstr>Mark scheme</vt:lpstr>
      <vt:lpstr>PowerPoint Presentation</vt:lpstr>
      <vt:lpstr>PowerPoint Presentation</vt:lpstr>
      <vt:lpstr>PowerPoint Presentation</vt:lpstr>
      <vt:lpstr>PowerPoint Presentation</vt:lpstr>
      <vt:lpstr>pH</vt:lpstr>
      <vt:lpstr>PowerPoint Presentation</vt:lpstr>
      <vt:lpstr>PowerPoint Presentation</vt:lpstr>
      <vt:lpstr>Question</vt:lpstr>
      <vt:lpstr>PowerPoint Presentation</vt:lpstr>
      <vt:lpstr>PowerPoint Presentation</vt:lpstr>
      <vt:lpstr>Effect substrate concentration</vt:lpstr>
      <vt:lpstr>PowerPoint Presentation</vt:lpstr>
      <vt:lpstr>PowerPoint Presentation</vt:lpstr>
      <vt:lpstr>Effect enzyme concentration</vt:lpstr>
      <vt:lpstr>PowerPoint Presentation</vt:lpstr>
      <vt:lpstr>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Jackie</dc:creator>
  <cp:lastModifiedBy>Jacqueline Glen</cp:lastModifiedBy>
  <cp:revision>19</cp:revision>
  <dcterms:created xsi:type="dcterms:W3CDTF">2016-05-15T19:51:36Z</dcterms:created>
  <dcterms:modified xsi:type="dcterms:W3CDTF">2016-05-16T12:35:33Z</dcterms:modified>
</cp:coreProperties>
</file>