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8" r:id="rId2"/>
    <p:sldId id="259" r:id="rId3"/>
    <p:sldId id="260" r:id="rId4"/>
    <p:sldId id="262" r:id="rId5"/>
    <p:sldId id="263" r:id="rId6"/>
    <p:sldId id="264" r:id="rId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55" autoAdjust="0"/>
    <p:restoredTop sz="99625" autoAdjust="0"/>
  </p:normalViewPr>
  <p:slideViewPr>
    <p:cSldViewPr snapToGrid="0" snapToObjects="1">
      <p:cViewPr varScale="1">
        <p:scale>
          <a:sx n="105" d="100"/>
          <a:sy n="105" d="100"/>
        </p:scale>
        <p:origin x="31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4BEC769-AD22-4AA9-BAD6-E937CEB7B22E}" type="datetimeFigureOut">
              <a:rPr lang="en-GB" smtClean="0"/>
              <a:t>18/05/2016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899A26C-1DFF-416B-BE3C-4AFD3A2A07EF}" type="slidenum">
              <a:rPr lang="en-GB" smtClean="0"/>
              <a:t>‹#›</a:t>
            </a:fld>
            <a:endParaRPr lang="en-GB"/>
          </a:p>
        </p:txBody>
      </p:sp>
    </p:spTree>
    <p:extLst>
      <p:ext uri="{BB962C8B-B14F-4D97-AF65-F5344CB8AC3E}">
        <p14:creationId xmlns:p14="http://schemas.microsoft.com/office/powerpoint/2010/main" val="3229391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99A26C-1DFF-416B-BE3C-4AFD3A2A07EF}" type="slidenum">
              <a:rPr lang="en-GB" smtClean="0"/>
              <a:t>1</a:t>
            </a:fld>
            <a:endParaRPr lang="en-GB"/>
          </a:p>
        </p:txBody>
      </p:sp>
    </p:spTree>
    <p:extLst>
      <p:ext uri="{BB962C8B-B14F-4D97-AF65-F5344CB8AC3E}">
        <p14:creationId xmlns:p14="http://schemas.microsoft.com/office/powerpoint/2010/main" val="3574113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99A26C-1DFF-416B-BE3C-4AFD3A2A07EF}" type="slidenum">
              <a:rPr lang="en-GB" smtClean="0"/>
              <a:t>2</a:t>
            </a:fld>
            <a:endParaRPr lang="en-GB"/>
          </a:p>
        </p:txBody>
      </p:sp>
    </p:spTree>
    <p:extLst>
      <p:ext uri="{BB962C8B-B14F-4D97-AF65-F5344CB8AC3E}">
        <p14:creationId xmlns:p14="http://schemas.microsoft.com/office/powerpoint/2010/main" val="882207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99A26C-1DFF-416B-BE3C-4AFD3A2A07EF}" type="slidenum">
              <a:rPr lang="en-GB" smtClean="0"/>
              <a:t>3</a:t>
            </a:fld>
            <a:endParaRPr lang="en-GB"/>
          </a:p>
        </p:txBody>
      </p:sp>
    </p:spTree>
    <p:extLst>
      <p:ext uri="{BB962C8B-B14F-4D97-AF65-F5344CB8AC3E}">
        <p14:creationId xmlns:p14="http://schemas.microsoft.com/office/powerpoint/2010/main" val="1571989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99A26C-1DFF-416B-BE3C-4AFD3A2A07EF}" type="slidenum">
              <a:rPr lang="en-GB" smtClean="0"/>
              <a:t>4</a:t>
            </a:fld>
            <a:endParaRPr lang="en-GB"/>
          </a:p>
        </p:txBody>
      </p:sp>
    </p:spTree>
    <p:extLst>
      <p:ext uri="{BB962C8B-B14F-4D97-AF65-F5344CB8AC3E}">
        <p14:creationId xmlns:p14="http://schemas.microsoft.com/office/powerpoint/2010/main" val="1571989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1D45364B-EF7C-754A-975D-E17FBDABFC01}"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3747932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D45364B-EF7C-754A-975D-E17FBDABFC01}"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2155678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D45364B-EF7C-754A-975D-E17FBDABFC01}"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2048253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D45364B-EF7C-754A-975D-E17FBDABFC01}"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320159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1D45364B-EF7C-754A-975D-E17FBDABFC01}"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809254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1D45364B-EF7C-754A-975D-E17FBDABFC01}" type="datetimeFigureOut">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2462184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1D45364B-EF7C-754A-975D-E17FBDABFC01}" type="datetimeFigureOut">
              <a:rPr lang="en-US" smtClean="0"/>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27079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1D45364B-EF7C-754A-975D-E17FBDABFC01}" type="datetimeFigureOut">
              <a:rPr lang="en-US" smtClean="0"/>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332338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5364B-EF7C-754A-975D-E17FBDABFC01}" type="datetimeFigureOut">
              <a:rPr lang="en-US" smtClean="0"/>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4145047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D45364B-EF7C-754A-975D-E17FBDABFC01}" type="datetimeFigureOut">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627595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D45364B-EF7C-754A-975D-E17FBDABFC01}" type="datetimeFigureOut">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5BAEA-D5B7-3644-8455-453627429A61}" type="slidenum">
              <a:rPr lang="en-US" smtClean="0"/>
              <a:t>‹#›</a:t>
            </a:fld>
            <a:endParaRPr lang="en-US"/>
          </a:p>
        </p:txBody>
      </p:sp>
    </p:spTree>
    <p:extLst>
      <p:ext uri="{BB962C8B-B14F-4D97-AF65-F5344CB8AC3E}">
        <p14:creationId xmlns:p14="http://schemas.microsoft.com/office/powerpoint/2010/main" val="2152646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45364B-EF7C-754A-975D-E17FBDABFC01}" type="datetimeFigureOut">
              <a:rPr lang="en-US" smtClean="0"/>
              <a:t>5/18/2016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F5BAEA-D5B7-3644-8455-453627429A61}" type="slidenum">
              <a:rPr lang="en-US" smtClean="0"/>
              <a:t>‹#›</a:t>
            </a:fld>
            <a:endParaRPr lang="en-US"/>
          </a:p>
        </p:txBody>
      </p:sp>
    </p:spTree>
    <p:extLst>
      <p:ext uri="{BB962C8B-B14F-4D97-AF65-F5344CB8AC3E}">
        <p14:creationId xmlns:p14="http://schemas.microsoft.com/office/powerpoint/2010/main" val="2013755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00283" y="4762876"/>
            <a:ext cx="1805904" cy="646331"/>
          </a:xfrm>
          <a:prstGeom prst="rect">
            <a:avLst/>
          </a:prstGeom>
          <a:solidFill>
            <a:schemeClr val="tx1"/>
          </a:solidFill>
        </p:spPr>
        <p:txBody>
          <a:bodyPr wrap="square" rtlCol="0">
            <a:spAutoFit/>
          </a:bodyPr>
          <a:lstStyle/>
          <a:p>
            <a:pPr algn="ctr"/>
            <a:r>
              <a:rPr lang="en-US" b="1" dirty="0" smtClean="0">
                <a:solidFill>
                  <a:schemeClr val="bg1"/>
                </a:solidFill>
              </a:rPr>
              <a:t>GOVERNMENT FAILURE</a:t>
            </a:r>
            <a:endParaRPr lang="en-US" b="1" dirty="0">
              <a:solidFill>
                <a:schemeClr val="bg1"/>
              </a:solidFill>
            </a:endParaRPr>
          </a:p>
        </p:txBody>
      </p:sp>
      <p:cxnSp>
        <p:nvCxnSpPr>
          <p:cNvPr id="17" name="Straight Connector 16"/>
          <p:cNvCxnSpPr/>
          <p:nvPr/>
        </p:nvCxnSpPr>
        <p:spPr>
          <a:xfrm>
            <a:off x="-44356" y="4212856"/>
            <a:ext cx="9144000" cy="32560"/>
          </a:xfrm>
          <a:prstGeom prst="line">
            <a:avLst/>
          </a:prstGeom>
          <a:ln/>
        </p:spPr>
        <p:style>
          <a:lnRef idx="3">
            <a:schemeClr val="dk1"/>
          </a:lnRef>
          <a:fillRef idx="0">
            <a:schemeClr val="dk1"/>
          </a:fillRef>
          <a:effectRef idx="2">
            <a:schemeClr val="dk1"/>
          </a:effectRef>
          <a:fontRef idx="minor">
            <a:schemeClr val="tx1"/>
          </a:fontRef>
        </p:style>
      </p:cxnSp>
      <p:cxnSp>
        <p:nvCxnSpPr>
          <p:cNvPr id="19" name="Straight Connector 18"/>
          <p:cNvCxnSpPr/>
          <p:nvPr/>
        </p:nvCxnSpPr>
        <p:spPr>
          <a:xfrm>
            <a:off x="4548711" y="91781"/>
            <a:ext cx="0" cy="6766219"/>
          </a:xfrm>
          <a:prstGeom prst="line">
            <a:avLst/>
          </a:prstGeom>
          <a:ln/>
        </p:spPr>
        <p:style>
          <a:lnRef idx="3">
            <a:schemeClr val="dk1"/>
          </a:lnRef>
          <a:fillRef idx="0">
            <a:schemeClr val="dk1"/>
          </a:fillRef>
          <a:effectRef idx="2">
            <a:schemeClr val="dk1"/>
          </a:effectRef>
          <a:fontRef idx="minor">
            <a:schemeClr val="tx1"/>
          </a:fontRef>
        </p:style>
      </p:cxnSp>
      <p:sp>
        <p:nvSpPr>
          <p:cNvPr id="4" name="TextBox 3"/>
          <p:cNvSpPr txBox="1"/>
          <p:nvPr/>
        </p:nvSpPr>
        <p:spPr>
          <a:xfrm>
            <a:off x="2583012" y="61232"/>
            <a:ext cx="4181336" cy="954107"/>
          </a:xfrm>
          <a:prstGeom prst="rect">
            <a:avLst/>
          </a:prstGeom>
          <a:solidFill>
            <a:schemeClr val="tx1"/>
          </a:solidFill>
        </p:spPr>
        <p:txBody>
          <a:bodyPr wrap="square" rtlCol="0">
            <a:spAutoFit/>
          </a:bodyPr>
          <a:lstStyle/>
          <a:p>
            <a:pPr algn="ctr"/>
            <a:r>
              <a:rPr lang="en-US" sz="2400" b="1" u="sng" dirty="0" smtClean="0">
                <a:solidFill>
                  <a:srgbClr val="FFFF00"/>
                </a:solidFill>
              </a:rPr>
              <a:t>MICROECONOMICS OVERVIEW</a:t>
            </a:r>
          </a:p>
          <a:p>
            <a:pPr algn="ctr"/>
            <a:r>
              <a:rPr lang="en-US" b="1" dirty="0" smtClean="0">
                <a:solidFill>
                  <a:schemeClr val="bg1"/>
                </a:solidFill>
              </a:rPr>
              <a:t>THE BASIC ECONOMIC PROBLEM</a:t>
            </a:r>
          </a:p>
          <a:p>
            <a:pPr algn="ctr"/>
            <a:r>
              <a:rPr lang="en-US" sz="700" b="1" dirty="0" smtClean="0">
                <a:solidFill>
                  <a:schemeClr val="bg1"/>
                </a:solidFill>
              </a:rPr>
              <a:t>Scarcity (resources), unlimited wants forces a choice which involves an opportunity cost. There is not enough for everyone so how best to distribute our scarce resources to meet </a:t>
            </a:r>
            <a:r>
              <a:rPr lang="en-US" sz="700" b="1" dirty="0" err="1" smtClean="0">
                <a:solidFill>
                  <a:schemeClr val="bg1"/>
                </a:solidFill>
              </a:rPr>
              <a:t>everyones</a:t>
            </a:r>
            <a:r>
              <a:rPr lang="en-US" sz="700" b="1" dirty="0" smtClean="0">
                <a:solidFill>
                  <a:schemeClr val="bg1"/>
                </a:solidFill>
              </a:rPr>
              <a:t> wants.</a:t>
            </a:r>
            <a:endParaRPr lang="en-US" sz="700" b="1" dirty="0">
              <a:solidFill>
                <a:schemeClr val="bg1"/>
              </a:solidFill>
            </a:endParaRPr>
          </a:p>
        </p:txBody>
      </p:sp>
      <p:sp>
        <p:nvSpPr>
          <p:cNvPr id="25" name="TextBox 24"/>
          <p:cNvSpPr txBox="1"/>
          <p:nvPr/>
        </p:nvSpPr>
        <p:spPr>
          <a:xfrm>
            <a:off x="78757" y="4284392"/>
            <a:ext cx="1220963" cy="1361911"/>
          </a:xfrm>
          <a:prstGeom prst="rect">
            <a:avLst/>
          </a:prstGeom>
          <a:solidFill>
            <a:srgbClr val="FFFFFF"/>
          </a:solidFill>
        </p:spPr>
        <p:txBody>
          <a:bodyPr wrap="square" rtlCol="0">
            <a:spAutoFit/>
          </a:bodyPr>
          <a:lstStyle/>
          <a:p>
            <a:r>
              <a:rPr lang="en-US" sz="1050" b="1" dirty="0" smtClean="0">
                <a:solidFill>
                  <a:srgbClr val="FF0000"/>
                </a:solidFill>
              </a:rPr>
              <a:t>Theory of the Firm</a:t>
            </a:r>
          </a:p>
          <a:p>
            <a:pPr marL="171450" indent="-171450">
              <a:buFont typeface="Arial"/>
              <a:buChar char="•"/>
            </a:pPr>
            <a:r>
              <a:rPr lang="en-US" sz="900" dirty="0" smtClean="0"/>
              <a:t>Regulatory capture</a:t>
            </a:r>
          </a:p>
          <a:p>
            <a:pPr marL="171450" indent="-171450">
              <a:buFont typeface="Arial"/>
              <a:buChar char="•"/>
            </a:pPr>
            <a:r>
              <a:rPr lang="en-US" sz="900" dirty="0" smtClean="0"/>
              <a:t>Crowding Out</a:t>
            </a:r>
          </a:p>
          <a:p>
            <a:pPr marL="171450" indent="-171450">
              <a:buFont typeface="Arial"/>
              <a:buChar char="•"/>
            </a:pPr>
            <a:r>
              <a:rPr lang="en-US" sz="900" dirty="0" smtClean="0"/>
              <a:t>Cost to Government (including opportunity cost)</a:t>
            </a:r>
          </a:p>
          <a:p>
            <a:pPr marL="171450" indent="-171450">
              <a:buFont typeface="Arial"/>
              <a:buChar char="•"/>
            </a:pPr>
            <a:r>
              <a:rPr lang="en-US" sz="900" dirty="0" smtClean="0"/>
              <a:t>Moral hazard</a:t>
            </a:r>
          </a:p>
        </p:txBody>
      </p:sp>
      <p:sp>
        <p:nvSpPr>
          <p:cNvPr id="27" name="TextBox 26"/>
          <p:cNvSpPr txBox="1"/>
          <p:nvPr/>
        </p:nvSpPr>
        <p:spPr>
          <a:xfrm>
            <a:off x="3322963" y="4471136"/>
            <a:ext cx="1069669" cy="2046714"/>
          </a:xfrm>
          <a:prstGeom prst="rect">
            <a:avLst/>
          </a:prstGeom>
          <a:solidFill>
            <a:srgbClr val="FFFFFF"/>
          </a:solidFill>
        </p:spPr>
        <p:txBody>
          <a:bodyPr wrap="square" rtlCol="0">
            <a:spAutoFit/>
          </a:bodyPr>
          <a:lstStyle/>
          <a:p>
            <a:r>
              <a:rPr lang="en-US" sz="1050" b="1" dirty="0" smtClean="0">
                <a:solidFill>
                  <a:srgbClr val="FF0000"/>
                </a:solidFill>
              </a:rPr>
              <a:t>AS PLUS Economics </a:t>
            </a:r>
            <a:endParaRPr lang="en-US" sz="1050" b="1" dirty="0">
              <a:solidFill>
                <a:srgbClr val="FF0000"/>
              </a:solidFill>
            </a:endParaRPr>
          </a:p>
          <a:p>
            <a:pPr marL="92075" indent="-92075">
              <a:buFont typeface="Arial" panose="020B0604020202020204" pitchFamily="34" charset="0"/>
              <a:buChar char="•"/>
            </a:pPr>
            <a:r>
              <a:rPr lang="en-US" sz="900" u="sng" dirty="0" smtClean="0"/>
              <a:t>Unintended effects: </a:t>
            </a:r>
            <a:r>
              <a:rPr lang="en-US" sz="700" dirty="0" smtClean="0"/>
              <a:t>Shortages/surpluses</a:t>
            </a:r>
          </a:p>
          <a:p>
            <a:pPr marL="92075" indent="-92075">
              <a:buFont typeface="Arial"/>
              <a:buChar char="•"/>
            </a:pPr>
            <a:r>
              <a:rPr lang="en-US" sz="900" u="sng" dirty="0" smtClean="0"/>
              <a:t>Political conflicts</a:t>
            </a:r>
            <a:r>
              <a:rPr lang="en-US" sz="900" dirty="0" smtClean="0"/>
              <a:t>: </a:t>
            </a:r>
            <a:r>
              <a:rPr lang="en-US" sz="700" dirty="0" smtClean="0"/>
              <a:t>Public choice theory and corruption</a:t>
            </a:r>
          </a:p>
          <a:p>
            <a:pPr marL="92075" indent="-92075">
              <a:buFont typeface="Arial"/>
              <a:buChar char="•"/>
            </a:pPr>
            <a:r>
              <a:rPr lang="en-US" sz="900" u="sng" dirty="0" smtClean="0"/>
              <a:t>Admin Errors/Costs: </a:t>
            </a:r>
            <a:r>
              <a:rPr lang="en-US" sz="700" dirty="0" err="1" smtClean="0"/>
              <a:t>Bureaucractic</a:t>
            </a:r>
            <a:r>
              <a:rPr lang="en-US" sz="700" dirty="0" smtClean="0"/>
              <a:t> costs</a:t>
            </a:r>
            <a:endParaRPr lang="en-US" sz="1050" dirty="0" smtClean="0"/>
          </a:p>
          <a:p>
            <a:pPr marL="92075" indent="-92075">
              <a:buFont typeface="Arial"/>
              <a:buChar char="•"/>
            </a:pPr>
            <a:r>
              <a:rPr lang="en-US" sz="900" u="sng" dirty="0" smtClean="0"/>
              <a:t>Imperfect info: </a:t>
            </a:r>
            <a:r>
              <a:rPr lang="en-US" sz="700" dirty="0" smtClean="0"/>
              <a:t>unable to put a value on externalities</a:t>
            </a:r>
          </a:p>
        </p:txBody>
      </p:sp>
      <p:cxnSp>
        <p:nvCxnSpPr>
          <p:cNvPr id="29" name="Elbow Connector 28"/>
          <p:cNvCxnSpPr/>
          <p:nvPr/>
        </p:nvCxnSpPr>
        <p:spPr>
          <a:xfrm rot="5400000">
            <a:off x="1538766" y="343883"/>
            <a:ext cx="1289786" cy="785586"/>
          </a:xfrm>
          <a:prstGeom prst="bentConnector3">
            <a:avLst>
              <a:gd name="adj1" fmla="val 1082"/>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33" name="TextBox 32"/>
          <p:cNvSpPr txBox="1"/>
          <p:nvPr/>
        </p:nvSpPr>
        <p:spPr>
          <a:xfrm rot="16200000">
            <a:off x="1286774" y="634637"/>
            <a:ext cx="1008184" cy="307777"/>
          </a:xfrm>
          <a:prstGeom prst="rect">
            <a:avLst/>
          </a:prstGeom>
          <a:solidFill>
            <a:srgbClr val="FF0000"/>
          </a:solidFill>
          <a:ln>
            <a:solidFill>
              <a:srgbClr val="FF0000"/>
            </a:solidFill>
          </a:ln>
        </p:spPr>
        <p:txBody>
          <a:bodyPr wrap="none" rtlCol="0">
            <a:spAutoFit/>
          </a:bodyPr>
          <a:lstStyle/>
          <a:p>
            <a:r>
              <a:rPr lang="en-US" sz="1400" b="1" dirty="0" smtClean="0">
                <a:solidFill>
                  <a:schemeClr val="bg1"/>
                </a:solidFill>
              </a:rPr>
              <a:t>SOCIALISM</a:t>
            </a:r>
            <a:endParaRPr lang="en-US" sz="1400" b="1" dirty="0">
              <a:solidFill>
                <a:schemeClr val="bg1"/>
              </a:solidFill>
            </a:endParaRPr>
          </a:p>
        </p:txBody>
      </p:sp>
      <p:sp>
        <p:nvSpPr>
          <p:cNvPr id="28" name="TextBox 27"/>
          <p:cNvSpPr txBox="1"/>
          <p:nvPr/>
        </p:nvSpPr>
        <p:spPr>
          <a:xfrm>
            <a:off x="1415627" y="1401945"/>
            <a:ext cx="1798167" cy="646331"/>
          </a:xfrm>
          <a:prstGeom prst="rect">
            <a:avLst/>
          </a:prstGeom>
          <a:solidFill>
            <a:schemeClr val="tx1"/>
          </a:solidFill>
        </p:spPr>
        <p:txBody>
          <a:bodyPr wrap="square" rtlCol="0">
            <a:spAutoFit/>
          </a:bodyPr>
          <a:lstStyle/>
          <a:p>
            <a:pPr algn="ctr"/>
            <a:r>
              <a:rPr lang="en-US" b="1" dirty="0" smtClean="0">
                <a:solidFill>
                  <a:schemeClr val="bg1"/>
                </a:solidFill>
              </a:rPr>
              <a:t>GOVERNMENT INTERVENTION</a:t>
            </a:r>
            <a:endParaRPr lang="en-US" b="1" dirty="0">
              <a:solidFill>
                <a:schemeClr val="bg1"/>
              </a:solidFill>
            </a:endParaRPr>
          </a:p>
        </p:txBody>
      </p:sp>
      <p:sp>
        <p:nvSpPr>
          <p:cNvPr id="38" name="TextBox 37"/>
          <p:cNvSpPr txBox="1"/>
          <p:nvPr/>
        </p:nvSpPr>
        <p:spPr>
          <a:xfrm>
            <a:off x="6192875" y="1424658"/>
            <a:ext cx="1296638" cy="646331"/>
          </a:xfrm>
          <a:prstGeom prst="rect">
            <a:avLst/>
          </a:prstGeom>
          <a:solidFill>
            <a:schemeClr val="tx1"/>
          </a:solidFill>
        </p:spPr>
        <p:txBody>
          <a:bodyPr wrap="square" rtlCol="0">
            <a:spAutoFit/>
          </a:bodyPr>
          <a:lstStyle/>
          <a:p>
            <a:pPr algn="ctr"/>
            <a:r>
              <a:rPr lang="en-US" b="1" dirty="0" smtClean="0">
                <a:solidFill>
                  <a:schemeClr val="bg1"/>
                </a:solidFill>
              </a:rPr>
              <a:t>MARKET SUCCESS</a:t>
            </a:r>
            <a:endParaRPr lang="en-US" b="1" dirty="0">
              <a:solidFill>
                <a:schemeClr val="bg1"/>
              </a:solidFill>
            </a:endParaRPr>
          </a:p>
        </p:txBody>
      </p:sp>
      <p:sp>
        <p:nvSpPr>
          <p:cNvPr id="39" name="TextBox 38"/>
          <p:cNvSpPr txBox="1"/>
          <p:nvPr/>
        </p:nvSpPr>
        <p:spPr>
          <a:xfrm>
            <a:off x="6227134" y="4757666"/>
            <a:ext cx="1296638" cy="646331"/>
          </a:xfrm>
          <a:prstGeom prst="rect">
            <a:avLst/>
          </a:prstGeom>
          <a:solidFill>
            <a:schemeClr val="tx1"/>
          </a:solidFill>
        </p:spPr>
        <p:txBody>
          <a:bodyPr wrap="square" rtlCol="0">
            <a:spAutoFit/>
          </a:bodyPr>
          <a:lstStyle/>
          <a:p>
            <a:pPr algn="ctr"/>
            <a:r>
              <a:rPr lang="en-US" b="1" dirty="0" smtClean="0">
                <a:solidFill>
                  <a:schemeClr val="bg1"/>
                </a:solidFill>
              </a:rPr>
              <a:t>MARKET FAILURE</a:t>
            </a:r>
            <a:endParaRPr lang="en-US" b="1" dirty="0">
              <a:solidFill>
                <a:schemeClr val="bg1"/>
              </a:solidFill>
            </a:endParaRPr>
          </a:p>
        </p:txBody>
      </p:sp>
      <p:sp>
        <p:nvSpPr>
          <p:cNvPr id="41" name="TextBox 40"/>
          <p:cNvSpPr txBox="1"/>
          <p:nvPr/>
        </p:nvSpPr>
        <p:spPr>
          <a:xfrm>
            <a:off x="4768977" y="1381569"/>
            <a:ext cx="1057038" cy="2400657"/>
          </a:xfrm>
          <a:prstGeom prst="rect">
            <a:avLst/>
          </a:prstGeom>
          <a:solidFill>
            <a:srgbClr val="FFFFFF"/>
          </a:solidFill>
        </p:spPr>
        <p:txBody>
          <a:bodyPr wrap="square" rtlCol="0">
            <a:spAutoFit/>
          </a:bodyPr>
          <a:lstStyle/>
          <a:p>
            <a:r>
              <a:rPr lang="en-US" sz="1050" b="1" dirty="0" smtClean="0">
                <a:solidFill>
                  <a:srgbClr val="FF0000"/>
                </a:solidFill>
              </a:rPr>
              <a:t>AS PLUS Economics</a:t>
            </a:r>
          </a:p>
          <a:p>
            <a:pPr marL="92075" indent="-92075">
              <a:buFont typeface="Arial"/>
              <a:buChar char="•"/>
            </a:pPr>
            <a:r>
              <a:rPr lang="en-US" sz="900" u="sng" dirty="0" smtClean="0"/>
              <a:t>Equilibrium</a:t>
            </a:r>
          </a:p>
          <a:p>
            <a:pPr marL="265113" lvl="1" indent="-82550">
              <a:buFont typeface="+mj-lt"/>
              <a:buAutoNum type="arabicPeriod"/>
            </a:pPr>
            <a:r>
              <a:rPr lang="en-US" sz="700" dirty="0" smtClean="0"/>
              <a:t>The role of prices</a:t>
            </a:r>
          </a:p>
          <a:p>
            <a:pPr marL="265113" lvl="1" indent="-82550">
              <a:buFont typeface="+mj-lt"/>
              <a:buAutoNum type="arabicPeriod"/>
            </a:pPr>
            <a:r>
              <a:rPr lang="en-US" sz="700" dirty="0"/>
              <a:t>E</a:t>
            </a:r>
            <a:r>
              <a:rPr lang="en-US" sz="700" dirty="0" smtClean="0"/>
              <a:t>fficiency</a:t>
            </a:r>
          </a:p>
          <a:p>
            <a:pPr marL="92075" indent="-92075">
              <a:buFont typeface="Arial"/>
              <a:buChar char="•"/>
            </a:pPr>
            <a:r>
              <a:rPr lang="en-US" sz="900" u="sng" dirty="0" smtClean="0"/>
              <a:t>Demand &amp; Supply Curves</a:t>
            </a:r>
          </a:p>
          <a:p>
            <a:pPr marL="265113" lvl="1" indent="-82550">
              <a:buFont typeface="+mj-lt"/>
              <a:buAutoNum type="arabicPeriod"/>
            </a:pPr>
            <a:r>
              <a:rPr lang="en-US" sz="700" dirty="0" smtClean="0"/>
              <a:t>Factors affecting demand (POTI)</a:t>
            </a:r>
          </a:p>
          <a:p>
            <a:pPr marL="265113" lvl="1" indent="-82550">
              <a:buFont typeface="+mj-lt"/>
              <a:buAutoNum type="arabicPeriod"/>
            </a:pPr>
            <a:r>
              <a:rPr lang="en-US" sz="700" dirty="0" smtClean="0"/>
              <a:t>Factors affecting supply (P COP OF POG)</a:t>
            </a:r>
          </a:p>
          <a:p>
            <a:pPr marL="265113" lvl="1" indent="-82550">
              <a:buFont typeface="+mj-lt"/>
              <a:buAutoNum type="arabicPeriod"/>
            </a:pPr>
            <a:r>
              <a:rPr lang="en-US" sz="700" dirty="0" smtClean="0"/>
              <a:t>Elasticity - calculating PED, PES, XED and YED</a:t>
            </a:r>
          </a:p>
          <a:p>
            <a:pPr marL="92075" indent="-92075">
              <a:buFont typeface="Arial"/>
              <a:buChar char="•"/>
            </a:pPr>
            <a:r>
              <a:rPr lang="en-US" sz="900" u="sng" dirty="0" smtClean="0"/>
              <a:t>Coase’s Theorem</a:t>
            </a:r>
            <a:endParaRPr lang="en-US" sz="900" u="sng" dirty="0"/>
          </a:p>
        </p:txBody>
      </p:sp>
      <p:sp>
        <p:nvSpPr>
          <p:cNvPr id="42" name="TextBox 41"/>
          <p:cNvSpPr txBox="1"/>
          <p:nvPr/>
        </p:nvSpPr>
        <p:spPr>
          <a:xfrm>
            <a:off x="7601110" y="91781"/>
            <a:ext cx="1466079" cy="3962623"/>
          </a:xfrm>
          <a:prstGeom prst="rect">
            <a:avLst/>
          </a:prstGeom>
          <a:solidFill>
            <a:srgbClr val="FFFFFF"/>
          </a:solidFill>
        </p:spPr>
        <p:txBody>
          <a:bodyPr wrap="square" rtlCol="0">
            <a:spAutoFit/>
          </a:bodyPr>
          <a:lstStyle/>
          <a:p>
            <a:r>
              <a:rPr lang="en-US" sz="1050" b="1" dirty="0" smtClean="0">
                <a:solidFill>
                  <a:srgbClr val="FF0000"/>
                </a:solidFill>
              </a:rPr>
              <a:t>Theory of the Firm</a:t>
            </a:r>
          </a:p>
          <a:p>
            <a:pPr marL="92075" indent="-92075">
              <a:buFont typeface="Arial"/>
              <a:buChar char="•"/>
            </a:pPr>
            <a:r>
              <a:rPr lang="en-US" sz="900" u="sng" dirty="0" smtClean="0"/>
              <a:t>Basics of the firm: </a:t>
            </a:r>
          </a:p>
          <a:p>
            <a:pPr marL="265113" indent="-92075">
              <a:buFont typeface="+mj-lt"/>
              <a:buAutoNum type="arabicPeriod"/>
            </a:pPr>
            <a:r>
              <a:rPr lang="en-US" sz="700" dirty="0" smtClean="0"/>
              <a:t>Types of firm (Sole Trader, Ltd and PLC)</a:t>
            </a:r>
          </a:p>
          <a:p>
            <a:pPr marL="265113" indent="-92075">
              <a:buFont typeface="+mj-lt"/>
              <a:buAutoNum type="arabicPeriod"/>
            </a:pPr>
            <a:r>
              <a:rPr lang="en-US" sz="700" dirty="0" smtClean="0"/>
              <a:t>Objectives of firm (short term and long term profit, sales maximization, ethical, </a:t>
            </a:r>
            <a:r>
              <a:rPr lang="en-US" sz="700" dirty="0" err="1" smtClean="0"/>
              <a:t>behavioural</a:t>
            </a:r>
            <a:r>
              <a:rPr lang="en-US" sz="700" dirty="0" smtClean="0"/>
              <a:t> and managerial)</a:t>
            </a:r>
          </a:p>
          <a:p>
            <a:pPr marL="265113" indent="-92075">
              <a:buFont typeface="+mj-lt"/>
              <a:buAutoNum type="arabicPeriod"/>
            </a:pPr>
            <a:r>
              <a:rPr lang="en-US" sz="700" dirty="0" smtClean="0"/>
              <a:t>Growth of firm (internal and external)</a:t>
            </a:r>
          </a:p>
          <a:p>
            <a:pPr marL="265113" indent="-92075">
              <a:buFont typeface="+mj-lt"/>
              <a:buAutoNum type="arabicPeriod"/>
            </a:pPr>
            <a:r>
              <a:rPr lang="en-US" sz="700" dirty="0" smtClean="0"/>
              <a:t>Market structure and concentration ratio’s</a:t>
            </a:r>
          </a:p>
          <a:p>
            <a:pPr marL="92075" indent="-92075">
              <a:buFont typeface="Arial"/>
              <a:buChar char="•"/>
            </a:pPr>
            <a:r>
              <a:rPr lang="en-US" sz="900" u="sng" dirty="0" smtClean="0"/>
              <a:t>Production theory – </a:t>
            </a:r>
          </a:p>
          <a:p>
            <a:pPr marL="265113" lvl="1" indent="-82550">
              <a:buFont typeface="+mj-lt"/>
              <a:buAutoNum type="arabicPeriod"/>
            </a:pPr>
            <a:r>
              <a:rPr lang="en-US" sz="700" dirty="0"/>
              <a:t>R</a:t>
            </a:r>
            <a:r>
              <a:rPr lang="en-US" sz="700" dirty="0" smtClean="0"/>
              <a:t>evenue, costs and profit</a:t>
            </a:r>
            <a:r>
              <a:rPr lang="en-US" sz="700" dirty="0"/>
              <a:t> </a:t>
            </a:r>
            <a:r>
              <a:rPr lang="en-US" sz="700" dirty="0" smtClean="0"/>
              <a:t>(marginal, average and total) - curves and calculations</a:t>
            </a:r>
          </a:p>
          <a:p>
            <a:pPr marL="265113" lvl="1" indent="-82550">
              <a:buFont typeface="+mj-lt"/>
              <a:buAutoNum type="arabicPeriod"/>
            </a:pPr>
            <a:r>
              <a:rPr lang="en-US" sz="700" dirty="0" err="1" smtClean="0"/>
              <a:t>Specialisation</a:t>
            </a:r>
            <a:r>
              <a:rPr lang="en-US" sz="700" dirty="0"/>
              <a:t>, division of </a:t>
            </a:r>
            <a:r>
              <a:rPr lang="en-US" sz="700" dirty="0" err="1"/>
              <a:t>labour</a:t>
            </a:r>
            <a:r>
              <a:rPr lang="en-US" sz="700" dirty="0"/>
              <a:t> and economies of </a:t>
            </a:r>
            <a:r>
              <a:rPr lang="en-US" sz="700" dirty="0" smtClean="0"/>
              <a:t>scale</a:t>
            </a:r>
          </a:p>
          <a:p>
            <a:pPr marL="92075" indent="-92075">
              <a:buFont typeface="Arial"/>
              <a:buChar char="•"/>
            </a:pPr>
            <a:r>
              <a:rPr lang="en-US" sz="900" u="sng" dirty="0" smtClean="0"/>
              <a:t>Competition Models:</a:t>
            </a:r>
          </a:p>
          <a:p>
            <a:pPr marL="265113" lvl="1" indent="-82550">
              <a:buFont typeface="+mj-lt"/>
              <a:buAutoNum type="arabicPeriod"/>
            </a:pPr>
            <a:r>
              <a:rPr lang="en-US" sz="700" dirty="0" smtClean="0"/>
              <a:t>Perfect competition</a:t>
            </a:r>
          </a:p>
          <a:p>
            <a:pPr marL="265113" lvl="1" indent="-82550">
              <a:buFont typeface="+mj-lt"/>
              <a:buAutoNum type="arabicPeriod"/>
            </a:pPr>
            <a:r>
              <a:rPr lang="en-US" sz="700" dirty="0"/>
              <a:t>C</a:t>
            </a:r>
            <a:r>
              <a:rPr lang="en-US" sz="700" dirty="0" smtClean="0"/>
              <a:t>ompetitive Oligopoly  and Strategy incl. game theory (kinked demand curve, price wars, price </a:t>
            </a:r>
            <a:r>
              <a:rPr lang="en-US" sz="700" dirty="0" err="1" smtClean="0"/>
              <a:t>stablitiy</a:t>
            </a:r>
            <a:r>
              <a:rPr lang="en-US" sz="700" dirty="0" smtClean="0"/>
              <a:t>, predatory and limit pricing)</a:t>
            </a:r>
          </a:p>
          <a:p>
            <a:pPr marL="265113" lvl="1" indent="-82550">
              <a:buFont typeface="+mj-lt"/>
              <a:buAutoNum type="arabicPeriod"/>
            </a:pPr>
            <a:r>
              <a:rPr lang="en-US" sz="700" dirty="0" smtClean="0"/>
              <a:t>Contestable markets</a:t>
            </a:r>
          </a:p>
          <a:p>
            <a:pPr marL="92075" indent="-92075">
              <a:buFont typeface="Arial"/>
              <a:buChar char="•"/>
            </a:pPr>
            <a:r>
              <a:rPr lang="en-US" sz="900" u="sng" dirty="0" smtClean="0"/>
              <a:t>Benefits of Monopoly</a:t>
            </a:r>
          </a:p>
          <a:p>
            <a:pPr marL="92075" indent="-92075">
              <a:buFont typeface="Arial"/>
              <a:buChar char="•"/>
            </a:pPr>
            <a:r>
              <a:rPr lang="en-US" sz="900" u="sng" dirty="0" smtClean="0"/>
              <a:t>Efficiency</a:t>
            </a:r>
          </a:p>
          <a:p>
            <a:pPr marL="265113" lvl="1" indent="-92075">
              <a:buFont typeface="+mj-lt"/>
              <a:buAutoNum type="arabicPeriod"/>
            </a:pPr>
            <a:r>
              <a:rPr lang="en-US" sz="700" dirty="0" smtClean="0"/>
              <a:t>static (productive and allocative)</a:t>
            </a:r>
          </a:p>
          <a:p>
            <a:pPr marL="265113" lvl="1" indent="-92075">
              <a:buFont typeface="+mj-lt"/>
              <a:buAutoNum type="arabicPeriod"/>
            </a:pPr>
            <a:r>
              <a:rPr lang="en-US" sz="700" dirty="0" smtClean="0"/>
              <a:t>dynamic</a:t>
            </a:r>
          </a:p>
        </p:txBody>
      </p:sp>
      <p:sp>
        <p:nvSpPr>
          <p:cNvPr id="43" name="TextBox 42"/>
          <p:cNvSpPr txBox="1"/>
          <p:nvPr/>
        </p:nvSpPr>
        <p:spPr>
          <a:xfrm>
            <a:off x="7641624" y="4313990"/>
            <a:ext cx="1402854" cy="1100301"/>
          </a:xfrm>
          <a:prstGeom prst="rect">
            <a:avLst/>
          </a:prstGeom>
          <a:solidFill>
            <a:schemeClr val="bg1"/>
          </a:solidFill>
        </p:spPr>
        <p:txBody>
          <a:bodyPr wrap="square" rtlCol="0">
            <a:spAutoFit/>
          </a:bodyPr>
          <a:lstStyle/>
          <a:p>
            <a:r>
              <a:rPr lang="en-US" sz="1050" b="1" dirty="0" smtClean="0">
                <a:solidFill>
                  <a:srgbClr val="FF0000"/>
                </a:solidFill>
              </a:rPr>
              <a:t>Theory of the Firm</a:t>
            </a:r>
          </a:p>
          <a:p>
            <a:pPr marL="171450" indent="-171450">
              <a:buFont typeface="Arial"/>
              <a:buChar char="•"/>
            </a:pPr>
            <a:r>
              <a:rPr lang="en-US" sz="900" u="sng" dirty="0" smtClean="0"/>
              <a:t>Monopoly: </a:t>
            </a:r>
            <a:r>
              <a:rPr lang="en-US" sz="700" dirty="0" smtClean="0"/>
              <a:t>Natural, Monopoly Power and Monopoly</a:t>
            </a:r>
          </a:p>
          <a:p>
            <a:pPr marL="171450" indent="-171450">
              <a:buFont typeface="Arial"/>
              <a:buChar char="•"/>
            </a:pPr>
            <a:r>
              <a:rPr lang="en-US" sz="900" u="sng" dirty="0" smtClean="0"/>
              <a:t>Collusive Oligopoly </a:t>
            </a:r>
            <a:r>
              <a:rPr lang="en-US" sz="900" dirty="0" smtClean="0"/>
              <a:t>incl. game theory: </a:t>
            </a:r>
            <a:r>
              <a:rPr lang="en-US" sz="700" dirty="0" smtClean="0"/>
              <a:t>Tacit (price leadership) and overt collusion (cartels)</a:t>
            </a:r>
          </a:p>
        </p:txBody>
      </p:sp>
      <p:sp>
        <p:nvSpPr>
          <p:cNvPr id="44" name="TextBox 43"/>
          <p:cNvSpPr txBox="1"/>
          <p:nvPr/>
        </p:nvSpPr>
        <p:spPr>
          <a:xfrm>
            <a:off x="4713668" y="4367775"/>
            <a:ext cx="1452194" cy="2300630"/>
          </a:xfrm>
          <a:prstGeom prst="rect">
            <a:avLst/>
          </a:prstGeom>
          <a:solidFill>
            <a:schemeClr val="bg1"/>
          </a:solidFill>
        </p:spPr>
        <p:txBody>
          <a:bodyPr wrap="square" rtlCol="0">
            <a:spAutoFit/>
          </a:bodyPr>
          <a:lstStyle/>
          <a:p>
            <a:r>
              <a:rPr lang="en-US" sz="1050" b="1" dirty="0" smtClean="0">
                <a:solidFill>
                  <a:srgbClr val="FF0000"/>
                </a:solidFill>
              </a:rPr>
              <a:t>AS Economics PLUS</a:t>
            </a:r>
          </a:p>
          <a:p>
            <a:pPr marL="92075" indent="-92075">
              <a:buFont typeface="Arial"/>
              <a:buChar char="•"/>
            </a:pPr>
            <a:r>
              <a:rPr lang="en-US" sz="900" u="sng" dirty="0" smtClean="0"/>
              <a:t>Externalities</a:t>
            </a:r>
            <a:r>
              <a:rPr lang="en-US" sz="900" dirty="0" smtClean="0"/>
              <a:t> (positive &amp; negative) including diagrams (4 in total)</a:t>
            </a:r>
            <a:endParaRPr lang="en-US" sz="900" i="1" dirty="0">
              <a:solidFill>
                <a:srgbClr val="008000"/>
              </a:solidFill>
            </a:endParaRPr>
          </a:p>
          <a:p>
            <a:pPr marL="265113" lvl="1" indent="-85725">
              <a:buFont typeface="+mj-lt"/>
              <a:buAutoNum type="arabicPeriod"/>
            </a:pPr>
            <a:r>
              <a:rPr lang="en-US" sz="700" dirty="0" smtClean="0"/>
              <a:t>Consumption (split in MSB - merit and demerit goods) - under and over production</a:t>
            </a:r>
          </a:p>
          <a:p>
            <a:pPr marL="265113" lvl="1" indent="-85725">
              <a:buFont typeface="+mj-lt"/>
              <a:buAutoNum type="arabicPeriod"/>
            </a:pPr>
            <a:r>
              <a:rPr lang="en-US" sz="700" dirty="0" smtClean="0"/>
              <a:t>Production Externalities (split in MSC) - under and over production</a:t>
            </a:r>
            <a:endParaRPr lang="en-US" sz="700" dirty="0"/>
          </a:p>
          <a:p>
            <a:pPr marL="92075" indent="-92075">
              <a:buFont typeface="Arial"/>
              <a:buChar char="•"/>
            </a:pPr>
            <a:r>
              <a:rPr lang="en-US" sz="900" u="sng" dirty="0"/>
              <a:t>Public </a:t>
            </a:r>
            <a:r>
              <a:rPr lang="en-US" sz="900" u="sng" dirty="0" smtClean="0"/>
              <a:t>Goods </a:t>
            </a:r>
            <a:r>
              <a:rPr lang="en-US" sz="900" dirty="0" smtClean="0"/>
              <a:t>(missing markets)</a:t>
            </a:r>
            <a:endParaRPr lang="en-US" sz="900" dirty="0"/>
          </a:p>
          <a:p>
            <a:pPr marL="265113" lvl="1" indent="-85725">
              <a:buFont typeface="+mj-lt"/>
              <a:buAutoNum type="arabicPeriod"/>
            </a:pPr>
            <a:r>
              <a:rPr lang="en-US" sz="700" dirty="0" smtClean="0"/>
              <a:t>Pure </a:t>
            </a:r>
            <a:r>
              <a:rPr lang="en-US" sz="700" dirty="0"/>
              <a:t>(no production</a:t>
            </a:r>
            <a:r>
              <a:rPr lang="en-US" sz="700" dirty="0" smtClean="0"/>
              <a:t>) and ‘free rider’ issue</a:t>
            </a:r>
            <a:endParaRPr lang="en-US" sz="700" dirty="0"/>
          </a:p>
          <a:p>
            <a:pPr marL="265113" lvl="1" indent="-85725">
              <a:buFont typeface="+mj-lt"/>
              <a:buAutoNum type="arabicPeriod"/>
            </a:pPr>
            <a:r>
              <a:rPr lang="en-US" sz="700" dirty="0"/>
              <a:t>Quasi (under production)</a:t>
            </a:r>
          </a:p>
          <a:p>
            <a:pPr marL="92075" indent="-92075">
              <a:buFont typeface="Arial"/>
              <a:buChar char="•"/>
            </a:pPr>
            <a:r>
              <a:rPr lang="en-US" sz="900" u="sng" dirty="0" smtClean="0"/>
              <a:t>Absence of property rights</a:t>
            </a:r>
          </a:p>
        </p:txBody>
      </p:sp>
      <p:sp>
        <p:nvSpPr>
          <p:cNvPr id="45" name="TextBox 44"/>
          <p:cNvSpPr txBox="1"/>
          <p:nvPr/>
        </p:nvSpPr>
        <p:spPr>
          <a:xfrm>
            <a:off x="6227134" y="5445508"/>
            <a:ext cx="2852985" cy="1377300"/>
          </a:xfrm>
          <a:prstGeom prst="rect">
            <a:avLst/>
          </a:prstGeom>
          <a:solidFill>
            <a:schemeClr val="bg1"/>
          </a:solidFill>
        </p:spPr>
        <p:txBody>
          <a:bodyPr wrap="square" rtlCol="0">
            <a:spAutoFit/>
          </a:bodyPr>
          <a:lstStyle/>
          <a:p>
            <a:r>
              <a:rPr lang="en-US" sz="1050" b="1" dirty="0" err="1" smtClean="0">
                <a:solidFill>
                  <a:srgbClr val="FF0000"/>
                </a:solidFill>
              </a:rPr>
              <a:t>Labour</a:t>
            </a:r>
            <a:r>
              <a:rPr lang="en-US" sz="1050" b="1" dirty="0" smtClean="0">
                <a:solidFill>
                  <a:srgbClr val="FF0000"/>
                </a:solidFill>
              </a:rPr>
              <a:t> Markets</a:t>
            </a:r>
          </a:p>
          <a:p>
            <a:pPr marL="171450" indent="-171450">
              <a:buFont typeface="Arial"/>
              <a:buChar char="•"/>
            </a:pPr>
            <a:r>
              <a:rPr lang="en-US" sz="900" u="sng" dirty="0" smtClean="0"/>
              <a:t>Absolute and Relative Poverty</a:t>
            </a:r>
            <a:r>
              <a:rPr lang="en-US" sz="900" dirty="0" smtClean="0"/>
              <a:t>: </a:t>
            </a:r>
            <a:r>
              <a:rPr lang="en-US" sz="700" dirty="0" smtClean="0"/>
              <a:t>Low wages and unemployment</a:t>
            </a:r>
          </a:p>
          <a:p>
            <a:pPr marL="171450" indent="-171450">
              <a:buFont typeface="Arial"/>
              <a:buChar char="•"/>
            </a:pPr>
            <a:r>
              <a:rPr lang="en-US" sz="900" u="sng" dirty="0" smtClean="0"/>
              <a:t>Inequality and equity issues</a:t>
            </a:r>
            <a:r>
              <a:rPr lang="en-US" sz="900" dirty="0" smtClean="0"/>
              <a:t>:</a:t>
            </a:r>
            <a:r>
              <a:rPr lang="en-US" sz="700" dirty="0" smtClean="0"/>
              <a:t> GINI coefficient and history since 1979</a:t>
            </a:r>
          </a:p>
          <a:p>
            <a:pPr marL="171450" indent="-171450">
              <a:buFont typeface="Arial"/>
              <a:buChar char="•"/>
            </a:pPr>
            <a:r>
              <a:rPr lang="en-US" sz="900" u="sng" dirty="0" smtClean="0"/>
              <a:t>Discrimination</a:t>
            </a:r>
            <a:r>
              <a:rPr lang="en-US" sz="900" dirty="0" smtClean="0"/>
              <a:t> (gender, ethnicity etc.)</a:t>
            </a:r>
          </a:p>
          <a:p>
            <a:pPr marL="171450" indent="-171450">
              <a:buFont typeface="Arial"/>
              <a:buChar char="•"/>
            </a:pPr>
            <a:r>
              <a:rPr lang="en-US" sz="900" u="sng" dirty="0" smtClean="0"/>
              <a:t>Imperfect competition in the market</a:t>
            </a:r>
            <a:r>
              <a:rPr lang="en-US" sz="900" dirty="0" smtClean="0"/>
              <a:t>:</a:t>
            </a:r>
            <a:r>
              <a:rPr lang="en-US" sz="700" dirty="0" smtClean="0"/>
              <a:t> e.g. trade union (or monopoly power), </a:t>
            </a:r>
            <a:r>
              <a:rPr lang="en-US" sz="700" dirty="0" err="1" smtClean="0"/>
              <a:t>monoposony</a:t>
            </a:r>
            <a:r>
              <a:rPr lang="en-US" sz="700" dirty="0" smtClean="0"/>
              <a:t> (buyers) power and bi-lateral monopoly</a:t>
            </a:r>
          </a:p>
          <a:p>
            <a:pPr marL="171450" indent="-171450">
              <a:buFont typeface="Arial"/>
              <a:buChar char="•"/>
            </a:pPr>
            <a:r>
              <a:rPr lang="en-US" sz="900" u="sng" dirty="0" err="1" smtClean="0"/>
              <a:t>Labour</a:t>
            </a:r>
            <a:r>
              <a:rPr lang="en-US" sz="900" u="sng" dirty="0" smtClean="0"/>
              <a:t> immobility</a:t>
            </a:r>
            <a:r>
              <a:rPr lang="en-US" sz="900" dirty="0" smtClean="0"/>
              <a:t>: </a:t>
            </a:r>
            <a:r>
              <a:rPr lang="en-US" sz="700" dirty="0" smtClean="0"/>
              <a:t>Occupational and geographical</a:t>
            </a:r>
            <a:endParaRPr lang="en-US" sz="700" dirty="0"/>
          </a:p>
        </p:txBody>
      </p:sp>
      <p:sp>
        <p:nvSpPr>
          <p:cNvPr id="46" name="TextBox 45"/>
          <p:cNvSpPr txBox="1"/>
          <p:nvPr/>
        </p:nvSpPr>
        <p:spPr>
          <a:xfrm>
            <a:off x="6046279" y="2461952"/>
            <a:ext cx="1358967" cy="1654299"/>
          </a:xfrm>
          <a:prstGeom prst="rect">
            <a:avLst/>
          </a:prstGeom>
          <a:solidFill>
            <a:srgbClr val="FFFFFF"/>
          </a:solidFill>
        </p:spPr>
        <p:txBody>
          <a:bodyPr wrap="square" rtlCol="0">
            <a:spAutoFit/>
          </a:bodyPr>
          <a:lstStyle/>
          <a:p>
            <a:r>
              <a:rPr lang="en-US" sz="1050" b="1" dirty="0" err="1" smtClean="0">
                <a:solidFill>
                  <a:srgbClr val="FF0000"/>
                </a:solidFill>
              </a:rPr>
              <a:t>Labour</a:t>
            </a:r>
            <a:r>
              <a:rPr lang="en-US" sz="1050" b="1" dirty="0" smtClean="0">
                <a:solidFill>
                  <a:srgbClr val="FF0000"/>
                </a:solidFill>
              </a:rPr>
              <a:t> Markets</a:t>
            </a:r>
          </a:p>
          <a:p>
            <a:pPr marL="92075" indent="-92075">
              <a:buFont typeface="Arial"/>
              <a:buChar char="•"/>
            </a:pPr>
            <a:r>
              <a:rPr lang="en-US" sz="900" u="sng" dirty="0" smtClean="0"/>
              <a:t>Wage determination</a:t>
            </a:r>
          </a:p>
          <a:p>
            <a:pPr marL="228600" indent="-46038">
              <a:buFont typeface="+mj-lt"/>
              <a:buAutoNum type="arabicPeriod"/>
            </a:pPr>
            <a:r>
              <a:rPr lang="en-US" sz="700" dirty="0" smtClean="0"/>
              <a:t>MRP theory and </a:t>
            </a:r>
            <a:r>
              <a:rPr lang="en-US" sz="700" dirty="0" err="1" smtClean="0"/>
              <a:t>Labour</a:t>
            </a:r>
            <a:r>
              <a:rPr lang="en-US" sz="700" dirty="0" smtClean="0"/>
              <a:t> Demand</a:t>
            </a:r>
          </a:p>
          <a:p>
            <a:pPr marL="228600" indent="-46038">
              <a:buFont typeface="+mj-lt"/>
              <a:buAutoNum type="arabicPeriod"/>
            </a:pPr>
            <a:r>
              <a:rPr lang="en-US" sz="700" dirty="0" err="1" smtClean="0"/>
              <a:t>Labour</a:t>
            </a:r>
            <a:r>
              <a:rPr lang="en-US" sz="700" dirty="0" smtClean="0"/>
              <a:t> Supply</a:t>
            </a:r>
          </a:p>
          <a:p>
            <a:pPr marL="228600" indent="-46038">
              <a:buFont typeface="+mj-lt"/>
              <a:buAutoNum type="arabicPeriod"/>
            </a:pPr>
            <a:r>
              <a:rPr lang="en-US" sz="700" dirty="0" smtClean="0"/>
              <a:t>Elasticity</a:t>
            </a:r>
          </a:p>
          <a:p>
            <a:pPr marL="92075" indent="-92075">
              <a:buFont typeface="Arial"/>
              <a:buChar char="•"/>
            </a:pPr>
            <a:r>
              <a:rPr lang="en-US" sz="900" u="sng" dirty="0" smtClean="0"/>
              <a:t>Flexible </a:t>
            </a:r>
            <a:r>
              <a:rPr lang="en-US" sz="900" u="sng" dirty="0" err="1" smtClean="0"/>
              <a:t>Labour</a:t>
            </a:r>
            <a:r>
              <a:rPr lang="en-US" sz="900" u="sng" dirty="0" smtClean="0"/>
              <a:t> Markets </a:t>
            </a:r>
            <a:r>
              <a:rPr lang="en-US" sz="900" dirty="0" smtClean="0"/>
              <a:t>and Impact of </a:t>
            </a:r>
            <a:r>
              <a:rPr lang="en-US" sz="900" dirty="0" err="1" smtClean="0"/>
              <a:t>Globalisation</a:t>
            </a:r>
            <a:endParaRPr lang="en-US" sz="900" dirty="0" smtClean="0"/>
          </a:p>
          <a:p>
            <a:pPr marL="92075" indent="-92075">
              <a:buFont typeface="Arial"/>
              <a:buChar char="•"/>
            </a:pPr>
            <a:r>
              <a:rPr lang="en-US" sz="900" dirty="0" smtClean="0"/>
              <a:t>‘</a:t>
            </a:r>
            <a:r>
              <a:rPr lang="en-US" sz="900" u="sng" dirty="0" smtClean="0"/>
              <a:t>Trickle Down Effect</a:t>
            </a:r>
            <a:r>
              <a:rPr lang="en-US" sz="900" u="sng" dirty="0" smtClean="0"/>
              <a:t>’ and other reasons why inequality is ‘good’!</a:t>
            </a:r>
            <a:endParaRPr lang="en-US" sz="900" u="sng" dirty="0" smtClean="0"/>
          </a:p>
        </p:txBody>
      </p:sp>
      <p:cxnSp>
        <p:nvCxnSpPr>
          <p:cNvPr id="47" name="Elbow Connector 46"/>
          <p:cNvCxnSpPr/>
          <p:nvPr/>
        </p:nvCxnSpPr>
        <p:spPr>
          <a:xfrm rot="16200000" flipH="1">
            <a:off x="6379170" y="518136"/>
            <a:ext cx="1261124" cy="506498"/>
          </a:xfrm>
          <a:prstGeom prst="bentConnector3">
            <a:avLst>
              <a:gd name="adj1" fmla="val 695"/>
            </a:avLst>
          </a:prstGeom>
          <a:ln>
            <a:solidFill>
              <a:srgbClr val="0000FF"/>
            </a:solidFill>
          </a:ln>
        </p:spPr>
        <p:style>
          <a:lnRef idx="3">
            <a:schemeClr val="accent2"/>
          </a:lnRef>
          <a:fillRef idx="0">
            <a:schemeClr val="accent2"/>
          </a:fillRef>
          <a:effectRef idx="2">
            <a:schemeClr val="accent2"/>
          </a:effectRef>
          <a:fontRef idx="minor">
            <a:schemeClr val="tx1"/>
          </a:fontRef>
        </p:style>
      </p:cxnSp>
      <p:sp>
        <p:nvSpPr>
          <p:cNvPr id="48" name="TextBox 47"/>
          <p:cNvSpPr txBox="1"/>
          <p:nvPr/>
        </p:nvSpPr>
        <p:spPr>
          <a:xfrm rot="5400000">
            <a:off x="6703785" y="634636"/>
            <a:ext cx="1095147" cy="307777"/>
          </a:xfrm>
          <a:prstGeom prst="rect">
            <a:avLst/>
          </a:prstGeom>
          <a:solidFill>
            <a:srgbClr val="0000FF"/>
          </a:solidFill>
        </p:spPr>
        <p:txBody>
          <a:bodyPr wrap="square" rtlCol="0">
            <a:spAutoFit/>
          </a:bodyPr>
          <a:lstStyle/>
          <a:p>
            <a:r>
              <a:rPr lang="en-US" sz="1400" b="1" dirty="0" smtClean="0">
                <a:solidFill>
                  <a:schemeClr val="bg1"/>
                </a:solidFill>
              </a:rPr>
              <a:t>CAPITALISM</a:t>
            </a:r>
            <a:endParaRPr lang="en-US" sz="1400" b="1" dirty="0">
              <a:solidFill>
                <a:schemeClr val="bg1"/>
              </a:solidFill>
            </a:endParaRPr>
          </a:p>
        </p:txBody>
      </p:sp>
      <p:sp>
        <p:nvSpPr>
          <p:cNvPr id="30" name="TextBox 29"/>
          <p:cNvSpPr txBox="1"/>
          <p:nvPr/>
        </p:nvSpPr>
        <p:spPr>
          <a:xfrm>
            <a:off x="3396474" y="1099563"/>
            <a:ext cx="1077563" cy="2985433"/>
          </a:xfrm>
          <a:prstGeom prst="rect">
            <a:avLst/>
          </a:prstGeom>
          <a:solidFill>
            <a:srgbClr val="FFFFFF"/>
          </a:solidFill>
        </p:spPr>
        <p:txBody>
          <a:bodyPr wrap="square" rtlCol="0">
            <a:spAutoFit/>
          </a:bodyPr>
          <a:lstStyle/>
          <a:p>
            <a:r>
              <a:rPr lang="en-US" sz="1050" b="1" dirty="0" smtClean="0">
                <a:solidFill>
                  <a:srgbClr val="FF0000"/>
                </a:solidFill>
              </a:rPr>
              <a:t>AS PLUS Economics</a:t>
            </a:r>
          </a:p>
          <a:p>
            <a:pPr marL="92075" indent="-92075">
              <a:buFont typeface="Arial"/>
              <a:buChar char="•"/>
            </a:pPr>
            <a:r>
              <a:rPr lang="en-US" sz="900" u="sng" dirty="0" smtClean="0"/>
              <a:t>Price Mechanism </a:t>
            </a:r>
          </a:p>
          <a:p>
            <a:pPr marL="265113" lvl="1" indent="-80963">
              <a:buFont typeface="+mj-lt"/>
              <a:buAutoNum type="arabicPeriod"/>
            </a:pPr>
            <a:r>
              <a:rPr lang="en-US" sz="700" dirty="0" smtClean="0"/>
              <a:t>Indirect taxation</a:t>
            </a:r>
          </a:p>
          <a:p>
            <a:pPr marL="265113" lvl="1" indent="-80963">
              <a:buFont typeface="+mj-lt"/>
              <a:buAutoNum type="arabicPeriod"/>
            </a:pPr>
            <a:r>
              <a:rPr lang="en-US" sz="700" dirty="0" smtClean="0"/>
              <a:t>Subsidies</a:t>
            </a:r>
          </a:p>
          <a:p>
            <a:pPr marL="265113" lvl="1" indent="-80963">
              <a:buFont typeface="+mj-lt"/>
              <a:buAutoNum type="arabicPeriod"/>
            </a:pPr>
            <a:r>
              <a:rPr lang="en-US" sz="700" dirty="0" smtClean="0"/>
              <a:t>Tradable pollution permits</a:t>
            </a:r>
          </a:p>
          <a:p>
            <a:pPr marL="92075" indent="-92075">
              <a:buFont typeface="Arial"/>
              <a:buChar char="•"/>
            </a:pPr>
            <a:r>
              <a:rPr lang="en-US" sz="900" u="sng" dirty="0" smtClean="0"/>
              <a:t>Direct Controls</a:t>
            </a:r>
          </a:p>
          <a:p>
            <a:pPr marL="265113" lvl="1" indent="-80963">
              <a:buFont typeface="+mj-lt"/>
              <a:buAutoNum type="arabicPeriod"/>
            </a:pPr>
            <a:r>
              <a:rPr lang="en-US" sz="700" dirty="0"/>
              <a:t>Legislation and regulation </a:t>
            </a:r>
            <a:r>
              <a:rPr lang="en-US" sz="700" dirty="0" smtClean="0"/>
              <a:t>(incl. pollution permits)</a:t>
            </a:r>
            <a:endParaRPr lang="en-US" sz="700" dirty="0"/>
          </a:p>
          <a:p>
            <a:pPr marL="265113" lvl="1" indent="-80963">
              <a:buFont typeface="+mj-lt"/>
              <a:buAutoNum type="arabicPeriod"/>
            </a:pPr>
            <a:r>
              <a:rPr lang="en-US" sz="700" dirty="0"/>
              <a:t>Price controls - max and min prices and buffer stocks</a:t>
            </a:r>
          </a:p>
          <a:p>
            <a:pPr marL="265113" lvl="1" indent="-80963">
              <a:buFont typeface="+mj-lt"/>
              <a:buAutoNum type="arabicPeriod"/>
            </a:pPr>
            <a:r>
              <a:rPr lang="en-US" sz="700" dirty="0"/>
              <a:t>Government </a:t>
            </a:r>
            <a:r>
              <a:rPr lang="en-US" sz="700" dirty="0" smtClean="0"/>
              <a:t>provision</a:t>
            </a:r>
          </a:p>
          <a:p>
            <a:pPr marL="265113" lvl="1" indent="-80963">
              <a:buFont typeface="+mj-lt"/>
              <a:buAutoNum type="arabicPeriod"/>
            </a:pPr>
            <a:r>
              <a:rPr lang="en-GB" sz="700" dirty="0"/>
              <a:t>Identifying property </a:t>
            </a:r>
            <a:r>
              <a:rPr lang="en-GB" sz="700" dirty="0" smtClean="0"/>
              <a:t>rights through patents and legislation</a:t>
            </a:r>
            <a:endParaRPr lang="en-US" sz="700" dirty="0" smtClean="0"/>
          </a:p>
          <a:p>
            <a:pPr marL="92075" indent="-92075">
              <a:buFont typeface="Arial"/>
              <a:buChar char="•"/>
            </a:pPr>
            <a:r>
              <a:rPr lang="en-US" sz="900" u="sng" dirty="0" smtClean="0"/>
              <a:t>Persuasion</a:t>
            </a:r>
          </a:p>
          <a:p>
            <a:pPr marL="265113" lvl="1" indent="-80963">
              <a:buFont typeface="+mj-lt"/>
              <a:buAutoNum type="arabicPeriod"/>
            </a:pPr>
            <a:r>
              <a:rPr lang="en-US" sz="700" dirty="0" smtClean="0"/>
              <a:t>Govt. Guidance</a:t>
            </a:r>
            <a:endParaRPr lang="en-US" sz="700" dirty="0"/>
          </a:p>
          <a:p>
            <a:pPr marL="265113" lvl="1" indent="-80963">
              <a:buFont typeface="+mj-lt"/>
              <a:buAutoNum type="arabicPeriod"/>
            </a:pPr>
            <a:r>
              <a:rPr lang="en-US" sz="700" dirty="0"/>
              <a:t>Nudge </a:t>
            </a:r>
            <a:r>
              <a:rPr lang="en-US" sz="700" dirty="0" smtClean="0"/>
              <a:t>Theory</a:t>
            </a:r>
            <a:endParaRPr lang="en-US" sz="700" dirty="0"/>
          </a:p>
        </p:txBody>
      </p:sp>
      <p:sp>
        <p:nvSpPr>
          <p:cNvPr id="32" name="TextBox 31"/>
          <p:cNvSpPr txBox="1"/>
          <p:nvPr/>
        </p:nvSpPr>
        <p:spPr>
          <a:xfrm>
            <a:off x="64850" y="196500"/>
            <a:ext cx="1233998" cy="3801041"/>
          </a:xfrm>
          <a:prstGeom prst="rect">
            <a:avLst/>
          </a:prstGeom>
          <a:solidFill>
            <a:srgbClr val="FFFFFF"/>
          </a:solidFill>
        </p:spPr>
        <p:txBody>
          <a:bodyPr wrap="square" rtlCol="0">
            <a:spAutoFit/>
          </a:bodyPr>
          <a:lstStyle/>
          <a:p>
            <a:r>
              <a:rPr lang="en-US" sz="1000" b="1" dirty="0" err="1" smtClean="0">
                <a:solidFill>
                  <a:srgbClr val="FF0000"/>
                </a:solidFill>
              </a:rPr>
              <a:t>Labour</a:t>
            </a:r>
            <a:r>
              <a:rPr lang="en-US" sz="1000" b="1" dirty="0" smtClean="0">
                <a:solidFill>
                  <a:srgbClr val="FF0000"/>
                </a:solidFill>
              </a:rPr>
              <a:t> Markets</a:t>
            </a:r>
          </a:p>
          <a:p>
            <a:pPr marL="92075" indent="-92075">
              <a:buFont typeface="Arial"/>
              <a:buChar char="•"/>
            </a:pPr>
            <a:r>
              <a:rPr lang="en-US" sz="900" u="sng" dirty="0" smtClean="0"/>
              <a:t>Redistribute income and wealth</a:t>
            </a:r>
          </a:p>
          <a:p>
            <a:pPr marL="265113" lvl="1" indent="-92075">
              <a:buFont typeface="+mj-lt"/>
              <a:buAutoNum type="arabicPeriod"/>
            </a:pPr>
            <a:r>
              <a:rPr lang="en-US" sz="700" i="1" dirty="0" smtClean="0"/>
              <a:t>Taxation (direct - income, corporation, inheritance, National Insurance and indirect - VAT and excise duties). </a:t>
            </a:r>
          </a:p>
          <a:p>
            <a:pPr marL="265113" lvl="1" indent="-92075">
              <a:buFont typeface="+mj-lt"/>
              <a:buAutoNum type="arabicPeriod"/>
            </a:pPr>
            <a:r>
              <a:rPr lang="en-US" sz="700" i="1" dirty="0" smtClean="0"/>
              <a:t>Benefits (JSA, WTC, Pensions, Universal Credit debate, in kind)</a:t>
            </a:r>
          </a:p>
          <a:p>
            <a:pPr marL="92075" indent="-92075">
              <a:buFont typeface="Arial"/>
              <a:buChar char="•"/>
            </a:pPr>
            <a:r>
              <a:rPr lang="en-US" sz="900" u="sng" dirty="0" smtClean="0"/>
              <a:t>Government Legislation</a:t>
            </a:r>
          </a:p>
          <a:p>
            <a:pPr marL="265113" lvl="1" indent="-92075">
              <a:buFont typeface="+mj-lt"/>
              <a:buAutoNum type="arabicPeriod"/>
            </a:pPr>
            <a:r>
              <a:rPr lang="en-US" sz="700" i="1" dirty="0" smtClean="0"/>
              <a:t>Trade Union </a:t>
            </a:r>
            <a:r>
              <a:rPr lang="en-US" sz="700" i="1" dirty="0"/>
              <a:t>p</a:t>
            </a:r>
            <a:r>
              <a:rPr lang="en-US" sz="700" i="1" dirty="0" smtClean="0"/>
              <a:t>ower change</a:t>
            </a:r>
          </a:p>
          <a:p>
            <a:pPr marL="265113" lvl="1" indent="-92075">
              <a:buFont typeface="+mj-lt"/>
              <a:buAutoNum type="arabicPeriod"/>
            </a:pPr>
            <a:r>
              <a:rPr lang="en-US" sz="700" i="1" dirty="0" smtClean="0"/>
              <a:t>Minimum Wage (and the Living Wage)</a:t>
            </a:r>
          </a:p>
          <a:p>
            <a:pPr marL="265113" lvl="1" indent="-92075">
              <a:buFont typeface="+mj-lt"/>
              <a:buAutoNum type="arabicPeriod"/>
            </a:pPr>
            <a:r>
              <a:rPr lang="en-US" sz="700" i="1" dirty="0" smtClean="0"/>
              <a:t>Prevent Discrimination (Equality Act 2010)</a:t>
            </a:r>
          </a:p>
          <a:p>
            <a:pPr marL="92075" indent="-92075">
              <a:buFont typeface="Arial"/>
              <a:buChar char="•"/>
            </a:pPr>
            <a:r>
              <a:rPr lang="en-US" sz="900" u="sng" dirty="0" smtClean="0"/>
              <a:t>Government Job Scheme:</a:t>
            </a:r>
            <a:r>
              <a:rPr lang="en-US" sz="600" i="1" u="sng" dirty="0" smtClean="0"/>
              <a:t> </a:t>
            </a:r>
            <a:r>
              <a:rPr lang="en-US" sz="700" i="1" dirty="0" smtClean="0"/>
              <a:t>New Deal (New </a:t>
            </a:r>
            <a:r>
              <a:rPr lang="en-US" sz="700" i="1" dirty="0" err="1" smtClean="0"/>
              <a:t>Labour</a:t>
            </a:r>
            <a:r>
              <a:rPr lang="en-US" sz="700" i="1" dirty="0" smtClean="0"/>
              <a:t> 97-10) and ‘Work </a:t>
            </a:r>
            <a:r>
              <a:rPr lang="en-US" sz="700" i="1" dirty="0" err="1" smtClean="0"/>
              <a:t>Programme</a:t>
            </a:r>
            <a:r>
              <a:rPr lang="en-US" sz="700" i="1" dirty="0" smtClean="0"/>
              <a:t>’ (Coalition and Conservative 2010-2020)</a:t>
            </a:r>
          </a:p>
          <a:p>
            <a:pPr marL="92075" indent="-92075">
              <a:buFont typeface="Arial"/>
              <a:buChar char="•"/>
            </a:pPr>
            <a:r>
              <a:rPr lang="en-US" sz="900" u="sng" dirty="0" smtClean="0"/>
              <a:t>Poverty Targeting: </a:t>
            </a:r>
            <a:r>
              <a:rPr lang="en-US" sz="700" i="1" dirty="0" smtClean="0"/>
              <a:t>1997 New </a:t>
            </a:r>
            <a:r>
              <a:rPr lang="en-US" sz="700" i="1" dirty="0" err="1" smtClean="0"/>
              <a:t>Labour</a:t>
            </a:r>
            <a:r>
              <a:rPr lang="en-US" sz="700" i="1" dirty="0" smtClean="0"/>
              <a:t> target and the Child Poverty Act 2010</a:t>
            </a:r>
          </a:p>
        </p:txBody>
      </p:sp>
      <p:sp>
        <p:nvSpPr>
          <p:cNvPr id="49" name="TextBox 48"/>
          <p:cNvSpPr txBox="1"/>
          <p:nvPr/>
        </p:nvSpPr>
        <p:spPr>
          <a:xfrm>
            <a:off x="270565" y="5834152"/>
            <a:ext cx="2887442" cy="946413"/>
          </a:xfrm>
          <a:prstGeom prst="rect">
            <a:avLst/>
          </a:prstGeom>
          <a:solidFill>
            <a:srgbClr val="FFFFFF"/>
          </a:solidFill>
        </p:spPr>
        <p:txBody>
          <a:bodyPr wrap="square" rtlCol="0">
            <a:spAutoFit/>
          </a:bodyPr>
          <a:lstStyle/>
          <a:p>
            <a:r>
              <a:rPr lang="en-US" sz="1050" b="1" dirty="0" err="1" smtClean="0">
                <a:solidFill>
                  <a:srgbClr val="FF0000"/>
                </a:solidFill>
              </a:rPr>
              <a:t>Labour</a:t>
            </a:r>
            <a:r>
              <a:rPr lang="en-US" sz="1050" b="1" dirty="0" smtClean="0">
                <a:solidFill>
                  <a:srgbClr val="FF0000"/>
                </a:solidFill>
              </a:rPr>
              <a:t> Markets</a:t>
            </a:r>
          </a:p>
          <a:p>
            <a:pPr marL="171450" indent="-171450">
              <a:buFont typeface="Arial"/>
              <a:buChar char="•"/>
            </a:pPr>
            <a:r>
              <a:rPr lang="en-US" sz="900" dirty="0"/>
              <a:t>Moral Hazard </a:t>
            </a:r>
            <a:r>
              <a:rPr lang="en-US" sz="900" dirty="0" smtClean="0"/>
              <a:t>(or Dependency)</a:t>
            </a:r>
            <a:endParaRPr lang="en-US" sz="900" dirty="0"/>
          </a:p>
          <a:p>
            <a:pPr marL="171450" indent="-171450">
              <a:buFont typeface="Arial"/>
              <a:buChar char="•"/>
            </a:pPr>
            <a:r>
              <a:rPr lang="en-US" sz="900" dirty="0"/>
              <a:t>Disincentive </a:t>
            </a:r>
            <a:r>
              <a:rPr lang="en-US" sz="900" dirty="0" smtClean="0"/>
              <a:t>effects (unemployment trap &amp; poverty trap? PLUS ‘brain drain’ and less risk taking?)</a:t>
            </a:r>
            <a:endParaRPr lang="en-US" sz="900" dirty="0"/>
          </a:p>
          <a:p>
            <a:pPr marL="171450" indent="-171450">
              <a:buFont typeface="Arial"/>
              <a:buChar char="•"/>
            </a:pPr>
            <a:r>
              <a:rPr lang="en-US" sz="900" dirty="0" smtClean="0"/>
              <a:t>Burden of taxation (progressive .v. regressive)</a:t>
            </a:r>
          </a:p>
          <a:p>
            <a:pPr marL="171450" indent="-171450">
              <a:buFont typeface="Arial"/>
              <a:buChar char="•"/>
            </a:pPr>
            <a:r>
              <a:rPr lang="en-US" sz="900" dirty="0" smtClean="0"/>
              <a:t>Cost to Government (incl. opportunity cost)</a:t>
            </a:r>
          </a:p>
        </p:txBody>
      </p:sp>
      <p:sp>
        <p:nvSpPr>
          <p:cNvPr id="50" name="TextBox 49"/>
          <p:cNvSpPr txBox="1"/>
          <p:nvPr/>
        </p:nvSpPr>
        <p:spPr>
          <a:xfrm>
            <a:off x="1360446" y="2110690"/>
            <a:ext cx="1944688" cy="2008242"/>
          </a:xfrm>
          <a:prstGeom prst="rect">
            <a:avLst/>
          </a:prstGeom>
          <a:solidFill>
            <a:srgbClr val="FFFFFF"/>
          </a:solidFill>
        </p:spPr>
        <p:txBody>
          <a:bodyPr wrap="square" rtlCol="0">
            <a:spAutoFit/>
          </a:bodyPr>
          <a:lstStyle/>
          <a:p>
            <a:r>
              <a:rPr lang="en-US" sz="1050" b="1" dirty="0" smtClean="0">
                <a:solidFill>
                  <a:srgbClr val="FF0000"/>
                </a:solidFill>
              </a:rPr>
              <a:t>Theory of the Firm </a:t>
            </a:r>
            <a:r>
              <a:rPr lang="en-US" sz="1050" b="1" dirty="0" smtClean="0"/>
              <a:t>(</a:t>
            </a:r>
            <a:r>
              <a:rPr lang="en-US" sz="900" b="1" dirty="0" smtClean="0"/>
              <a:t>Industrial Policy)</a:t>
            </a:r>
          </a:p>
          <a:p>
            <a:pPr marL="92075" indent="-92075">
              <a:buFont typeface="Arial" panose="020B0604020202020204" pitchFamily="34" charset="0"/>
              <a:buChar char="•"/>
            </a:pPr>
            <a:r>
              <a:rPr lang="en-US" sz="900" dirty="0" smtClean="0"/>
              <a:t>Competition Policy</a:t>
            </a:r>
          </a:p>
          <a:p>
            <a:pPr marL="265113" lvl="1" indent="-82550">
              <a:buFont typeface="+mj-lt"/>
              <a:buAutoNum type="arabicPeriod"/>
            </a:pPr>
            <a:r>
              <a:rPr lang="en-US" sz="900" u="sng" dirty="0" smtClean="0"/>
              <a:t>Regulation</a:t>
            </a:r>
          </a:p>
          <a:p>
            <a:pPr marL="447675" lvl="3" indent="-80963">
              <a:buFont typeface="Wingdings" panose="05000000000000000000" pitchFamily="2" charset="2"/>
              <a:buChar char="§"/>
            </a:pPr>
            <a:r>
              <a:rPr lang="en-US" sz="700" dirty="0" smtClean="0"/>
              <a:t>Bodies: CMA plus specific industry watchdogs (OFGEM, OFWAT, ORR) and European Commission</a:t>
            </a:r>
          </a:p>
          <a:p>
            <a:pPr marL="447675" lvl="3" indent="-80963">
              <a:buFont typeface="Wingdings" panose="05000000000000000000" pitchFamily="2" charset="2"/>
              <a:buChar char="§"/>
            </a:pPr>
            <a:r>
              <a:rPr lang="en-US" sz="700" dirty="0" smtClean="0"/>
              <a:t>Types: Price capping (RPI-X, fines/ prosecution, legislation, break up, windfall taxes etc.)</a:t>
            </a:r>
          </a:p>
          <a:p>
            <a:pPr marL="265113" lvl="1" indent="-82550">
              <a:buFont typeface="+mj-lt"/>
              <a:buAutoNum type="arabicPeriod"/>
            </a:pPr>
            <a:r>
              <a:rPr lang="en-US" sz="900" u="sng" dirty="0" smtClean="0"/>
              <a:t>Deregulation </a:t>
            </a:r>
            <a:r>
              <a:rPr lang="en-US" sz="900" dirty="0" smtClean="0"/>
              <a:t>- removing barriers via legislation and subsidies</a:t>
            </a:r>
          </a:p>
          <a:p>
            <a:pPr marL="92075" indent="-92075">
              <a:buFont typeface="Arial" panose="020B0604020202020204" pitchFamily="34" charset="0"/>
              <a:buChar char="•"/>
            </a:pPr>
            <a:r>
              <a:rPr lang="en-US" sz="900" u="sng" dirty="0" err="1" smtClean="0"/>
              <a:t>Nationalisation</a:t>
            </a:r>
            <a:r>
              <a:rPr lang="en-US" sz="900" dirty="0" smtClean="0"/>
              <a:t>, </a:t>
            </a:r>
            <a:r>
              <a:rPr lang="en-US" sz="900" dirty="0" err="1" smtClean="0"/>
              <a:t>Privatisation</a:t>
            </a:r>
            <a:r>
              <a:rPr lang="en-US" sz="900" dirty="0" smtClean="0"/>
              <a:t> and PPP/PFI</a:t>
            </a:r>
          </a:p>
        </p:txBody>
      </p:sp>
    </p:spTree>
    <p:extLst>
      <p:ext uri="{BB962C8B-B14F-4D97-AF65-F5344CB8AC3E}">
        <p14:creationId xmlns:p14="http://schemas.microsoft.com/office/powerpoint/2010/main" val="290696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41" grpId="0" animBg="1"/>
      <p:bldP spid="42" grpId="0" animBg="1"/>
      <p:bldP spid="43" grpId="0" animBg="1"/>
      <p:bldP spid="44" grpId="0" animBg="1"/>
      <p:bldP spid="45" grpId="0" animBg="1"/>
      <p:bldP spid="46" grpId="0" animBg="1"/>
      <p:bldP spid="30" grpId="0" animBg="1"/>
      <p:bldP spid="32" grpId="0" animBg="1"/>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alpha val="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3414" y="0"/>
            <a:ext cx="8229600" cy="1143000"/>
          </a:xfrm>
        </p:spPr>
        <p:txBody>
          <a:bodyPr/>
          <a:lstStyle/>
          <a:p>
            <a:r>
              <a:rPr lang="en-GB" b="1" dirty="0" smtClean="0"/>
              <a:t>Essay Revision (25 Marks)</a:t>
            </a:r>
            <a:endParaRPr lang="en-GB" b="1" dirty="0"/>
          </a:p>
        </p:txBody>
      </p:sp>
      <p:sp>
        <p:nvSpPr>
          <p:cNvPr id="5" name="Content Placeholder 4"/>
          <p:cNvSpPr>
            <a:spLocks noGrp="1"/>
          </p:cNvSpPr>
          <p:nvPr>
            <p:ph sz="half" idx="2"/>
          </p:nvPr>
        </p:nvSpPr>
        <p:spPr>
          <a:xfrm>
            <a:off x="166734" y="946857"/>
            <a:ext cx="8832411" cy="5779868"/>
          </a:xfrm>
        </p:spPr>
        <p:txBody>
          <a:bodyPr>
            <a:noAutofit/>
          </a:bodyPr>
          <a:lstStyle/>
          <a:p>
            <a:pPr marL="0" indent="0">
              <a:buNone/>
            </a:pPr>
            <a:r>
              <a:rPr lang="en-GB" sz="1600" b="1" u="sng" dirty="0" smtClean="0">
                <a:solidFill>
                  <a:srgbClr val="FF0000"/>
                </a:solidFill>
              </a:rPr>
              <a:t>THEORY OF THE FIRM</a:t>
            </a:r>
          </a:p>
          <a:p>
            <a:pPr marL="90488" indent="-90488"/>
            <a:r>
              <a:rPr lang="en-GB" sz="1200" b="1" i="1" dirty="0" smtClean="0"/>
              <a:t>Objectives of firms - is it all about profit?</a:t>
            </a:r>
          </a:p>
          <a:p>
            <a:pPr marL="361950" lvl="1" indent="-90488"/>
            <a:r>
              <a:rPr lang="en-GB" altLang="en-US" sz="1000" dirty="0"/>
              <a:t>Jan12: Evaluate whether profit maximisation is always the most important objective of firms. (25 marks)</a:t>
            </a:r>
          </a:p>
          <a:p>
            <a:pPr marL="361950" lvl="1" indent="-90488"/>
            <a:r>
              <a:rPr lang="en-GB" altLang="en-US" sz="1000" dirty="0"/>
              <a:t>Jun11: Evaluate the view that firms will always try to minimise their costs and maximise their revenues. (25 marks)</a:t>
            </a:r>
          </a:p>
          <a:p>
            <a:pPr marL="361950" lvl="1" indent="-90488"/>
            <a:r>
              <a:rPr lang="en-GB" altLang="en-US" sz="1000" dirty="0"/>
              <a:t>Jan11: Discuss whether the objective of profit maximisation becomes less important than other possible objectives as a firm grows in size. (25 marks</a:t>
            </a:r>
            <a:r>
              <a:rPr lang="en-GB" altLang="en-US" sz="1000" dirty="0" smtClean="0"/>
              <a:t>)</a:t>
            </a:r>
            <a:endParaRPr lang="en-GB" sz="1000" dirty="0" smtClean="0"/>
          </a:p>
          <a:p>
            <a:pPr marL="90488" indent="-90488"/>
            <a:r>
              <a:rPr lang="en-GB" sz="1200" b="1" i="1" dirty="0" smtClean="0"/>
              <a:t>Are monopolies good or not?</a:t>
            </a:r>
          </a:p>
          <a:p>
            <a:pPr marL="361950" lvl="1" indent="-90488"/>
            <a:r>
              <a:rPr lang="en-GB" altLang="en-US" sz="1000" dirty="0"/>
              <a:t>Jun12: Discuss whether large firms in the UK today are necessarily more efficient than small firms. (25 marks)</a:t>
            </a:r>
          </a:p>
          <a:p>
            <a:pPr marL="361950" lvl="1" indent="-90488"/>
            <a:r>
              <a:rPr lang="en-GB" altLang="en-US" sz="1000" dirty="0"/>
              <a:t>Jun11: Evaluate the view that mergers, such as the one proposed between British Airways and Iberia Airlines, are usually ‘good for consumers as well as for the companies involved’ (25 marks</a:t>
            </a:r>
            <a:r>
              <a:rPr lang="en-GB" altLang="en-US" sz="1000" dirty="0" smtClean="0"/>
              <a:t>)</a:t>
            </a:r>
            <a:endParaRPr lang="en-GB" sz="1000" dirty="0" smtClean="0"/>
          </a:p>
          <a:p>
            <a:pPr marL="90488" indent="-90488"/>
            <a:r>
              <a:rPr lang="en-GB" sz="1200" b="1" i="1" dirty="0" smtClean="0"/>
              <a:t>Should the Government intervene to sort out monopolies?</a:t>
            </a:r>
          </a:p>
          <a:p>
            <a:pPr marL="361950" lvl="1" indent="-90488"/>
            <a:r>
              <a:rPr lang="en-GB" altLang="en-US" sz="1000" dirty="0" smtClean="0"/>
              <a:t>Jun14: Discuss </a:t>
            </a:r>
            <a:r>
              <a:rPr lang="en-GB" altLang="en-US" sz="1000" dirty="0"/>
              <a:t>whether UK farming </a:t>
            </a:r>
            <a:r>
              <a:rPr lang="en-GB" altLang="en-US" sz="1000" dirty="0" smtClean="0"/>
              <a:t>would benefit </a:t>
            </a:r>
            <a:r>
              <a:rPr lang="en-GB" altLang="en-US" sz="1000" dirty="0"/>
              <a:t>from greater responsiveness to market forces and less intervention by the </a:t>
            </a:r>
            <a:r>
              <a:rPr lang="en-GB" altLang="en-US" sz="1000" dirty="0" smtClean="0"/>
              <a:t>UK government </a:t>
            </a:r>
            <a:r>
              <a:rPr lang="en-GB" altLang="en-US" sz="1000" dirty="0"/>
              <a:t>and the </a:t>
            </a:r>
            <a:r>
              <a:rPr lang="en-GB" altLang="en-US" sz="1000" dirty="0" smtClean="0"/>
              <a:t>EU.</a:t>
            </a:r>
          </a:p>
          <a:p>
            <a:pPr marL="361950" lvl="1" indent="-90488"/>
            <a:r>
              <a:rPr lang="en-GB" altLang="en-US" sz="1000" dirty="0" smtClean="0"/>
              <a:t>Jun14: </a:t>
            </a:r>
            <a:r>
              <a:rPr lang="en-GB" sz="1050" dirty="0"/>
              <a:t>Evaluate the view that competition policy is never necessary because, in the long </a:t>
            </a:r>
            <a:r>
              <a:rPr lang="en-GB" sz="1050" dirty="0" smtClean="0"/>
              <a:t>run, market </a:t>
            </a:r>
            <a:r>
              <a:rPr lang="en-GB" sz="1050" dirty="0"/>
              <a:t>forces will ensure that monopolies cannot abuse their power and will not last.</a:t>
            </a:r>
            <a:endParaRPr lang="en-GB" altLang="en-US" sz="1000" dirty="0" smtClean="0"/>
          </a:p>
          <a:p>
            <a:pPr marL="361950" lvl="1" indent="-90488"/>
            <a:r>
              <a:rPr lang="en-GB" altLang="en-US" sz="1000" dirty="0" smtClean="0"/>
              <a:t>Jun13</a:t>
            </a:r>
            <a:r>
              <a:rPr lang="en-GB" altLang="en-US" sz="1000" dirty="0"/>
              <a:t>: Evaluate the view that consumers are always better off and producers are always worse off if monopolies are broken up to encourage as much competition as possible. (25 marks)</a:t>
            </a:r>
            <a:endParaRPr lang="en-GB" altLang="en-US" sz="900" dirty="0"/>
          </a:p>
          <a:p>
            <a:pPr marL="361950" lvl="1" indent="-90488"/>
            <a:r>
              <a:rPr lang="en-GB" altLang="en-US" sz="1000" dirty="0"/>
              <a:t>Jan12: Evaluate the view that, providing there is market contestability, government intervention to ensure competition is unnecessary. (25 marks)</a:t>
            </a:r>
          </a:p>
          <a:p>
            <a:pPr marL="361950" lvl="1" indent="-90488"/>
            <a:r>
              <a:rPr lang="en-GB" altLang="en-US" sz="1000" dirty="0"/>
              <a:t>Jan11: Evaluate the case for stronger action by governments to protect the monopoly power of firms involved in the UK’s creative industries (such as Music industry). (25 </a:t>
            </a:r>
            <a:r>
              <a:rPr lang="en-GB" altLang="en-US" sz="1000" dirty="0" smtClean="0"/>
              <a:t>marks)</a:t>
            </a:r>
          </a:p>
          <a:p>
            <a:pPr marL="361950" lvl="1" indent="-90488"/>
            <a:r>
              <a:rPr lang="en-GB" altLang="en-US" sz="1000" dirty="0" smtClean="0"/>
              <a:t>Jan11</a:t>
            </a:r>
            <a:r>
              <a:rPr lang="en-GB" altLang="en-US" sz="1000" dirty="0"/>
              <a:t>: Assess the view that making an oligopolistic market more contestable is the best way to improve the efficiency of that market. (25 marks</a:t>
            </a:r>
            <a:r>
              <a:rPr lang="en-GB" altLang="en-US" sz="1000" dirty="0" smtClean="0"/>
              <a:t>)</a:t>
            </a:r>
            <a:endParaRPr lang="en-GB" altLang="en-US" sz="1000" dirty="0"/>
          </a:p>
          <a:p>
            <a:pPr marL="90488" indent="-90488"/>
            <a:r>
              <a:rPr lang="en-GB" sz="1200" b="1" i="1" dirty="0" smtClean="0"/>
              <a:t>Which Government intervention is most useful for sorting out monopolies?</a:t>
            </a:r>
          </a:p>
          <a:p>
            <a:pPr marL="361950" lvl="1" indent="-90488"/>
            <a:r>
              <a:rPr lang="en-GB" altLang="en-US" sz="1000" dirty="0"/>
              <a:t>Jan13: Assess methods that could be used by the UK government and the EU to promote competition in the supply of domestic gas. (25 marks</a:t>
            </a:r>
            <a:r>
              <a:rPr lang="en-GB" altLang="en-US" sz="1000" dirty="0" smtClean="0"/>
              <a:t>)</a:t>
            </a:r>
          </a:p>
          <a:p>
            <a:pPr marL="361950" lvl="1" indent="-90488"/>
            <a:r>
              <a:rPr lang="en-GB" altLang="en-US" sz="1000" dirty="0"/>
              <a:t>Jun12: Evaluate policies which a UK government could use to control the activities of </a:t>
            </a:r>
            <a:r>
              <a:rPr lang="en-GB" altLang="en-US" sz="1000" dirty="0" err="1"/>
              <a:t>oligopolists</a:t>
            </a:r>
            <a:r>
              <a:rPr lang="en-GB" altLang="en-US" sz="1000" dirty="0"/>
              <a:t>. (25 marks)</a:t>
            </a:r>
          </a:p>
          <a:p>
            <a:pPr marL="90488" indent="-90488"/>
            <a:r>
              <a:rPr lang="en-GB" altLang="en-US" sz="1200" b="1" i="1" dirty="0" smtClean="0"/>
              <a:t>Other</a:t>
            </a:r>
          </a:p>
          <a:p>
            <a:pPr marL="361950" lvl="1" indent="-90488"/>
            <a:r>
              <a:rPr lang="en-GB" altLang="en-US" sz="1000" dirty="0"/>
              <a:t>Jun11: ‘On a typical train journey, there could be as many as twenty different fares being paid by passengers travelling between the same two stations.’  Is price discrimination always good for producers and bad for consumers? Justify your answer. (25 marks</a:t>
            </a:r>
            <a:r>
              <a:rPr lang="en-GB" altLang="en-US" sz="1000" dirty="0" smtClean="0"/>
              <a:t>)</a:t>
            </a:r>
          </a:p>
          <a:p>
            <a:pPr marL="361950" lvl="1" indent="-90488"/>
            <a:r>
              <a:rPr lang="en-GB" altLang="en-US" sz="1000" dirty="0"/>
              <a:t>Jun13: Assess whether price discrimination is always undesirable (25 marks) </a:t>
            </a:r>
            <a:endParaRPr lang="en-GB" altLang="en-US" sz="1000" dirty="0" smtClean="0"/>
          </a:p>
          <a:p>
            <a:pPr marL="361950" lvl="1" indent="-90488"/>
            <a:r>
              <a:rPr lang="en-GB" altLang="en-US" sz="1000" dirty="0"/>
              <a:t>Jan13: Discuss whether technological developments, such as the internet, are making markets more competitive and making perfect competition theory more realistic. (25 marks</a:t>
            </a:r>
            <a:r>
              <a:rPr lang="en-GB" altLang="en-US" sz="1000" dirty="0" smtClean="0"/>
              <a:t>)</a:t>
            </a:r>
          </a:p>
          <a:p>
            <a:pPr marL="361950" lvl="1" indent="-90488"/>
            <a:r>
              <a:rPr lang="en-GB" altLang="en-US" sz="1000" dirty="0" smtClean="0"/>
              <a:t>Jun 14: Discuss </a:t>
            </a:r>
            <a:r>
              <a:rPr lang="en-GB" altLang="en-US" sz="1000" dirty="0"/>
              <a:t>ways in which the size of firms and the structure of the coffee-shop </a:t>
            </a:r>
            <a:r>
              <a:rPr lang="en-GB" altLang="en-US" sz="1000" dirty="0" smtClean="0"/>
              <a:t>market might </a:t>
            </a:r>
            <a:r>
              <a:rPr lang="en-GB" altLang="en-US" sz="1000" dirty="0"/>
              <a:t>affect the conduct and performance of the firms within it.</a:t>
            </a:r>
            <a:endParaRPr lang="en-GB" altLang="en-US" sz="1000" dirty="0" smtClean="0"/>
          </a:p>
          <a:p>
            <a:endParaRPr lang="en-GB" altLang="en-US" sz="700" dirty="0"/>
          </a:p>
          <a:p>
            <a:endParaRPr lang="en-GB" altLang="en-US" sz="1400" dirty="0"/>
          </a:p>
          <a:p>
            <a:pPr lvl="1"/>
            <a:endParaRPr lang="en-GB" sz="1100" dirty="0"/>
          </a:p>
        </p:txBody>
      </p:sp>
    </p:spTree>
    <p:extLst>
      <p:ext uri="{BB962C8B-B14F-4D97-AF65-F5344CB8AC3E}">
        <p14:creationId xmlns:p14="http://schemas.microsoft.com/office/powerpoint/2010/main" val="4185853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00">
            <a:alpha val="0"/>
          </a:srgb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a:t>Essay Revision (25 Marks)</a:t>
            </a:r>
            <a:endParaRPr lang="en-GB" dirty="0"/>
          </a:p>
        </p:txBody>
      </p:sp>
      <p:sp>
        <p:nvSpPr>
          <p:cNvPr id="6" name="Content Placeholder 5"/>
          <p:cNvSpPr>
            <a:spLocks noGrp="1"/>
          </p:cNvSpPr>
          <p:nvPr>
            <p:ph idx="1"/>
          </p:nvPr>
        </p:nvSpPr>
        <p:spPr/>
        <p:txBody>
          <a:bodyPr>
            <a:normAutofit fontScale="40000" lnSpcReduction="20000"/>
          </a:bodyPr>
          <a:lstStyle/>
          <a:p>
            <a:pPr marL="0" indent="0">
              <a:buNone/>
            </a:pPr>
            <a:r>
              <a:rPr lang="en-GB" sz="4000" b="1" u="sng" dirty="0" smtClean="0">
                <a:solidFill>
                  <a:srgbClr val="FF0000"/>
                </a:solidFill>
              </a:rPr>
              <a:t>LABOUR MARKETS</a:t>
            </a:r>
          </a:p>
          <a:p>
            <a:pPr marL="0" indent="0">
              <a:buNone/>
            </a:pPr>
            <a:endParaRPr lang="en-GB" sz="3500" b="1" i="1" dirty="0" smtClean="0"/>
          </a:p>
          <a:p>
            <a:pPr marL="180975" indent="-180975"/>
            <a:r>
              <a:rPr lang="en-GB" sz="3500" b="1" i="1" dirty="0" smtClean="0"/>
              <a:t>Should Government’s intervene in the Labour market?</a:t>
            </a:r>
          </a:p>
          <a:p>
            <a:pPr marL="271463" lvl="1" indent="-88900"/>
            <a:r>
              <a:rPr lang="en-GB" dirty="0" smtClean="0"/>
              <a:t>Jun14: Evaluate </a:t>
            </a:r>
            <a:r>
              <a:rPr lang="en-GB" dirty="0"/>
              <a:t>whether it is better for </a:t>
            </a:r>
            <a:r>
              <a:rPr lang="en-GB" dirty="0" smtClean="0"/>
              <a:t>the UK </a:t>
            </a:r>
            <a:r>
              <a:rPr lang="en-GB" dirty="0"/>
              <a:t>government to reduce poverty by using policies to improve people’s ability to </a:t>
            </a:r>
            <a:r>
              <a:rPr lang="en-GB" dirty="0" smtClean="0"/>
              <a:t>earn higher </a:t>
            </a:r>
            <a:r>
              <a:rPr lang="en-GB" dirty="0"/>
              <a:t>wages during their working lives, rather than through the provision of </a:t>
            </a:r>
            <a:r>
              <a:rPr lang="en-GB" dirty="0" smtClean="0"/>
              <a:t>state benefits </a:t>
            </a:r>
            <a:r>
              <a:rPr lang="en-GB" dirty="0"/>
              <a:t>to those who are poor for various reasons.</a:t>
            </a:r>
          </a:p>
          <a:p>
            <a:pPr marL="271463" lvl="1" indent="-88900"/>
            <a:r>
              <a:rPr lang="en-GB" dirty="0" smtClean="0"/>
              <a:t>Jun13</a:t>
            </a:r>
            <a:r>
              <a:rPr lang="en-GB" dirty="0"/>
              <a:t>: Assess the view that wide wage differentials are good for the economy and that governments should therefore play no part in deciding wage rates (25 marks)</a:t>
            </a:r>
          </a:p>
          <a:p>
            <a:pPr marL="271463" lvl="1" indent="-88900"/>
            <a:r>
              <a:rPr lang="en-GB" dirty="0"/>
              <a:t>Jan13: Evaluate whether governments, such as those of the UK or China, should intervene in labour markets to increase trade union membership. (25 marks)</a:t>
            </a:r>
          </a:p>
          <a:p>
            <a:pPr marL="271463" lvl="1" indent="-88900"/>
            <a:r>
              <a:rPr lang="en-GB" dirty="0"/>
              <a:t>Jan13:  Assess the economic costs and benefits of government action which results in the UK becoming a less equal society. (25 marks)</a:t>
            </a:r>
          </a:p>
          <a:p>
            <a:pPr marL="271463" lvl="1" indent="-88900"/>
            <a:r>
              <a:rPr lang="en-GB" dirty="0"/>
              <a:t>Jun11: Evaluate the view that the government should rely less on market forces to determine the distribution of income and wealth in the UK and should increase its intervention to make the UK more equal. (25 marks)</a:t>
            </a:r>
          </a:p>
          <a:p>
            <a:pPr marL="180975" indent="-180975"/>
            <a:endParaRPr lang="en-GB" dirty="0" smtClean="0"/>
          </a:p>
          <a:p>
            <a:pPr marL="180975" indent="-180975"/>
            <a:r>
              <a:rPr lang="en-GB" b="1" i="1" dirty="0" smtClean="0"/>
              <a:t>What type of Government interventions in the labour market should there be?</a:t>
            </a:r>
            <a:endParaRPr lang="en-GB" b="1" i="1" dirty="0"/>
          </a:p>
          <a:p>
            <a:pPr marL="271463" lvl="1" indent="-88900"/>
            <a:r>
              <a:rPr lang="en-GB" dirty="0" smtClean="0"/>
              <a:t>Jun12</a:t>
            </a:r>
            <a:r>
              <a:rPr lang="en-GB" dirty="0"/>
              <a:t>: Evaluate the view that a fair distribution of income can better be achieved by policies which aim to redistribute income after it is earned rather than by policies which tackle supply-side obstacles in the economy (25 marks)</a:t>
            </a:r>
          </a:p>
          <a:p>
            <a:pPr marL="271463" lvl="1" indent="-88900"/>
            <a:r>
              <a:rPr lang="en-GB" dirty="0"/>
              <a:t>Jan12: A government wishes to make the distribution of both income and wealth more equal. Discuss whether the most effective way to achieve these aims is to tax income more progressively. (25 marks)</a:t>
            </a:r>
          </a:p>
          <a:p>
            <a:pPr marL="180975" indent="-180975"/>
            <a:endParaRPr lang="en-GB" dirty="0" smtClean="0"/>
          </a:p>
          <a:p>
            <a:pPr marL="180975" indent="-180975"/>
            <a:r>
              <a:rPr lang="en-GB" b="1" i="1" dirty="0" smtClean="0"/>
              <a:t>Other</a:t>
            </a:r>
            <a:endParaRPr lang="en-GB" b="1" i="1" dirty="0"/>
          </a:p>
          <a:p>
            <a:pPr marL="271463" lvl="1" indent="-88900"/>
            <a:r>
              <a:rPr lang="en-GB" dirty="0" smtClean="0"/>
              <a:t>Jan11</a:t>
            </a:r>
            <a:r>
              <a:rPr lang="en-GB" dirty="0"/>
              <a:t>: Evaluate the possible costs and benefits for the UK economy of the free movement of labour within the EU. (25 marks)</a:t>
            </a:r>
          </a:p>
          <a:p>
            <a:endParaRPr lang="en-GB" dirty="0"/>
          </a:p>
        </p:txBody>
      </p:sp>
    </p:spTree>
    <p:extLst>
      <p:ext uri="{BB962C8B-B14F-4D97-AF65-F5344CB8AC3E}">
        <p14:creationId xmlns:p14="http://schemas.microsoft.com/office/powerpoint/2010/main" val="1049982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00">
            <a:alpha val="0"/>
          </a:srgb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a:t>Essay Revision (25 Marks)</a:t>
            </a:r>
            <a:endParaRPr lang="en-GB" dirty="0"/>
          </a:p>
        </p:txBody>
      </p:sp>
      <p:sp>
        <p:nvSpPr>
          <p:cNvPr id="6" name="Content Placeholder 5"/>
          <p:cNvSpPr>
            <a:spLocks noGrp="1"/>
          </p:cNvSpPr>
          <p:nvPr>
            <p:ph idx="1"/>
          </p:nvPr>
        </p:nvSpPr>
        <p:spPr/>
        <p:txBody>
          <a:bodyPr>
            <a:normAutofit fontScale="92500" lnSpcReduction="10000"/>
          </a:bodyPr>
          <a:lstStyle/>
          <a:p>
            <a:pPr marL="0" indent="0">
              <a:buNone/>
            </a:pPr>
            <a:r>
              <a:rPr lang="en-GB" sz="1600" b="1" u="sng" dirty="0" smtClean="0">
                <a:solidFill>
                  <a:srgbClr val="FF0000"/>
                </a:solidFill>
              </a:rPr>
              <a:t>WELFARE ECONOMICS</a:t>
            </a:r>
          </a:p>
          <a:p>
            <a:pPr marL="0" indent="0">
              <a:buNone/>
            </a:pPr>
            <a:endParaRPr lang="en-GB" sz="1600" b="1" i="1" dirty="0" smtClean="0"/>
          </a:p>
          <a:p>
            <a:pPr marL="0" indent="0">
              <a:buNone/>
            </a:pPr>
            <a:r>
              <a:rPr lang="en-GB" sz="1600" b="1" i="1" dirty="0" smtClean="0"/>
              <a:t>Classic AS type Questions (MS, MF, GI, GF) - identify the market failure and </a:t>
            </a:r>
            <a:r>
              <a:rPr lang="en-GB" sz="1600" b="1" i="1" dirty="0" err="1" smtClean="0"/>
              <a:t>Govt</a:t>
            </a:r>
            <a:r>
              <a:rPr lang="en-GB" sz="1600" b="1" i="1" dirty="0" smtClean="0"/>
              <a:t> Interventions</a:t>
            </a:r>
          </a:p>
          <a:p>
            <a:r>
              <a:rPr lang="en-GB" sz="1600" dirty="0"/>
              <a:t>Jun13: Using the data and your economic knowledge, assess whether the UK Government should encourage greater use of market forces in the provision of health care.</a:t>
            </a:r>
          </a:p>
          <a:p>
            <a:r>
              <a:rPr lang="en-GB" sz="1600" i="1" dirty="0"/>
              <a:t>Jan 13: </a:t>
            </a:r>
            <a:r>
              <a:rPr lang="en-GB" sz="1600" dirty="0"/>
              <a:t>Evaluate the view that attempts by governments to eliminate market failure by intervening in markets for public goods and merit goods will inevitably lead to government failure.</a:t>
            </a:r>
          </a:p>
          <a:p>
            <a:r>
              <a:rPr lang="en-GB" sz="1600" i="1" dirty="0"/>
              <a:t>Jun12: </a:t>
            </a:r>
            <a:r>
              <a:rPr lang="en-GB" sz="1600" dirty="0"/>
              <a:t>Using the data and your economic knowledge, evaluate the possible impact on UK Businesses of policies to reduce pollution and climate change.</a:t>
            </a:r>
          </a:p>
          <a:p>
            <a:r>
              <a:rPr lang="en-GB" sz="1600" dirty="0"/>
              <a:t>Jan 12: Using the data and your economic knowledge, evaluate the view that intervention in the fishing industry by the EU is unlikely to correct market failure but is likely to result in government failure in both UK product markets and UK labour markets.</a:t>
            </a:r>
          </a:p>
          <a:p>
            <a:r>
              <a:rPr lang="en-GB" sz="1600" dirty="0"/>
              <a:t>Jun 11: Using the data and your economic knowledge, evaluate alternative methods of correcting market failure arising from waste disposal.</a:t>
            </a:r>
            <a:endParaRPr lang="en-GB" sz="1600" i="1" dirty="0"/>
          </a:p>
          <a:p>
            <a:pPr marL="0" indent="0">
              <a:buNone/>
            </a:pPr>
            <a:r>
              <a:rPr lang="en-GB" sz="1600" b="1" i="1" dirty="0" smtClean="0"/>
              <a:t>Cost Benefit Analysis Questions</a:t>
            </a:r>
          </a:p>
          <a:p>
            <a:r>
              <a:rPr lang="en-GB" sz="1600" dirty="0" smtClean="0"/>
              <a:t>Jun14: Assess </a:t>
            </a:r>
            <a:r>
              <a:rPr lang="en-GB" sz="1600" dirty="0"/>
              <a:t>how useful a </a:t>
            </a:r>
            <a:r>
              <a:rPr lang="en-GB" sz="1600" dirty="0" smtClean="0"/>
              <a:t>cost-benefit </a:t>
            </a:r>
            <a:r>
              <a:rPr lang="en-GB" sz="1600" dirty="0"/>
              <a:t>analysis (CBA) would be in helping to decide whether </a:t>
            </a:r>
            <a:r>
              <a:rPr lang="en-GB" sz="1600" dirty="0" smtClean="0"/>
              <a:t>a project</a:t>
            </a:r>
            <a:r>
              <a:rPr lang="en-GB" sz="1600" dirty="0"/>
              <a:t>, such as a high-speed train line, should go ahead</a:t>
            </a:r>
            <a:r>
              <a:rPr lang="en-GB" sz="1600" dirty="0" smtClean="0"/>
              <a:t>. </a:t>
            </a:r>
          </a:p>
          <a:p>
            <a:r>
              <a:rPr lang="en-GB" sz="1600" dirty="0" smtClean="0"/>
              <a:t>Jan 12: Evaluate </a:t>
            </a:r>
            <a:r>
              <a:rPr lang="en-GB" sz="1600" dirty="0"/>
              <a:t>the advantages </a:t>
            </a:r>
            <a:r>
              <a:rPr lang="en-GB" sz="1600" b="1" dirty="0"/>
              <a:t>and </a:t>
            </a:r>
            <a:r>
              <a:rPr lang="en-GB" sz="1600" dirty="0"/>
              <a:t>disadvantages of using CBA when deciding whether or </a:t>
            </a:r>
            <a:r>
              <a:rPr lang="en-GB" sz="1600" dirty="0" smtClean="0"/>
              <a:t>not to </a:t>
            </a:r>
            <a:r>
              <a:rPr lang="en-GB" sz="1600" dirty="0"/>
              <a:t>invest in snow-clearing equipment</a:t>
            </a:r>
            <a:r>
              <a:rPr lang="en-GB" sz="1600" dirty="0" smtClean="0"/>
              <a:t>.</a:t>
            </a:r>
          </a:p>
        </p:txBody>
      </p:sp>
    </p:spTree>
    <p:extLst>
      <p:ext uri="{BB962C8B-B14F-4D97-AF65-F5344CB8AC3E}">
        <p14:creationId xmlns:p14="http://schemas.microsoft.com/office/powerpoint/2010/main" val="2552024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alpha val="0"/>
          </a:srgbClr>
        </a:solidFill>
        <a:effectLst/>
      </p:bgPr>
    </p:bg>
    <p:spTree>
      <p:nvGrpSpPr>
        <p:cNvPr id="1" name=""/>
        <p:cNvGrpSpPr/>
        <p:nvPr/>
      </p:nvGrpSpPr>
      <p:grpSpPr>
        <a:xfrm>
          <a:off x="0" y="0"/>
          <a:ext cx="0" cy="0"/>
          <a:chOff x="0" y="0"/>
          <a:chExt cx="0" cy="0"/>
        </a:xfrm>
      </p:grpSpPr>
      <p:cxnSp>
        <p:nvCxnSpPr>
          <p:cNvPr id="94" name="Straight Connector 93"/>
          <p:cNvCxnSpPr/>
          <p:nvPr/>
        </p:nvCxnSpPr>
        <p:spPr>
          <a:xfrm flipV="1">
            <a:off x="2266159" y="3611121"/>
            <a:ext cx="1509412" cy="1704543"/>
          </a:xfrm>
          <a:prstGeom prst="line">
            <a:avLst/>
          </a:prstGeom>
        </p:spPr>
        <p:style>
          <a:lnRef idx="3">
            <a:schemeClr val="accent2"/>
          </a:lnRef>
          <a:fillRef idx="0">
            <a:schemeClr val="accent2"/>
          </a:fillRef>
          <a:effectRef idx="2">
            <a:schemeClr val="accent2"/>
          </a:effectRef>
          <a:fontRef idx="minor">
            <a:schemeClr val="tx1"/>
          </a:fontRef>
        </p:style>
      </p:cxnSp>
      <p:sp>
        <p:nvSpPr>
          <p:cNvPr id="95" name="TextBox 94"/>
          <p:cNvSpPr txBox="1"/>
          <p:nvPr/>
        </p:nvSpPr>
        <p:spPr>
          <a:xfrm>
            <a:off x="3744654" y="3471699"/>
            <a:ext cx="458780" cy="261610"/>
          </a:xfrm>
          <a:prstGeom prst="rect">
            <a:avLst/>
          </a:prstGeom>
          <a:noFill/>
        </p:spPr>
        <p:txBody>
          <a:bodyPr wrap="none" rtlCol="0">
            <a:spAutoFit/>
          </a:bodyPr>
          <a:lstStyle/>
          <a:p>
            <a:r>
              <a:rPr lang="en-GB" sz="1100" b="1" dirty="0" smtClean="0"/>
              <a:t>MPC</a:t>
            </a:r>
            <a:endParaRPr lang="en-GB" sz="1100" b="1" dirty="0"/>
          </a:p>
        </p:txBody>
      </p:sp>
      <p:cxnSp>
        <p:nvCxnSpPr>
          <p:cNvPr id="84" name="Straight Connector 83"/>
          <p:cNvCxnSpPr/>
          <p:nvPr/>
        </p:nvCxnSpPr>
        <p:spPr>
          <a:xfrm>
            <a:off x="6731146" y="181758"/>
            <a:ext cx="1981200" cy="2362200"/>
          </a:xfrm>
          <a:prstGeom prst="line">
            <a:avLst/>
          </a:prstGeom>
        </p:spPr>
        <p:style>
          <a:lnRef idx="3">
            <a:schemeClr val="accent2"/>
          </a:lnRef>
          <a:fillRef idx="0">
            <a:schemeClr val="accent2"/>
          </a:fillRef>
          <a:effectRef idx="2">
            <a:schemeClr val="accent2"/>
          </a:effectRef>
          <a:fontRef idx="minor">
            <a:schemeClr val="tx1"/>
          </a:fontRef>
        </p:style>
      </p:cxnSp>
      <p:sp>
        <p:nvSpPr>
          <p:cNvPr id="85" name="TextBox 84"/>
          <p:cNvSpPr txBox="1"/>
          <p:nvPr/>
        </p:nvSpPr>
        <p:spPr>
          <a:xfrm>
            <a:off x="8715305" y="2358548"/>
            <a:ext cx="461986" cy="261610"/>
          </a:xfrm>
          <a:prstGeom prst="rect">
            <a:avLst/>
          </a:prstGeom>
          <a:noFill/>
        </p:spPr>
        <p:txBody>
          <a:bodyPr wrap="none" rtlCol="0">
            <a:spAutoFit/>
          </a:bodyPr>
          <a:lstStyle/>
          <a:p>
            <a:r>
              <a:rPr lang="en-GB" sz="1100" b="1" dirty="0" smtClean="0"/>
              <a:t>MPB</a:t>
            </a:r>
            <a:endParaRPr lang="en-GB" sz="1100" b="1" dirty="0"/>
          </a:p>
        </p:txBody>
      </p:sp>
      <p:cxnSp>
        <p:nvCxnSpPr>
          <p:cNvPr id="3" name="Straight Connector 2"/>
          <p:cNvCxnSpPr/>
          <p:nvPr/>
        </p:nvCxnSpPr>
        <p:spPr>
          <a:xfrm>
            <a:off x="1966104" y="406220"/>
            <a:ext cx="0" cy="2667000"/>
          </a:xfrm>
          <a:prstGeom prst="line">
            <a:avLst/>
          </a:prstGeom>
        </p:spPr>
        <p:style>
          <a:lnRef idx="3">
            <a:schemeClr val="dk1"/>
          </a:lnRef>
          <a:fillRef idx="0">
            <a:schemeClr val="dk1"/>
          </a:fillRef>
          <a:effectRef idx="2">
            <a:schemeClr val="dk1"/>
          </a:effectRef>
          <a:fontRef idx="minor">
            <a:schemeClr val="tx1"/>
          </a:fontRef>
        </p:style>
      </p:cxnSp>
      <p:cxnSp>
        <p:nvCxnSpPr>
          <p:cNvPr id="5" name="Straight Connector 4"/>
          <p:cNvCxnSpPr/>
          <p:nvPr/>
        </p:nvCxnSpPr>
        <p:spPr>
          <a:xfrm>
            <a:off x="1966104" y="3073220"/>
            <a:ext cx="2971800" cy="0"/>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flipV="1">
            <a:off x="2194704" y="482420"/>
            <a:ext cx="2133600" cy="2438400"/>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Straight Connector 8"/>
          <p:cNvCxnSpPr/>
          <p:nvPr/>
        </p:nvCxnSpPr>
        <p:spPr>
          <a:xfrm>
            <a:off x="2347104" y="558620"/>
            <a:ext cx="1981200" cy="2362200"/>
          </a:xfrm>
          <a:prstGeom prst="line">
            <a:avLst/>
          </a:prstGeom>
        </p:spPr>
        <p:style>
          <a:lnRef idx="3">
            <a:schemeClr val="accent2"/>
          </a:lnRef>
          <a:fillRef idx="0">
            <a:schemeClr val="accent2"/>
          </a:fillRef>
          <a:effectRef idx="2">
            <a:schemeClr val="accent2"/>
          </a:effectRef>
          <a:fontRef idx="minor">
            <a:schemeClr val="tx1"/>
          </a:fontRef>
        </p:style>
      </p:cxnSp>
      <p:sp>
        <p:nvSpPr>
          <p:cNvPr id="12" name="TextBox 11"/>
          <p:cNvSpPr txBox="1"/>
          <p:nvPr/>
        </p:nvSpPr>
        <p:spPr>
          <a:xfrm>
            <a:off x="4328304" y="295904"/>
            <a:ext cx="450764" cy="261610"/>
          </a:xfrm>
          <a:prstGeom prst="rect">
            <a:avLst/>
          </a:prstGeom>
          <a:noFill/>
        </p:spPr>
        <p:txBody>
          <a:bodyPr wrap="none" rtlCol="0">
            <a:spAutoFit/>
          </a:bodyPr>
          <a:lstStyle/>
          <a:p>
            <a:r>
              <a:rPr lang="en-GB" sz="1100" b="1" dirty="0" smtClean="0"/>
              <a:t>MSC</a:t>
            </a:r>
            <a:endParaRPr lang="en-GB" sz="1100" b="1" dirty="0"/>
          </a:p>
        </p:txBody>
      </p:sp>
      <p:sp>
        <p:nvSpPr>
          <p:cNvPr id="13" name="TextBox 12"/>
          <p:cNvSpPr txBox="1"/>
          <p:nvPr/>
        </p:nvSpPr>
        <p:spPr>
          <a:xfrm>
            <a:off x="4331263" y="2735410"/>
            <a:ext cx="453970" cy="261610"/>
          </a:xfrm>
          <a:prstGeom prst="rect">
            <a:avLst/>
          </a:prstGeom>
          <a:noFill/>
        </p:spPr>
        <p:txBody>
          <a:bodyPr wrap="none" rtlCol="0">
            <a:spAutoFit/>
          </a:bodyPr>
          <a:lstStyle/>
          <a:p>
            <a:r>
              <a:rPr lang="en-GB" sz="1100" b="1" dirty="0" smtClean="0"/>
              <a:t>MSB</a:t>
            </a:r>
            <a:endParaRPr lang="en-GB" sz="1100" b="1" dirty="0"/>
          </a:p>
        </p:txBody>
      </p:sp>
      <p:cxnSp>
        <p:nvCxnSpPr>
          <p:cNvPr id="18" name="Straight Connector 17"/>
          <p:cNvCxnSpPr/>
          <p:nvPr/>
        </p:nvCxnSpPr>
        <p:spPr>
          <a:xfrm>
            <a:off x="3290356" y="1739720"/>
            <a:ext cx="0" cy="1333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1966104" y="1663520"/>
            <a:ext cx="12480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525673" y="3060516"/>
            <a:ext cx="308098" cy="307777"/>
          </a:xfrm>
          <a:prstGeom prst="rect">
            <a:avLst/>
          </a:prstGeom>
          <a:noFill/>
        </p:spPr>
        <p:txBody>
          <a:bodyPr wrap="none" rtlCol="0">
            <a:spAutoFit/>
          </a:bodyPr>
          <a:lstStyle/>
          <a:p>
            <a:r>
              <a:rPr lang="en-GB" sz="1400" b="1" dirty="0" smtClean="0"/>
              <a:t>Q</a:t>
            </a:r>
            <a:endParaRPr lang="en-GB" sz="1050" b="1" dirty="0"/>
          </a:p>
        </p:txBody>
      </p:sp>
      <p:sp>
        <p:nvSpPr>
          <p:cNvPr id="24" name="TextBox 23"/>
          <p:cNvSpPr txBox="1"/>
          <p:nvPr/>
        </p:nvSpPr>
        <p:spPr>
          <a:xfrm>
            <a:off x="1622163" y="249737"/>
            <a:ext cx="280846" cy="307777"/>
          </a:xfrm>
          <a:prstGeom prst="rect">
            <a:avLst/>
          </a:prstGeom>
          <a:noFill/>
        </p:spPr>
        <p:txBody>
          <a:bodyPr wrap="none" rtlCol="0">
            <a:spAutoFit/>
          </a:bodyPr>
          <a:lstStyle/>
          <a:p>
            <a:r>
              <a:rPr lang="en-GB" sz="1400" b="1" dirty="0" smtClean="0"/>
              <a:t>P</a:t>
            </a:r>
            <a:endParaRPr lang="en-GB" sz="1050" b="1" dirty="0"/>
          </a:p>
        </p:txBody>
      </p:sp>
      <p:cxnSp>
        <p:nvCxnSpPr>
          <p:cNvPr id="25" name="Straight Connector 24"/>
          <p:cNvCxnSpPr/>
          <p:nvPr/>
        </p:nvCxnSpPr>
        <p:spPr>
          <a:xfrm>
            <a:off x="5788105" y="420998"/>
            <a:ext cx="0" cy="2667000"/>
          </a:xfrm>
          <a:prstGeom prst="line">
            <a:avLst/>
          </a:prstGeom>
        </p:spPr>
        <p:style>
          <a:lnRef idx="3">
            <a:schemeClr val="dk1"/>
          </a:lnRef>
          <a:fillRef idx="0">
            <a:schemeClr val="dk1"/>
          </a:fillRef>
          <a:effectRef idx="2">
            <a:schemeClr val="dk1"/>
          </a:effectRef>
          <a:fontRef idx="minor">
            <a:schemeClr val="tx1"/>
          </a:fontRef>
        </p:style>
      </p:cxnSp>
      <p:cxnSp>
        <p:nvCxnSpPr>
          <p:cNvPr id="26" name="Straight Connector 25"/>
          <p:cNvCxnSpPr/>
          <p:nvPr/>
        </p:nvCxnSpPr>
        <p:spPr>
          <a:xfrm>
            <a:off x="5788105" y="3087998"/>
            <a:ext cx="2971800" cy="0"/>
          </a:xfrm>
          <a:prstGeom prst="line">
            <a:avLst/>
          </a:prstGeom>
        </p:spPr>
        <p:style>
          <a:lnRef idx="3">
            <a:schemeClr val="dk1"/>
          </a:lnRef>
          <a:fillRef idx="0">
            <a:schemeClr val="dk1"/>
          </a:fillRef>
          <a:effectRef idx="2">
            <a:schemeClr val="dk1"/>
          </a:effectRef>
          <a:fontRef idx="minor">
            <a:schemeClr val="tx1"/>
          </a:fontRef>
        </p:style>
      </p:cxnSp>
      <p:cxnSp>
        <p:nvCxnSpPr>
          <p:cNvPr id="27" name="Straight Connector 26"/>
          <p:cNvCxnSpPr/>
          <p:nvPr/>
        </p:nvCxnSpPr>
        <p:spPr>
          <a:xfrm flipV="1">
            <a:off x="6016705" y="497198"/>
            <a:ext cx="2133600" cy="24384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8" name="Straight Connector 27"/>
          <p:cNvCxnSpPr/>
          <p:nvPr/>
        </p:nvCxnSpPr>
        <p:spPr>
          <a:xfrm>
            <a:off x="6169105" y="573398"/>
            <a:ext cx="1981200" cy="2362200"/>
          </a:xfrm>
          <a:prstGeom prst="line">
            <a:avLst/>
          </a:prstGeom>
        </p:spPr>
        <p:style>
          <a:lnRef idx="3">
            <a:schemeClr val="accent2"/>
          </a:lnRef>
          <a:fillRef idx="0">
            <a:schemeClr val="accent2"/>
          </a:fillRef>
          <a:effectRef idx="2">
            <a:schemeClr val="accent2"/>
          </a:effectRef>
          <a:fontRef idx="minor">
            <a:schemeClr val="tx1"/>
          </a:fontRef>
        </p:style>
      </p:cxnSp>
      <p:sp>
        <p:nvSpPr>
          <p:cNvPr id="29" name="TextBox 28"/>
          <p:cNvSpPr txBox="1"/>
          <p:nvPr/>
        </p:nvSpPr>
        <p:spPr>
          <a:xfrm>
            <a:off x="8150305" y="310682"/>
            <a:ext cx="450764" cy="261610"/>
          </a:xfrm>
          <a:prstGeom prst="rect">
            <a:avLst/>
          </a:prstGeom>
          <a:noFill/>
        </p:spPr>
        <p:txBody>
          <a:bodyPr wrap="none" rtlCol="0">
            <a:spAutoFit/>
          </a:bodyPr>
          <a:lstStyle/>
          <a:p>
            <a:r>
              <a:rPr lang="en-GB" sz="1100" b="1" dirty="0" smtClean="0"/>
              <a:t>MSC</a:t>
            </a:r>
            <a:endParaRPr lang="en-GB" sz="1100" b="1" dirty="0"/>
          </a:p>
        </p:txBody>
      </p:sp>
      <p:sp>
        <p:nvSpPr>
          <p:cNvPr id="30" name="TextBox 29"/>
          <p:cNvSpPr txBox="1"/>
          <p:nvPr/>
        </p:nvSpPr>
        <p:spPr>
          <a:xfrm>
            <a:off x="8153264" y="2750188"/>
            <a:ext cx="453970" cy="261610"/>
          </a:xfrm>
          <a:prstGeom prst="rect">
            <a:avLst/>
          </a:prstGeom>
          <a:noFill/>
        </p:spPr>
        <p:txBody>
          <a:bodyPr wrap="none" rtlCol="0">
            <a:spAutoFit/>
          </a:bodyPr>
          <a:lstStyle/>
          <a:p>
            <a:r>
              <a:rPr lang="en-GB" sz="1100" b="1" dirty="0" smtClean="0"/>
              <a:t>MSB</a:t>
            </a:r>
            <a:endParaRPr lang="en-GB" sz="1100" b="1" dirty="0"/>
          </a:p>
        </p:txBody>
      </p:sp>
      <p:cxnSp>
        <p:nvCxnSpPr>
          <p:cNvPr id="32" name="Straight Connector 31"/>
          <p:cNvCxnSpPr/>
          <p:nvPr/>
        </p:nvCxnSpPr>
        <p:spPr>
          <a:xfrm>
            <a:off x="7112357" y="1754498"/>
            <a:ext cx="0" cy="1333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5788105" y="1678298"/>
            <a:ext cx="12480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8375687" y="3075294"/>
            <a:ext cx="308098" cy="307777"/>
          </a:xfrm>
          <a:prstGeom prst="rect">
            <a:avLst/>
          </a:prstGeom>
          <a:noFill/>
        </p:spPr>
        <p:txBody>
          <a:bodyPr wrap="none" rtlCol="0">
            <a:spAutoFit/>
          </a:bodyPr>
          <a:lstStyle/>
          <a:p>
            <a:r>
              <a:rPr lang="en-GB" sz="1400" b="1" dirty="0" smtClean="0"/>
              <a:t>Q</a:t>
            </a:r>
            <a:endParaRPr lang="en-GB" sz="1050" b="1" dirty="0"/>
          </a:p>
        </p:txBody>
      </p:sp>
      <p:sp>
        <p:nvSpPr>
          <p:cNvPr id="37" name="TextBox 36"/>
          <p:cNvSpPr txBox="1"/>
          <p:nvPr/>
        </p:nvSpPr>
        <p:spPr>
          <a:xfrm>
            <a:off x="5444164" y="264515"/>
            <a:ext cx="280846" cy="307777"/>
          </a:xfrm>
          <a:prstGeom prst="rect">
            <a:avLst/>
          </a:prstGeom>
          <a:noFill/>
        </p:spPr>
        <p:txBody>
          <a:bodyPr wrap="none" rtlCol="0">
            <a:spAutoFit/>
          </a:bodyPr>
          <a:lstStyle/>
          <a:p>
            <a:r>
              <a:rPr lang="en-GB" sz="1400" b="1" dirty="0" smtClean="0"/>
              <a:t>P</a:t>
            </a:r>
            <a:endParaRPr lang="en-GB" sz="1050" b="1" dirty="0"/>
          </a:p>
        </p:txBody>
      </p:sp>
      <p:cxnSp>
        <p:nvCxnSpPr>
          <p:cNvPr id="38" name="Straight Connector 37"/>
          <p:cNvCxnSpPr/>
          <p:nvPr/>
        </p:nvCxnSpPr>
        <p:spPr>
          <a:xfrm>
            <a:off x="2054356" y="3735288"/>
            <a:ext cx="0" cy="2667000"/>
          </a:xfrm>
          <a:prstGeom prst="line">
            <a:avLst/>
          </a:prstGeom>
        </p:spPr>
        <p:style>
          <a:lnRef idx="3">
            <a:schemeClr val="dk1"/>
          </a:lnRef>
          <a:fillRef idx="0">
            <a:schemeClr val="dk1"/>
          </a:fillRef>
          <a:effectRef idx="2">
            <a:schemeClr val="dk1"/>
          </a:effectRef>
          <a:fontRef idx="minor">
            <a:schemeClr val="tx1"/>
          </a:fontRef>
        </p:style>
      </p:cxnSp>
      <p:cxnSp>
        <p:nvCxnSpPr>
          <p:cNvPr id="39" name="Straight Connector 38"/>
          <p:cNvCxnSpPr/>
          <p:nvPr/>
        </p:nvCxnSpPr>
        <p:spPr>
          <a:xfrm>
            <a:off x="2054356" y="6402288"/>
            <a:ext cx="2971800" cy="0"/>
          </a:xfrm>
          <a:prstGeom prst="line">
            <a:avLst/>
          </a:prstGeom>
        </p:spPr>
        <p:style>
          <a:lnRef idx="3">
            <a:schemeClr val="dk1"/>
          </a:lnRef>
          <a:fillRef idx="0">
            <a:schemeClr val="dk1"/>
          </a:fillRef>
          <a:effectRef idx="2">
            <a:schemeClr val="dk1"/>
          </a:effectRef>
          <a:fontRef idx="minor">
            <a:schemeClr val="tx1"/>
          </a:fontRef>
        </p:style>
      </p:cxnSp>
      <p:cxnSp>
        <p:nvCxnSpPr>
          <p:cNvPr id="40" name="Straight Connector 39"/>
          <p:cNvCxnSpPr/>
          <p:nvPr/>
        </p:nvCxnSpPr>
        <p:spPr>
          <a:xfrm flipV="1">
            <a:off x="2282956" y="3811488"/>
            <a:ext cx="2133600" cy="2438400"/>
          </a:xfrm>
          <a:prstGeom prst="line">
            <a:avLst/>
          </a:prstGeom>
        </p:spPr>
        <p:style>
          <a:lnRef idx="3">
            <a:schemeClr val="accent2"/>
          </a:lnRef>
          <a:fillRef idx="0">
            <a:schemeClr val="accent2"/>
          </a:fillRef>
          <a:effectRef idx="2">
            <a:schemeClr val="accent2"/>
          </a:effectRef>
          <a:fontRef idx="minor">
            <a:schemeClr val="tx1"/>
          </a:fontRef>
        </p:style>
      </p:cxnSp>
      <p:cxnSp>
        <p:nvCxnSpPr>
          <p:cNvPr id="41" name="Straight Connector 40"/>
          <p:cNvCxnSpPr/>
          <p:nvPr/>
        </p:nvCxnSpPr>
        <p:spPr>
          <a:xfrm>
            <a:off x="2435356" y="3887688"/>
            <a:ext cx="1981200" cy="2362200"/>
          </a:xfrm>
          <a:prstGeom prst="line">
            <a:avLst/>
          </a:prstGeom>
        </p:spPr>
        <p:style>
          <a:lnRef idx="3">
            <a:schemeClr val="accent2"/>
          </a:lnRef>
          <a:fillRef idx="0">
            <a:schemeClr val="accent2"/>
          </a:fillRef>
          <a:effectRef idx="2">
            <a:schemeClr val="accent2"/>
          </a:effectRef>
          <a:fontRef idx="minor">
            <a:schemeClr val="tx1"/>
          </a:fontRef>
        </p:style>
      </p:cxnSp>
      <p:sp>
        <p:nvSpPr>
          <p:cNvPr id="42" name="TextBox 41"/>
          <p:cNvSpPr txBox="1"/>
          <p:nvPr/>
        </p:nvSpPr>
        <p:spPr>
          <a:xfrm>
            <a:off x="4416556" y="3624972"/>
            <a:ext cx="450764" cy="261610"/>
          </a:xfrm>
          <a:prstGeom prst="rect">
            <a:avLst/>
          </a:prstGeom>
          <a:noFill/>
        </p:spPr>
        <p:txBody>
          <a:bodyPr wrap="none" rtlCol="0">
            <a:spAutoFit/>
          </a:bodyPr>
          <a:lstStyle/>
          <a:p>
            <a:r>
              <a:rPr lang="en-GB" sz="1100" b="1" dirty="0" smtClean="0"/>
              <a:t>MSC</a:t>
            </a:r>
            <a:endParaRPr lang="en-GB" sz="1100" b="1" dirty="0"/>
          </a:p>
        </p:txBody>
      </p:sp>
      <p:sp>
        <p:nvSpPr>
          <p:cNvPr id="43" name="TextBox 42"/>
          <p:cNvSpPr txBox="1"/>
          <p:nvPr/>
        </p:nvSpPr>
        <p:spPr>
          <a:xfrm>
            <a:off x="4419515" y="6064478"/>
            <a:ext cx="453970" cy="261610"/>
          </a:xfrm>
          <a:prstGeom prst="rect">
            <a:avLst/>
          </a:prstGeom>
          <a:noFill/>
        </p:spPr>
        <p:txBody>
          <a:bodyPr wrap="none" rtlCol="0">
            <a:spAutoFit/>
          </a:bodyPr>
          <a:lstStyle/>
          <a:p>
            <a:r>
              <a:rPr lang="en-GB" sz="1100" b="1" dirty="0" smtClean="0"/>
              <a:t>MSB</a:t>
            </a:r>
            <a:endParaRPr lang="en-GB" sz="1100" b="1" dirty="0"/>
          </a:p>
        </p:txBody>
      </p:sp>
      <p:cxnSp>
        <p:nvCxnSpPr>
          <p:cNvPr id="45" name="Straight Connector 44"/>
          <p:cNvCxnSpPr/>
          <p:nvPr/>
        </p:nvCxnSpPr>
        <p:spPr>
          <a:xfrm>
            <a:off x="3378608" y="5068788"/>
            <a:ext cx="0" cy="1333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2054356" y="4992588"/>
            <a:ext cx="12480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632863" y="6404728"/>
            <a:ext cx="308098" cy="307777"/>
          </a:xfrm>
          <a:prstGeom prst="rect">
            <a:avLst/>
          </a:prstGeom>
          <a:noFill/>
        </p:spPr>
        <p:txBody>
          <a:bodyPr wrap="none" rtlCol="0">
            <a:spAutoFit/>
          </a:bodyPr>
          <a:lstStyle/>
          <a:p>
            <a:r>
              <a:rPr lang="en-GB" sz="1400" b="1" dirty="0" smtClean="0"/>
              <a:t>Q</a:t>
            </a:r>
            <a:endParaRPr lang="en-GB" sz="1050" b="1" dirty="0"/>
          </a:p>
        </p:txBody>
      </p:sp>
      <p:sp>
        <p:nvSpPr>
          <p:cNvPr id="50" name="TextBox 49"/>
          <p:cNvSpPr txBox="1"/>
          <p:nvPr/>
        </p:nvSpPr>
        <p:spPr>
          <a:xfrm>
            <a:off x="1710415" y="3578805"/>
            <a:ext cx="280846" cy="307777"/>
          </a:xfrm>
          <a:prstGeom prst="rect">
            <a:avLst/>
          </a:prstGeom>
          <a:noFill/>
        </p:spPr>
        <p:txBody>
          <a:bodyPr wrap="none" rtlCol="0">
            <a:spAutoFit/>
          </a:bodyPr>
          <a:lstStyle/>
          <a:p>
            <a:r>
              <a:rPr lang="en-GB" sz="1400" b="1" dirty="0" smtClean="0"/>
              <a:t>P</a:t>
            </a:r>
            <a:endParaRPr lang="en-GB" sz="1050" b="1" dirty="0"/>
          </a:p>
        </p:txBody>
      </p:sp>
      <p:cxnSp>
        <p:nvCxnSpPr>
          <p:cNvPr id="51" name="Straight Connector 50"/>
          <p:cNvCxnSpPr/>
          <p:nvPr/>
        </p:nvCxnSpPr>
        <p:spPr>
          <a:xfrm>
            <a:off x="5850375" y="3735288"/>
            <a:ext cx="0" cy="2667000"/>
          </a:xfrm>
          <a:prstGeom prst="line">
            <a:avLst/>
          </a:prstGeom>
        </p:spPr>
        <p:style>
          <a:lnRef idx="3">
            <a:schemeClr val="dk1"/>
          </a:lnRef>
          <a:fillRef idx="0">
            <a:schemeClr val="dk1"/>
          </a:fillRef>
          <a:effectRef idx="2">
            <a:schemeClr val="dk1"/>
          </a:effectRef>
          <a:fontRef idx="minor">
            <a:schemeClr val="tx1"/>
          </a:fontRef>
        </p:style>
      </p:cxnSp>
      <p:cxnSp>
        <p:nvCxnSpPr>
          <p:cNvPr id="52" name="Straight Connector 51"/>
          <p:cNvCxnSpPr/>
          <p:nvPr/>
        </p:nvCxnSpPr>
        <p:spPr>
          <a:xfrm>
            <a:off x="5850375" y="6402288"/>
            <a:ext cx="2971800" cy="0"/>
          </a:xfrm>
          <a:prstGeom prst="line">
            <a:avLst/>
          </a:prstGeom>
        </p:spPr>
        <p:style>
          <a:lnRef idx="3">
            <a:schemeClr val="dk1"/>
          </a:lnRef>
          <a:fillRef idx="0">
            <a:schemeClr val="dk1"/>
          </a:fillRef>
          <a:effectRef idx="2">
            <a:schemeClr val="dk1"/>
          </a:effectRef>
          <a:fontRef idx="minor">
            <a:schemeClr val="tx1"/>
          </a:fontRef>
        </p:style>
      </p:cxnSp>
      <p:cxnSp>
        <p:nvCxnSpPr>
          <p:cNvPr id="53" name="Straight Connector 52"/>
          <p:cNvCxnSpPr/>
          <p:nvPr/>
        </p:nvCxnSpPr>
        <p:spPr>
          <a:xfrm flipV="1">
            <a:off x="6078975" y="3811488"/>
            <a:ext cx="2133600" cy="2438400"/>
          </a:xfrm>
          <a:prstGeom prst="line">
            <a:avLst/>
          </a:prstGeom>
        </p:spPr>
        <p:style>
          <a:lnRef idx="3">
            <a:schemeClr val="accent2"/>
          </a:lnRef>
          <a:fillRef idx="0">
            <a:schemeClr val="accent2"/>
          </a:fillRef>
          <a:effectRef idx="2">
            <a:schemeClr val="accent2"/>
          </a:effectRef>
          <a:fontRef idx="minor">
            <a:schemeClr val="tx1"/>
          </a:fontRef>
        </p:style>
      </p:cxnSp>
      <p:cxnSp>
        <p:nvCxnSpPr>
          <p:cNvPr id="54" name="Straight Connector 53"/>
          <p:cNvCxnSpPr/>
          <p:nvPr/>
        </p:nvCxnSpPr>
        <p:spPr>
          <a:xfrm>
            <a:off x="6231375" y="3887688"/>
            <a:ext cx="1981200" cy="2362200"/>
          </a:xfrm>
          <a:prstGeom prst="line">
            <a:avLst/>
          </a:prstGeom>
        </p:spPr>
        <p:style>
          <a:lnRef idx="3">
            <a:schemeClr val="accent2"/>
          </a:lnRef>
          <a:fillRef idx="0">
            <a:schemeClr val="accent2"/>
          </a:fillRef>
          <a:effectRef idx="2">
            <a:schemeClr val="accent2"/>
          </a:effectRef>
          <a:fontRef idx="minor">
            <a:schemeClr val="tx1"/>
          </a:fontRef>
        </p:style>
      </p:cxnSp>
      <p:sp>
        <p:nvSpPr>
          <p:cNvPr id="55" name="TextBox 54"/>
          <p:cNvSpPr txBox="1"/>
          <p:nvPr/>
        </p:nvSpPr>
        <p:spPr>
          <a:xfrm>
            <a:off x="8212575" y="3624972"/>
            <a:ext cx="450764" cy="261610"/>
          </a:xfrm>
          <a:prstGeom prst="rect">
            <a:avLst/>
          </a:prstGeom>
          <a:noFill/>
        </p:spPr>
        <p:txBody>
          <a:bodyPr wrap="none" rtlCol="0">
            <a:spAutoFit/>
          </a:bodyPr>
          <a:lstStyle/>
          <a:p>
            <a:r>
              <a:rPr lang="en-GB" sz="1100" b="1" dirty="0" smtClean="0"/>
              <a:t>MSC</a:t>
            </a:r>
            <a:endParaRPr lang="en-GB" sz="1100" b="1" dirty="0"/>
          </a:p>
        </p:txBody>
      </p:sp>
      <p:sp>
        <p:nvSpPr>
          <p:cNvPr id="56" name="TextBox 55"/>
          <p:cNvSpPr txBox="1"/>
          <p:nvPr/>
        </p:nvSpPr>
        <p:spPr>
          <a:xfrm>
            <a:off x="8215534" y="6064478"/>
            <a:ext cx="453970" cy="261610"/>
          </a:xfrm>
          <a:prstGeom prst="rect">
            <a:avLst/>
          </a:prstGeom>
          <a:noFill/>
        </p:spPr>
        <p:txBody>
          <a:bodyPr wrap="none" rtlCol="0">
            <a:spAutoFit/>
          </a:bodyPr>
          <a:lstStyle/>
          <a:p>
            <a:r>
              <a:rPr lang="en-GB" sz="1100" b="1" dirty="0" smtClean="0"/>
              <a:t>MSB</a:t>
            </a:r>
            <a:endParaRPr lang="en-GB" sz="1100" b="1" dirty="0"/>
          </a:p>
        </p:txBody>
      </p:sp>
      <p:cxnSp>
        <p:nvCxnSpPr>
          <p:cNvPr id="58" name="Straight Connector 57"/>
          <p:cNvCxnSpPr/>
          <p:nvPr/>
        </p:nvCxnSpPr>
        <p:spPr>
          <a:xfrm>
            <a:off x="7174627" y="5068788"/>
            <a:ext cx="0" cy="1333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a:off x="5850375" y="4992588"/>
            <a:ext cx="12480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8437957" y="6400800"/>
            <a:ext cx="308098" cy="307777"/>
          </a:xfrm>
          <a:prstGeom prst="rect">
            <a:avLst/>
          </a:prstGeom>
          <a:noFill/>
        </p:spPr>
        <p:txBody>
          <a:bodyPr wrap="none" rtlCol="0">
            <a:spAutoFit/>
          </a:bodyPr>
          <a:lstStyle/>
          <a:p>
            <a:r>
              <a:rPr lang="en-GB" sz="1400" b="1" dirty="0" smtClean="0"/>
              <a:t>Q</a:t>
            </a:r>
            <a:endParaRPr lang="en-GB" sz="1050" b="1" dirty="0"/>
          </a:p>
        </p:txBody>
      </p:sp>
      <p:sp>
        <p:nvSpPr>
          <p:cNvPr id="63" name="TextBox 62"/>
          <p:cNvSpPr txBox="1"/>
          <p:nvPr/>
        </p:nvSpPr>
        <p:spPr>
          <a:xfrm>
            <a:off x="5506434" y="3578805"/>
            <a:ext cx="280846" cy="307777"/>
          </a:xfrm>
          <a:prstGeom prst="rect">
            <a:avLst/>
          </a:prstGeom>
          <a:noFill/>
        </p:spPr>
        <p:txBody>
          <a:bodyPr wrap="none" rtlCol="0">
            <a:spAutoFit/>
          </a:bodyPr>
          <a:lstStyle/>
          <a:p>
            <a:r>
              <a:rPr lang="en-GB" sz="1400" b="1" dirty="0" smtClean="0"/>
              <a:t>P</a:t>
            </a:r>
            <a:endParaRPr lang="en-GB" sz="1050" b="1" dirty="0"/>
          </a:p>
        </p:txBody>
      </p:sp>
      <p:cxnSp>
        <p:nvCxnSpPr>
          <p:cNvPr id="64" name="Straight Connector 63"/>
          <p:cNvCxnSpPr/>
          <p:nvPr/>
        </p:nvCxnSpPr>
        <p:spPr>
          <a:xfrm flipV="1">
            <a:off x="2879172" y="528930"/>
            <a:ext cx="2133600" cy="2438400"/>
          </a:xfrm>
          <a:prstGeom prst="line">
            <a:avLst/>
          </a:prstGeom>
        </p:spPr>
        <p:style>
          <a:lnRef idx="3">
            <a:schemeClr val="accent2"/>
          </a:lnRef>
          <a:fillRef idx="0">
            <a:schemeClr val="accent2"/>
          </a:fillRef>
          <a:effectRef idx="2">
            <a:schemeClr val="accent2"/>
          </a:effectRef>
          <a:fontRef idx="minor">
            <a:schemeClr val="tx1"/>
          </a:fontRef>
        </p:style>
      </p:cxnSp>
      <p:sp>
        <p:nvSpPr>
          <p:cNvPr id="65" name="TextBox 64"/>
          <p:cNvSpPr txBox="1"/>
          <p:nvPr/>
        </p:nvSpPr>
        <p:spPr>
          <a:xfrm>
            <a:off x="5012772" y="342414"/>
            <a:ext cx="458780" cy="261610"/>
          </a:xfrm>
          <a:prstGeom prst="rect">
            <a:avLst/>
          </a:prstGeom>
          <a:noFill/>
        </p:spPr>
        <p:txBody>
          <a:bodyPr wrap="none" rtlCol="0">
            <a:spAutoFit/>
          </a:bodyPr>
          <a:lstStyle/>
          <a:p>
            <a:r>
              <a:rPr lang="en-GB" sz="1100" b="1" dirty="0" smtClean="0"/>
              <a:t>MPC</a:t>
            </a:r>
            <a:endParaRPr lang="en-GB" sz="1100" b="1" dirty="0"/>
          </a:p>
        </p:txBody>
      </p:sp>
      <p:cxnSp>
        <p:nvCxnSpPr>
          <p:cNvPr id="67" name="Straight Connector 66"/>
          <p:cNvCxnSpPr/>
          <p:nvPr/>
        </p:nvCxnSpPr>
        <p:spPr>
          <a:xfrm flipH="1">
            <a:off x="3624679" y="2138997"/>
            <a:ext cx="15162" cy="934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flipV="1">
            <a:off x="1938830" y="2067890"/>
            <a:ext cx="1624812" cy="147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7549081" y="1249544"/>
            <a:ext cx="23080" cy="187690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5760866" y="1173344"/>
            <a:ext cx="1712015" cy="503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2966815" y="4575988"/>
            <a:ext cx="28332" cy="180906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a:off x="2047266" y="4499788"/>
            <a:ext cx="843349" cy="646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5968924" y="4472247"/>
            <a:ext cx="1514644" cy="1792419"/>
          </a:xfrm>
          <a:prstGeom prst="line">
            <a:avLst/>
          </a:prstGeom>
        </p:spPr>
        <p:style>
          <a:lnRef idx="3">
            <a:schemeClr val="accent2"/>
          </a:lnRef>
          <a:fillRef idx="0">
            <a:schemeClr val="accent2"/>
          </a:fillRef>
          <a:effectRef idx="2">
            <a:schemeClr val="accent2"/>
          </a:effectRef>
          <a:fontRef idx="minor">
            <a:schemeClr val="tx1"/>
          </a:fontRef>
        </p:style>
      </p:cxnSp>
      <p:sp>
        <p:nvSpPr>
          <p:cNvPr id="99" name="TextBox 98"/>
          <p:cNvSpPr txBox="1"/>
          <p:nvPr/>
        </p:nvSpPr>
        <p:spPr>
          <a:xfrm>
            <a:off x="7426129" y="6116684"/>
            <a:ext cx="461986" cy="261610"/>
          </a:xfrm>
          <a:prstGeom prst="rect">
            <a:avLst/>
          </a:prstGeom>
          <a:noFill/>
        </p:spPr>
        <p:txBody>
          <a:bodyPr wrap="none" rtlCol="0">
            <a:spAutoFit/>
          </a:bodyPr>
          <a:lstStyle/>
          <a:p>
            <a:r>
              <a:rPr lang="en-GB" sz="1100" b="1" dirty="0" smtClean="0"/>
              <a:t>MPB</a:t>
            </a:r>
            <a:endParaRPr lang="en-GB" sz="1100" b="1" dirty="0"/>
          </a:p>
        </p:txBody>
      </p:sp>
      <p:cxnSp>
        <p:nvCxnSpPr>
          <p:cNvPr id="101" name="Straight Connector 100"/>
          <p:cNvCxnSpPr/>
          <p:nvPr/>
        </p:nvCxnSpPr>
        <p:spPr>
          <a:xfrm>
            <a:off x="6786859" y="5540033"/>
            <a:ext cx="0" cy="9086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858846" y="5460429"/>
            <a:ext cx="851813" cy="340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82771" y="249737"/>
            <a:ext cx="1225381" cy="6324808"/>
          </a:xfrm>
          <a:prstGeom prst="rect">
            <a:avLst/>
          </a:prstGeom>
          <a:noFill/>
          <a:ln>
            <a:solidFill>
              <a:schemeClr val="tx1"/>
            </a:solidFill>
          </a:ln>
        </p:spPr>
        <p:txBody>
          <a:bodyPr wrap="square" rtlCol="0">
            <a:spAutoFit/>
          </a:bodyPr>
          <a:lstStyle/>
          <a:p>
            <a:r>
              <a:rPr lang="en-GB" sz="1600" b="1" dirty="0" smtClean="0"/>
              <a:t>Externality Diagrams</a:t>
            </a:r>
          </a:p>
          <a:p>
            <a:endParaRPr lang="en-GB" sz="1600" dirty="0"/>
          </a:p>
          <a:p>
            <a:r>
              <a:rPr lang="en-GB" sz="1050" b="1" dirty="0" smtClean="0"/>
              <a:t>TASKS</a:t>
            </a:r>
          </a:p>
          <a:p>
            <a:pPr marL="177800" indent="-177800">
              <a:buFont typeface="+mj-lt"/>
              <a:buAutoNum type="arabicPeriod"/>
            </a:pPr>
            <a:r>
              <a:rPr lang="en-GB" sz="1050" dirty="0" smtClean="0"/>
              <a:t>Identify your ‘A’ and ‘B’ equilibrium (remember A is where we start from because people are selfish and B is where society wants the equilibrium to be)</a:t>
            </a:r>
          </a:p>
          <a:p>
            <a:pPr marL="177800" indent="-177800">
              <a:buFont typeface="+mj-lt"/>
              <a:buAutoNum type="arabicPeriod"/>
            </a:pPr>
            <a:r>
              <a:rPr lang="en-GB" sz="1050" dirty="0" smtClean="0"/>
              <a:t>Label each diagram with the P</a:t>
            </a:r>
            <a:r>
              <a:rPr lang="en-GB" sz="700" dirty="0" smtClean="0"/>
              <a:t>SO</a:t>
            </a:r>
            <a:r>
              <a:rPr lang="en-GB" sz="1050" dirty="0" smtClean="0"/>
              <a:t>, Q</a:t>
            </a:r>
            <a:r>
              <a:rPr lang="en-GB" sz="700" dirty="0" smtClean="0"/>
              <a:t>SO </a:t>
            </a:r>
            <a:r>
              <a:rPr lang="en-GB" sz="1050" dirty="0" smtClean="0"/>
              <a:t>and P</a:t>
            </a:r>
            <a:r>
              <a:rPr lang="en-GB" sz="700" dirty="0" smtClean="0"/>
              <a:t>m</a:t>
            </a:r>
            <a:r>
              <a:rPr lang="en-GB" sz="1050" dirty="0" smtClean="0"/>
              <a:t> and </a:t>
            </a:r>
            <a:r>
              <a:rPr lang="en-GB" sz="1050" dirty="0" err="1" smtClean="0"/>
              <a:t>Q</a:t>
            </a:r>
            <a:r>
              <a:rPr lang="en-GB" sz="700" dirty="0" err="1" smtClean="0"/>
              <a:t>m</a:t>
            </a:r>
            <a:endParaRPr lang="en-GB" sz="1050" dirty="0" smtClean="0"/>
          </a:p>
          <a:p>
            <a:pPr marL="177800" indent="-177800">
              <a:buFont typeface="+mj-lt"/>
              <a:buAutoNum type="arabicPeriod"/>
            </a:pPr>
            <a:r>
              <a:rPr lang="en-GB" sz="1050" dirty="0" smtClean="0"/>
              <a:t>Why is each market to the right failing (being </a:t>
            </a:r>
            <a:r>
              <a:rPr lang="en-GB" sz="1050" dirty="0" err="1" smtClean="0"/>
              <a:t>allocatively</a:t>
            </a:r>
            <a:r>
              <a:rPr lang="en-GB" sz="1050" dirty="0" smtClean="0"/>
              <a:t> inefficient?) Refer to over/under production or consumption</a:t>
            </a:r>
          </a:p>
          <a:p>
            <a:pPr marL="177800" indent="-177800">
              <a:buFont typeface="+mj-lt"/>
              <a:buAutoNum type="arabicPeriod"/>
            </a:pPr>
            <a:r>
              <a:rPr lang="en-GB" sz="1050" dirty="0" smtClean="0"/>
              <a:t>Label the external benefits or costs which are not being taken into account by the market</a:t>
            </a:r>
          </a:p>
        </p:txBody>
      </p:sp>
    </p:spTree>
    <p:extLst>
      <p:ext uri="{BB962C8B-B14F-4D97-AF65-F5344CB8AC3E}">
        <p14:creationId xmlns:p14="http://schemas.microsoft.com/office/powerpoint/2010/main" val="2709799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alpha val="0"/>
          </a:srgbClr>
        </a:solidFill>
        <a:effectLst/>
      </p:bgPr>
    </p:bg>
    <p:spTree>
      <p:nvGrpSpPr>
        <p:cNvPr id="1" name=""/>
        <p:cNvGrpSpPr/>
        <p:nvPr/>
      </p:nvGrpSpPr>
      <p:grpSpPr>
        <a:xfrm>
          <a:off x="0" y="0"/>
          <a:ext cx="0" cy="0"/>
          <a:chOff x="0" y="0"/>
          <a:chExt cx="0" cy="0"/>
        </a:xfrm>
      </p:grpSpPr>
      <p:cxnSp>
        <p:nvCxnSpPr>
          <p:cNvPr id="77" name="Straight Connector 76"/>
          <p:cNvCxnSpPr>
            <a:stCxn id="76" idx="4"/>
            <a:endCxn id="80" idx="0"/>
          </p:cNvCxnSpPr>
          <p:nvPr/>
        </p:nvCxnSpPr>
        <p:spPr>
          <a:xfrm>
            <a:off x="7306079" y="1285746"/>
            <a:ext cx="23080" cy="187690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V="1">
            <a:off x="1366855" y="3662101"/>
            <a:ext cx="1509412" cy="1704543"/>
          </a:xfrm>
          <a:prstGeom prst="line">
            <a:avLst/>
          </a:prstGeom>
        </p:spPr>
        <p:style>
          <a:lnRef idx="3">
            <a:schemeClr val="accent2"/>
          </a:lnRef>
          <a:fillRef idx="0">
            <a:schemeClr val="accent2"/>
          </a:fillRef>
          <a:effectRef idx="2">
            <a:schemeClr val="accent2"/>
          </a:effectRef>
          <a:fontRef idx="minor">
            <a:schemeClr val="tx1"/>
          </a:fontRef>
        </p:style>
      </p:cxnSp>
      <p:sp>
        <p:nvSpPr>
          <p:cNvPr id="95" name="TextBox 94"/>
          <p:cNvSpPr txBox="1"/>
          <p:nvPr/>
        </p:nvSpPr>
        <p:spPr>
          <a:xfrm>
            <a:off x="2845350" y="3522679"/>
            <a:ext cx="458780" cy="261610"/>
          </a:xfrm>
          <a:prstGeom prst="rect">
            <a:avLst/>
          </a:prstGeom>
          <a:noFill/>
        </p:spPr>
        <p:txBody>
          <a:bodyPr wrap="none" rtlCol="0">
            <a:spAutoFit/>
          </a:bodyPr>
          <a:lstStyle/>
          <a:p>
            <a:r>
              <a:rPr lang="en-GB" sz="1100" b="1" dirty="0" smtClean="0"/>
              <a:t>MPC</a:t>
            </a:r>
            <a:endParaRPr lang="en-GB" sz="1100" b="1" dirty="0"/>
          </a:p>
        </p:txBody>
      </p:sp>
      <p:cxnSp>
        <p:nvCxnSpPr>
          <p:cNvPr id="84" name="Straight Connector 83"/>
          <p:cNvCxnSpPr/>
          <p:nvPr/>
        </p:nvCxnSpPr>
        <p:spPr>
          <a:xfrm>
            <a:off x="6488144" y="217960"/>
            <a:ext cx="1981200" cy="2362200"/>
          </a:xfrm>
          <a:prstGeom prst="line">
            <a:avLst/>
          </a:prstGeom>
        </p:spPr>
        <p:style>
          <a:lnRef idx="3">
            <a:schemeClr val="accent2"/>
          </a:lnRef>
          <a:fillRef idx="0">
            <a:schemeClr val="accent2"/>
          </a:fillRef>
          <a:effectRef idx="2">
            <a:schemeClr val="accent2"/>
          </a:effectRef>
          <a:fontRef idx="minor">
            <a:schemeClr val="tx1"/>
          </a:fontRef>
        </p:style>
      </p:cxnSp>
      <p:sp>
        <p:nvSpPr>
          <p:cNvPr id="85" name="TextBox 84"/>
          <p:cNvSpPr txBox="1"/>
          <p:nvPr/>
        </p:nvSpPr>
        <p:spPr>
          <a:xfrm>
            <a:off x="8472303" y="2394750"/>
            <a:ext cx="461986" cy="261610"/>
          </a:xfrm>
          <a:prstGeom prst="rect">
            <a:avLst/>
          </a:prstGeom>
          <a:noFill/>
        </p:spPr>
        <p:txBody>
          <a:bodyPr wrap="none" rtlCol="0">
            <a:spAutoFit/>
          </a:bodyPr>
          <a:lstStyle/>
          <a:p>
            <a:r>
              <a:rPr lang="en-GB" sz="1100" b="1" dirty="0" smtClean="0"/>
              <a:t>MPB</a:t>
            </a:r>
            <a:endParaRPr lang="en-GB" sz="1100" b="1" dirty="0"/>
          </a:p>
        </p:txBody>
      </p:sp>
      <p:cxnSp>
        <p:nvCxnSpPr>
          <p:cNvPr id="3" name="Straight Connector 2"/>
          <p:cNvCxnSpPr/>
          <p:nvPr/>
        </p:nvCxnSpPr>
        <p:spPr>
          <a:xfrm>
            <a:off x="1066800" y="457200"/>
            <a:ext cx="0" cy="2667000"/>
          </a:xfrm>
          <a:prstGeom prst="line">
            <a:avLst/>
          </a:prstGeom>
        </p:spPr>
        <p:style>
          <a:lnRef idx="3">
            <a:schemeClr val="dk1"/>
          </a:lnRef>
          <a:fillRef idx="0">
            <a:schemeClr val="dk1"/>
          </a:fillRef>
          <a:effectRef idx="2">
            <a:schemeClr val="dk1"/>
          </a:effectRef>
          <a:fontRef idx="minor">
            <a:schemeClr val="tx1"/>
          </a:fontRef>
        </p:style>
      </p:cxnSp>
      <p:cxnSp>
        <p:nvCxnSpPr>
          <p:cNvPr id="5" name="Straight Connector 4"/>
          <p:cNvCxnSpPr/>
          <p:nvPr/>
        </p:nvCxnSpPr>
        <p:spPr>
          <a:xfrm>
            <a:off x="1066800" y="3124200"/>
            <a:ext cx="2971800" cy="0"/>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flipV="1">
            <a:off x="1295400" y="533400"/>
            <a:ext cx="2133600" cy="2438400"/>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Straight Connector 8"/>
          <p:cNvCxnSpPr/>
          <p:nvPr/>
        </p:nvCxnSpPr>
        <p:spPr>
          <a:xfrm>
            <a:off x="1447800" y="609600"/>
            <a:ext cx="1981200" cy="2362200"/>
          </a:xfrm>
          <a:prstGeom prst="line">
            <a:avLst/>
          </a:prstGeom>
        </p:spPr>
        <p:style>
          <a:lnRef idx="3">
            <a:schemeClr val="accent2"/>
          </a:lnRef>
          <a:fillRef idx="0">
            <a:schemeClr val="accent2"/>
          </a:fillRef>
          <a:effectRef idx="2">
            <a:schemeClr val="accent2"/>
          </a:effectRef>
          <a:fontRef idx="minor">
            <a:schemeClr val="tx1"/>
          </a:fontRef>
        </p:style>
      </p:cxnSp>
      <p:sp>
        <p:nvSpPr>
          <p:cNvPr id="12" name="TextBox 11"/>
          <p:cNvSpPr txBox="1"/>
          <p:nvPr/>
        </p:nvSpPr>
        <p:spPr>
          <a:xfrm>
            <a:off x="3429000" y="346884"/>
            <a:ext cx="450764" cy="261610"/>
          </a:xfrm>
          <a:prstGeom prst="rect">
            <a:avLst/>
          </a:prstGeom>
          <a:noFill/>
        </p:spPr>
        <p:txBody>
          <a:bodyPr wrap="none" rtlCol="0">
            <a:spAutoFit/>
          </a:bodyPr>
          <a:lstStyle/>
          <a:p>
            <a:r>
              <a:rPr lang="en-GB" sz="1100" b="1" dirty="0" smtClean="0"/>
              <a:t>MSC</a:t>
            </a:r>
            <a:endParaRPr lang="en-GB" sz="1100" b="1" dirty="0"/>
          </a:p>
        </p:txBody>
      </p:sp>
      <p:sp>
        <p:nvSpPr>
          <p:cNvPr id="13" name="TextBox 12"/>
          <p:cNvSpPr txBox="1"/>
          <p:nvPr/>
        </p:nvSpPr>
        <p:spPr>
          <a:xfrm>
            <a:off x="3431959" y="2786390"/>
            <a:ext cx="453970" cy="261610"/>
          </a:xfrm>
          <a:prstGeom prst="rect">
            <a:avLst/>
          </a:prstGeom>
          <a:noFill/>
        </p:spPr>
        <p:txBody>
          <a:bodyPr wrap="none" rtlCol="0">
            <a:spAutoFit/>
          </a:bodyPr>
          <a:lstStyle/>
          <a:p>
            <a:r>
              <a:rPr lang="en-GB" sz="1100" b="1" dirty="0" smtClean="0"/>
              <a:t>MSB</a:t>
            </a:r>
            <a:endParaRPr lang="en-GB" sz="1100" b="1" dirty="0"/>
          </a:p>
        </p:txBody>
      </p:sp>
      <p:sp>
        <p:nvSpPr>
          <p:cNvPr id="16" name="Oval 15"/>
          <p:cNvSpPr/>
          <p:nvPr/>
        </p:nvSpPr>
        <p:spPr>
          <a:xfrm>
            <a:off x="2314852" y="16383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t>B</a:t>
            </a:r>
            <a:endParaRPr lang="en-GB" sz="900" b="1" dirty="0"/>
          </a:p>
        </p:txBody>
      </p:sp>
      <p:cxnSp>
        <p:nvCxnSpPr>
          <p:cNvPr id="18" name="Straight Connector 17"/>
          <p:cNvCxnSpPr>
            <a:stCxn id="16" idx="4"/>
          </p:cNvCxnSpPr>
          <p:nvPr/>
        </p:nvCxnSpPr>
        <p:spPr>
          <a:xfrm>
            <a:off x="2391052" y="1790700"/>
            <a:ext cx="0" cy="1333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6" idx="2"/>
          </p:cNvCxnSpPr>
          <p:nvPr/>
        </p:nvCxnSpPr>
        <p:spPr>
          <a:xfrm flipH="1">
            <a:off x="1066800" y="1714500"/>
            <a:ext cx="12480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38933" y="1558570"/>
            <a:ext cx="436338" cy="307777"/>
          </a:xfrm>
          <a:prstGeom prst="rect">
            <a:avLst/>
          </a:prstGeom>
          <a:noFill/>
        </p:spPr>
        <p:txBody>
          <a:bodyPr wrap="none" rtlCol="0">
            <a:spAutoFit/>
          </a:bodyPr>
          <a:lstStyle/>
          <a:p>
            <a:r>
              <a:rPr lang="en-GB" sz="1400" b="1" dirty="0" smtClean="0"/>
              <a:t>P</a:t>
            </a:r>
            <a:r>
              <a:rPr lang="en-GB" sz="1050" b="1" dirty="0" smtClean="0"/>
              <a:t>SO</a:t>
            </a:r>
            <a:endParaRPr lang="en-GB" sz="1050" b="1" dirty="0"/>
          </a:p>
        </p:txBody>
      </p:sp>
      <p:sp>
        <p:nvSpPr>
          <p:cNvPr id="22" name="TextBox 21"/>
          <p:cNvSpPr txBox="1"/>
          <p:nvPr/>
        </p:nvSpPr>
        <p:spPr>
          <a:xfrm>
            <a:off x="2172883" y="3162300"/>
            <a:ext cx="463588" cy="307777"/>
          </a:xfrm>
          <a:prstGeom prst="rect">
            <a:avLst/>
          </a:prstGeom>
          <a:noFill/>
        </p:spPr>
        <p:txBody>
          <a:bodyPr wrap="none" rtlCol="0">
            <a:spAutoFit/>
          </a:bodyPr>
          <a:lstStyle/>
          <a:p>
            <a:r>
              <a:rPr lang="en-GB" sz="1400" b="1" dirty="0" smtClean="0"/>
              <a:t>Q</a:t>
            </a:r>
            <a:r>
              <a:rPr lang="en-GB" sz="1050" b="1" dirty="0" smtClean="0"/>
              <a:t>SO</a:t>
            </a:r>
            <a:endParaRPr lang="en-GB" sz="1050" b="1" dirty="0"/>
          </a:p>
        </p:txBody>
      </p:sp>
      <p:sp>
        <p:nvSpPr>
          <p:cNvPr id="23" name="TextBox 22"/>
          <p:cNvSpPr txBox="1"/>
          <p:nvPr/>
        </p:nvSpPr>
        <p:spPr>
          <a:xfrm>
            <a:off x="3626369" y="3111496"/>
            <a:ext cx="308098" cy="307777"/>
          </a:xfrm>
          <a:prstGeom prst="rect">
            <a:avLst/>
          </a:prstGeom>
          <a:noFill/>
        </p:spPr>
        <p:txBody>
          <a:bodyPr wrap="none" rtlCol="0">
            <a:spAutoFit/>
          </a:bodyPr>
          <a:lstStyle/>
          <a:p>
            <a:r>
              <a:rPr lang="en-GB" sz="1400" b="1" dirty="0" smtClean="0"/>
              <a:t>Q</a:t>
            </a:r>
            <a:endParaRPr lang="en-GB" sz="1050" b="1" dirty="0"/>
          </a:p>
        </p:txBody>
      </p:sp>
      <p:sp>
        <p:nvSpPr>
          <p:cNvPr id="24" name="TextBox 23"/>
          <p:cNvSpPr txBox="1"/>
          <p:nvPr/>
        </p:nvSpPr>
        <p:spPr>
          <a:xfrm>
            <a:off x="722859" y="300717"/>
            <a:ext cx="280846" cy="307777"/>
          </a:xfrm>
          <a:prstGeom prst="rect">
            <a:avLst/>
          </a:prstGeom>
          <a:noFill/>
        </p:spPr>
        <p:txBody>
          <a:bodyPr wrap="none" rtlCol="0">
            <a:spAutoFit/>
          </a:bodyPr>
          <a:lstStyle/>
          <a:p>
            <a:r>
              <a:rPr lang="en-GB" sz="1400" b="1" dirty="0" smtClean="0"/>
              <a:t>P</a:t>
            </a:r>
            <a:endParaRPr lang="en-GB" sz="1050" b="1" dirty="0"/>
          </a:p>
        </p:txBody>
      </p:sp>
      <p:cxnSp>
        <p:nvCxnSpPr>
          <p:cNvPr id="25" name="Straight Connector 24"/>
          <p:cNvCxnSpPr/>
          <p:nvPr/>
        </p:nvCxnSpPr>
        <p:spPr>
          <a:xfrm>
            <a:off x="5545103" y="457200"/>
            <a:ext cx="0" cy="2667000"/>
          </a:xfrm>
          <a:prstGeom prst="line">
            <a:avLst/>
          </a:prstGeom>
        </p:spPr>
        <p:style>
          <a:lnRef idx="3">
            <a:schemeClr val="dk1"/>
          </a:lnRef>
          <a:fillRef idx="0">
            <a:schemeClr val="dk1"/>
          </a:fillRef>
          <a:effectRef idx="2">
            <a:schemeClr val="dk1"/>
          </a:effectRef>
          <a:fontRef idx="minor">
            <a:schemeClr val="tx1"/>
          </a:fontRef>
        </p:style>
      </p:cxnSp>
      <p:cxnSp>
        <p:nvCxnSpPr>
          <p:cNvPr id="26" name="Straight Connector 25"/>
          <p:cNvCxnSpPr/>
          <p:nvPr/>
        </p:nvCxnSpPr>
        <p:spPr>
          <a:xfrm>
            <a:off x="5545103" y="3124200"/>
            <a:ext cx="2971800" cy="0"/>
          </a:xfrm>
          <a:prstGeom prst="line">
            <a:avLst/>
          </a:prstGeom>
        </p:spPr>
        <p:style>
          <a:lnRef idx="3">
            <a:schemeClr val="dk1"/>
          </a:lnRef>
          <a:fillRef idx="0">
            <a:schemeClr val="dk1"/>
          </a:fillRef>
          <a:effectRef idx="2">
            <a:schemeClr val="dk1"/>
          </a:effectRef>
          <a:fontRef idx="minor">
            <a:schemeClr val="tx1"/>
          </a:fontRef>
        </p:style>
      </p:cxnSp>
      <p:cxnSp>
        <p:nvCxnSpPr>
          <p:cNvPr id="27" name="Straight Connector 26"/>
          <p:cNvCxnSpPr/>
          <p:nvPr/>
        </p:nvCxnSpPr>
        <p:spPr>
          <a:xfrm flipV="1">
            <a:off x="5773703" y="533400"/>
            <a:ext cx="2133600" cy="24384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8" name="Straight Connector 27"/>
          <p:cNvCxnSpPr/>
          <p:nvPr/>
        </p:nvCxnSpPr>
        <p:spPr>
          <a:xfrm>
            <a:off x="5926103" y="609600"/>
            <a:ext cx="1981200" cy="2362200"/>
          </a:xfrm>
          <a:prstGeom prst="line">
            <a:avLst/>
          </a:prstGeom>
        </p:spPr>
        <p:style>
          <a:lnRef idx="3">
            <a:schemeClr val="accent2"/>
          </a:lnRef>
          <a:fillRef idx="0">
            <a:schemeClr val="accent2"/>
          </a:fillRef>
          <a:effectRef idx="2">
            <a:schemeClr val="accent2"/>
          </a:effectRef>
          <a:fontRef idx="minor">
            <a:schemeClr val="tx1"/>
          </a:fontRef>
        </p:style>
      </p:cxnSp>
      <p:sp>
        <p:nvSpPr>
          <p:cNvPr id="29" name="TextBox 28"/>
          <p:cNvSpPr txBox="1"/>
          <p:nvPr/>
        </p:nvSpPr>
        <p:spPr>
          <a:xfrm>
            <a:off x="7907303" y="346884"/>
            <a:ext cx="450764" cy="261610"/>
          </a:xfrm>
          <a:prstGeom prst="rect">
            <a:avLst/>
          </a:prstGeom>
          <a:noFill/>
        </p:spPr>
        <p:txBody>
          <a:bodyPr wrap="none" rtlCol="0">
            <a:spAutoFit/>
          </a:bodyPr>
          <a:lstStyle/>
          <a:p>
            <a:r>
              <a:rPr lang="en-GB" sz="1100" b="1" dirty="0" smtClean="0"/>
              <a:t>MSC</a:t>
            </a:r>
            <a:endParaRPr lang="en-GB" sz="1100" b="1" dirty="0"/>
          </a:p>
        </p:txBody>
      </p:sp>
      <p:sp>
        <p:nvSpPr>
          <p:cNvPr id="30" name="TextBox 29"/>
          <p:cNvSpPr txBox="1"/>
          <p:nvPr/>
        </p:nvSpPr>
        <p:spPr>
          <a:xfrm>
            <a:off x="7910262" y="2786390"/>
            <a:ext cx="453970" cy="261610"/>
          </a:xfrm>
          <a:prstGeom prst="rect">
            <a:avLst/>
          </a:prstGeom>
          <a:noFill/>
        </p:spPr>
        <p:txBody>
          <a:bodyPr wrap="none" rtlCol="0">
            <a:spAutoFit/>
          </a:bodyPr>
          <a:lstStyle/>
          <a:p>
            <a:r>
              <a:rPr lang="en-GB" sz="1100" b="1" dirty="0" smtClean="0"/>
              <a:t>MSB</a:t>
            </a:r>
            <a:endParaRPr lang="en-GB" sz="1100" b="1" dirty="0"/>
          </a:p>
        </p:txBody>
      </p:sp>
      <p:sp>
        <p:nvSpPr>
          <p:cNvPr id="31" name="Oval 30"/>
          <p:cNvSpPr/>
          <p:nvPr/>
        </p:nvSpPr>
        <p:spPr>
          <a:xfrm>
            <a:off x="6793155" y="16383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t>B</a:t>
            </a:r>
            <a:endParaRPr lang="en-GB" sz="900" b="1" dirty="0"/>
          </a:p>
        </p:txBody>
      </p:sp>
      <p:cxnSp>
        <p:nvCxnSpPr>
          <p:cNvPr id="32" name="Straight Connector 31"/>
          <p:cNvCxnSpPr>
            <a:stCxn id="31" idx="4"/>
          </p:cNvCxnSpPr>
          <p:nvPr/>
        </p:nvCxnSpPr>
        <p:spPr>
          <a:xfrm>
            <a:off x="6869355" y="1790700"/>
            <a:ext cx="0" cy="1333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31" idx="2"/>
          </p:cNvCxnSpPr>
          <p:nvPr/>
        </p:nvCxnSpPr>
        <p:spPr>
          <a:xfrm flipH="1">
            <a:off x="5545103" y="1714500"/>
            <a:ext cx="12480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117236" y="1558570"/>
            <a:ext cx="436338" cy="307777"/>
          </a:xfrm>
          <a:prstGeom prst="rect">
            <a:avLst/>
          </a:prstGeom>
          <a:noFill/>
        </p:spPr>
        <p:txBody>
          <a:bodyPr wrap="none" rtlCol="0">
            <a:spAutoFit/>
          </a:bodyPr>
          <a:lstStyle/>
          <a:p>
            <a:r>
              <a:rPr lang="en-GB" sz="1400" b="1" dirty="0" smtClean="0"/>
              <a:t>P</a:t>
            </a:r>
            <a:r>
              <a:rPr lang="en-GB" sz="1050" b="1" dirty="0" smtClean="0"/>
              <a:t>SO</a:t>
            </a:r>
            <a:endParaRPr lang="en-GB" sz="1050" b="1" dirty="0"/>
          </a:p>
        </p:txBody>
      </p:sp>
      <p:sp>
        <p:nvSpPr>
          <p:cNvPr id="35" name="TextBox 34"/>
          <p:cNvSpPr txBox="1"/>
          <p:nvPr/>
        </p:nvSpPr>
        <p:spPr>
          <a:xfrm>
            <a:off x="6651186" y="3170710"/>
            <a:ext cx="463588" cy="307777"/>
          </a:xfrm>
          <a:prstGeom prst="rect">
            <a:avLst/>
          </a:prstGeom>
          <a:noFill/>
        </p:spPr>
        <p:txBody>
          <a:bodyPr wrap="none" rtlCol="0">
            <a:spAutoFit/>
          </a:bodyPr>
          <a:lstStyle/>
          <a:p>
            <a:r>
              <a:rPr lang="en-GB" sz="1400" b="1" dirty="0" smtClean="0"/>
              <a:t>Q</a:t>
            </a:r>
            <a:r>
              <a:rPr lang="en-GB" sz="1050" b="1" dirty="0" smtClean="0"/>
              <a:t>SO</a:t>
            </a:r>
            <a:endParaRPr lang="en-GB" sz="1050" b="1" dirty="0"/>
          </a:p>
        </p:txBody>
      </p:sp>
      <p:sp>
        <p:nvSpPr>
          <p:cNvPr id="36" name="TextBox 35"/>
          <p:cNvSpPr txBox="1"/>
          <p:nvPr/>
        </p:nvSpPr>
        <p:spPr>
          <a:xfrm>
            <a:off x="8132685" y="3111496"/>
            <a:ext cx="308098" cy="307777"/>
          </a:xfrm>
          <a:prstGeom prst="rect">
            <a:avLst/>
          </a:prstGeom>
          <a:noFill/>
        </p:spPr>
        <p:txBody>
          <a:bodyPr wrap="none" rtlCol="0">
            <a:spAutoFit/>
          </a:bodyPr>
          <a:lstStyle/>
          <a:p>
            <a:r>
              <a:rPr lang="en-GB" sz="1400" b="1" dirty="0" smtClean="0"/>
              <a:t>Q</a:t>
            </a:r>
            <a:endParaRPr lang="en-GB" sz="1050" b="1" dirty="0"/>
          </a:p>
        </p:txBody>
      </p:sp>
      <p:sp>
        <p:nvSpPr>
          <p:cNvPr id="37" name="TextBox 36"/>
          <p:cNvSpPr txBox="1"/>
          <p:nvPr/>
        </p:nvSpPr>
        <p:spPr>
          <a:xfrm>
            <a:off x="5201162" y="300717"/>
            <a:ext cx="280846" cy="307777"/>
          </a:xfrm>
          <a:prstGeom prst="rect">
            <a:avLst/>
          </a:prstGeom>
          <a:noFill/>
        </p:spPr>
        <p:txBody>
          <a:bodyPr wrap="none" rtlCol="0">
            <a:spAutoFit/>
          </a:bodyPr>
          <a:lstStyle/>
          <a:p>
            <a:r>
              <a:rPr lang="en-GB" sz="1400" b="1" dirty="0" smtClean="0"/>
              <a:t>P</a:t>
            </a:r>
            <a:endParaRPr lang="en-GB" sz="1050" b="1" dirty="0"/>
          </a:p>
        </p:txBody>
      </p:sp>
      <p:cxnSp>
        <p:nvCxnSpPr>
          <p:cNvPr id="38" name="Straight Connector 37"/>
          <p:cNvCxnSpPr/>
          <p:nvPr/>
        </p:nvCxnSpPr>
        <p:spPr>
          <a:xfrm>
            <a:off x="1155052" y="3786268"/>
            <a:ext cx="0" cy="2667000"/>
          </a:xfrm>
          <a:prstGeom prst="line">
            <a:avLst/>
          </a:prstGeom>
        </p:spPr>
        <p:style>
          <a:lnRef idx="3">
            <a:schemeClr val="dk1"/>
          </a:lnRef>
          <a:fillRef idx="0">
            <a:schemeClr val="dk1"/>
          </a:fillRef>
          <a:effectRef idx="2">
            <a:schemeClr val="dk1"/>
          </a:effectRef>
          <a:fontRef idx="minor">
            <a:schemeClr val="tx1"/>
          </a:fontRef>
        </p:style>
      </p:cxnSp>
      <p:cxnSp>
        <p:nvCxnSpPr>
          <p:cNvPr id="39" name="Straight Connector 38"/>
          <p:cNvCxnSpPr/>
          <p:nvPr/>
        </p:nvCxnSpPr>
        <p:spPr>
          <a:xfrm>
            <a:off x="1155052" y="6453268"/>
            <a:ext cx="2971800" cy="0"/>
          </a:xfrm>
          <a:prstGeom prst="line">
            <a:avLst/>
          </a:prstGeom>
        </p:spPr>
        <p:style>
          <a:lnRef idx="3">
            <a:schemeClr val="dk1"/>
          </a:lnRef>
          <a:fillRef idx="0">
            <a:schemeClr val="dk1"/>
          </a:fillRef>
          <a:effectRef idx="2">
            <a:schemeClr val="dk1"/>
          </a:effectRef>
          <a:fontRef idx="minor">
            <a:schemeClr val="tx1"/>
          </a:fontRef>
        </p:style>
      </p:cxnSp>
      <p:cxnSp>
        <p:nvCxnSpPr>
          <p:cNvPr id="40" name="Straight Connector 39"/>
          <p:cNvCxnSpPr/>
          <p:nvPr/>
        </p:nvCxnSpPr>
        <p:spPr>
          <a:xfrm flipV="1">
            <a:off x="1383652" y="3862468"/>
            <a:ext cx="2133600" cy="2438400"/>
          </a:xfrm>
          <a:prstGeom prst="line">
            <a:avLst/>
          </a:prstGeom>
        </p:spPr>
        <p:style>
          <a:lnRef idx="3">
            <a:schemeClr val="accent2"/>
          </a:lnRef>
          <a:fillRef idx="0">
            <a:schemeClr val="accent2"/>
          </a:fillRef>
          <a:effectRef idx="2">
            <a:schemeClr val="accent2"/>
          </a:effectRef>
          <a:fontRef idx="minor">
            <a:schemeClr val="tx1"/>
          </a:fontRef>
        </p:style>
      </p:cxnSp>
      <p:cxnSp>
        <p:nvCxnSpPr>
          <p:cNvPr id="41" name="Straight Connector 40"/>
          <p:cNvCxnSpPr/>
          <p:nvPr/>
        </p:nvCxnSpPr>
        <p:spPr>
          <a:xfrm>
            <a:off x="1536052" y="3938668"/>
            <a:ext cx="1981200" cy="2362200"/>
          </a:xfrm>
          <a:prstGeom prst="line">
            <a:avLst/>
          </a:prstGeom>
        </p:spPr>
        <p:style>
          <a:lnRef idx="3">
            <a:schemeClr val="accent2"/>
          </a:lnRef>
          <a:fillRef idx="0">
            <a:schemeClr val="accent2"/>
          </a:fillRef>
          <a:effectRef idx="2">
            <a:schemeClr val="accent2"/>
          </a:effectRef>
          <a:fontRef idx="minor">
            <a:schemeClr val="tx1"/>
          </a:fontRef>
        </p:style>
      </p:cxnSp>
      <p:sp>
        <p:nvSpPr>
          <p:cNvPr id="42" name="TextBox 41"/>
          <p:cNvSpPr txBox="1"/>
          <p:nvPr/>
        </p:nvSpPr>
        <p:spPr>
          <a:xfrm>
            <a:off x="3517252" y="3675952"/>
            <a:ext cx="450764" cy="261610"/>
          </a:xfrm>
          <a:prstGeom prst="rect">
            <a:avLst/>
          </a:prstGeom>
          <a:noFill/>
        </p:spPr>
        <p:txBody>
          <a:bodyPr wrap="none" rtlCol="0">
            <a:spAutoFit/>
          </a:bodyPr>
          <a:lstStyle/>
          <a:p>
            <a:r>
              <a:rPr lang="en-GB" sz="1100" b="1" dirty="0" smtClean="0"/>
              <a:t>MSC</a:t>
            </a:r>
            <a:endParaRPr lang="en-GB" sz="1100" b="1" dirty="0"/>
          </a:p>
        </p:txBody>
      </p:sp>
      <p:sp>
        <p:nvSpPr>
          <p:cNvPr id="43" name="TextBox 42"/>
          <p:cNvSpPr txBox="1"/>
          <p:nvPr/>
        </p:nvSpPr>
        <p:spPr>
          <a:xfrm>
            <a:off x="3520211" y="6115458"/>
            <a:ext cx="453970" cy="261610"/>
          </a:xfrm>
          <a:prstGeom prst="rect">
            <a:avLst/>
          </a:prstGeom>
          <a:noFill/>
        </p:spPr>
        <p:txBody>
          <a:bodyPr wrap="none" rtlCol="0">
            <a:spAutoFit/>
          </a:bodyPr>
          <a:lstStyle/>
          <a:p>
            <a:r>
              <a:rPr lang="en-GB" sz="1100" b="1" dirty="0" smtClean="0"/>
              <a:t>MSB</a:t>
            </a:r>
            <a:endParaRPr lang="en-GB" sz="1100" b="1" dirty="0"/>
          </a:p>
        </p:txBody>
      </p:sp>
      <p:sp>
        <p:nvSpPr>
          <p:cNvPr id="44" name="Oval 43"/>
          <p:cNvSpPr/>
          <p:nvPr/>
        </p:nvSpPr>
        <p:spPr>
          <a:xfrm>
            <a:off x="2403104" y="496736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t>B</a:t>
            </a:r>
            <a:endParaRPr lang="en-GB" sz="900" b="1" dirty="0"/>
          </a:p>
        </p:txBody>
      </p:sp>
      <p:cxnSp>
        <p:nvCxnSpPr>
          <p:cNvPr id="45" name="Straight Connector 44"/>
          <p:cNvCxnSpPr>
            <a:stCxn id="44" idx="4"/>
          </p:cNvCxnSpPr>
          <p:nvPr/>
        </p:nvCxnSpPr>
        <p:spPr>
          <a:xfrm>
            <a:off x="2479304" y="5119768"/>
            <a:ext cx="0" cy="1333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44" idx="2"/>
          </p:cNvCxnSpPr>
          <p:nvPr/>
        </p:nvCxnSpPr>
        <p:spPr>
          <a:xfrm flipH="1">
            <a:off x="1155052" y="5043568"/>
            <a:ext cx="12480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727185" y="4887638"/>
            <a:ext cx="436338" cy="307777"/>
          </a:xfrm>
          <a:prstGeom prst="rect">
            <a:avLst/>
          </a:prstGeom>
          <a:noFill/>
        </p:spPr>
        <p:txBody>
          <a:bodyPr wrap="none" rtlCol="0">
            <a:spAutoFit/>
          </a:bodyPr>
          <a:lstStyle/>
          <a:p>
            <a:r>
              <a:rPr lang="en-GB" sz="1400" b="1" dirty="0" smtClean="0"/>
              <a:t>P</a:t>
            </a:r>
            <a:r>
              <a:rPr lang="en-GB" sz="1050" b="1" dirty="0" smtClean="0"/>
              <a:t>SO</a:t>
            </a:r>
            <a:endParaRPr lang="en-GB" sz="1050" b="1" dirty="0"/>
          </a:p>
        </p:txBody>
      </p:sp>
      <p:sp>
        <p:nvSpPr>
          <p:cNvPr id="48" name="TextBox 47"/>
          <p:cNvSpPr txBox="1"/>
          <p:nvPr/>
        </p:nvSpPr>
        <p:spPr>
          <a:xfrm>
            <a:off x="2252060" y="6480828"/>
            <a:ext cx="463588" cy="307777"/>
          </a:xfrm>
          <a:prstGeom prst="rect">
            <a:avLst/>
          </a:prstGeom>
          <a:noFill/>
        </p:spPr>
        <p:txBody>
          <a:bodyPr wrap="none" rtlCol="0">
            <a:spAutoFit/>
          </a:bodyPr>
          <a:lstStyle/>
          <a:p>
            <a:r>
              <a:rPr lang="en-GB" sz="1400" b="1" dirty="0" smtClean="0"/>
              <a:t>Q</a:t>
            </a:r>
            <a:r>
              <a:rPr lang="en-GB" sz="1050" b="1" dirty="0" smtClean="0"/>
              <a:t>SO</a:t>
            </a:r>
            <a:endParaRPr lang="en-GB" sz="1050" b="1" dirty="0"/>
          </a:p>
        </p:txBody>
      </p:sp>
      <p:sp>
        <p:nvSpPr>
          <p:cNvPr id="49" name="TextBox 48"/>
          <p:cNvSpPr txBox="1"/>
          <p:nvPr/>
        </p:nvSpPr>
        <p:spPr>
          <a:xfrm>
            <a:off x="3733559" y="6455708"/>
            <a:ext cx="308098" cy="307777"/>
          </a:xfrm>
          <a:prstGeom prst="rect">
            <a:avLst/>
          </a:prstGeom>
          <a:noFill/>
        </p:spPr>
        <p:txBody>
          <a:bodyPr wrap="none" rtlCol="0">
            <a:spAutoFit/>
          </a:bodyPr>
          <a:lstStyle/>
          <a:p>
            <a:r>
              <a:rPr lang="en-GB" sz="1400" b="1" dirty="0" smtClean="0"/>
              <a:t>Q</a:t>
            </a:r>
            <a:endParaRPr lang="en-GB" sz="1050" b="1" dirty="0"/>
          </a:p>
        </p:txBody>
      </p:sp>
      <p:sp>
        <p:nvSpPr>
          <p:cNvPr id="50" name="TextBox 49"/>
          <p:cNvSpPr txBox="1"/>
          <p:nvPr/>
        </p:nvSpPr>
        <p:spPr>
          <a:xfrm>
            <a:off x="811111" y="3629785"/>
            <a:ext cx="280846" cy="307777"/>
          </a:xfrm>
          <a:prstGeom prst="rect">
            <a:avLst/>
          </a:prstGeom>
          <a:noFill/>
        </p:spPr>
        <p:txBody>
          <a:bodyPr wrap="none" rtlCol="0">
            <a:spAutoFit/>
          </a:bodyPr>
          <a:lstStyle/>
          <a:p>
            <a:r>
              <a:rPr lang="en-GB" sz="1400" b="1" dirty="0" smtClean="0"/>
              <a:t>P</a:t>
            </a:r>
            <a:endParaRPr lang="en-GB" sz="1050" b="1" dirty="0"/>
          </a:p>
        </p:txBody>
      </p:sp>
      <p:cxnSp>
        <p:nvCxnSpPr>
          <p:cNvPr id="51" name="Straight Connector 50"/>
          <p:cNvCxnSpPr/>
          <p:nvPr/>
        </p:nvCxnSpPr>
        <p:spPr>
          <a:xfrm>
            <a:off x="5607373" y="3771490"/>
            <a:ext cx="0" cy="2667000"/>
          </a:xfrm>
          <a:prstGeom prst="line">
            <a:avLst/>
          </a:prstGeom>
        </p:spPr>
        <p:style>
          <a:lnRef idx="3">
            <a:schemeClr val="dk1"/>
          </a:lnRef>
          <a:fillRef idx="0">
            <a:schemeClr val="dk1"/>
          </a:fillRef>
          <a:effectRef idx="2">
            <a:schemeClr val="dk1"/>
          </a:effectRef>
          <a:fontRef idx="minor">
            <a:schemeClr val="tx1"/>
          </a:fontRef>
        </p:style>
      </p:cxnSp>
      <p:cxnSp>
        <p:nvCxnSpPr>
          <p:cNvPr id="52" name="Straight Connector 51"/>
          <p:cNvCxnSpPr/>
          <p:nvPr/>
        </p:nvCxnSpPr>
        <p:spPr>
          <a:xfrm>
            <a:off x="5607373" y="6438490"/>
            <a:ext cx="2971800" cy="0"/>
          </a:xfrm>
          <a:prstGeom prst="line">
            <a:avLst/>
          </a:prstGeom>
        </p:spPr>
        <p:style>
          <a:lnRef idx="3">
            <a:schemeClr val="dk1"/>
          </a:lnRef>
          <a:fillRef idx="0">
            <a:schemeClr val="dk1"/>
          </a:fillRef>
          <a:effectRef idx="2">
            <a:schemeClr val="dk1"/>
          </a:effectRef>
          <a:fontRef idx="minor">
            <a:schemeClr val="tx1"/>
          </a:fontRef>
        </p:style>
      </p:cxnSp>
      <p:cxnSp>
        <p:nvCxnSpPr>
          <p:cNvPr id="53" name="Straight Connector 52"/>
          <p:cNvCxnSpPr/>
          <p:nvPr/>
        </p:nvCxnSpPr>
        <p:spPr>
          <a:xfrm flipV="1">
            <a:off x="5835973" y="3847690"/>
            <a:ext cx="2133600" cy="2438400"/>
          </a:xfrm>
          <a:prstGeom prst="line">
            <a:avLst/>
          </a:prstGeom>
        </p:spPr>
        <p:style>
          <a:lnRef idx="3">
            <a:schemeClr val="accent2"/>
          </a:lnRef>
          <a:fillRef idx="0">
            <a:schemeClr val="accent2"/>
          </a:fillRef>
          <a:effectRef idx="2">
            <a:schemeClr val="accent2"/>
          </a:effectRef>
          <a:fontRef idx="minor">
            <a:schemeClr val="tx1"/>
          </a:fontRef>
        </p:style>
      </p:cxnSp>
      <p:cxnSp>
        <p:nvCxnSpPr>
          <p:cNvPr id="54" name="Straight Connector 53"/>
          <p:cNvCxnSpPr/>
          <p:nvPr/>
        </p:nvCxnSpPr>
        <p:spPr>
          <a:xfrm>
            <a:off x="5988373" y="3923890"/>
            <a:ext cx="1981200" cy="2362200"/>
          </a:xfrm>
          <a:prstGeom prst="line">
            <a:avLst/>
          </a:prstGeom>
        </p:spPr>
        <p:style>
          <a:lnRef idx="3">
            <a:schemeClr val="accent2"/>
          </a:lnRef>
          <a:fillRef idx="0">
            <a:schemeClr val="accent2"/>
          </a:fillRef>
          <a:effectRef idx="2">
            <a:schemeClr val="accent2"/>
          </a:effectRef>
          <a:fontRef idx="minor">
            <a:schemeClr val="tx1"/>
          </a:fontRef>
        </p:style>
      </p:cxnSp>
      <p:sp>
        <p:nvSpPr>
          <p:cNvPr id="55" name="TextBox 54"/>
          <p:cNvSpPr txBox="1"/>
          <p:nvPr/>
        </p:nvSpPr>
        <p:spPr>
          <a:xfrm>
            <a:off x="7969573" y="3661174"/>
            <a:ext cx="450764" cy="261610"/>
          </a:xfrm>
          <a:prstGeom prst="rect">
            <a:avLst/>
          </a:prstGeom>
          <a:noFill/>
        </p:spPr>
        <p:txBody>
          <a:bodyPr wrap="none" rtlCol="0">
            <a:spAutoFit/>
          </a:bodyPr>
          <a:lstStyle/>
          <a:p>
            <a:r>
              <a:rPr lang="en-GB" sz="1100" b="1" dirty="0" smtClean="0"/>
              <a:t>MSC</a:t>
            </a:r>
            <a:endParaRPr lang="en-GB" sz="1100" b="1" dirty="0"/>
          </a:p>
        </p:txBody>
      </p:sp>
      <p:sp>
        <p:nvSpPr>
          <p:cNvPr id="56" name="TextBox 55"/>
          <p:cNvSpPr txBox="1"/>
          <p:nvPr/>
        </p:nvSpPr>
        <p:spPr>
          <a:xfrm>
            <a:off x="7972532" y="6100680"/>
            <a:ext cx="453970" cy="261610"/>
          </a:xfrm>
          <a:prstGeom prst="rect">
            <a:avLst/>
          </a:prstGeom>
          <a:noFill/>
        </p:spPr>
        <p:txBody>
          <a:bodyPr wrap="none" rtlCol="0">
            <a:spAutoFit/>
          </a:bodyPr>
          <a:lstStyle/>
          <a:p>
            <a:r>
              <a:rPr lang="en-GB" sz="1100" b="1" dirty="0" smtClean="0"/>
              <a:t>MSB</a:t>
            </a:r>
            <a:endParaRPr lang="en-GB" sz="1100" b="1" dirty="0"/>
          </a:p>
        </p:txBody>
      </p:sp>
      <p:sp>
        <p:nvSpPr>
          <p:cNvPr id="57" name="Oval 56"/>
          <p:cNvSpPr/>
          <p:nvPr/>
        </p:nvSpPr>
        <p:spPr>
          <a:xfrm>
            <a:off x="6855425" y="495259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t>B</a:t>
            </a:r>
            <a:endParaRPr lang="en-GB" sz="900" b="1" dirty="0"/>
          </a:p>
        </p:txBody>
      </p:sp>
      <p:cxnSp>
        <p:nvCxnSpPr>
          <p:cNvPr id="58" name="Straight Connector 57"/>
          <p:cNvCxnSpPr>
            <a:stCxn id="57" idx="4"/>
          </p:cNvCxnSpPr>
          <p:nvPr/>
        </p:nvCxnSpPr>
        <p:spPr>
          <a:xfrm>
            <a:off x="6931625" y="5104990"/>
            <a:ext cx="0" cy="1333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57" idx="2"/>
          </p:cNvCxnSpPr>
          <p:nvPr/>
        </p:nvCxnSpPr>
        <p:spPr>
          <a:xfrm flipH="1">
            <a:off x="5607373" y="5028790"/>
            <a:ext cx="12480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179506" y="4872860"/>
            <a:ext cx="436338" cy="307777"/>
          </a:xfrm>
          <a:prstGeom prst="rect">
            <a:avLst/>
          </a:prstGeom>
          <a:noFill/>
        </p:spPr>
        <p:txBody>
          <a:bodyPr wrap="none" rtlCol="0">
            <a:spAutoFit/>
          </a:bodyPr>
          <a:lstStyle/>
          <a:p>
            <a:r>
              <a:rPr lang="en-GB" sz="1400" b="1" dirty="0" smtClean="0"/>
              <a:t>P</a:t>
            </a:r>
            <a:r>
              <a:rPr lang="en-GB" sz="1050" b="1" dirty="0" smtClean="0"/>
              <a:t>SO</a:t>
            </a:r>
            <a:endParaRPr lang="en-GB" sz="1050" b="1" dirty="0"/>
          </a:p>
        </p:txBody>
      </p:sp>
      <p:sp>
        <p:nvSpPr>
          <p:cNvPr id="61" name="TextBox 60"/>
          <p:cNvSpPr txBox="1"/>
          <p:nvPr/>
        </p:nvSpPr>
        <p:spPr>
          <a:xfrm>
            <a:off x="6713456" y="6485000"/>
            <a:ext cx="463588" cy="307777"/>
          </a:xfrm>
          <a:prstGeom prst="rect">
            <a:avLst/>
          </a:prstGeom>
          <a:noFill/>
        </p:spPr>
        <p:txBody>
          <a:bodyPr wrap="none" rtlCol="0">
            <a:spAutoFit/>
          </a:bodyPr>
          <a:lstStyle/>
          <a:p>
            <a:r>
              <a:rPr lang="en-GB" sz="1400" b="1" dirty="0" smtClean="0"/>
              <a:t>Q</a:t>
            </a:r>
            <a:r>
              <a:rPr lang="en-GB" sz="1050" b="1" dirty="0" smtClean="0"/>
              <a:t>SO</a:t>
            </a:r>
            <a:endParaRPr lang="en-GB" sz="1050" b="1" dirty="0"/>
          </a:p>
        </p:txBody>
      </p:sp>
      <p:sp>
        <p:nvSpPr>
          <p:cNvPr id="62" name="TextBox 61"/>
          <p:cNvSpPr txBox="1"/>
          <p:nvPr/>
        </p:nvSpPr>
        <p:spPr>
          <a:xfrm>
            <a:off x="8194955" y="6437002"/>
            <a:ext cx="308098" cy="307777"/>
          </a:xfrm>
          <a:prstGeom prst="rect">
            <a:avLst/>
          </a:prstGeom>
          <a:noFill/>
        </p:spPr>
        <p:txBody>
          <a:bodyPr wrap="none" rtlCol="0">
            <a:spAutoFit/>
          </a:bodyPr>
          <a:lstStyle/>
          <a:p>
            <a:r>
              <a:rPr lang="en-GB" sz="1400" b="1" dirty="0" smtClean="0"/>
              <a:t>Q</a:t>
            </a:r>
            <a:endParaRPr lang="en-GB" sz="1050" b="1" dirty="0"/>
          </a:p>
        </p:txBody>
      </p:sp>
      <p:sp>
        <p:nvSpPr>
          <p:cNvPr id="63" name="TextBox 62"/>
          <p:cNvSpPr txBox="1"/>
          <p:nvPr/>
        </p:nvSpPr>
        <p:spPr>
          <a:xfrm>
            <a:off x="5263432" y="3615007"/>
            <a:ext cx="280846" cy="307777"/>
          </a:xfrm>
          <a:prstGeom prst="rect">
            <a:avLst/>
          </a:prstGeom>
          <a:noFill/>
        </p:spPr>
        <p:txBody>
          <a:bodyPr wrap="none" rtlCol="0">
            <a:spAutoFit/>
          </a:bodyPr>
          <a:lstStyle/>
          <a:p>
            <a:r>
              <a:rPr lang="en-GB" sz="1400" b="1" dirty="0" smtClean="0"/>
              <a:t>P</a:t>
            </a:r>
            <a:endParaRPr lang="en-GB" sz="1050" b="1" dirty="0"/>
          </a:p>
        </p:txBody>
      </p:sp>
      <p:cxnSp>
        <p:nvCxnSpPr>
          <p:cNvPr id="64" name="Straight Connector 63"/>
          <p:cNvCxnSpPr/>
          <p:nvPr/>
        </p:nvCxnSpPr>
        <p:spPr>
          <a:xfrm flipV="1">
            <a:off x="1979868" y="579910"/>
            <a:ext cx="2133600" cy="2438400"/>
          </a:xfrm>
          <a:prstGeom prst="line">
            <a:avLst/>
          </a:prstGeom>
        </p:spPr>
        <p:style>
          <a:lnRef idx="3">
            <a:schemeClr val="accent2"/>
          </a:lnRef>
          <a:fillRef idx="0">
            <a:schemeClr val="accent2"/>
          </a:fillRef>
          <a:effectRef idx="2">
            <a:schemeClr val="accent2"/>
          </a:effectRef>
          <a:fontRef idx="minor">
            <a:schemeClr val="tx1"/>
          </a:fontRef>
        </p:style>
      </p:cxnSp>
      <p:sp>
        <p:nvSpPr>
          <p:cNvPr id="65" name="TextBox 64"/>
          <p:cNvSpPr txBox="1"/>
          <p:nvPr/>
        </p:nvSpPr>
        <p:spPr>
          <a:xfrm>
            <a:off x="4113468" y="393394"/>
            <a:ext cx="458780" cy="261610"/>
          </a:xfrm>
          <a:prstGeom prst="rect">
            <a:avLst/>
          </a:prstGeom>
          <a:noFill/>
        </p:spPr>
        <p:txBody>
          <a:bodyPr wrap="none" rtlCol="0">
            <a:spAutoFit/>
          </a:bodyPr>
          <a:lstStyle/>
          <a:p>
            <a:r>
              <a:rPr lang="en-GB" sz="1100" b="1" dirty="0" smtClean="0"/>
              <a:t>MPC</a:t>
            </a:r>
            <a:endParaRPr lang="en-GB" sz="1100" b="1" dirty="0"/>
          </a:p>
        </p:txBody>
      </p:sp>
      <p:sp>
        <p:nvSpPr>
          <p:cNvPr id="66" name="Oval 65"/>
          <p:cNvSpPr/>
          <p:nvPr/>
        </p:nvSpPr>
        <p:spPr>
          <a:xfrm>
            <a:off x="2664337" y="2037577"/>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t>A</a:t>
            </a:r>
          </a:p>
        </p:txBody>
      </p:sp>
      <p:cxnSp>
        <p:nvCxnSpPr>
          <p:cNvPr id="67" name="Straight Connector 66"/>
          <p:cNvCxnSpPr>
            <a:stCxn id="66" idx="4"/>
          </p:cNvCxnSpPr>
          <p:nvPr/>
        </p:nvCxnSpPr>
        <p:spPr>
          <a:xfrm flipH="1">
            <a:off x="2725375" y="2189977"/>
            <a:ext cx="15162" cy="934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endCxn id="69" idx="3"/>
          </p:cNvCxnSpPr>
          <p:nvPr/>
        </p:nvCxnSpPr>
        <p:spPr>
          <a:xfrm flipH="1" flipV="1">
            <a:off x="1039526" y="2118870"/>
            <a:ext cx="1624812" cy="147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649676" y="1964981"/>
            <a:ext cx="389850" cy="307777"/>
          </a:xfrm>
          <a:prstGeom prst="rect">
            <a:avLst/>
          </a:prstGeom>
          <a:noFill/>
        </p:spPr>
        <p:txBody>
          <a:bodyPr wrap="none" rtlCol="0">
            <a:spAutoFit/>
          </a:bodyPr>
          <a:lstStyle/>
          <a:p>
            <a:r>
              <a:rPr lang="en-GB" sz="1400" b="1" dirty="0" smtClean="0"/>
              <a:t>P</a:t>
            </a:r>
            <a:r>
              <a:rPr lang="en-GB" sz="1050" b="1" dirty="0" smtClean="0"/>
              <a:t>m</a:t>
            </a:r>
            <a:endParaRPr lang="en-GB" sz="1050" b="1" dirty="0"/>
          </a:p>
        </p:txBody>
      </p:sp>
      <p:sp>
        <p:nvSpPr>
          <p:cNvPr id="75" name="TextBox 74"/>
          <p:cNvSpPr txBox="1"/>
          <p:nvPr/>
        </p:nvSpPr>
        <p:spPr>
          <a:xfrm>
            <a:off x="2574113" y="3172264"/>
            <a:ext cx="417102" cy="307777"/>
          </a:xfrm>
          <a:prstGeom prst="rect">
            <a:avLst/>
          </a:prstGeom>
          <a:noFill/>
        </p:spPr>
        <p:txBody>
          <a:bodyPr wrap="none" rtlCol="0">
            <a:spAutoFit/>
          </a:bodyPr>
          <a:lstStyle/>
          <a:p>
            <a:r>
              <a:rPr lang="en-GB" sz="1400" b="1" dirty="0" err="1" smtClean="0"/>
              <a:t>Q</a:t>
            </a:r>
            <a:r>
              <a:rPr lang="en-GB" sz="1050" b="1" dirty="0" err="1" smtClean="0"/>
              <a:t>m</a:t>
            </a:r>
            <a:endParaRPr lang="en-GB" sz="1050" b="1" dirty="0"/>
          </a:p>
        </p:txBody>
      </p:sp>
      <p:sp>
        <p:nvSpPr>
          <p:cNvPr id="76" name="Oval 75"/>
          <p:cNvSpPr/>
          <p:nvPr/>
        </p:nvSpPr>
        <p:spPr>
          <a:xfrm>
            <a:off x="7229879" y="1133346"/>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t>A</a:t>
            </a:r>
          </a:p>
        </p:txBody>
      </p:sp>
      <p:cxnSp>
        <p:nvCxnSpPr>
          <p:cNvPr id="78" name="Straight Connector 77"/>
          <p:cNvCxnSpPr>
            <a:stCxn id="76" idx="2"/>
            <a:endCxn id="79" idx="3"/>
          </p:cNvCxnSpPr>
          <p:nvPr/>
        </p:nvCxnSpPr>
        <p:spPr>
          <a:xfrm flipH="1">
            <a:off x="5517864" y="1209546"/>
            <a:ext cx="1712015" cy="503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128014" y="1060696"/>
            <a:ext cx="389850" cy="307777"/>
          </a:xfrm>
          <a:prstGeom prst="rect">
            <a:avLst/>
          </a:prstGeom>
          <a:noFill/>
        </p:spPr>
        <p:txBody>
          <a:bodyPr wrap="none" rtlCol="0">
            <a:spAutoFit/>
          </a:bodyPr>
          <a:lstStyle/>
          <a:p>
            <a:r>
              <a:rPr lang="en-GB" sz="1400" b="1" dirty="0" smtClean="0"/>
              <a:t>P</a:t>
            </a:r>
            <a:r>
              <a:rPr lang="en-GB" sz="1050" b="1" dirty="0" smtClean="0"/>
              <a:t>m</a:t>
            </a:r>
            <a:endParaRPr lang="en-GB" sz="1050" b="1" dirty="0"/>
          </a:p>
        </p:txBody>
      </p:sp>
      <p:sp>
        <p:nvSpPr>
          <p:cNvPr id="80" name="TextBox 79"/>
          <p:cNvSpPr txBox="1"/>
          <p:nvPr/>
        </p:nvSpPr>
        <p:spPr>
          <a:xfrm>
            <a:off x="7120608" y="3162655"/>
            <a:ext cx="417102" cy="307777"/>
          </a:xfrm>
          <a:prstGeom prst="rect">
            <a:avLst/>
          </a:prstGeom>
          <a:noFill/>
        </p:spPr>
        <p:txBody>
          <a:bodyPr wrap="none" rtlCol="0">
            <a:spAutoFit/>
          </a:bodyPr>
          <a:lstStyle/>
          <a:p>
            <a:r>
              <a:rPr lang="en-GB" sz="1400" b="1" dirty="0" err="1" smtClean="0"/>
              <a:t>Q</a:t>
            </a:r>
            <a:r>
              <a:rPr lang="en-GB" sz="1050" b="1" dirty="0" err="1" smtClean="0"/>
              <a:t>m</a:t>
            </a:r>
            <a:endParaRPr lang="en-GB" sz="1050" b="1" dirty="0"/>
          </a:p>
        </p:txBody>
      </p:sp>
      <p:sp>
        <p:nvSpPr>
          <p:cNvPr id="86" name="Oval 85"/>
          <p:cNvSpPr/>
          <p:nvPr/>
        </p:nvSpPr>
        <p:spPr>
          <a:xfrm>
            <a:off x="1991311" y="447456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t>A</a:t>
            </a:r>
          </a:p>
        </p:txBody>
      </p:sp>
      <p:cxnSp>
        <p:nvCxnSpPr>
          <p:cNvPr id="87" name="Straight Connector 86"/>
          <p:cNvCxnSpPr>
            <a:stCxn id="86" idx="4"/>
          </p:cNvCxnSpPr>
          <p:nvPr/>
        </p:nvCxnSpPr>
        <p:spPr>
          <a:xfrm>
            <a:off x="2067511" y="4626968"/>
            <a:ext cx="28332" cy="180906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86" idx="2"/>
            <a:endCxn id="89" idx="3"/>
          </p:cNvCxnSpPr>
          <p:nvPr/>
        </p:nvCxnSpPr>
        <p:spPr>
          <a:xfrm flipH="1">
            <a:off x="1147962" y="4550768"/>
            <a:ext cx="843349" cy="646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758112" y="4403341"/>
            <a:ext cx="389850" cy="307777"/>
          </a:xfrm>
          <a:prstGeom prst="rect">
            <a:avLst/>
          </a:prstGeom>
          <a:noFill/>
        </p:spPr>
        <p:txBody>
          <a:bodyPr wrap="square" rtlCol="0">
            <a:spAutoFit/>
          </a:bodyPr>
          <a:lstStyle/>
          <a:p>
            <a:r>
              <a:rPr lang="en-GB" sz="1400" b="1" dirty="0" smtClean="0"/>
              <a:t>P</a:t>
            </a:r>
            <a:r>
              <a:rPr lang="en-GB" sz="1050" b="1" dirty="0" smtClean="0"/>
              <a:t>m</a:t>
            </a:r>
            <a:endParaRPr lang="en-GB" sz="1050" b="1" dirty="0"/>
          </a:p>
        </p:txBody>
      </p:sp>
      <p:sp>
        <p:nvSpPr>
          <p:cNvPr id="90" name="TextBox 89"/>
          <p:cNvSpPr txBox="1"/>
          <p:nvPr/>
        </p:nvSpPr>
        <p:spPr>
          <a:xfrm>
            <a:off x="1897099" y="6476945"/>
            <a:ext cx="417102" cy="307777"/>
          </a:xfrm>
          <a:prstGeom prst="rect">
            <a:avLst/>
          </a:prstGeom>
          <a:noFill/>
        </p:spPr>
        <p:txBody>
          <a:bodyPr wrap="square" rtlCol="0">
            <a:spAutoFit/>
          </a:bodyPr>
          <a:lstStyle/>
          <a:p>
            <a:r>
              <a:rPr lang="en-GB" sz="1400" b="1" dirty="0" err="1" smtClean="0"/>
              <a:t>Q</a:t>
            </a:r>
            <a:r>
              <a:rPr lang="en-GB" sz="1050" b="1" dirty="0" err="1" smtClean="0"/>
              <a:t>m</a:t>
            </a:r>
            <a:endParaRPr lang="en-GB" sz="1050" b="1" dirty="0"/>
          </a:p>
        </p:txBody>
      </p:sp>
      <p:cxnSp>
        <p:nvCxnSpPr>
          <p:cNvPr id="98" name="Straight Connector 97"/>
          <p:cNvCxnSpPr/>
          <p:nvPr/>
        </p:nvCxnSpPr>
        <p:spPr>
          <a:xfrm>
            <a:off x="5725922" y="4508449"/>
            <a:ext cx="1514644" cy="1792419"/>
          </a:xfrm>
          <a:prstGeom prst="line">
            <a:avLst/>
          </a:prstGeom>
        </p:spPr>
        <p:style>
          <a:lnRef idx="3">
            <a:schemeClr val="accent2"/>
          </a:lnRef>
          <a:fillRef idx="0">
            <a:schemeClr val="accent2"/>
          </a:fillRef>
          <a:effectRef idx="2">
            <a:schemeClr val="accent2"/>
          </a:effectRef>
          <a:fontRef idx="minor">
            <a:schemeClr val="tx1"/>
          </a:fontRef>
        </p:style>
      </p:cxnSp>
      <p:sp>
        <p:nvSpPr>
          <p:cNvPr id="99" name="TextBox 98"/>
          <p:cNvSpPr txBox="1"/>
          <p:nvPr/>
        </p:nvSpPr>
        <p:spPr>
          <a:xfrm>
            <a:off x="7183127" y="6152886"/>
            <a:ext cx="461986" cy="261610"/>
          </a:xfrm>
          <a:prstGeom prst="rect">
            <a:avLst/>
          </a:prstGeom>
          <a:noFill/>
        </p:spPr>
        <p:txBody>
          <a:bodyPr wrap="none" rtlCol="0">
            <a:spAutoFit/>
          </a:bodyPr>
          <a:lstStyle/>
          <a:p>
            <a:r>
              <a:rPr lang="en-GB" sz="1100" b="1" dirty="0" smtClean="0"/>
              <a:t>MPB</a:t>
            </a:r>
            <a:endParaRPr lang="en-GB" sz="1100" b="1" dirty="0"/>
          </a:p>
        </p:txBody>
      </p:sp>
      <p:sp>
        <p:nvSpPr>
          <p:cNvPr id="100" name="Oval 99"/>
          <p:cNvSpPr/>
          <p:nvPr/>
        </p:nvSpPr>
        <p:spPr>
          <a:xfrm>
            <a:off x="6467657" y="542383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t>A</a:t>
            </a:r>
          </a:p>
        </p:txBody>
      </p:sp>
      <p:cxnSp>
        <p:nvCxnSpPr>
          <p:cNvPr id="101" name="Straight Connector 100"/>
          <p:cNvCxnSpPr>
            <a:stCxn id="100" idx="4"/>
            <a:endCxn id="107" idx="0"/>
          </p:cNvCxnSpPr>
          <p:nvPr/>
        </p:nvCxnSpPr>
        <p:spPr>
          <a:xfrm>
            <a:off x="6543857" y="5576235"/>
            <a:ext cx="0" cy="9086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100" idx="2"/>
          </p:cNvCxnSpPr>
          <p:nvPr/>
        </p:nvCxnSpPr>
        <p:spPr>
          <a:xfrm flipH="1" flipV="1">
            <a:off x="5615844" y="5496631"/>
            <a:ext cx="851813" cy="340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5199970" y="5342742"/>
            <a:ext cx="389850" cy="307777"/>
          </a:xfrm>
          <a:prstGeom prst="rect">
            <a:avLst/>
          </a:prstGeom>
          <a:noFill/>
        </p:spPr>
        <p:txBody>
          <a:bodyPr wrap="none" rtlCol="0">
            <a:spAutoFit/>
          </a:bodyPr>
          <a:lstStyle/>
          <a:p>
            <a:r>
              <a:rPr lang="en-GB" sz="1400" b="1" dirty="0" smtClean="0"/>
              <a:t>P</a:t>
            </a:r>
            <a:r>
              <a:rPr lang="en-GB" sz="1050" b="1" dirty="0" smtClean="0"/>
              <a:t>m</a:t>
            </a:r>
            <a:endParaRPr lang="en-GB" sz="1050" b="1" dirty="0"/>
          </a:p>
        </p:txBody>
      </p:sp>
      <p:sp>
        <p:nvSpPr>
          <p:cNvPr id="107" name="TextBox 106"/>
          <p:cNvSpPr txBox="1"/>
          <p:nvPr/>
        </p:nvSpPr>
        <p:spPr>
          <a:xfrm>
            <a:off x="6335306" y="6484907"/>
            <a:ext cx="417102" cy="307777"/>
          </a:xfrm>
          <a:prstGeom prst="rect">
            <a:avLst/>
          </a:prstGeom>
          <a:noFill/>
        </p:spPr>
        <p:txBody>
          <a:bodyPr wrap="none" rtlCol="0">
            <a:spAutoFit/>
          </a:bodyPr>
          <a:lstStyle/>
          <a:p>
            <a:r>
              <a:rPr lang="en-GB" sz="1400" b="1" dirty="0" err="1" smtClean="0"/>
              <a:t>Q</a:t>
            </a:r>
            <a:r>
              <a:rPr lang="en-GB" sz="1050" b="1" dirty="0" err="1" smtClean="0"/>
              <a:t>m</a:t>
            </a:r>
            <a:endParaRPr lang="en-GB" sz="1050" b="1" dirty="0"/>
          </a:p>
        </p:txBody>
      </p:sp>
    </p:spTree>
    <p:extLst>
      <p:ext uri="{BB962C8B-B14F-4D97-AF65-F5344CB8AC3E}">
        <p14:creationId xmlns:p14="http://schemas.microsoft.com/office/powerpoint/2010/main" val="2036713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TotalTime>
  <Words>1931</Words>
  <Application>Microsoft Office PowerPoint</Application>
  <PresentationFormat>On-screen Show (4:3)</PresentationFormat>
  <Paragraphs>232</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Office Theme</vt:lpstr>
      <vt:lpstr>PowerPoint Presentation</vt:lpstr>
      <vt:lpstr>Essay Revision (25 Marks)</vt:lpstr>
      <vt:lpstr>Essay Revision (25 Marks)</vt:lpstr>
      <vt:lpstr>Essay Revision (25 Marks)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Olly Stevens</dc:creator>
  <cp:lastModifiedBy>Oliver Stevens</cp:lastModifiedBy>
  <cp:revision>55</cp:revision>
  <cp:lastPrinted>2016-05-03T10:55:33Z</cp:lastPrinted>
  <dcterms:created xsi:type="dcterms:W3CDTF">2015-05-11T18:38:55Z</dcterms:created>
  <dcterms:modified xsi:type="dcterms:W3CDTF">2016-05-18T06:52:18Z</dcterms:modified>
</cp:coreProperties>
</file>