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75" r:id="rId6"/>
    <p:sldId id="274" r:id="rId7"/>
    <p:sldId id="276" r:id="rId8"/>
    <p:sldId id="257" r:id="rId9"/>
    <p:sldId id="277" r:id="rId10"/>
    <p:sldId id="258" r:id="rId11"/>
    <p:sldId id="259" r:id="rId12"/>
    <p:sldId id="260" r:id="rId13"/>
    <p:sldId id="273" r:id="rId14"/>
    <p:sldId id="261" r:id="rId15"/>
    <p:sldId id="272" r:id="rId16"/>
    <p:sldId id="262" r:id="rId17"/>
    <p:sldId id="263" r:id="rId18"/>
    <p:sldId id="271" r:id="rId19"/>
    <p:sldId id="267" r:id="rId20"/>
    <p:sldId id="278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05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 bar graph to show</a:t>
            </a:r>
            <a:r>
              <a:rPr lang="en-US" baseline="0"/>
              <a:t> the median difference in sensation seeking scores between males and females 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034265711032382"/>
          <c:y val="0.15005229024297354"/>
          <c:w val="0.72434843803327809"/>
          <c:h val="0.7883768195146723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8013000"/>
        <c:axId val="458022800"/>
      </c:barChart>
      <c:catAx>
        <c:axId val="458013000"/>
        <c:scaling>
          <c:orientation val="minMax"/>
        </c:scaling>
        <c:delete val="0"/>
        <c:axPos val="b"/>
        <c:majorTickMark val="out"/>
        <c:minorTickMark val="none"/>
        <c:tickLblPos val="nextTo"/>
        <c:crossAx val="458022800"/>
        <c:crosses val="autoZero"/>
        <c:auto val="1"/>
        <c:lblAlgn val="ctr"/>
        <c:lblOffset val="100"/>
        <c:noMultiLvlLbl val="0"/>
      </c:catAx>
      <c:valAx>
        <c:axId val="458022800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8013000"/>
        <c:crosses val="autoZero"/>
        <c:crossBetween val="between"/>
        <c:majorUnit val="5"/>
        <c:minorUnit val="2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 bar graph to show</a:t>
            </a:r>
            <a:r>
              <a:rPr lang="en-US" baseline="0" dirty="0"/>
              <a:t> </a:t>
            </a:r>
            <a:r>
              <a:rPr lang="en-US" baseline="0" dirty="0" smtClean="0"/>
              <a:t>the number of correct performances in the Audience and No audience conditions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034265711032382"/>
          <c:y val="0.15005229024297354"/>
          <c:w val="0.8025993010942678"/>
          <c:h val="0.788376819514672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Sensation seeking score</c:v>
                </c:pt>
              </c:strCache>
            </c:strRef>
          </c:tx>
          <c:invertIfNegative val="0"/>
          <c:cat>
            <c:strRef>
              <c:f>Sheet1!$B$1:$C$1</c:f>
              <c:strCache>
                <c:ptCount val="2"/>
                <c:pt idx="0">
                  <c:v>Males</c:v>
                </c:pt>
                <c:pt idx="1">
                  <c:v>Females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54.5</c:v>
                </c:pt>
                <c:pt idx="1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8011040"/>
        <c:axId val="458021624"/>
      </c:barChart>
      <c:catAx>
        <c:axId val="45801104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600" dirty="0" smtClean="0"/>
                  <a:t>No</a:t>
                </a:r>
                <a:r>
                  <a:rPr lang="en-GB" sz="1600" baseline="0" dirty="0" smtClean="0"/>
                  <a:t> audience                                                       </a:t>
                </a:r>
                <a:r>
                  <a:rPr lang="en-GB" sz="1600" baseline="0" dirty="0" err="1" smtClean="0"/>
                  <a:t>Audience</a:t>
                </a:r>
                <a:endParaRPr lang="en-GB" sz="1600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458021624"/>
        <c:crosses val="autoZero"/>
        <c:auto val="1"/>
        <c:lblAlgn val="ctr"/>
        <c:lblOffset val="100"/>
        <c:noMultiLvlLbl val="0"/>
      </c:catAx>
      <c:valAx>
        <c:axId val="458021624"/>
        <c:scaling>
          <c:orientation val="minMax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 sz="3200" dirty="0" smtClean="0"/>
                  <a:t>Performance Scores </a:t>
                </a:r>
                <a:endParaRPr lang="en-GB" sz="3200" dirty="0"/>
              </a:p>
            </c:rich>
          </c:tx>
          <c:layout>
            <c:manualLayout>
              <c:xMode val="edge"/>
              <c:yMode val="edge"/>
              <c:x val="3.2222888816807363E-2"/>
              <c:y val="0.238418872996513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58011040"/>
        <c:crosses val="autoZero"/>
        <c:crossBetween val="between"/>
        <c:majorUnit val="5"/>
        <c:minorUnit val="2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ED279-108C-4CC0-B8B6-682ABD21384E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46546-2A94-494B-916C-6240DD99A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570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5F501-D75F-4799-8213-959437D1DDB8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41649-41F5-44CC-A593-CA731C0D8C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46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D1CB2-7F30-4FFD-93F4-DBE713D56C4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597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D1CB2-7F30-4FFD-93F4-DBE713D56C4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519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stat’s test is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Wilcoxons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D1CB2-7F30-4FFD-93F4-DBE713D56C4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762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E7C7F-98E5-429F-BCDA-E3E7AEAE68B3}" type="datetimeFigureOut">
              <a:rPr lang="en-US"/>
              <a:pPr>
                <a:defRPr/>
              </a:pPr>
              <a:t>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231F1-0CA6-4D48-AD87-FE665BA455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C6FF7-D876-4D6C-90F1-E214D5CBA7CD}" type="datetimeFigureOut">
              <a:rPr lang="en-US"/>
              <a:pPr>
                <a:defRPr/>
              </a:pPr>
              <a:t>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ED040-11EB-4356-BACE-F4CDFEC2C0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BC78F-97C2-47B4-9B6B-AB92A9620B80}" type="datetimeFigureOut">
              <a:rPr lang="en-US"/>
              <a:pPr>
                <a:defRPr/>
              </a:pPr>
              <a:t>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C3EE3-5A3F-4C97-BEBB-F3412773D9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A7647-903C-4C32-A0DE-E9D9450E88CA}" type="datetimeFigureOut">
              <a:rPr lang="en-US"/>
              <a:pPr>
                <a:defRPr/>
              </a:pPr>
              <a:t>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95FFD-ADCE-450A-A789-F8A9B0C6DA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B8054-FBE7-4D38-BC55-AAC388308E73}" type="datetimeFigureOut">
              <a:rPr lang="en-US"/>
              <a:pPr>
                <a:defRPr/>
              </a:pPr>
              <a:t>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E8100-0F6B-4D66-8BB7-69969970E5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59C7-25CB-4B86-8B89-C48E8AB0DFEA}" type="datetimeFigureOut">
              <a:rPr lang="en-US"/>
              <a:pPr>
                <a:defRPr/>
              </a:pPr>
              <a:t>8/12/2015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5CC5F-9771-4325-A157-846DD305A1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79422-862B-419D-81AB-DDAF4A92B223}" type="datetimeFigureOut">
              <a:rPr lang="en-US"/>
              <a:pPr>
                <a:defRPr/>
              </a:pPr>
              <a:t>8/12/2015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D1C5F-94BC-4A1A-B278-3B1A08891F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6F367-26B0-4AF6-B9B6-ACD7D3B497C3}" type="datetimeFigureOut">
              <a:rPr lang="en-US"/>
              <a:pPr>
                <a:defRPr/>
              </a:pPr>
              <a:t>8/12/2015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66A32-A0E6-456F-9BD4-20E928C6B1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197DC-BE3E-4B69-BB66-846D4B1B646C}" type="datetimeFigureOut">
              <a:rPr lang="en-US"/>
              <a:pPr>
                <a:defRPr/>
              </a:pPr>
              <a:t>8/12/2015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B1849-0912-46D4-9C62-70D7B2A7B3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484FD-2752-4176-B6D5-2F4996B7C27B}" type="datetimeFigureOut">
              <a:rPr lang="en-US"/>
              <a:pPr>
                <a:defRPr/>
              </a:pPr>
              <a:t>8/12/2015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AD047-29FA-4BBF-BD1C-884B1F6572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E91B7-4561-437D-BB3B-49E2BF6F3651}" type="datetimeFigureOut">
              <a:rPr lang="en-US"/>
              <a:pPr>
                <a:defRPr/>
              </a:pPr>
              <a:t>8/12/2015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36D5D-0991-461C-A9A7-AAF912ACFB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E6E77A-26FF-4581-B7FA-70518E89D66D}" type="datetimeFigureOut">
              <a:rPr lang="en-US"/>
              <a:pPr>
                <a:defRPr/>
              </a:pPr>
              <a:t>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096B5E-743E-436C-BE7C-13ABC47BC4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1470025"/>
          </a:xfrm>
        </p:spPr>
        <p:txBody>
          <a:bodyPr/>
          <a:lstStyle/>
          <a:p>
            <a:r>
              <a:rPr lang="en-GB" dirty="0" smtClean="0"/>
              <a:t>Research Investigation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5352" y="1772816"/>
            <a:ext cx="6400800" cy="144016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6000" b="1" dirty="0" smtClean="0"/>
              <a:t>Sign Test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345634"/>
            <a:ext cx="4608512" cy="22517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pPr algn="l"/>
            <a:r>
              <a:rPr lang="en-GB" sz="2400" b="1" dirty="0" smtClean="0"/>
              <a:t>Table to show audience effects</a:t>
            </a:r>
            <a:r>
              <a:rPr lang="en-GB" sz="2400" dirty="0" smtClean="0"/>
              <a:t>: </a:t>
            </a:r>
            <a:br>
              <a:rPr lang="en-GB" sz="2400" dirty="0" smtClean="0"/>
            </a:br>
            <a:r>
              <a:rPr lang="en-GB" sz="2400" dirty="0" smtClean="0"/>
              <a:t>mark correct or incorrect in each condition and then place </a:t>
            </a:r>
            <a:r>
              <a:rPr lang="en-GB" sz="2400" b="1" dirty="0" smtClean="0"/>
              <a:t>+</a:t>
            </a:r>
            <a:r>
              <a:rPr lang="en-GB" sz="2400" dirty="0" smtClean="0"/>
              <a:t> sign in final column if performance better in “no audience” condition and place </a:t>
            </a:r>
            <a:r>
              <a:rPr lang="en-GB" sz="2400" b="1" dirty="0" smtClean="0"/>
              <a:t>–</a:t>
            </a:r>
            <a:r>
              <a:rPr lang="en-GB" sz="2400" dirty="0" smtClean="0"/>
              <a:t> in final column if performance better in “audience” condition.</a:t>
            </a: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749496"/>
              </p:ext>
            </p:extLst>
          </p:nvPr>
        </p:nvGraphicFramePr>
        <p:xfrm>
          <a:off x="251520" y="2708921"/>
          <a:ext cx="8712970" cy="3916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3024336"/>
                <a:gridCol w="2880321"/>
                <a:gridCol w="1440161"/>
              </a:tblGrid>
              <a:tr h="605985">
                <a:tc>
                  <a:txBody>
                    <a:bodyPr/>
                    <a:lstStyle/>
                    <a:p>
                      <a:r>
                        <a:rPr lang="en-GB" dirty="0" smtClean="0"/>
                        <a:t>Participants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No Audience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Audience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Plus /  Minus</a:t>
                      </a:r>
                      <a:endParaRPr lang="en-GB" dirty="0"/>
                    </a:p>
                  </a:txBody>
                  <a:tcPr/>
                </a:tc>
              </a:tr>
              <a:tr h="490559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</a:tr>
              <a:tr h="490559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</a:tr>
              <a:tr h="490559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</a:tr>
              <a:tr h="490559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</a:tr>
              <a:tr h="490559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</a:tr>
              <a:tr h="685634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94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Analysing your data</a:t>
            </a:r>
            <a:br>
              <a:rPr lang="en-GB" dirty="0" smtClean="0"/>
            </a:br>
            <a:r>
              <a:rPr lang="en-GB" b="1" dirty="0" smtClean="0"/>
              <a:t>DESCRIPTIVE RESULTS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would be an appropriate Measure of Central </a:t>
            </a:r>
            <a:r>
              <a:rPr lang="en-GB" dirty="0"/>
              <a:t>T</a:t>
            </a:r>
            <a:r>
              <a:rPr lang="en-GB" dirty="0" smtClean="0"/>
              <a:t>endency for the data?</a:t>
            </a:r>
          </a:p>
          <a:p>
            <a:r>
              <a:rPr lang="en-GB" dirty="0" smtClean="0"/>
              <a:t>What would be an appropriate graph for the data</a:t>
            </a:r>
            <a:r>
              <a:rPr lang="en-GB" dirty="0"/>
              <a:t>?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6234629"/>
              </p:ext>
            </p:extLst>
          </p:nvPr>
        </p:nvGraphicFramePr>
        <p:xfrm>
          <a:off x="467544" y="548680"/>
          <a:ext cx="8277225" cy="516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875345" y="3115708"/>
            <a:ext cx="3312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Median sensation seeking scores</a:t>
            </a:r>
            <a:endParaRPr lang="en-GB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2204579"/>
              </p:ext>
            </p:extLst>
          </p:nvPr>
        </p:nvGraphicFramePr>
        <p:xfrm>
          <a:off x="179512" y="476672"/>
          <a:ext cx="8709275" cy="5463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5947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Selecting your statistical test?</a:t>
            </a:r>
            <a:br>
              <a:rPr lang="en-GB" dirty="0" smtClean="0"/>
            </a:br>
            <a:r>
              <a:rPr lang="en-GB" b="1" dirty="0" smtClean="0"/>
              <a:t>INFERENTIAL RESULTS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Difference or Correlation?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Type of data?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Experimental design?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Calculating your statistical </a:t>
            </a:r>
            <a:r>
              <a:rPr lang="en-GB" dirty="0" smtClean="0"/>
              <a:t>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</a:t>
            </a:r>
            <a:r>
              <a:rPr lang="en-GB" dirty="0"/>
              <a:t>calculate a sign test, follow the instructions on </a:t>
            </a:r>
            <a:r>
              <a:rPr lang="en-GB" dirty="0" err="1"/>
              <a:t>pg</a:t>
            </a:r>
            <a:r>
              <a:rPr lang="en-GB" dirty="0"/>
              <a:t> 300 of Lawton et al or </a:t>
            </a:r>
            <a:r>
              <a:rPr lang="en-GB" dirty="0" err="1"/>
              <a:t>pg</a:t>
            </a:r>
            <a:r>
              <a:rPr lang="en-GB" dirty="0"/>
              <a:t> 199 of </a:t>
            </a:r>
            <a:r>
              <a:rPr lang="en-GB" dirty="0" err="1"/>
              <a:t>Flanaghan</a:t>
            </a:r>
            <a:r>
              <a:rPr lang="en-GB" dirty="0"/>
              <a:t> et al.</a:t>
            </a:r>
          </a:p>
          <a:p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46050"/>
          </a:xfrm>
        </p:spPr>
        <p:txBody>
          <a:bodyPr/>
          <a:lstStyle/>
          <a:p>
            <a:r>
              <a:rPr lang="en-GB" sz="4000" b="1" dirty="0" smtClean="0"/>
              <a:t>Interpretation of </a:t>
            </a:r>
            <a:r>
              <a:rPr lang="en-GB" sz="4000" b="1" dirty="0" smtClean="0"/>
              <a:t>significance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62682"/>
            <a:ext cx="8784976" cy="5663481"/>
          </a:xfrm>
        </p:spPr>
        <p:txBody>
          <a:bodyPr/>
          <a:lstStyle/>
          <a:p>
            <a:r>
              <a:rPr lang="en-GB" sz="2400" dirty="0" smtClean="0"/>
              <a:t>Once </a:t>
            </a:r>
            <a:r>
              <a:rPr lang="en-GB" sz="2400" dirty="0"/>
              <a:t>you have calculated your observed value, turn to </a:t>
            </a:r>
            <a:r>
              <a:rPr lang="en-GB" sz="2400" dirty="0" err="1"/>
              <a:t>pg</a:t>
            </a:r>
            <a:r>
              <a:rPr lang="en-GB" sz="2400" dirty="0"/>
              <a:t> 198 of the </a:t>
            </a:r>
            <a:r>
              <a:rPr lang="en-GB" sz="2400" dirty="0" err="1"/>
              <a:t>Flanaghan</a:t>
            </a:r>
            <a:r>
              <a:rPr lang="en-GB" sz="2400" dirty="0"/>
              <a:t> text book or </a:t>
            </a:r>
            <a:r>
              <a:rPr lang="en-GB" sz="2400" dirty="0" err="1"/>
              <a:t>pg</a:t>
            </a:r>
            <a:r>
              <a:rPr lang="en-GB" sz="2400" dirty="0"/>
              <a:t> 300 </a:t>
            </a:r>
            <a:r>
              <a:rPr lang="en-GB" sz="2400" dirty="0" smtClean="0"/>
              <a:t>of the Lawton text book.</a:t>
            </a:r>
          </a:p>
          <a:p>
            <a:r>
              <a:rPr lang="en-GB" sz="2400" dirty="0"/>
              <a:t>Refer to </a:t>
            </a:r>
            <a:r>
              <a:rPr lang="en-GB" sz="2400" dirty="0" smtClean="0"/>
              <a:t>the critical </a:t>
            </a:r>
            <a:r>
              <a:rPr lang="en-GB" sz="2400" dirty="0"/>
              <a:t>table to determine whether your result is significant – </a:t>
            </a:r>
            <a:r>
              <a:rPr lang="en-GB" sz="2400" dirty="0" smtClean="0"/>
              <a:t>you need to know:</a:t>
            </a:r>
            <a:endParaRPr lang="en-GB" sz="2400" dirty="0"/>
          </a:p>
          <a:p>
            <a:pPr lvl="1"/>
            <a:r>
              <a:rPr lang="en-GB" sz="2400" dirty="0"/>
              <a:t>Level of Significance?</a:t>
            </a:r>
          </a:p>
          <a:p>
            <a:pPr lvl="1"/>
            <a:r>
              <a:rPr lang="en-GB" sz="2400" dirty="0"/>
              <a:t>Number of Ps in EACH group?</a:t>
            </a:r>
          </a:p>
          <a:p>
            <a:pPr lvl="1"/>
            <a:r>
              <a:rPr lang="en-GB" sz="2400" dirty="0"/>
              <a:t>Whether your hypothesis was directional (one tailed test) or Non-directional (two tailed test</a:t>
            </a:r>
            <a:r>
              <a:rPr lang="en-GB" sz="2400" dirty="0" smtClean="0"/>
              <a:t>)</a:t>
            </a:r>
            <a:endParaRPr lang="en-GB" sz="2800" dirty="0" smtClean="0"/>
          </a:p>
          <a:p>
            <a:r>
              <a:rPr lang="en-GB" sz="2800" dirty="0" smtClean="0"/>
              <a:t> </a:t>
            </a:r>
            <a:r>
              <a:rPr lang="en-GB" sz="2400" dirty="0"/>
              <a:t>If your observed value is equal to or less than the critical value at the 5% level of significance, </a:t>
            </a:r>
            <a:r>
              <a:rPr lang="en-GB" sz="2400" dirty="0" smtClean="0"/>
              <a:t>you </a:t>
            </a:r>
            <a:r>
              <a:rPr lang="en-GB" sz="2400" dirty="0"/>
              <a:t>accept your experimental hypothesis and reject the null hypothesis. </a:t>
            </a:r>
            <a:r>
              <a:rPr lang="en-GB" sz="2400" dirty="0" smtClean="0"/>
              <a:t>If </a:t>
            </a:r>
            <a:r>
              <a:rPr lang="en-GB" sz="2400" dirty="0"/>
              <a:t>greater than the critical </a:t>
            </a:r>
            <a:r>
              <a:rPr lang="en-GB" sz="2400" dirty="0" smtClean="0"/>
              <a:t>value, </a:t>
            </a:r>
            <a:r>
              <a:rPr lang="en-GB" sz="2400" dirty="0"/>
              <a:t>you must accept the null hypothesis and reject the experimental hypothesis.</a:t>
            </a:r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  </a:t>
            </a:r>
            <a:endParaRPr lang="en-GB" sz="2800" dirty="0"/>
          </a:p>
          <a:p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366546"/>
              </p:ext>
            </p:extLst>
          </p:nvPr>
        </p:nvGraphicFramePr>
        <p:xfrm>
          <a:off x="179512" y="5842876"/>
          <a:ext cx="8784975" cy="1015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995"/>
                <a:gridCol w="1756995"/>
                <a:gridCol w="1756995"/>
                <a:gridCol w="1756995"/>
                <a:gridCol w="1756995"/>
              </a:tblGrid>
              <a:tr h="143280"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Level of significances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Observed value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Critical Value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Significant?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4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40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Significant?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3600" b="1" dirty="0" smtClean="0"/>
              <a:t>Interpreting the Inferential Results</a:t>
            </a:r>
          </a:p>
          <a:p>
            <a:pPr lvl="0"/>
            <a:r>
              <a:rPr lang="en-GB" b="1" dirty="0" smtClean="0">
                <a:solidFill>
                  <a:srgbClr val="0070C0"/>
                </a:solidFill>
              </a:rPr>
              <a:t>Are your results significant?</a:t>
            </a:r>
          </a:p>
          <a:p>
            <a:pPr lvl="0"/>
            <a:r>
              <a:rPr lang="en-GB" b="1" dirty="0" smtClean="0">
                <a:solidFill>
                  <a:srgbClr val="0070C0"/>
                </a:solidFill>
              </a:rPr>
              <a:t>What does this mean for your Experimental/Alternative Hypothesis?</a:t>
            </a:r>
            <a:endParaRPr lang="en-GB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20288"/>
              </p:ext>
            </p:extLst>
          </p:nvPr>
        </p:nvGraphicFramePr>
        <p:xfrm>
          <a:off x="251520" y="1412776"/>
          <a:ext cx="851999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998"/>
                <a:gridCol w="1703998"/>
                <a:gridCol w="1703998"/>
                <a:gridCol w="1703998"/>
                <a:gridCol w="170399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Level of significances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Observed value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Critical Value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Significant?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 ≤ 0.05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64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You need to write a brief Results section: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Firstly cover the descriptive statistics – central tendency and graph</a:t>
            </a:r>
          </a:p>
          <a:p>
            <a:r>
              <a:rPr lang="en-GB" dirty="0" smtClean="0"/>
              <a:t>Secondly cover the inferential statistics – say why you have chosen the Sign test and give a statement </a:t>
            </a:r>
            <a:r>
              <a:rPr lang="en-GB" smtClean="0"/>
              <a:t>of significance.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79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134193"/>
            <a:ext cx="3639416" cy="1500585"/>
          </a:xfrm>
        </p:spPr>
        <p:txBody>
          <a:bodyPr/>
          <a:lstStyle/>
          <a:p>
            <a:r>
              <a:rPr lang="en-GB" sz="3200" b="1" dirty="0" smtClean="0"/>
              <a:t>Inferential statistics </a:t>
            </a:r>
            <a:br>
              <a:rPr lang="en-GB" sz="3200" b="1" dirty="0" smtClean="0"/>
            </a:br>
            <a:r>
              <a:rPr lang="en-GB" sz="3200" b="1" dirty="0"/>
              <a:t>(</a:t>
            </a:r>
            <a:r>
              <a:rPr lang="en-GB" sz="3200" b="1" dirty="0" smtClean="0"/>
              <a:t>Statistical tests)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92276"/>
            <a:ext cx="8229600" cy="4966543"/>
          </a:xfrm>
        </p:spPr>
        <p:txBody>
          <a:bodyPr/>
          <a:lstStyle/>
          <a:p>
            <a:r>
              <a:rPr lang="en-GB" dirty="0" smtClean="0"/>
              <a:t>The purpose of statistical tests is to see whether differences or relationships have occurred </a:t>
            </a:r>
            <a:r>
              <a:rPr lang="en-GB" b="1" dirty="0" smtClean="0"/>
              <a:t>due to chance </a:t>
            </a:r>
            <a:r>
              <a:rPr lang="en-GB" dirty="0" smtClean="0"/>
              <a:t>or whether something </a:t>
            </a:r>
            <a:r>
              <a:rPr lang="en-GB" b="1" dirty="0" smtClean="0"/>
              <a:t>significant</a:t>
            </a:r>
            <a:r>
              <a:rPr lang="en-GB" dirty="0" smtClean="0"/>
              <a:t> has been found.</a:t>
            </a:r>
          </a:p>
          <a:p>
            <a:r>
              <a:rPr lang="en-GB" dirty="0" err="1" smtClean="0"/>
              <a:t>ie</a:t>
            </a:r>
            <a:r>
              <a:rPr lang="en-GB" dirty="0" smtClean="0"/>
              <a:t>…..whether the IV has had a significant effect on the DV (in an experiment) or the relationship between co-variables is significant (in a correlational study)</a:t>
            </a:r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-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077" name="Picture 5" descr="stat.jpg (506×337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193"/>
            <a:ext cx="2304255" cy="1500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87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Probability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35906"/>
            <a:ext cx="8686800" cy="5245422"/>
          </a:xfrm>
        </p:spPr>
        <p:txBody>
          <a:bodyPr/>
          <a:lstStyle/>
          <a:p>
            <a:r>
              <a:rPr lang="en-GB" sz="2800" dirty="0" smtClean="0"/>
              <a:t>Measures the likelihood that a </a:t>
            </a:r>
            <a:r>
              <a:rPr lang="en-GB" sz="2800" dirty="0"/>
              <a:t>difference or relationship between two sets of data is a real (significant) difference/relationship or whether it has just occurred by </a:t>
            </a:r>
            <a:r>
              <a:rPr lang="en-GB" sz="2800" dirty="0" smtClean="0"/>
              <a:t>chance.</a:t>
            </a:r>
          </a:p>
          <a:p>
            <a:r>
              <a:rPr lang="en-GB" sz="2800" dirty="0" smtClean="0"/>
              <a:t>It is </a:t>
            </a:r>
            <a:r>
              <a:rPr lang="en-GB" sz="2800" dirty="0"/>
              <a:t>expressed either as a percentage or on a scale from 0 to 1. </a:t>
            </a:r>
            <a:endParaRPr lang="en-GB" sz="2800" dirty="0" smtClean="0"/>
          </a:p>
          <a:p>
            <a:r>
              <a:rPr lang="en-GB" sz="2800" dirty="0" smtClean="0"/>
              <a:t>In Psychology, if the likelihood that results were down to chance is less than </a:t>
            </a:r>
            <a:r>
              <a:rPr lang="en-GB" sz="2800" dirty="0"/>
              <a:t>5% or </a:t>
            </a:r>
            <a:r>
              <a:rPr lang="en-GB" sz="2800" dirty="0" smtClean="0"/>
              <a:t>0.05, the result is regarded as significant.</a:t>
            </a:r>
          </a:p>
          <a:p>
            <a:r>
              <a:rPr lang="en-GB" sz="2800" dirty="0" smtClean="0"/>
              <a:t>This means </a:t>
            </a:r>
            <a:r>
              <a:rPr lang="en-GB" sz="2800" dirty="0"/>
              <a:t>there is a 5% probability that the results in </a:t>
            </a:r>
            <a:r>
              <a:rPr lang="en-GB" sz="2800" dirty="0" smtClean="0"/>
              <a:t>a </a:t>
            </a:r>
            <a:r>
              <a:rPr lang="en-GB" sz="2800" dirty="0"/>
              <a:t>study occurred by chance and a 95% probability that the results were due to the IV (if it was an experiment).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47667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7" name="Picture 6" descr="dic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0"/>
            <a:ext cx="1223976" cy="126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52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0"/>
            <a:ext cx="3312368" cy="899427"/>
          </a:xfrm>
        </p:spPr>
        <p:txBody>
          <a:bodyPr/>
          <a:lstStyle/>
          <a:p>
            <a:r>
              <a:rPr lang="en-GB" sz="4000" b="1" dirty="0" smtClean="0"/>
              <a:t>Significance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99428"/>
            <a:ext cx="8784976" cy="5433467"/>
          </a:xfrm>
        </p:spPr>
        <p:txBody>
          <a:bodyPr/>
          <a:lstStyle/>
          <a:p>
            <a:r>
              <a:rPr lang="en-GB" sz="2800" dirty="0"/>
              <a:t>Significance refers to whether the results of a</a:t>
            </a:r>
            <a:r>
              <a:rPr lang="en-GB" sz="2800" dirty="0" smtClean="0"/>
              <a:t> </a:t>
            </a:r>
            <a:r>
              <a:rPr lang="en-GB" sz="2800" dirty="0"/>
              <a:t>study will be accepted as down to chance or as an effect of the IV. </a:t>
            </a:r>
            <a:endParaRPr lang="en-GB" sz="2800" dirty="0" smtClean="0"/>
          </a:p>
          <a:p>
            <a:r>
              <a:rPr lang="en-GB" sz="2800" dirty="0"/>
              <a:t>The accepted cut off point in Psychology </a:t>
            </a:r>
            <a:r>
              <a:rPr lang="en-GB" sz="2800" dirty="0" smtClean="0"/>
              <a:t>at which findings will be regarded </a:t>
            </a:r>
            <a:r>
              <a:rPr lang="en-GB" sz="2800" dirty="0"/>
              <a:t>as significant is </a:t>
            </a:r>
            <a:r>
              <a:rPr lang="en-GB" sz="2800" dirty="0" smtClean="0"/>
              <a:t>5%. This leaves </a:t>
            </a:r>
            <a:r>
              <a:rPr lang="en-GB" sz="2800" dirty="0"/>
              <a:t>a 5% possibility of error. </a:t>
            </a:r>
            <a:endParaRPr lang="en-GB" sz="2800" dirty="0" smtClean="0"/>
          </a:p>
          <a:p>
            <a:r>
              <a:rPr lang="en-GB" sz="2800" dirty="0" smtClean="0"/>
              <a:t>5</a:t>
            </a:r>
            <a:r>
              <a:rPr lang="en-GB" sz="2800" dirty="0"/>
              <a:t>% or 0.05 is therefore known as the accepted level of </a:t>
            </a:r>
            <a:r>
              <a:rPr lang="en-GB" sz="2800" dirty="0" smtClean="0"/>
              <a:t>significance.</a:t>
            </a:r>
          </a:p>
          <a:p>
            <a:r>
              <a:rPr lang="en-GB" sz="2800" dirty="0" smtClean="0"/>
              <a:t>Sometimes researchers </a:t>
            </a:r>
            <a:r>
              <a:rPr lang="en-GB" sz="2800" dirty="0"/>
              <a:t>need to </a:t>
            </a:r>
            <a:r>
              <a:rPr lang="en-GB" sz="2800" dirty="0" smtClean="0"/>
              <a:t>be </a:t>
            </a:r>
            <a:r>
              <a:rPr lang="en-GB" sz="2800" dirty="0"/>
              <a:t>more confident </a:t>
            </a:r>
            <a:r>
              <a:rPr lang="en-GB" sz="2800" dirty="0" smtClean="0"/>
              <a:t>that </a:t>
            </a:r>
            <a:r>
              <a:rPr lang="en-GB" sz="2800" dirty="0"/>
              <a:t>results were not due to chance </a:t>
            </a:r>
            <a:r>
              <a:rPr lang="en-GB" sz="2800" dirty="0" err="1"/>
              <a:t>eg</a:t>
            </a:r>
            <a:r>
              <a:rPr lang="en-GB" sz="2800" dirty="0"/>
              <a:t> where there could be a serious negative effect on individuals such as drug testing. </a:t>
            </a:r>
            <a:endParaRPr lang="en-GB" sz="2800" dirty="0" smtClean="0"/>
          </a:p>
          <a:p>
            <a:r>
              <a:rPr lang="en-GB" sz="2800" dirty="0" smtClean="0"/>
              <a:t>They </a:t>
            </a:r>
            <a:r>
              <a:rPr lang="en-GB" sz="2800" dirty="0"/>
              <a:t>therefore may use a 1% or 0.01 level of significance as this leaves only a 1% chance of error.</a:t>
            </a:r>
          </a:p>
          <a:p>
            <a:endParaRPr lang="en-GB" sz="2700" dirty="0"/>
          </a:p>
        </p:txBody>
      </p:sp>
      <p:pic>
        <p:nvPicPr>
          <p:cNvPr id="4098" name="Picture 2" descr="article-significance-relevance.jpg (620×350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737290" cy="9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42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criteria for a Sign 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Difference or Correlation? Difference</a:t>
            </a:r>
          </a:p>
          <a:p>
            <a:r>
              <a:rPr lang="en-GB" dirty="0" smtClean="0"/>
              <a:t>Type of data: Nominal</a:t>
            </a:r>
          </a:p>
          <a:p>
            <a:r>
              <a:rPr lang="en-GB" dirty="0" smtClean="0"/>
              <a:t>Experimental design: </a:t>
            </a:r>
            <a:r>
              <a:rPr lang="en-GB" dirty="0"/>
              <a:t>R</a:t>
            </a:r>
            <a:r>
              <a:rPr lang="en-GB" dirty="0" smtClean="0"/>
              <a:t>epeated Measures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Quantitative data: </a:t>
            </a:r>
            <a:br>
              <a:rPr lang="en-GB" dirty="0" smtClean="0"/>
            </a:br>
            <a:r>
              <a:rPr lang="en-GB" dirty="0" smtClean="0"/>
              <a:t>Levels of measurement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57403"/>
          </a:xfrm>
        </p:spPr>
        <p:txBody>
          <a:bodyPr/>
          <a:lstStyle/>
          <a:p>
            <a:pPr lvl="0"/>
            <a:r>
              <a:rPr lang="en-GB" sz="2800" b="1" dirty="0"/>
              <a:t>Nominal data</a:t>
            </a:r>
            <a:r>
              <a:rPr lang="en-GB" sz="2800" dirty="0"/>
              <a:t> – </a:t>
            </a:r>
            <a:r>
              <a:rPr lang="en-GB" sz="2800" dirty="0" smtClean="0"/>
              <a:t>category data </a:t>
            </a:r>
            <a:r>
              <a:rPr lang="en-GB" sz="2800" dirty="0" err="1" smtClean="0"/>
              <a:t>ie</a:t>
            </a:r>
            <a:r>
              <a:rPr lang="en-GB" sz="2800" dirty="0" smtClean="0"/>
              <a:t> </a:t>
            </a:r>
            <a:r>
              <a:rPr lang="en-GB" sz="2800" dirty="0"/>
              <a:t>counting the </a:t>
            </a:r>
            <a:r>
              <a:rPr lang="en-GB" sz="2800" dirty="0" smtClean="0"/>
              <a:t>number of people </a:t>
            </a:r>
            <a:r>
              <a:rPr lang="en-GB" sz="2800" dirty="0"/>
              <a:t>within each category. </a:t>
            </a:r>
            <a:r>
              <a:rPr lang="en-GB" sz="2800" dirty="0" err="1" smtClean="0"/>
              <a:t>Eg</a:t>
            </a:r>
            <a:r>
              <a:rPr lang="en-GB" sz="2800" dirty="0" smtClean="0"/>
              <a:t> </a:t>
            </a:r>
            <a:r>
              <a:rPr lang="en-GB" sz="2800" dirty="0"/>
              <a:t>how many </a:t>
            </a:r>
            <a:r>
              <a:rPr lang="en-GB" sz="2800" dirty="0" smtClean="0"/>
              <a:t>say </a:t>
            </a:r>
            <a:r>
              <a:rPr lang="en-GB" sz="2800" dirty="0"/>
              <a:t>yes </a:t>
            </a:r>
            <a:r>
              <a:rPr lang="en-GB" sz="2800" dirty="0" smtClean="0"/>
              <a:t>v. </a:t>
            </a:r>
            <a:r>
              <a:rPr lang="en-GB" sz="2800" dirty="0"/>
              <a:t>no</a:t>
            </a:r>
          </a:p>
          <a:p>
            <a:pPr lvl="0"/>
            <a:r>
              <a:rPr lang="en-GB" sz="2800" b="1" dirty="0"/>
              <a:t>Ordinal data </a:t>
            </a:r>
            <a:r>
              <a:rPr lang="en-GB" sz="2800" dirty="0"/>
              <a:t>– </a:t>
            </a:r>
            <a:r>
              <a:rPr lang="en-GB" sz="2800" dirty="0" smtClean="0"/>
              <a:t>ranked </a:t>
            </a:r>
            <a:r>
              <a:rPr lang="en-GB" sz="2800" dirty="0"/>
              <a:t>data </a:t>
            </a:r>
            <a:r>
              <a:rPr lang="en-GB" sz="2800" dirty="0" err="1"/>
              <a:t>eg</a:t>
            </a:r>
            <a:r>
              <a:rPr lang="en-GB" sz="2800" dirty="0"/>
              <a:t> who finished 1</a:t>
            </a:r>
            <a:r>
              <a:rPr lang="en-GB" sz="2800" baseline="30000" dirty="0"/>
              <a:t>st</a:t>
            </a:r>
            <a:r>
              <a:rPr lang="en-GB" sz="2800" dirty="0"/>
              <a:t>, 2</a:t>
            </a:r>
            <a:r>
              <a:rPr lang="en-GB" sz="2800" baseline="30000" dirty="0"/>
              <a:t>nd</a:t>
            </a:r>
            <a:r>
              <a:rPr lang="en-GB" sz="2800" dirty="0"/>
              <a:t>, 3</a:t>
            </a:r>
            <a:r>
              <a:rPr lang="en-GB" sz="2800" baseline="30000" dirty="0"/>
              <a:t>rd</a:t>
            </a:r>
            <a:r>
              <a:rPr lang="en-GB" sz="2800" dirty="0"/>
              <a:t> in a race etc. Rating scales are also regarded as ordinal data. </a:t>
            </a:r>
            <a:endParaRPr lang="en-GB" sz="2800" dirty="0" smtClean="0"/>
          </a:p>
          <a:p>
            <a:pPr lvl="0"/>
            <a:r>
              <a:rPr lang="en-GB" sz="2800" dirty="0" smtClean="0"/>
              <a:t>I</a:t>
            </a:r>
            <a:r>
              <a:rPr lang="en-GB" sz="2800" b="1" dirty="0" smtClean="0"/>
              <a:t>nterval </a:t>
            </a:r>
            <a:r>
              <a:rPr lang="en-GB" sz="2800" b="1" dirty="0"/>
              <a:t>/ ratio data </a:t>
            </a:r>
            <a:r>
              <a:rPr lang="en-GB" sz="2800" dirty="0"/>
              <a:t>– </a:t>
            </a:r>
            <a:r>
              <a:rPr lang="en-GB" sz="2800" dirty="0" smtClean="0"/>
              <a:t>measurements </a:t>
            </a:r>
            <a:r>
              <a:rPr lang="en-GB" sz="2800" dirty="0"/>
              <a:t>on a scale of equal intervals </a:t>
            </a:r>
            <a:r>
              <a:rPr lang="en-GB" sz="2800" dirty="0" err="1"/>
              <a:t>eg</a:t>
            </a:r>
            <a:r>
              <a:rPr lang="en-GB" sz="2800" dirty="0"/>
              <a:t> time, weight, </a:t>
            </a:r>
            <a:r>
              <a:rPr lang="en-GB" sz="2800" dirty="0" smtClean="0"/>
              <a:t>temperature. </a:t>
            </a:r>
            <a:r>
              <a:rPr lang="en-GB" sz="2800" dirty="0"/>
              <a:t>Interval and ratio are classed together but the difference is that ratio has an absolute zero point (</a:t>
            </a:r>
            <a:r>
              <a:rPr lang="en-GB" sz="2800" dirty="0" err="1"/>
              <a:t>eg</a:t>
            </a:r>
            <a:r>
              <a:rPr lang="en-GB" sz="2800" dirty="0"/>
              <a:t> weight).</a:t>
            </a:r>
          </a:p>
        </p:txBody>
      </p:sp>
    </p:spTree>
    <p:extLst>
      <p:ext uri="{BB962C8B-B14F-4D97-AF65-F5344CB8AC3E}">
        <p14:creationId xmlns:p14="http://schemas.microsoft.com/office/powerpoint/2010/main" val="193456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will we aim to find out?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investigate whether having an audience inhibits performance</a:t>
            </a:r>
          </a:p>
          <a:p>
            <a:r>
              <a:rPr lang="en-GB" dirty="0" smtClean="0"/>
              <a:t>IV – No audience Vs Audience   </a:t>
            </a:r>
          </a:p>
          <a:p>
            <a:r>
              <a:rPr lang="en-GB" dirty="0" smtClean="0"/>
              <a:t>DV –  Correct or incorrect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936104"/>
          </a:xfrm>
        </p:spPr>
        <p:txBody>
          <a:bodyPr/>
          <a:lstStyle/>
          <a:p>
            <a:r>
              <a:rPr lang="en-GB" sz="4000" dirty="0" smtClean="0"/>
              <a:t>Standard Preparation for investigations: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289451"/>
          </a:xfrm>
        </p:spPr>
        <p:txBody>
          <a:bodyPr>
            <a:noAutofit/>
          </a:bodyPr>
          <a:lstStyle/>
          <a:p>
            <a:r>
              <a:rPr lang="en-GB" sz="2400" dirty="0" smtClean="0"/>
              <a:t>Write </a:t>
            </a:r>
            <a:r>
              <a:rPr lang="en-GB" sz="2400" dirty="0"/>
              <a:t>a consent form. </a:t>
            </a:r>
          </a:p>
          <a:p>
            <a:pPr lvl="2"/>
            <a:r>
              <a:rPr lang="en-GB" sz="1600" dirty="0" smtClean="0">
                <a:solidFill>
                  <a:srgbClr val="FF0000"/>
                </a:solidFill>
              </a:rPr>
              <a:t>This contains </a:t>
            </a:r>
            <a:r>
              <a:rPr lang="en-GB" sz="1600" dirty="0">
                <a:solidFill>
                  <a:srgbClr val="FF0000"/>
                </a:solidFill>
              </a:rPr>
              <a:t>information on the study and any relevant ethical </a:t>
            </a:r>
            <a:r>
              <a:rPr lang="en-GB" sz="1600" dirty="0" smtClean="0">
                <a:solidFill>
                  <a:srgbClr val="FF0000"/>
                </a:solidFill>
              </a:rPr>
              <a:t>issues</a:t>
            </a:r>
            <a:r>
              <a:rPr lang="en-GB" sz="1600" dirty="0">
                <a:solidFill>
                  <a:srgbClr val="FF0000"/>
                </a:solidFill>
              </a:rPr>
              <a:t>.</a:t>
            </a:r>
          </a:p>
          <a:p>
            <a:r>
              <a:rPr lang="en-GB" sz="2400" dirty="0" smtClean="0"/>
              <a:t>Write standardised instructions for the participants.</a:t>
            </a:r>
          </a:p>
          <a:p>
            <a:pPr lvl="2"/>
            <a:r>
              <a:rPr lang="en-GB" sz="1600" dirty="0" smtClean="0">
                <a:solidFill>
                  <a:srgbClr val="FF0000"/>
                </a:solidFill>
              </a:rPr>
              <a:t>These explain in detail exactly what the participant will have to do. </a:t>
            </a:r>
          </a:p>
          <a:p>
            <a:r>
              <a:rPr lang="en-GB" sz="2400" dirty="0" smtClean="0"/>
              <a:t>Write a debrief form. </a:t>
            </a:r>
          </a:p>
          <a:p>
            <a:pPr lvl="2"/>
            <a:r>
              <a:rPr lang="en-GB" sz="1600" dirty="0" smtClean="0">
                <a:solidFill>
                  <a:srgbClr val="FF0000"/>
                </a:solidFill>
              </a:rPr>
              <a:t>This explains the full aim of the study and reminds participants of their ethical rights</a:t>
            </a:r>
            <a:r>
              <a:rPr lang="en-GB" sz="1600" dirty="0">
                <a:solidFill>
                  <a:srgbClr val="FF0000"/>
                </a:solidFill>
              </a:rPr>
              <a:t>.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sz="2400" dirty="0"/>
              <a:t>Carry out a pilot study.</a:t>
            </a:r>
          </a:p>
          <a:p>
            <a:pPr lvl="2"/>
            <a:r>
              <a:rPr lang="en-GB" sz="1600" dirty="0">
                <a:solidFill>
                  <a:srgbClr val="FF0000"/>
                </a:solidFill>
              </a:rPr>
              <a:t>Ethical issues are considered, and whether alterations need to be made to the procedure.</a:t>
            </a:r>
          </a:p>
          <a:p>
            <a:pPr lvl="2"/>
            <a:endParaRPr lang="en-GB" sz="1600" dirty="0" smtClean="0">
              <a:solidFill>
                <a:srgbClr val="FF0000"/>
              </a:solidFill>
            </a:endParaRPr>
          </a:p>
          <a:p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Produce a table to record participants scores in each condition</a:t>
            </a:r>
            <a:endParaRPr lang="en-GB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32405"/>
            <a:ext cx="8229600" cy="804307"/>
          </a:xfrm>
        </p:spPr>
        <p:txBody>
          <a:bodyPr/>
          <a:lstStyle/>
          <a:p>
            <a:r>
              <a:rPr lang="en-GB" dirty="0" smtClean="0"/>
              <a:t>Conducting the Investigation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760640"/>
          </a:xfrm>
        </p:spPr>
        <p:txBody>
          <a:bodyPr/>
          <a:lstStyle/>
          <a:p>
            <a:r>
              <a:rPr lang="en-GB" sz="2800" dirty="0" smtClean="0"/>
              <a:t>Members of the class will be participants</a:t>
            </a:r>
          </a:p>
          <a:p>
            <a:r>
              <a:rPr lang="en-GB" sz="2800" dirty="0" smtClean="0"/>
              <a:t>Divide into 3 groups of 6 or 7 members</a:t>
            </a:r>
          </a:p>
          <a:p>
            <a:r>
              <a:rPr lang="en-GB" sz="2800" dirty="0" smtClean="0"/>
              <a:t>Within your group, one person can act as the experimenter and construct a table to record everyone’s score within two different conditions</a:t>
            </a:r>
          </a:p>
          <a:p>
            <a:r>
              <a:rPr lang="en-GB" sz="2800" dirty="0" smtClean="0"/>
              <a:t>You will all be given 5 minutes to learn the first verse of “Good King Wenceslas” </a:t>
            </a:r>
          </a:p>
          <a:p>
            <a:r>
              <a:rPr lang="en-GB" sz="2800" dirty="0" smtClean="0"/>
              <a:t>You will then need to recite this song. </a:t>
            </a:r>
          </a:p>
          <a:p>
            <a:pPr marL="0" indent="0">
              <a:buNone/>
            </a:pPr>
            <a:r>
              <a:rPr lang="en-GB" sz="2800" dirty="0" smtClean="0"/>
              <a:t>Condition A: One person (the experimenter) watching you </a:t>
            </a:r>
          </a:p>
          <a:p>
            <a:pPr marL="0" indent="0">
              <a:buNone/>
            </a:pPr>
            <a:r>
              <a:rPr lang="en-GB" sz="2800" dirty="0" smtClean="0"/>
              <a:t>Condition B: At least 6 people watching you.</a:t>
            </a:r>
          </a:p>
          <a:p>
            <a:r>
              <a:rPr lang="en-GB" sz="2800" dirty="0" smtClean="0"/>
              <a:t>Half the participants should do A followed by B and half B followed by A to counterbalance any order effects.</a:t>
            </a:r>
          </a:p>
          <a:p>
            <a:endParaRPr lang="en-GB" dirty="0"/>
          </a:p>
          <a:p>
            <a:endParaRPr lang="en-GB" dirty="0">
              <a:solidFill>
                <a:srgbClr val="FF0000"/>
              </a:solidFill>
            </a:endParaRPr>
          </a:p>
          <a:p>
            <a:pPr>
              <a:buNone/>
            </a:pPr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5233BE9C285BD544A578BDAD1FA510DC" ma:contentTypeVersion="1" ma:contentTypeDescription="Create a new PowerPoint document" ma:contentTypeScope="" ma:versionID="1da34c2df48e7fcde6ae4e9a6c2e3ea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F27014-E82D-46CA-8ED0-24E229C5B7C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A4A9A71-6252-45BD-AB81-D112A0B7F5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4E4FE92-DA1F-4D1D-88E6-C62929456C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</Template>
  <TotalTime>1067</TotalTime>
  <Words>989</Words>
  <Application>Microsoft Office PowerPoint</Application>
  <PresentationFormat>On-screen Show (4:3)</PresentationFormat>
  <Paragraphs>112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PowerPointTemplate</vt:lpstr>
      <vt:lpstr>Research Investigation </vt:lpstr>
      <vt:lpstr>Inferential statistics  (Statistical tests)</vt:lpstr>
      <vt:lpstr>Probability</vt:lpstr>
      <vt:lpstr>Significance</vt:lpstr>
      <vt:lpstr>The criteria for a Sign Test</vt:lpstr>
      <vt:lpstr>Quantitative data:  Levels of measurement</vt:lpstr>
      <vt:lpstr>What will we aim to find out?</vt:lpstr>
      <vt:lpstr>Standard Preparation for investigations:</vt:lpstr>
      <vt:lpstr>Conducting the Investigation</vt:lpstr>
      <vt:lpstr>Table to show audience effects:  mark correct or incorrect in each condition and then place + sign in final column if performance better in “no audience” condition and place – in final column if performance better in “audience” condition.</vt:lpstr>
      <vt:lpstr>Analysing your data DESCRIPTIVE RESULTS </vt:lpstr>
      <vt:lpstr>PowerPoint Presentation</vt:lpstr>
      <vt:lpstr>Selecting your statistical test? INFERENTIAL RESULTS</vt:lpstr>
      <vt:lpstr>Calculating your statistical test</vt:lpstr>
      <vt:lpstr>Interpretation of significance</vt:lpstr>
      <vt:lpstr>Significant?</vt:lpstr>
      <vt:lpstr>Task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Investigation (4) Mann Whitney</dc:title>
  <dc:creator>Administrator</dc:creator>
  <cp:lastModifiedBy>maura jane taylor</cp:lastModifiedBy>
  <cp:revision>47</cp:revision>
  <dcterms:created xsi:type="dcterms:W3CDTF">2011-08-25T13:14:41Z</dcterms:created>
  <dcterms:modified xsi:type="dcterms:W3CDTF">2015-08-12T12:28:36Z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0x010100EA90949D6391244A906844C304818D4E005233BE9C285BD544A578BDAD1FA510DC</vt:lpwstr>
  </property>
</Properties>
</file>