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Distribution of Data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Normal v Skewed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0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Normal Distribution Curve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5527" y="3643026"/>
            <a:ext cx="9813035" cy="559756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872" y="1893194"/>
            <a:ext cx="8242736" cy="463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27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133940"/>
            <a:ext cx="9692640" cy="1325562"/>
          </a:xfrm>
        </p:spPr>
        <p:txBody>
          <a:bodyPr/>
          <a:lstStyle/>
          <a:p>
            <a:r>
              <a:rPr lang="en-GB" dirty="0" smtClean="0"/>
              <a:t>Bell Shaped Curve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459502"/>
            <a:ext cx="8595360" cy="4351337"/>
          </a:xfrm>
        </p:spPr>
        <p:txBody>
          <a:bodyPr>
            <a:noAutofit/>
          </a:bodyPr>
          <a:lstStyle/>
          <a:p>
            <a:r>
              <a:rPr lang="en-GB" sz="2400" dirty="0" smtClean="0"/>
              <a:t>Characteristics </a:t>
            </a:r>
            <a:r>
              <a:rPr lang="en-GB" sz="2400" dirty="0"/>
              <a:t>such as height, weight or IQ </a:t>
            </a:r>
            <a:r>
              <a:rPr lang="en-GB" sz="2400" dirty="0" smtClean="0"/>
              <a:t>within </a:t>
            </a:r>
            <a:r>
              <a:rPr lang="en-GB" sz="2400" dirty="0"/>
              <a:t>a </a:t>
            </a:r>
            <a:r>
              <a:rPr lang="en-GB" sz="2400" dirty="0" smtClean="0"/>
              <a:t>large population form </a:t>
            </a:r>
            <a:r>
              <a:rPr lang="en-GB" sz="2400" dirty="0"/>
              <a:t>a bell shaped </a:t>
            </a:r>
            <a:r>
              <a:rPr lang="en-GB" sz="2400" dirty="0" smtClean="0"/>
              <a:t>curve</a:t>
            </a:r>
            <a:r>
              <a:rPr lang="en-GB" sz="2400" dirty="0"/>
              <a:t> </a:t>
            </a:r>
            <a:r>
              <a:rPr lang="en-GB" sz="2400" dirty="0" smtClean="0"/>
              <a:t>when plotted on a frequency polygon (line graph). This creates a symmetrical shape and is </a:t>
            </a:r>
            <a:r>
              <a:rPr lang="en-GB" sz="2400" dirty="0" err="1" smtClean="0"/>
              <a:t>is</a:t>
            </a:r>
            <a:r>
              <a:rPr lang="en-GB" sz="2400" dirty="0" smtClean="0"/>
              <a:t> </a:t>
            </a:r>
            <a:r>
              <a:rPr lang="en-GB" sz="2400" dirty="0"/>
              <a:t>known as normal </a:t>
            </a:r>
            <a:r>
              <a:rPr lang="en-GB" sz="2400" dirty="0" smtClean="0"/>
              <a:t>distribution. </a:t>
            </a:r>
          </a:p>
          <a:p>
            <a:r>
              <a:rPr lang="en-GB" sz="2400" dirty="0" smtClean="0"/>
              <a:t>Normal </a:t>
            </a:r>
            <a:r>
              <a:rPr lang="en-GB" sz="2400" dirty="0"/>
              <a:t>distribution </a:t>
            </a:r>
            <a:r>
              <a:rPr lang="en-GB" sz="2400" dirty="0" smtClean="0"/>
              <a:t>occurs </a:t>
            </a:r>
            <a:r>
              <a:rPr lang="en-GB" sz="2400" dirty="0"/>
              <a:t>when the data is continuous, </a:t>
            </a:r>
            <a:r>
              <a:rPr lang="en-GB" sz="2400" dirty="0" smtClean="0"/>
              <a:t>the </a:t>
            </a:r>
            <a:r>
              <a:rPr lang="en-GB" sz="2400" dirty="0"/>
              <a:t>result of randomly distributed effects and there are large numbers of </a:t>
            </a:r>
            <a:r>
              <a:rPr lang="en-GB" sz="2400" dirty="0" smtClean="0"/>
              <a:t>randomly selected scores. </a:t>
            </a:r>
          </a:p>
          <a:p>
            <a:r>
              <a:rPr lang="en-GB" sz="2400" dirty="0" smtClean="0"/>
              <a:t>The mean, median and mode are the same in a normal distribution.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148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Skewed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109" y="3129566"/>
            <a:ext cx="8595360" cy="435133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skewed distribu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77" y="1815922"/>
            <a:ext cx="9758903" cy="488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95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Skewed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Sometimes </a:t>
            </a:r>
            <a:r>
              <a:rPr lang="en-GB" sz="2400" dirty="0" smtClean="0"/>
              <a:t>data </a:t>
            </a:r>
            <a:r>
              <a:rPr lang="en-GB" sz="2400" dirty="0"/>
              <a:t>can </a:t>
            </a:r>
            <a:r>
              <a:rPr lang="en-GB" sz="2400" dirty="0" smtClean="0"/>
              <a:t>be skewed </a:t>
            </a:r>
            <a:r>
              <a:rPr lang="en-GB" sz="2400" dirty="0"/>
              <a:t>by outlying scores. </a:t>
            </a:r>
            <a:endParaRPr lang="en-GB" sz="2400" dirty="0" smtClean="0"/>
          </a:p>
          <a:p>
            <a:r>
              <a:rPr lang="en-GB" sz="2400" dirty="0" smtClean="0"/>
              <a:t>Positive skew: </a:t>
            </a:r>
            <a:r>
              <a:rPr lang="en-GB" sz="2400" dirty="0"/>
              <a:t>most of </a:t>
            </a:r>
            <a:r>
              <a:rPr lang="en-GB" sz="2400" dirty="0" smtClean="0"/>
              <a:t>distribution </a:t>
            </a:r>
            <a:r>
              <a:rPr lang="en-GB" sz="2400" dirty="0"/>
              <a:t>is concentrated towards the </a:t>
            </a:r>
            <a:r>
              <a:rPr lang="en-GB" sz="2400" dirty="0" smtClean="0"/>
              <a:t>left </a:t>
            </a:r>
            <a:r>
              <a:rPr lang="en-GB" sz="2400" dirty="0"/>
              <a:t>therefore most participants scored on the low side of average. </a:t>
            </a:r>
            <a:endParaRPr lang="en-GB" sz="2400" dirty="0" smtClean="0"/>
          </a:p>
          <a:p>
            <a:r>
              <a:rPr lang="en-GB" sz="2400" dirty="0" smtClean="0"/>
              <a:t>Negative skew: </a:t>
            </a:r>
            <a:r>
              <a:rPr lang="en-GB" sz="2400" dirty="0"/>
              <a:t>the opposite. </a:t>
            </a:r>
            <a:endParaRPr lang="en-GB" sz="2400" dirty="0" smtClean="0"/>
          </a:p>
          <a:p>
            <a:r>
              <a:rPr lang="en-GB" sz="2400" dirty="0" smtClean="0"/>
              <a:t>When this occurs </a:t>
            </a:r>
            <a:r>
              <a:rPr lang="en-GB" sz="2400" dirty="0"/>
              <a:t>the mode remains towards the highest peak, the median comes next and the mean has been dragged the furthest from the centre.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5575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Skewed </a:t>
            </a:r>
            <a:r>
              <a:rPr lang="en-GB" b="1" dirty="0" smtClean="0"/>
              <a:t>distribution can result from: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 </a:t>
            </a:r>
            <a:r>
              <a:rPr lang="en-GB" sz="2800" dirty="0"/>
              <a:t>small number of scores being </a:t>
            </a:r>
            <a:r>
              <a:rPr lang="en-GB" sz="2800" dirty="0" smtClean="0"/>
              <a:t>taken</a:t>
            </a:r>
          </a:p>
          <a:p>
            <a:r>
              <a:rPr lang="en-GB" sz="2800" dirty="0" smtClean="0"/>
              <a:t>A </a:t>
            </a:r>
            <a:r>
              <a:rPr lang="en-GB" sz="2800" dirty="0"/>
              <a:t>biased sample </a:t>
            </a:r>
            <a:endParaRPr lang="en-GB" sz="2800" dirty="0" smtClean="0"/>
          </a:p>
          <a:p>
            <a:r>
              <a:rPr lang="en-GB" sz="2800" dirty="0" smtClean="0"/>
              <a:t>One </a:t>
            </a:r>
            <a:r>
              <a:rPr lang="en-GB" sz="2800" dirty="0"/>
              <a:t>end of the scale has a cut off point </a:t>
            </a:r>
            <a:r>
              <a:rPr lang="en-GB" sz="2800" dirty="0" err="1"/>
              <a:t>eg</a:t>
            </a:r>
            <a:r>
              <a:rPr lang="en-GB" sz="2800" dirty="0"/>
              <a:t> reaction time as at the fast end it is not possible to better 0 seconds.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9774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Collect the heights of all class members and place them in a raw data table.</a:t>
            </a:r>
          </a:p>
          <a:p>
            <a:r>
              <a:rPr lang="en-GB" sz="2800" dirty="0" smtClean="0"/>
              <a:t>Plot the heights on a line graph and identify the type of distribution.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810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937</TotalTime>
  <Words>234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Schoolbook</vt:lpstr>
      <vt:lpstr>Wingdings 2</vt:lpstr>
      <vt:lpstr>View</vt:lpstr>
      <vt:lpstr>Distribution of Data </vt:lpstr>
      <vt:lpstr>Normal Distribution Curve</vt:lpstr>
      <vt:lpstr>Bell Shaped Curve</vt:lpstr>
      <vt:lpstr>Skewed Distribution</vt:lpstr>
      <vt:lpstr>Skewed distribution</vt:lpstr>
      <vt:lpstr>Skewed distribution can result from:</vt:lpstr>
      <vt:lpstr>Task: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Data</dc:title>
  <dc:creator>maura jane taylor</dc:creator>
  <cp:lastModifiedBy>maura jane taylor</cp:lastModifiedBy>
  <cp:revision>11</cp:revision>
  <dcterms:created xsi:type="dcterms:W3CDTF">2015-08-11T00:58:37Z</dcterms:created>
  <dcterms:modified xsi:type="dcterms:W3CDTF">2015-08-11T16:36:25Z</dcterms:modified>
</cp:coreProperties>
</file>