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256" r:id="rId5"/>
    <p:sldId id="342" r:id="rId6"/>
    <p:sldId id="343" r:id="rId7"/>
    <p:sldId id="344" r:id="rId8"/>
    <p:sldId id="345" r:id="rId9"/>
    <p:sldId id="346" r:id="rId10"/>
    <p:sldId id="347" r:id="rId11"/>
    <p:sldId id="356" r:id="rId12"/>
    <p:sldId id="348" r:id="rId13"/>
    <p:sldId id="349" r:id="rId14"/>
    <p:sldId id="357" r:id="rId15"/>
    <p:sldId id="350" r:id="rId16"/>
    <p:sldId id="358" r:id="rId17"/>
    <p:sldId id="351" r:id="rId18"/>
    <p:sldId id="359" r:id="rId19"/>
    <p:sldId id="352" r:id="rId20"/>
    <p:sldId id="353" r:id="rId21"/>
    <p:sldId id="354" r:id="rId22"/>
    <p:sldId id="360" r:id="rId23"/>
    <p:sldId id="355" r:id="rId2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6600"/>
    <a:srgbClr val="66FF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29" autoAdjust="0"/>
  </p:normalViewPr>
  <p:slideViewPr>
    <p:cSldViewPr snapToGrid="0">
      <p:cViewPr varScale="1">
        <p:scale>
          <a:sx n="111" d="100"/>
          <a:sy n="111" d="100"/>
        </p:scale>
        <p:origin x="-30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61AF25C-9403-4AEA-B63D-C0E000CBF7EE}" type="datetimeFigureOut">
              <a:rPr lang="en-GB" smtClean="0"/>
              <a:t>23/09/2015</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97FD4EFB-F973-44F1-BD80-FE7E590CEE13}" type="slidenum">
              <a:rPr lang="en-GB" smtClean="0"/>
              <a:t>‹#›</a:t>
            </a:fld>
            <a:endParaRPr lang="en-GB"/>
          </a:p>
        </p:txBody>
      </p:sp>
    </p:spTree>
    <p:extLst>
      <p:ext uri="{BB962C8B-B14F-4D97-AF65-F5344CB8AC3E}">
        <p14:creationId xmlns:p14="http://schemas.microsoft.com/office/powerpoint/2010/main" val="41908211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9014855-F3F4-4913-ADF1-1BE187255E43}" type="datetimeFigureOut">
              <a:rPr lang="en-GB" smtClean="0"/>
              <a:t>23/09/2015</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9B50FCBC-DD8C-46E5-ACE3-0191E617F25A}" type="slidenum">
              <a:rPr lang="en-GB" smtClean="0"/>
              <a:t>‹#›</a:t>
            </a:fld>
            <a:endParaRPr lang="en-GB"/>
          </a:p>
        </p:txBody>
      </p:sp>
    </p:spTree>
    <p:extLst>
      <p:ext uri="{BB962C8B-B14F-4D97-AF65-F5344CB8AC3E}">
        <p14:creationId xmlns:p14="http://schemas.microsoft.com/office/powerpoint/2010/main" val="2670516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0B9A5D1-8478-48DE-B5C8-299B11349748}" type="datetimeFigureOut">
              <a:rPr lang="en-GB" smtClean="0"/>
              <a:t>23/09/2015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C0833E-F1F3-4067-871E-B38ADAB76C5F}" type="slidenum">
              <a:rPr lang="en-GB" smtClean="0"/>
              <a:t>‹#›</a:t>
            </a:fld>
            <a:endParaRPr lang="en-GB"/>
          </a:p>
        </p:txBody>
      </p:sp>
    </p:spTree>
    <p:extLst>
      <p:ext uri="{BB962C8B-B14F-4D97-AF65-F5344CB8AC3E}">
        <p14:creationId xmlns:p14="http://schemas.microsoft.com/office/powerpoint/2010/main" val="1610042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B9A5D1-8478-48DE-B5C8-299B11349748}" type="datetimeFigureOut">
              <a:rPr lang="en-GB" smtClean="0"/>
              <a:t>23/09/2015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C0833E-F1F3-4067-871E-B38ADAB76C5F}" type="slidenum">
              <a:rPr lang="en-GB" smtClean="0"/>
              <a:t>‹#›</a:t>
            </a:fld>
            <a:endParaRPr lang="en-GB"/>
          </a:p>
        </p:txBody>
      </p:sp>
    </p:spTree>
    <p:extLst>
      <p:ext uri="{BB962C8B-B14F-4D97-AF65-F5344CB8AC3E}">
        <p14:creationId xmlns:p14="http://schemas.microsoft.com/office/powerpoint/2010/main" val="1271360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B9A5D1-8478-48DE-B5C8-299B11349748}" type="datetimeFigureOut">
              <a:rPr lang="en-GB" smtClean="0"/>
              <a:t>23/09/2015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C0833E-F1F3-4067-871E-B38ADAB76C5F}" type="slidenum">
              <a:rPr lang="en-GB" smtClean="0"/>
              <a:t>‹#›</a:t>
            </a:fld>
            <a:endParaRPr lang="en-GB"/>
          </a:p>
        </p:txBody>
      </p:sp>
    </p:spTree>
    <p:extLst>
      <p:ext uri="{BB962C8B-B14F-4D97-AF65-F5344CB8AC3E}">
        <p14:creationId xmlns:p14="http://schemas.microsoft.com/office/powerpoint/2010/main" val="2736054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B9A5D1-8478-48DE-B5C8-299B11349748}" type="datetimeFigureOut">
              <a:rPr lang="en-GB" smtClean="0"/>
              <a:t>23/09/2015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C0833E-F1F3-4067-871E-B38ADAB76C5F}" type="slidenum">
              <a:rPr lang="en-GB" smtClean="0"/>
              <a:t>‹#›</a:t>
            </a:fld>
            <a:endParaRPr lang="en-GB"/>
          </a:p>
        </p:txBody>
      </p:sp>
    </p:spTree>
    <p:extLst>
      <p:ext uri="{BB962C8B-B14F-4D97-AF65-F5344CB8AC3E}">
        <p14:creationId xmlns:p14="http://schemas.microsoft.com/office/powerpoint/2010/main" val="1482989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B9A5D1-8478-48DE-B5C8-299B11349748}" type="datetimeFigureOut">
              <a:rPr lang="en-GB" smtClean="0"/>
              <a:t>23/09/2015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C0833E-F1F3-4067-871E-B38ADAB76C5F}" type="slidenum">
              <a:rPr lang="en-GB" smtClean="0"/>
              <a:t>‹#›</a:t>
            </a:fld>
            <a:endParaRPr lang="en-GB"/>
          </a:p>
        </p:txBody>
      </p:sp>
    </p:spTree>
    <p:extLst>
      <p:ext uri="{BB962C8B-B14F-4D97-AF65-F5344CB8AC3E}">
        <p14:creationId xmlns:p14="http://schemas.microsoft.com/office/powerpoint/2010/main" val="1363745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0B9A5D1-8478-48DE-B5C8-299B11349748}" type="datetimeFigureOut">
              <a:rPr lang="en-GB" smtClean="0"/>
              <a:t>23/09/2015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C0833E-F1F3-4067-871E-B38ADAB76C5F}" type="slidenum">
              <a:rPr lang="en-GB" smtClean="0"/>
              <a:t>‹#›</a:t>
            </a:fld>
            <a:endParaRPr lang="en-GB"/>
          </a:p>
        </p:txBody>
      </p:sp>
    </p:spTree>
    <p:extLst>
      <p:ext uri="{BB962C8B-B14F-4D97-AF65-F5344CB8AC3E}">
        <p14:creationId xmlns:p14="http://schemas.microsoft.com/office/powerpoint/2010/main" val="558247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0B9A5D1-8478-48DE-B5C8-299B11349748}" type="datetimeFigureOut">
              <a:rPr lang="en-GB" smtClean="0"/>
              <a:t>23/09/2015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C0833E-F1F3-4067-871E-B38ADAB76C5F}" type="slidenum">
              <a:rPr lang="en-GB" smtClean="0"/>
              <a:t>‹#›</a:t>
            </a:fld>
            <a:endParaRPr lang="en-GB"/>
          </a:p>
        </p:txBody>
      </p:sp>
    </p:spTree>
    <p:extLst>
      <p:ext uri="{BB962C8B-B14F-4D97-AF65-F5344CB8AC3E}">
        <p14:creationId xmlns:p14="http://schemas.microsoft.com/office/powerpoint/2010/main" val="2863299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0B9A5D1-8478-48DE-B5C8-299B11349748}" type="datetimeFigureOut">
              <a:rPr lang="en-GB" smtClean="0"/>
              <a:t>23/09/2015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C0833E-F1F3-4067-871E-B38ADAB76C5F}" type="slidenum">
              <a:rPr lang="en-GB" smtClean="0"/>
              <a:t>‹#›</a:t>
            </a:fld>
            <a:endParaRPr lang="en-GB"/>
          </a:p>
        </p:txBody>
      </p:sp>
    </p:spTree>
    <p:extLst>
      <p:ext uri="{BB962C8B-B14F-4D97-AF65-F5344CB8AC3E}">
        <p14:creationId xmlns:p14="http://schemas.microsoft.com/office/powerpoint/2010/main" val="2049260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B9A5D1-8478-48DE-B5C8-299B11349748}" type="datetimeFigureOut">
              <a:rPr lang="en-GB" smtClean="0"/>
              <a:t>23/09/2015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C0833E-F1F3-4067-871E-B38ADAB76C5F}" type="slidenum">
              <a:rPr lang="en-GB" smtClean="0"/>
              <a:t>‹#›</a:t>
            </a:fld>
            <a:endParaRPr lang="en-GB"/>
          </a:p>
        </p:txBody>
      </p:sp>
    </p:spTree>
    <p:extLst>
      <p:ext uri="{BB962C8B-B14F-4D97-AF65-F5344CB8AC3E}">
        <p14:creationId xmlns:p14="http://schemas.microsoft.com/office/powerpoint/2010/main" val="3875817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B9A5D1-8478-48DE-B5C8-299B11349748}" type="datetimeFigureOut">
              <a:rPr lang="en-GB" smtClean="0"/>
              <a:t>23/09/2015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C0833E-F1F3-4067-871E-B38ADAB76C5F}" type="slidenum">
              <a:rPr lang="en-GB" smtClean="0"/>
              <a:t>‹#›</a:t>
            </a:fld>
            <a:endParaRPr lang="en-GB"/>
          </a:p>
        </p:txBody>
      </p:sp>
    </p:spTree>
    <p:extLst>
      <p:ext uri="{BB962C8B-B14F-4D97-AF65-F5344CB8AC3E}">
        <p14:creationId xmlns:p14="http://schemas.microsoft.com/office/powerpoint/2010/main" val="2540926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B9A5D1-8478-48DE-B5C8-299B11349748}" type="datetimeFigureOut">
              <a:rPr lang="en-GB" smtClean="0"/>
              <a:t>23/09/2015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C0833E-F1F3-4067-871E-B38ADAB76C5F}" type="slidenum">
              <a:rPr lang="en-GB" smtClean="0"/>
              <a:t>‹#›</a:t>
            </a:fld>
            <a:endParaRPr lang="en-GB"/>
          </a:p>
        </p:txBody>
      </p:sp>
    </p:spTree>
    <p:extLst>
      <p:ext uri="{BB962C8B-B14F-4D97-AF65-F5344CB8AC3E}">
        <p14:creationId xmlns:p14="http://schemas.microsoft.com/office/powerpoint/2010/main" val="1533394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B9A5D1-8478-48DE-B5C8-299B11349748}" type="datetimeFigureOut">
              <a:rPr lang="en-GB" smtClean="0"/>
              <a:t>23/09/2015</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C0833E-F1F3-4067-871E-B38ADAB76C5F}" type="slidenum">
              <a:rPr lang="en-GB" smtClean="0"/>
              <a:t>‹#›</a:t>
            </a:fld>
            <a:endParaRPr lang="en-GB"/>
          </a:p>
        </p:txBody>
      </p:sp>
    </p:spTree>
    <p:extLst>
      <p:ext uri="{BB962C8B-B14F-4D97-AF65-F5344CB8AC3E}">
        <p14:creationId xmlns:p14="http://schemas.microsoft.com/office/powerpoint/2010/main" val="129202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http://blog.ways2awake.com/wp-content/uploads/2014/02/Human-Brain.png" TargetMode="External"/><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http://vecto2000.com/wp-content/uploads/2013/01/Design-material-brain-thinking-4-vector-material.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google.co.uk/url?sa=i&amp;rct=j&amp;q=&amp;esrc=s&amp;frm=1&amp;source=images&amp;cd=&amp;cad=rja&amp;uact=8&amp;ved=0CAcQjRw&amp;url=http://thetruthwins.com/archives/44-reasons-why-evolution-is-just-a-fairy-tale-for-adults&amp;ei=102RVa39POTV7gbuypigCw&amp;bvm=bv.96783405,d.ZGU&amp;psig=AFQjCNHeQfXK344eFdACjPGQSsQlVddWiA&amp;ust=1435672332055976"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co.uk/url?sa=i&amp;rct=j&amp;q=&amp;esrc=s&amp;frm=1&amp;source=images&amp;cd=&amp;cad=rja&amp;uact=8&amp;ved=0CAcQjRw&amp;url=http://brainathlete.com/parts-of-human-brain/&amp;ei=O1OeVcroFquV7AbFjK7wCA&amp;bvm=bv.96952980,d.ZGU&amp;psig=AFQjCNHJSd9S_1IzxQjRJ3xhR57qchcYNA&amp;ust=1436525747147844"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hyperlink" Target="https://www.youtube.com/watch?v=c5cab4hgmo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http://prohealthinsight.com/wp-content/uploads/2014/08/Synapse.gif" TargetMode="External"/><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google.co.uk/url?sa=i&amp;rct=j&amp;q=&amp;esrc=s&amp;source=images&amp;cd=&amp;cad=rja&amp;uact=8&amp;ved=0CAcQjRw&amp;url=http://www.csus.edu/indiv/l/loom/preview%2018.htm&amp;ei=h8mTVYm_D-zU7AaLyKfoAg&amp;bvm=bv.96952980,d.ZGU&amp;psig=AFQjCNFv9fcKb3DNirM27k4m39CE40efKA&amp;ust=1435835078272539" TargetMode="External"/><Relationship Id="rId1" Type="http://schemas.openxmlformats.org/officeDocument/2006/relationships/slideLayout" Target="../slideLayouts/slideLayout2.xml"/><Relationship Id="rId4" Type="http://schemas.openxmlformats.org/officeDocument/2006/relationships/image" Target="http://www.csus.edu/indiv/l/loom/wk%209/hormone%20act.jp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http://vecto2000.com/wp-content/uploads/2013/01/Design-material-brain-thinking-4-vector-material.jpg" TargetMode="External"/><Relationship Id="rId7" Type="http://schemas.openxmlformats.org/officeDocument/2006/relationships/image" Target="http://blog.ways2awake.com/wp-content/uploads/2014/02/Human-Brain.png" TargetMode="External"/><Relationship Id="rId12" Type="http://schemas.openxmlformats.org/officeDocument/2006/relationships/image" Target="http://www.csus.edu/indiv/l/loom/wk%209/hormone%20act.jpg" TargetMode="External"/><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9.jpeg"/><Relationship Id="rId5" Type="http://schemas.openxmlformats.org/officeDocument/2006/relationships/image" Target="http://www.abemployersolutions.com/Images/Slide%20Pics/DNA/DNA%20strand%20istock.jpg" TargetMode="External"/><Relationship Id="rId10" Type="http://schemas.openxmlformats.org/officeDocument/2006/relationships/hyperlink" Target="http://www.google.co.uk/url?sa=i&amp;rct=j&amp;q=&amp;esrc=s&amp;source=images&amp;cd=&amp;cad=rja&amp;uact=8&amp;ved=0CAcQjRw&amp;url=http://www.csus.edu/indiv/l/loom/preview%2018.htm&amp;ei=h8mTVYm_D-zU7AaLyKfoAg&amp;bvm=bv.96952980,d.ZGU&amp;psig=AFQjCNFv9fcKb3DNirM27k4m39CE40efKA&amp;ust=1435835078272539" TargetMode="External"/><Relationship Id="rId4" Type="http://schemas.openxmlformats.org/officeDocument/2006/relationships/image" Target="../media/image7.jpeg"/><Relationship Id="rId9" Type="http://schemas.openxmlformats.org/officeDocument/2006/relationships/image" Target="http://prohealthinsight.com/wp-content/uploads/2014/08/Synapse.gi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www.google.co.uk/url?sa=i&amp;rct=j&amp;q=&amp;esrc=s&amp;source=images&amp;cd=&amp;cad=rja&amp;uact=8&amp;ved=0CAcQjRw&amp;url=http://www.csus.edu/indiv/l/loom/preview%2018.htm&amp;ei=h8mTVYm_D-zU7AaLyKfoAg&amp;bvm=bv.96952980,d.ZGU&amp;psig=AFQjCNFv9fcKb3DNirM27k4m39CE40efKA&amp;ust=1435835078272539" TargetMode="External"/><Relationship Id="rId3" Type="http://schemas.openxmlformats.org/officeDocument/2006/relationships/image" Target="http://www.abemployersolutions.com/Images/Slide%20Pics/DNA/DNA%20strand%20istock.jpg" TargetMode="External"/><Relationship Id="rId7" Type="http://schemas.openxmlformats.org/officeDocument/2006/relationships/image" Target="http://prohealthinsight.com/wp-content/uploads/2014/08/Synapse.gif" TargetMode="Externa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http://blog.ways2awake.com/wp-content/uploads/2014/02/Human-Brain.png" TargetMode="External"/><Relationship Id="rId10" Type="http://schemas.openxmlformats.org/officeDocument/2006/relationships/image" Target="http://www.csus.edu/indiv/l/loom/wk%209/hormone%20act.jpg" TargetMode="External"/><Relationship Id="rId4" Type="http://schemas.openxmlformats.org/officeDocument/2006/relationships/image" Target="../media/image1.pn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http://www.cper.org/Rges/Pics/Phenotype/Phenotype%20Blue%20eyes%20-%20Brown%20eyes.png"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66380"/>
            <a:ext cx="9144000" cy="2387600"/>
          </a:xfrm>
        </p:spPr>
        <p:txBody>
          <a:bodyPr>
            <a:normAutofit fontScale="90000"/>
          </a:bodyPr>
          <a:lstStyle/>
          <a:p>
            <a:r>
              <a:rPr lang="en-GB" dirty="0" smtClean="0"/>
              <a:t>AS PSYCHOLOGY:</a:t>
            </a:r>
            <a:br>
              <a:rPr lang="en-GB" dirty="0" smtClean="0"/>
            </a:br>
            <a:r>
              <a:rPr lang="en-GB" dirty="0" smtClean="0"/>
              <a:t>Paper 2</a:t>
            </a:r>
            <a:br>
              <a:rPr lang="en-GB" dirty="0" smtClean="0"/>
            </a:br>
            <a:endParaRPr lang="en-GB" dirty="0"/>
          </a:p>
        </p:txBody>
      </p:sp>
      <p:sp>
        <p:nvSpPr>
          <p:cNvPr id="3" name="Subtitle 2"/>
          <p:cNvSpPr>
            <a:spLocks noGrp="1"/>
          </p:cNvSpPr>
          <p:nvPr>
            <p:ph type="subTitle" idx="1"/>
          </p:nvPr>
        </p:nvSpPr>
        <p:spPr>
          <a:xfrm>
            <a:off x="1524000" y="2845484"/>
            <a:ext cx="9144000" cy="1655762"/>
          </a:xfrm>
        </p:spPr>
        <p:txBody>
          <a:bodyPr>
            <a:normAutofit fontScale="62500" lnSpcReduction="20000"/>
          </a:bodyPr>
          <a:lstStyle/>
          <a:p>
            <a:r>
              <a:rPr lang="en-GB" sz="11500" dirty="0" smtClean="0"/>
              <a:t>APPROACHES IN PSYCHOLOGY</a:t>
            </a:r>
          </a:p>
          <a:p>
            <a:endParaRPr lang="en-GB" dirty="0"/>
          </a:p>
        </p:txBody>
      </p:sp>
      <p:pic>
        <p:nvPicPr>
          <p:cNvPr id="1026" name="irc_mi" descr="http://blog.ways2awake.com/wp-content/uploads/2014/02/Human-Brain.pn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30873" y="4546507"/>
            <a:ext cx="2755615" cy="215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3323" y="4546506"/>
            <a:ext cx="3130871" cy="2215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5" name="Group 4"/>
          <p:cNvGrpSpPr>
            <a:grpSpLocks/>
          </p:cNvGrpSpPr>
          <p:nvPr/>
        </p:nvGrpSpPr>
        <p:grpSpPr bwMode="auto">
          <a:xfrm>
            <a:off x="9113481" y="4401630"/>
            <a:ext cx="2777448" cy="2297021"/>
            <a:chOff x="7533" y="7179"/>
            <a:chExt cx="2109" cy="2160"/>
          </a:xfrm>
        </p:grpSpPr>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17" y="8347"/>
              <a:ext cx="1225" cy="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62" y="7179"/>
              <a:ext cx="1180" cy="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33" y="7723"/>
              <a:ext cx="1316" cy="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pic>
        <p:nvPicPr>
          <p:cNvPr id="1032" name="Picture 8" descr="http://vecto2000.com/wp-content/uploads/2013/01/Design-material-brain-thinking-4-vector-material.jpg"/>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3034125" y="4546508"/>
            <a:ext cx="2508260" cy="215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1" name="Picture 2" descr="http://vecto2000.com/wp-content/uploads/2013/01/Design-material-brain-thinking-4-vector-material.jpg"/>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3010375" y="4410451"/>
            <a:ext cx="2647100" cy="23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8271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74" y="159856"/>
            <a:ext cx="11148527" cy="1325563"/>
          </a:xfrm>
          <a:ln w="25400">
            <a:noFill/>
          </a:ln>
        </p:spPr>
        <p:txBody>
          <a:bodyPr>
            <a:normAutofit/>
          </a:bodyPr>
          <a:lstStyle/>
          <a:p>
            <a:r>
              <a:rPr lang="en-GB" dirty="0"/>
              <a:t>The </a:t>
            </a:r>
            <a:r>
              <a:rPr lang="en-GB" dirty="0" smtClean="0"/>
              <a:t>Biological Approach:</a:t>
            </a:r>
            <a:br>
              <a:rPr lang="en-GB" dirty="0" smtClean="0"/>
            </a:br>
            <a:r>
              <a:rPr lang="en-GB" sz="4000" b="1" dirty="0" smtClean="0"/>
              <a:t>Influence of genes on behaviour</a:t>
            </a:r>
            <a:endParaRPr lang="en-GB" sz="4000" b="1" dirty="0"/>
          </a:p>
        </p:txBody>
      </p:sp>
      <p:sp>
        <p:nvSpPr>
          <p:cNvPr id="3" name="Content Placeholder 2"/>
          <p:cNvSpPr>
            <a:spLocks noGrp="1"/>
          </p:cNvSpPr>
          <p:nvPr>
            <p:ph idx="1"/>
          </p:nvPr>
        </p:nvSpPr>
        <p:spPr>
          <a:xfrm>
            <a:off x="259710" y="1522586"/>
            <a:ext cx="8979293" cy="3491912"/>
          </a:xfrm>
        </p:spPr>
        <p:txBody>
          <a:bodyPr>
            <a:normAutofit/>
          </a:bodyPr>
          <a:lstStyle/>
          <a:p>
            <a:pPr marL="0" indent="0">
              <a:buNone/>
            </a:pPr>
            <a:r>
              <a:rPr lang="en-GB" b="1" u="sng" dirty="0"/>
              <a:t>Genetic Basis of </a:t>
            </a:r>
            <a:r>
              <a:rPr lang="en-GB" b="1" u="sng" dirty="0" smtClean="0"/>
              <a:t>Behaviour - RESEARCH</a:t>
            </a:r>
            <a:endParaRPr lang="en-GB" dirty="0"/>
          </a:p>
          <a:p>
            <a:pPr algn="just"/>
            <a:r>
              <a:rPr lang="en-GB" sz="2400" dirty="0" smtClean="0"/>
              <a:t>Twin Studies help to determine the </a:t>
            </a:r>
            <a:r>
              <a:rPr lang="en-GB" sz="2400" dirty="0"/>
              <a:t>extent to which </a:t>
            </a:r>
            <a:r>
              <a:rPr lang="en-GB" sz="2400" dirty="0" smtClean="0"/>
              <a:t>a behavioural </a:t>
            </a:r>
            <a:r>
              <a:rPr lang="en-GB" sz="2400" dirty="0"/>
              <a:t>characteristic has a genetic basis</a:t>
            </a:r>
          </a:p>
          <a:p>
            <a:pPr lvl="1"/>
            <a:r>
              <a:rPr lang="en-GB" sz="2000" dirty="0"/>
              <a:t>M</a:t>
            </a:r>
            <a:r>
              <a:rPr lang="en-GB" sz="2000" dirty="0" smtClean="0"/>
              <a:t>onozygotic (MZ) twins (identical) = 100% genetic info shared</a:t>
            </a:r>
          </a:p>
          <a:p>
            <a:pPr lvl="1"/>
            <a:r>
              <a:rPr lang="en-GB" sz="2000" dirty="0" smtClean="0"/>
              <a:t>Dizygotic (DZ) </a:t>
            </a:r>
            <a:r>
              <a:rPr lang="en-GB" sz="2000" dirty="0"/>
              <a:t>twins (non-identical) </a:t>
            </a:r>
            <a:r>
              <a:rPr lang="en-GB" sz="2000" dirty="0" smtClean="0"/>
              <a:t>= </a:t>
            </a:r>
            <a:r>
              <a:rPr lang="en-GB" sz="2000" dirty="0" err="1" smtClean="0"/>
              <a:t>Approx</a:t>
            </a:r>
            <a:r>
              <a:rPr lang="en-GB" sz="2000" dirty="0" smtClean="0"/>
              <a:t> 50% genetic info shared</a:t>
            </a:r>
            <a:endParaRPr lang="en-GB" sz="2000" dirty="0"/>
          </a:p>
          <a:p>
            <a:pPr algn="just"/>
            <a:r>
              <a:rPr lang="en-GB" sz="2400" dirty="0" smtClean="0"/>
              <a:t>Both sets of twins are assessed to see if both twins in the pair share the same behavioural characteristic. This provides researchers with a </a:t>
            </a:r>
            <a:r>
              <a:rPr lang="en-GB" sz="2400" b="1" dirty="0" smtClean="0"/>
              <a:t>concordance rate</a:t>
            </a:r>
            <a:r>
              <a:rPr lang="en-GB" sz="2400" dirty="0" smtClean="0"/>
              <a:t>.</a:t>
            </a:r>
            <a:endParaRPr lang="en-GB" sz="2400" dirty="0"/>
          </a:p>
        </p:txBody>
      </p:sp>
      <p:cxnSp>
        <p:nvCxnSpPr>
          <p:cNvPr id="5" name="Straight Connector 4"/>
          <p:cNvCxnSpPr/>
          <p:nvPr/>
        </p:nvCxnSpPr>
        <p:spPr>
          <a:xfrm>
            <a:off x="205273" y="1427586"/>
            <a:ext cx="11607283"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2050" name="Picture 2" descr="http://carolguze.com/images/Multifactorial/twins/MZ_twin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1771" y="156851"/>
            <a:ext cx="2723045" cy="33501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carolguze.com/images/Multifactorial/twins/DZ_twin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1769" y="3339440"/>
            <a:ext cx="2725227" cy="3350119"/>
          </a:xfrm>
          <a:prstGeom prst="rect">
            <a:avLst/>
          </a:prstGeom>
          <a:noFill/>
          <a:extLst>
            <a:ext uri="{909E8E84-426E-40DD-AFC4-6F175D3DCCD1}">
              <a14:hiddenFill xmlns:a14="http://schemas.microsoft.com/office/drawing/2010/main">
                <a:solidFill>
                  <a:srgbClr val="FFFFFF"/>
                </a:solidFill>
              </a14:hiddenFill>
            </a:ext>
          </a:extLst>
        </p:spPr>
      </p:pic>
      <p:pic>
        <p:nvPicPr>
          <p:cNvPr id="2055" name="Chart 1"/>
          <p:cNvPicPr>
            <a:picLocks noChangeArrowheads="1"/>
          </p:cNvPicPr>
          <p:nvPr/>
        </p:nvPicPr>
        <p:blipFill>
          <a:blip r:embed="rId4">
            <a:extLst>
              <a:ext uri="{28A0092B-C50C-407E-A947-70E740481C1C}">
                <a14:useLocalDpi xmlns:a14="http://schemas.microsoft.com/office/drawing/2010/main" val="0"/>
              </a:ext>
            </a:extLst>
          </a:blip>
          <a:srcRect l="-3133" t="-3133" r="-1692" b="-5894"/>
          <a:stretch>
            <a:fillRect/>
          </a:stretch>
        </p:blipFill>
        <p:spPr bwMode="auto">
          <a:xfrm>
            <a:off x="4453245" y="4405746"/>
            <a:ext cx="4809507" cy="247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05274" y="4750131"/>
            <a:ext cx="3930732" cy="1698927"/>
          </a:xfrm>
          <a:prstGeom prst="rect">
            <a:avLst/>
          </a:prstGeom>
          <a:noFill/>
        </p:spPr>
        <p:txBody>
          <a:bodyPr wrap="square" rtlCol="0">
            <a:spAutoFit/>
          </a:bodyPr>
          <a:lstStyle/>
          <a:p>
            <a:pPr marL="228600" lvl="0" indent="-228600" algn="just">
              <a:lnSpc>
                <a:spcPct val="90000"/>
              </a:lnSpc>
              <a:spcBef>
                <a:spcPts val="1000"/>
              </a:spcBef>
              <a:buFont typeface="Arial" panose="020B0604020202020204" pitchFamily="34" charset="0"/>
              <a:buChar char="•"/>
            </a:pPr>
            <a:r>
              <a:rPr lang="en-GB" sz="2400" dirty="0" smtClean="0">
                <a:solidFill>
                  <a:prstClr val="black"/>
                </a:solidFill>
              </a:rPr>
              <a:t>If MZ twins have a higher concordance rate than DZ twins it indicates a genetic basis for that behaviour</a:t>
            </a:r>
            <a:endParaRPr lang="en-GB" sz="2400" dirty="0">
              <a:solidFill>
                <a:prstClr val="black"/>
              </a:solidFill>
            </a:endParaRPr>
          </a:p>
          <a:p>
            <a:endParaRPr lang="en-GB" dirty="0"/>
          </a:p>
        </p:txBody>
      </p:sp>
    </p:spTree>
    <p:extLst>
      <p:ext uri="{BB962C8B-B14F-4D97-AF65-F5344CB8AC3E}">
        <p14:creationId xmlns:p14="http://schemas.microsoft.com/office/powerpoint/2010/main" val="274696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Twin studies </a:t>
            </a:r>
            <a:endParaRPr lang="en-GB" dirty="0"/>
          </a:p>
        </p:txBody>
      </p:sp>
      <p:sp>
        <p:nvSpPr>
          <p:cNvPr id="3" name="Content Placeholder 2"/>
          <p:cNvSpPr>
            <a:spLocks noGrp="1"/>
          </p:cNvSpPr>
          <p:nvPr>
            <p:ph idx="1"/>
          </p:nvPr>
        </p:nvSpPr>
        <p:spPr/>
        <p:txBody>
          <a:bodyPr/>
          <a:lstStyle/>
          <a:p>
            <a:r>
              <a:rPr lang="en-GB" dirty="0" smtClean="0"/>
              <a:t>Try the quiz</a:t>
            </a:r>
            <a:endParaRPr lang="en-GB" dirty="0"/>
          </a:p>
        </p:txBody>
      </p:sp>
    </p:spTree>
    <p:extLst>
      <p:ext uri="{BB962C8B-B14F-4D97-AF65-F5344CB8AC3E}">
        <p14:creationId xmlns:p14="http://schemas.microsoft.com/office/powerpoint/2010/main" val="4266385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74" y="159856"/>
            <a:ext cx="11148527" cy="1325563"/>
          </a:xfrm>
          <a:ln w="25400">
            <a:noFill/>
          </a:ln>
        </p:spPr>
        <p:txBody>
          <a:bodyPr>
            <a:normAutofit/>
          </a:bodyPr>
          <a:lstStyle/>
          <a:p>
            <a:r>
              <a:rPr lang="en-GB" dirty="0"/>
              <a:t>The </a:t>
            </a:r>
            <a:r>
              <a:rPr lang="en-GB" dirty="0" smtClean="0"/>
              <a:t>Biological Approach:</a:t>
            </a:r>
            <a:br>
              <a:rPr lang="en-GB" dirty="0" smtClean="0"/>
            </a:br>
            <a:r>
              <a:rPr lang="en-GB" sz="4000" b="1" dirty="0" smtClean="0"/>
              <a:t>Influence of genes on behaviour</a:t>
            </a:r>
            <a:endParaRPr lang="en-GB" sz="4000" b="1" dirty="0"/>
          </a:p>
        </p:txBody>
      </p:sp>
      <p:sp>
        <p:nvSpPr>
          <p:cNvPr id="3" name="Content Placeholder 2"/>
          <p:cNvSpPr>
            <a:spLocks noGrp="1"/>
          </p:cNvSpPr>
          <p:nvPr>
            <p:ph idx="1"/>
          </p:nvPr>
        </p:nvSpPr>
        <p:spPr>
          <a:xfrm>
            <a:off x="259712" y="1522586"/>
            <a:ext cx="11651241" cy="4355700"/>
          </a:xfrm>
        </p:spPr>
        <p:txBody>
          <a:bodyPr>
            <a:normAutofit fontScale="25000" lnSpcReduction="20000"/>
          </a:bodyPr>
          <a:lstStyle/>
          <a:p>
            <a:pPr marL="0" indent="0">
              <a:buNone/>
            </a:pPr>
            <a:r>
              <a:rPr lang="en-GB" sz="11200" b="1" u="sng" dirty="0" smtClean="0"/>
              <a:t>Evolution and Behaviour</a:t>
            </a:r>
            <a:endParaRPr lang="en-GB" sz="11200" dirty="0"/>
          </a:p>
          <a:p>
            <a:pPr algn="just"/>
            <a:r>
              <a:rPr lang="en-GB" sz="10400" dirty="0" smtClean="0"/>
              <a:t>Claimed that behavioural </a:t>
            </a:r>
            <a:r>
              <a:rPr lang="en-GB" sz="10400" dirty="0"/>
              <a:t>characteristics </a:t>
            </a:r>
            <a:r>
              <a:rPr lang="en-GB" sz="10400" dirty="0" smtClean="0"/>
              <a:t>have </a:t>
            </a:r>
            <a:r>
              <a:rPr lang="en-GB" sz="10400" dirty="0"/>
              <a:t>evolved </a:t>
            </a:r>
            <a:r>
              <a:rPr lang="en-GB" sz="10400" dirty="0" smtClean="0"/>
              <a:t>just like physical characteristics</a:t>
            </a:r>
          </a:p>
          <a:p>
            <a:pPr algn="just"/>
            <a:r>
              <a:rPr lang="en-GB" sz="10400" dirty="0" smtClean="0"/>
              <a:t>Process of </a:t>
            </a:r>
            <a:r>
              <a:rPr lang="en-GB" sz="10400" b="1" dirty="0" smtClean="0"/>
              <a:t>Natural Selection </a:t>
            </a:r>
            <a:r>
              <a:rPr lang="en-GB" sz="10400" dirty="0" smtClean="0"/>
              <a:t>- </a:t>
            </a:r>
            <a:r>
              <a:rPr lang="en-GB" sz="10400" dirty="0"/>
              <a:t>behavioural characteristics which were more </a:t>
            </a:r>
            <a:r>
              <a:rPr lang="en-GB" sz="10400" b="1" i="1" dirty="0"/>
              <a:t>adapted</a:t>
            </a:r>
            <a:r>
              <a:rPr lang="en-GB" sz="10400" dirty="0"/>
              <a:t> to the environment (i.e. they helped the individuals to survive and to reproduce) were the ones which were passed on through genes </a:t>
            </a:r>
            <a:r>
              <a:rPr lang="en-GB" sz="10400" dirty="0" smtClean="0"/>
              <a:t>onto </a:t>
            </a:r>
            <a:r>
              <a:rPr lang="en-GB" sz="10400" dirty="0"/>
              <a:t>successive </a:t>
            </a:r>
            <a:r>
              <a:rPr lang="en-GB" sz="10400" dirty="0" smtClean="0"/>
              <a:t>generations</a:t>
            </a:r>
          </a:p>
          <a:p>
            <a:pPr algn="just"/>
            <a:r>
              <a:rPr lang="en-GB" sz="10400" dirty="0" smtClean="0"/>
              <a:t>For example greater intelligence </a:t>
            </a:r>
            <a:r>
              <a:rPr lang="en-GB" sz="10400" dirty="0"/>
              <a:t>and aggression </a:t>
            </a:r>
            <a:r>
              <a:rPr lang="en-GB" sz="10400" dirty="0" smtClean="0"/>
              <a:t>increased </a:t>
            </a:r>
            <a:r>
              <a:rPr lang="en-GB" sz="10400" dirty="0"/>
              <a:t>the chances of </a:t>
            </a:r>
            <a:r>
              <a:rPr lang="en-GB" sz="10400" dirty="0" smtClean="0"/>
              <a:t>survival. Individuals possessing these traits would have been reproductively successful and so passed </a:t>
            </a:r>
            <a:r>
              <a:rPr lang="en-GB" sz="10400" dirty="0"/>
              <a:t>on why these </a:t>
            </a:r>
            <a:r>
              <a:rPr lang="en-GB" sz="10400" dirty="0" smtClean="0"/>
              <a:t>characteristics, generation after generation, which is why they are </a:t>
            </a:r>
            <a:r>
              <a:rPr lang="en-GB" sz="10400" dirty="0"/>
              <a:t>still seen amongst the population today.</a:t>
            </a:r>
          </a:p>
          <a:p>
            <a:r>
              <a:rPr lang="en-GB" sz="10400" dirty="0" smtClean="0"/>
              <a:t>Conversely individuals </a:t>
            </a:r>
            <a:r>
              <a:rPr lang="en-GB" sz="10400" dirty="0"/>
              <a:t>without these adaptive characteristics </a:t>
            </a:r>
            <a:r>
              <a:rPr lang="en-GB" sz="10400" dirty="0" smtClean="0"/>
              <a:t>                                                                        were </a:t>
            </a:r>
            <a:r>
              <a:rPr lang="en-GB" sz="10400" dirty="0"/>
              <a:t>unable to survive and </a:t>
            </a:r>
            <a:r>
              <a:rPr lang="en-GB" sz="10400" dirty="0" smtClean="0"/>
              <a:t>reproduce </a:t>
            </a:r>
            <a:r>
              <a:rPr lang="en-GB" sz="11200" dirty="0" smtClean="0"/>
              <a:t>.</a:t>
            </a:r>
          </a:p>
          <a:p>
            <a:endParaRPr lang="en-GB" b="1" u="sng" dirty="0"/>
          </a:p>
          <a:p>
            <a:pPr marL="0" indent="0">
              <a:buNone/>
            </a:pPr>
            <a:endParaRPr lang="en-GB" dirty="0"/>
          </a:p>
          <a:p>
            <a:endParaRPr lang="en-GB" b="1" dirty="0" smtClean="0"/>
          </a:p>
        </p:txBody>
      </p:sp>
      <p:cxnSp>
        <p:nvCxnSpPr>
          <p:cNvPr id="5" name="Straight Connector 4"/>
          <p:cNvCxnSpPr/>
          <p:nvPr/>
        </p:nvCxnSpPr>
        <p:spPr>
          <a:xfrm>
            <a:off x="205273" y="1427586"/>
            <a:ext cx="11607283"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3075" name="irc_mi" descr="http://thetruthwins.com/wp-content/uploads/2014/01/Evolution-Photo-by-Tkgd2007-450x281.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5119" y="4785543"/>
            <a:ext cx="3387436" cy="1947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081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sz="2200" dirty="0"/>
              <a:t>Write a paragraph in your own words explaining the process of </a:t>
            </a:r>
            <a:r>
              <a:rPr lang="en-GB" sz="2200" dirty="0" smtClean="0"/>
              <a:t>evolution. </a:t>
            </a:r>
          </a:p>
          <a:p>
            <a:endParaRPr lang="en-GB" sz="2200" dirty="0"/>
          </a:p>
          <a:p>
            <a:r>
              <a:rPr lang="en-GB" sz="2200" dirty="0" smtClean="0"/>
              <a:t>Explain how the following behaviours could promote survival, according to an evolutionary psychologist. </a:t>
            </a:r>
          </a:p>
          <a:p>
            <a:endParaRPr lang="en-GB" sz="2200" dirty="0"/>
          </a:p>
          <a:p>
            <a:r>
              <a:rPr lang="en-GB" sz="2200" dirty="0" smtClean="0"/>
              <a:t>Phobias</a:t>
            </a:r>
          </a:p>
          <a:p>
            <a:endParaRPr lang="en-GB" sz="2200" dirty="0"/>
          </a:p>
          <a:p>
            <a:r>
              <a:rPr lang="en-GB" sz="2200" dirty="0" smtClean="0"/>
              <a:t>Obsessive compulsive disorder</a:t>
            </a:r>
          </a:p>
          <a:p>
            <a:endParaRPr lang="en-GB" sz="2200" dirty="0"/>
          </a:p>
          <a:p>
            <a:r>
              <a:rPr lang="en-GB" sz="2200" dirty="0" smtClean="0"/>
              <a:t>Prejudice</a:t>
            </a:r>
          </a:p>
          <a:p>
            <a:endParaRPr lang="en-GB" sz="2200" dirty="0"/>
          </a:p>
          <a:p>
            <a:endParaRPr lang="en-GB" sz="2200" dirty="0" smtClean="0"/>
          </a:p>
          <a:p>
            <a:endParaRPr lang="en-GB" sz="2200" dirty="0"/>
          </a:p>
          <a:p>
            <a:endParaRPr lang="en-GB" dirty="0"/>
          </a:p>
          <a:p>
            <a:endParaRPr lang="en-GB" dirty="0"/>
          </a:p>
        </p:txBody>
      </p:sp>
    </p:spTree>
    <p:extLst>
      <p:ext uri="{BB962C8B-B14F-4D97-AF65-F5344CB8AC3E}">
        <p14:creationId xmlns:p14="http://schemas.microsoft.com/office/powerpoint/2010/main" val="993761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74" y="159856"/>
            <a:ext cx="11148527" cy="1325563"/>
          </a:xfrm>
          <a:ln w="25400">
            <a:noFill/>
          </a:ln>
        </p:spPr>
        <p:txBody>
          <a:bodyPr>
            <a:normAutofit/>
          </a:bodyPr>
          <a:lstStyle/>
          <a:p>
            <a:r>
              <a:rPr lang="en-GB" dirty="0"/>
              <a:t>The </a:t>
            </a:r>
            <a:r>
              <a:rPr lang="en-GB" dirty="0" smtClean="0"/>
              <a:t>Biological Approach:</a:t>
            </a:r>
            <a:br>
              <a:rPr lang="en-GB" dirty="0" smtClean="0"/>
            </a:br>
            <a:r>
              <a:rPr lang="en-GB" sz="4000" b="1" dirty="0" smtClean="0"/>
              <a:t>Influence of biological structures on behaviour</a:t>
            </a:r>
            <a:endParaRPr lang="en-GB" sz="4000" b="1" dirty="0"/>
          </a:p>
        </p:txBody>
      </p:sp>
      <p:sp>
        <p:nvSpPr>
          <p:cNvPr id="3" name="Content Placeholder 2"/>
          <p:cNvSpPr>
            <a:spLocks noGrp="1"/>
          </p:cNvSpPr>
          <p:nvPr>
            <p:ph idx="1"/>
          </p:nvPr>
        </p:nvSpPr>
        <p:spPr>
          <a:xfrm>
            <a:off x="259711" y="1522585"/>
            <a:ext cx="7162368" cy="5080095"/>
          </a:xfrm>
        </p:spPr>
        <p:txBody>
          <a:bodyPr>
            <a:normAutofit fontScale="92500" lnSpcReduction="10000"/>
          </a:bodyPr>
          <a:lstStyle/>
          <a:p>
            <a:pPr marL="0" indent="0">
              <a:buNone/>
            </a:pPr>
            <a:r>
              <a:rPr lang="en-GB" sz="3000" b="1" u="sng" dirty="0" smtClean="0"/>
              <a:t>The Brain</a:t>
            </a:r>
          </a:p>
          <a:p>
            <a:pPr marL="0" indent="0">
              <a:spcAft>
                <a:spcPts val="0"/>
              </a:spcAft>
              <a:buNone/>
            </a:pPr>
            <a:r>
              <a:rPr lang="en-GB" dirty="0" smtClean="0">
                <a:ea typeface="Times New Roman"/>
                <a:cs typeface="Times New Roman"/>
              </a:rPr>
              <a:t>Divided </a:t>
            </a:r>
            <a:r>
              <a:rPr lang="en-GB" dirty="0">
                <a:ea typeface="Times New Roman"/>
                <a:cs typeface="Times New Roman"/>
              </a:rPr>
              <a:t>into different </a:t>
            </a:r>
            <a:r>
              <a:rPr lang="en-GB" dirty="0" smtClean="0">
                <a:ea typeface="Times New Roman"/>
                <a:cs typeface="Times New Roman"/>
              </a:rPr>
              <a:t>structures</a:t>
            </a:r>
            <a:endParaRPr lang="en-GB" dirty="0" smtClean="0">
              <a:latin typeface="Arial"/>
              <a:ea typeface="Times New Roman"/>
              <a:cs typeface="Times New Roman"/>
            </a:endParaRPr>
          </a:p>
          <a:p>
            <a:pPr>
              <a:spcAft>
                <a:spcPts val="0"/>
              </a:spcAft>
            </a:pPr>
            <a:r>
              <a:rPr lang="en-GB" b="1" dirty="0" smtClean="0">
                <a:ea typeface="Times New Roman"/>
                <a:cs typeface="Times New Roman"/>
              </a:rPr>
              <a:t>Brainstem</a:t>
            </a:r>
            <a:r>
              <a:rPr lang="en-GB" dirty="0" smtClean="0">
                <a:latin typeface="Arial"/>
                <a:ea typeface="Times New Roman"/>
                <a:cs typeface="Times New Roman"/>
              </a:rPr>
              <a:t> - </a:t>
            </a:r>
            <a:r>
              <a:rPr lang="en-GB" dirty="0" smtClean="0">
                <a:ea typeface="Times New Roman"/>
                <a:cs typeface="Times New Roman"/>
              </a:rPr>
              <a:t>vital </a:t>
            </a:r>
            <a:r>
              <a:rPr lang="en-GB" dirty="0">
                <a:ea typeface="Times New Roman"/>
                <a:cs typeface="Times New Roman"/>
              </a:rPr>
              <a:t>functions such as breathing and heartbeat</a:t>
            </a:r>
            <a:endParaRPr lang="en-GB" dirty="0">
              <a:latin typeface="Arial"/>
              <a:ea typeface="Times New Roman"/>
              <a:cs typeface="Times New Roman"/>
            </a:endParaRPr>
          </a:p>
          <a:p>
            <a:pPr>
              <a:spcAft>
                <a:spcPts val="0"/>
              </a:spcAft>
            </a:pPr>
            <a:r>
              <a:rPr lang="en-GB" b="1" dirty="0">
                <a:ea typeface="Times New Roman"/>
                <a:cs typeface="Times New Roman"/>
              </a:rPr>
              <a:t>Limbic System </a:t>
            </a:r>
            <a:r>
              <a:rPr lang="en-GB" dirty="0" smtClean="0">
                <a:ea typeface="Times New Roman"/>
                <a:cs typeface="Times New Roman"/>
              </a:rPr>
              <a:t>- responsible </a:t>
            </a:r>
            <a:r>
              <a:rPr lang="en-GB" dirty="0">
                <a:ea typeface="Times New Roman"/>
                <a:cs typeface="Times New Roman"/>
              </a:rPr>
              <a:t>for sexual and emotional </a:t>
            </a:r>
            <a:r>
              <a:rPr lang="en-GB" dirty="0" smtClean="0">
                <a:ea typeface="Times New Roman"/>
                <a:cs typeface="Times New Roman"/>
              </a:rPr>
              <a:t>behaviour</a:t>
            </a:r>
            <a:endParaRPr lang="en-GB" dirty="0">
              <a:latin typeface="Arial"/>
              <a:ea typeface="Times New Roman"/>
              <a:cs typeface="Times New Roman"/>
            </a:endParaRPr>
          </a:p>
          <a:p>
            <a:pPr>
              <a:spcAft>
                <a:spcPts val="0"/>
              </a:spcAft>
            </a:pPr>
            <a:r>
              <a:rPr lang="en-GB" b="1" dirty="0" smtClean="0">
                <a:ea typeface="Times New Roman"/>
                <a:cs typeface="Times New Roman"/>
              </a:rPr>
              <a:t>Cerebrum-</a:t>
            </a:r>
            <a:r>
              <a:rPr lang="en-GB" dirty="0" smtClean="0">
                <a:ea typeface="Times New Roman"/>
                <a:cs typeface="Times New Roman"/>
              </a:rPr>
              <a:t> higher </a:t>
            </a:r>
            <a:r>
              <a:rPr lang="en-GB" dirty="0">
                <a:ea typeface="Times New Roman"/>
                <a:cs typeface="Times New Roman"/>
              </a:rPr>
              <a:t>order functions like thinking and language</a:t>
            </a:r>
            <a:endParaRPr lang="en-GB" dirty="0">
              <a:latin typeface="Arial"/>
              <a:ea typeface="Times New Roman"/>
              <a:cs typeface="Times New Roman"/>
            </a:endParaRPr>
          </a:p>
          <a:p>
            <a:pPr lvl="1"/>
            <a:r>
              <a:rPr lang="en-GB" dirty="0">
                <a:ea typeface="Times New Roman"/>
                <a:cs typeface="Times New Roman"/>
              </a:rPr>
              <a:t>Cerebrum is further divided </a:t>
            </a:r>
            <a:r>
              <a:rPr lang="en-GB" dirty="0" smtClean="0">
                <a:latin typeface="Arial"/>
                <a:ea typeface="Times New Roman"/>
                <a:cs typeface="Times New Roman"/>
              </a:rPr>
              <a:t>into </a:t>
            </a:r>
            <a:r>
              <a:rPr lang="en-GB" dirty="0" smtClean="0">
                <a:ea typeface="Times New Roman"/>
                <a:cs typeface="Times New Roman"/>
              </a:rPr>
              <a:t>two hemispheres</a:t>
            </a:r>
            <a:r>
              <a:rPr lang="en-GB" dirty="0" smtClean="0">
                <a:latin typeface="Arial"/>
                <a:ea typeface="Times New Roman"/>
                <a:cs typeface="Times New Roman"/>
              </a:rPr>
              <a:t> - </a:t>
            </a:r>
            <a:r>
              <a:rPr lang="en-GB" dirty="0" smtClean="0">
                <a:ea typeface="Times New Roman"/>
                <a:cs typeface="Times New Roman"/>
              </a:rPr>
              <a:t>right </a:t>
            </a:r>
            <a:r>
              <a:rPr lang="en-GB" dirty="0">
                <a:ea typeface="Times New Roman"/>
                <a:cs typeface="Times New Roman"/>
              </a:rPr>
              <a:t>and left </a:t>
            </a:r>
            <a:r>
              <a:rPr lang="en-GB" dirty="0" smtClean="0">
                <a:ea typeface="Times New Roman"/>
                <a:cs typeface="Times New Roman"/>
              </a:rPr>
              <a:t>each further divided into four lobes </a:t>
            </a:r>
            <a:endParaRPr lang="en-GB" dirty="0">
              <a:latin typeface="Arial"/>
              <a:ea typeface="Times New Roman"/>
              <a:cs typeface="Times New Roman"/>
            </a:endParaRPr>
          </a:p>
          <a:p>
            <a:pPr lvl="2"/>
            <a:r>
              <a:rPr lang="en-GB" dirty="0" smtClean="0">
                <a:ea typeface="Times New Roman"/>
                <a:cs typeface="Times New Roman"/>
              </a:rPr>
              <a:t>Frontal Lobe; </a:t>
            </a:r>
            <a:r>
              <a:rPr lang="en-GB" dirty="0" smtClean="0"/>
              <a:t>Occipital </a:t>
            </a:r>
            <a:r>
              <a:rPr lang="en-GB" dirty="0"/>
              <a:t>Lobe; Parietal Lobe and Temporal Lobe. </a:t>
            </a:r>
            <a:endParaRPr lang="en-GB" dirty="0" smtClean="0"/>
          </a:p>
          <a:p>
            <a:r>
              <a:rPr lang="en-GB" dirty="0" smtClean="0"/>
              <a:t>Claimed that activation of certain areas of the brain is linked with certain behaviours</a:t>
            </a:r>
            <a:endParaRPr lang="en-GB" dirty="0"/>
          </a:p>
          <a:p>
            <a:endParaRPr lang="en-GB" b="1" u="sng" dirty="0" smtClean="0"/>
          </a:p>
          <a:p>
            <a:pPr marL="0" indent="0">
              <a:buNone/>
            </a:pPr>
            <a:endParaRPr lang="en-GB" dirty="0"/>
          </a:p>
          <a:p>
            <a:endParaRPr lang="en-GB" b="1" dirty="0" smtClean="0"/>
          </a:p>
        </p:txBody>
      </p:sp>
      <p:cxnSp>
        <p:nvCxnSpPr>
          <p:cNvPr id="5" name="Straight Connector 4"/>
          <p:cNvCxnSpPr/>
          <p:nvPr/>
        </p:nvCxnSpPr>
        <p:spPr>
          <a:xfrm>
            <a:off x="205273" y="1427586"/>
            <a:ext cx="11607283"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3074" name="Picture 2" descr="http://brainathlete.com/wp-content/uploads/2011/10/brain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2651" y="1631126"/>
            <a:ext cx="4519911" cy="4547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8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a:t>Go to </a:t>
            </a:r>
            <a:r>
              <a:rPr lang="en-GB" dirty="0" err="1"/>
              <a:t>GoL</a:t>
            </a:r>
            <a:r>
              <a:rPr lang="en-GB" dirty="0"/>
              <a:t> and </a:t>
            </a:r>
            <a:r>
              <a:rPr lang="en-GB" dirty="0" smtClean="0"/>
              <a:t>download </a:t>
            </a:r>
            <a:r>
              <a:rPr lang="en-GB" dirty="0"/>
              <a:t>the “brain” activity to </a:t>
            </a:r>
            <a:r>
              <a:rPr lang="en-GB" dirty="0" smtClean="0"/>
              <a:t>your own user area. </a:t>
            </a:r>
          </a:p>
          <a:p>
            <a:endParaRPr lang="en-GB" dirty="0"/>
          </a:p>
          <a:p>
            <a:r>
              <a:rPr lang="en-GB" dirty="0" smtClean="0"/>
              <a:t>Fill in the gaps, and save the completed version. </a:t>
            </a:r>
            <a:endParaRPr lang="en-GB" dirty="0"/>
          </a:p>
        </p:txBody>
      </p:sp>
    </p:spTree>
    <p:extLst>
      <p:ext uri="{BB962C8B-B14F-4D97-AF65-F5344CB8AC3E}">
        <p14:creationId xmlns:p14="http://schemas.microsoft.com/office/powerpoint/2010/main" val="3114719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http://biotechlearn.org.nz/var/biotechlearn/storage/images/focus_stories/transgenic_cows/images/a_nerve_cell/219060-1-eng-AU/a_nerve_cell_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653" y="3123210"/>
            <a:ext cx="4755078" cy="230770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kurzweilai.net/images/Peripheral-nervous-syste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208" y="2574045"/>
            <a:ext cx="4282089" cy="40555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05274" y="159856"/>
            <a:ext cx="11148527" cy="1325563"/>
          </a:xfrm>
          <a:ln w="25400">
            <a:noFill/>
          </a:ln>
        </p:spPr>
        <p:txBody>
          <a:bodyPr>
            <a:normAutofit/>
          </a:bodyPr>
          <a:lstStyle/>
          <a:p>
            <a:r>
              <a:rPr lang="en-GB" dirty="0"/>
              <a:t>The </a:t>
            </a:r>
            <a:r>
              <a:rPr lang="en-GB" dirty="0" smtClean="0"/>
              <a:t>Biological Approach:</a:t>
            </a:r>
            <a:br>
              <a:rPr lang="en-GB" dirty="0" smtClean="0"/>
            </a:br>
            <a:r>
              <a:rPr lang="en-GB" sz="4000" b="1" dirty="0" smtClean="0"/>
              <a:t>Influence of biological structures on behaviour</a:t>
            </a:r>
            <a:endParaRPr lang="en-GB" sz="4000" b="1" dirty="0"/>
          </a:p>
        </p:txBody>
      </p:sp>
      <p:sp>
        <p:nvSpPr>
          <p:cNvPr id="3" name="Content Placeholder 2"/>
          <p:cNvSpPr>
            <a:spLocks noGrp="1"/>
          </p:cNvSpPr>
          <p:nvPr>
            <p:ph idx="1"/>
          </p:nvPr>
        </p:nvSpPr>
        <p:spPr>
          <a:xfrm>
            <a:off x="259712" y="1522586"/>
            <a:ext cx="6053409" cy="1600624"/>
          </a:xfrm>
        </p:spPr>
        <p:txBody>
          <a:bodyPr>
            <a:normAutofit fontScale="92500" lnSpcReduction="20000"/>
          </a:bodyPr>
          <a:lstStyle/>
          <a:p>
            <a:pPr marL="0" indent="0">
              <a:buNone/>
            </a:pPr>
            <a:r>
              <a:rPr lang="en-GB" b="1" u="sng" dirty="0"/>
              <a:t>Neurons and the Nervous </a:t>
            </a:r>
            <a:r>
              <a:rPr lang="en-GB" b="1" u="sng" dirty="0" smtClean="0"/>
              <a:t>System</a:t>
            </a:r>
          </a:p>
          <a:p>
            <a:r>
              <a:rPr lang="en-GB" dirty="0"/>
              <a:t>CNS consists of the brain and spinal cord</a:t>
            </a:r>
          </a:p>
          <a:p>
            <a:r>
              <a:rPr lang="en-GB" dirty="0"/>
              <a:t>PNS consists of all other neurons across the </a:t>
            </a:r>
            <a:r>
              <a:rPr lang="en-GB" dirty="0" smtClean="0"/>
              <a:t>body</a:t>
            </a:r>
            <a:endParaRPr lang="en-GB" b="1" u="sng" dirty="0"/>
          </a:p>
          <a:p>
            <a:pPr marL="0" indent="0">
              <a:buNone/>
            </a:pPr>
            <a:endParaRPr lang="en-GB" dirty="0"/>
          </a:p>
          <a:p>
            <a:endParaRPr lang="en-GB" b="1" dirty="0" smtClean="0"/>
          </a:p>
        </p:txBody>
      </p:sp>
      <p:cxnSp>
        <p:nvCxnSpPr>
          <p:cNvPr id="5" name="Straight Connector 4"/>
          <p:cNvCxnSpPr/>
          <p:nvPr/>
        </p:nvCxnSpPr>
        <p:spPr>
          <a:xfrm>
            <a:off x="205273" y="1427586"/>
            <a:ext cx="11607283"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4106" name="Picture 10" descr="http://s2.hubimg.com/u/8341045_f520.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2174" y="5046826"/>
            <a:ext cx="4969735" cy="16983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378477" y="2962538"/>
            <a:ext cx="3111336" cy="461665"/>
          </a:xfrm>
          <a:prstGeom prst="rect">
            <a:avLst/>
          </a:prstGeom>
          <a:noFill/>
        </p:spPr>
        <p:txBody>
          <a:bodyPr wrap="square" rtlCol="0">
            <a:spAutoFit/>
          </a:bodyPr>
          <a:lstStyle/>
          <a:p>
            <a:r>
              <a:rPr lang="en-GB" sz="2400" b="1" dirty="0" smtClean="0">
                <a:solidFill>
                  <a:srgbClr val="7030A0"/>
                </a:solidFill>
              </a:rPr>
              <a:t>Neuron (Nerve Cell)</a:t>
            </a:r>
            <a:endParaRPr lang="en-GB" sz="2400" b="1" dirty="0">
              <a:solidFill>
                <a:srgbClr val="7030A0"/>
              </a:solidFill>
            </a:endParaRPr>
          </a:p>
        </p:txBody>
      </p:sp>
      <p:sp>
        <p:nvSpPr>
          <p:cNvPr id="10" name="TextBox 9"/>
          <p:cNvSpPr txBox="1"/>
          <p:nvPr/>
        </p:nvSpPr>
        <p:spPr>
          <a:xfrm>
            <a:off x="5946728" y="4702579"/>
            <a:ext cx="3375181" cy="830997"/>
          </a:xfrm>
          <a:prstGeom prst="rect">
            <a:avLst/>
          </a:prstGeom>
          <a:noFill/>
        </p:spPr>
        <p:txBody>
          <a:bodyPr wrap="square" rtlCol="0">
            <a:spAutoFit/>
          </a:bodyPr>
          <a:lstStyle/>
          <a:p>
            <a:r>
              <a:rPr lang="en-GB" sz="2400" b="1" dirty="0" smtClean="0">
                <a:solidFill>
                  <a:srgbClr val="7030A0"/>
                </a:solidFill>
              </a:rPr>
              <a:t>Neurons communication                         via Synapse</a:t>
            </a:r>
            <a:endParaRPr lang="en-GB" sz="2400" b="1" dirty="0">
              <a:solidFill>
                <a:srgbClr val="7030A0"/>
              </a:solidFill>
            </a:endParaRPr>
          </a:p>
        </p:txBody>
      </p:sp>
      <p:sp>
        <p:nvSpPr>
          <p:cNvPr id="11" name="TextBox 10"/>
          <p:cNvSpPr txBox="1"/>
          <p:nvPr/>
        </p:nvSpPr>
        <p:spPr>
          <a:xfrm>
            <a:off x="2858022" y="2985029"/>
            <a:ext cx="3367557" cy="461665"/>
          </a:xfrm>
          <a:prstGeom prst="rect">
            <a:avLst/>
          </a:prstGeom>
          <a:noFill/>
        </p:spPr>
        <p:txBody>
          <a:bodyPr wrap="square" rtlCol="0">
            <a:spAutoFit/>
          </a:bodyPr>
          <a:lstStyle/>
          <a:p>
            <a:r>
              <a:rPr lang="en-GB" sz="2400" b="1" dirty="0" smtClean="0">
                <a:solidFill>
                  <a:srgbClr val="FF0000"/>
                </a:solidFill>
              </a:rPr>
              <a:t>Central Nervous System</a:t>
            </a:r>
            <a:endParaRPr lang="en-GB" sz="2400" b="1" dirty="0">
              <a:solidFill>
                <a:srgbClr val="FF0000"/>
              </a:solidFill>
            </a:endParaRPr>
          </a:p>
        </p:txBody>
      </p:sp>
      <p:sp>
        <p:nvSpPr>
          <p:cNvPr id="12" name="TextBox 11"/>
          <p:cNvSpPr txBox="1"/>
          <p:nvPr/>
        </p:nvSpPr>
        <p:spPr>
          <a:xfrm>
            <a:off x="314781" y="6167944"/>
            <a:ext cx="3820820" cy="461665"/>
          </a:xfrm>
          <a:prstGeom prst="rect">
            <a:avLst/>
          </a:prstGeom>
          <a:noFill/>
        </p:spPr>
        <p:txBody>
          <a:bodyPr wrap="square" rtlCol="0">
            <a:spAutoFit/>
          </a:bodyPr>
          <a:lstStyle/>
          <a:p>
            <a:pPr algn="r"/>
            <a:r>
              <a:rPr lang="en-GB" sz="2400" b="1" dirty="0" smtClean="0">
                <a:solidFill>
                  <a:schemeClr val="accent5">
                    <a:lumMod val="50000"/>
                  </a:schemeClr>
                </a:solidFill>
              </a:rPr>
              <a:t>Peripheral Nervous System</a:t>
            </a:r>
            <a:endParaRPr lang="en-GB" sz="2400" b="1" dirty="0">
              <a:solidFill>
                <a:schemeClr val="accent5">
                  <a:lumMod val="50000"/>
                </a:schemeClr>
              </a:solidFill>
            </a:endParaRPr>
          </a:p>
        </p:txBody>
      </p:sp>
      <p:sp>
        <p:nvSpPr>
          <p:cNvPr id="13" name="Content Placeholder 2"/>
          <p:cNvSpPr txBox="1">
            <a:spLocks/>
          </p:cNvSpPr>
          <p:nvPr/>
        </p:nvSpPr>
        <p:spPr>
          <a:xfrm>
            <a:off x="6044540" y="1436918"/>
            <a:ext cx="6329549" cy="21398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Messages throughout the CNS and PNS are sent via neurons. These are nerve cells which communication with one another via electrical and chemical signals.</a:t>
            </a:r>
            <a:endParaRPr lang="en-GB" b="1" u="sng" dirty="0" smtClean="0"/>
          </a:p>
          <a:p>
            <a:pPr marL="0" indent="0">
              <a:buFont typeface="Arial" panose="020B0604020202020204" pitchFamily="34" charset="0"/>
              <a:buNone/>
            </a:pPr>
            <a:endParaRPr lang="en-GB" dirty="0" smtClean="0"/>
          </a:p>
          <a:p>
            <a:endParaRPr lang="en-GB" b="1" dirty="0" smtClean="0"/>
          </a:p>
        </p:txBody>
      </p:sp>
    </p:spTree>
    <p:extLst>
      <p:ext uri="{BB962C8B-B14F-4D97-AF65-F5344CB8AC3E}">
        <p14:creationId xmlns:p14="http://schemas.microsoft.com/office/powerpoint/2010/main" val="219409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74" y="159856"/>
            <a:ext cx="11148527" cy="1325563"/>
          </a:xfrm>
          <a:ln w="25400">
            <a:noFill/>
          </a:ln>
        </p:spPr>
        <p:txBody>
          <a:bodyPr>
            <a:normAutofit/>
          </a:bodyPr>
          <a:lstStyle/>
          <a:p>
            <a:r>
              <a:rPr lang="en-GB" dirty="0"/>
              <a:t>The </a:t>
            </a:r>
            <a:r>
              <a:rPr lang="en-GB" dirty="0" smtClean="0"/>
              <a:t>Biological Approach:</a:t>
            </a:r>
            <a:br>
              <a:rPr lang="en-GB" dirty="0" smtClean="0"/>
            </a:br>
            <a:r>
              <a:rPr lang="en-GB" sz="4000" b="1" dirty="0" smtClean="0"/>
              <a:t>Influence of neurochemistry on behaviour</a:t>
            </a:r>
            <a:endParaRPr lang="en-GB" sz="4000" b="1" dirty="0"/>
          </a:p>
        </p:txBody>
      </p:sp>
      <p:sp>
        <p:nvSpPr>
          <p:cNvPr id="3" name="Content Placeholder 2"/>
          <p:cNvSpPr>
            <a:spLocks noGrp="1"/>
          </p:cNvSpPr>
          <p:nvPr>
            <p:ph idx="1"/>
          </p:nvPr>
        </p:nvSpPr>
        <p:spPr>
          <a:xfrm>
            <a:off x="259711" y="1522585"/>
            <a:ext cx="7162368" cy="5080095"/>
          </a:xfrm>
        </p:spPr>
        <p:txBody>
          <a:bodyPr>
            <a:normAutofit lnSpcReduction="10000"/>
          </a:bodyPr>
          <a:lstStyle/>
          <a:p>
            <a:pPr marL="0" indent="0">
              <a:buNone/>
            </a:pPr>
            <a:r>
              <a:rPr lang="en-GB" sz="3000" b="1" u="sng" dirty="0" smtClean="0"/>
              <a:t>Neurotransmitters</a:t>
            </a:r>
          </a:p>
          <a:p>
            <a:r>
              <a:rPr lang="en-GB" dirty="0" smtClean="0"/>
              <a:t>Neurons </a:t>
            </a:r>
            <a:r>
              <a:rPr lang="en-GB" dirty="0"/>
              <a:t>communicate </a:t>
            </a:r>
            <a:r>
              <a:rPr lang="en-GB" dirty="0" smtClean="0"/>
              <a:t>via </a:t>
            </a:r>
            <a:r>
              <a:rPr lang="en-GB" dirty="0"/>
              <a:t>chemicals called neurotransmitters.</a:t>
            </a:r>
          </a:p>
          <a:p>
            <a:r>
              <a:rPr lang="en-GB" dirty="0"/>
              <a:t>Some neurotransmitters are </a:t>
            </a:r>
            <a:r>
              <a:rPr lang="en-GB" i="1" dirty="0"/>
              <a:t>excitatory</a:t>
            </a:r>
            <a:r>
              <a:rPr lang="en-GB" dirty="0"/>
              <a:t> </a:t>
            </a:r>
            <a:r>
              <a:rPr lang="en-GB" dirty="0" smtClean="0"/>
              <a:t>neurotransmitters = activate </a:t>
            </a:r>
            <a:r>
              <a:rPr lang="en-GB" dirty="0"/>
              <a:t>an electrical signal in the receiving neuron</a:t>
            </a:r>
          </a:p>
          <a:p>
            <a:r>
              <a:rPr lang="en-GB" dirty="0"/>
              <a:t>Some neurotransmitters </a:t>
            </a:r>
            <a:r>
              <a:rPr lang="en-GB" i="1" dirty="0" smtClean="0"/>
              <a:t>inhibitory</a:t>
            </a:r>
            <a:r>
              <a:rPr lang="en-GB" dirty="0" smtClean="0"/>
              <a:t> neurotransmitters = don’t </a:t>
            </a:r>
            <a:r>
              <a:rPr lang="en-GB" dirty="0"/>
              <a:t>activate the receiving neuron </a:t>
            </a:r>
          </a:p>
          <a:p>
            <a:r>
              <a:rPr lang="en-GB" dirty="0" smtClean="0"/>
              <a:t>Claimed activity </a:t>
            </a:r>
            <a:r>
              <a:rPr lang="en-GB" dirty="0"/>
              <a:t>and levels of these neurotransmitters can influence people’s behaviours.</a:t>
            </a:r>
          </a:p>
          <a:p>
            <a:endParaRPr lang="en-GB" b="1" u="sng" dirty="0" smtClean="0"/>
          </a:p>
          <a:p>
            <a:pPr marL="0" indent="0">
              <a:buNone/>
            </a:pPr>
            <a:endParaRPr lang="en-GB" dirty="0"/>
          </a:p>
          <a:p>
            <a:endParaRPr lang="en-GB" b="1" dirty="0" smtClean="0"/>
          </a:p>
        </p:txBody>
      </p:sp>
      <p:cxnSp>
        <p:nvCxnSpPr>
          <p:cNvPr id="5" name="Straight Connector 4"/>
          <p:cNvCxnSpPr/>
          <p:nvPr/>
        </p:nvCxnSpPr>
        <p:spPr>
          <a:xfrm>
            <a:off x="205273" y="1427586"/>
            <a:ext cx="11607283"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4098" name="irc_mi" descr="http://prohealthinsight.com/wp-content/uploads/2014/08/Synapse.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757060" y="1902599"/>
            <a:ext cx="5434939" cy="441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7454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74" y="159856"/>
            <a:ext cx="11148527" cy="1325563"/>
          </a:xfrm>
          <a:ln w="25400">
            <a:noFill/>
          </a:ln>
        </p:spPr>
        <p:txBody>
          <a:bodyPr>
            <a:normAutofit/>
          </a:bodyPr>
          <a:lstStyle/>
          <a:p>
            <a:r>
              <a:rPr lang="en-GB" dirty="0"/>
              <a:t>The </a:t>
            </a:r>
            <a:r>
              <a:rPr lang="en-GB" dirty="0" smtClean="0"/>
              <a:t>Biological Approach:</a:t>
            </a:r>
            <a:br>
              <a:rPr lang="en-GB" dirty="0" smtClean="0"/>
            </a:br>
            <a:r>
              <a:rPr lang="en-GB" sz="4000" b="1" dirty="0" smtClean="0"/>
              <a:t>Influence of neurochemistry on behaviour</a:t>
            </a:r>
            <a:endParaRPr lang="en-GB" sz="4000" b="1" dirty="0"/>
          </a:p>
        </p:txBody>
      </p:sp>
      <p:sp>
        <p:nvSpPr>
          <p:cNvPr id="3" name="Content Placeholder 2"/>
          <p:cNvSpPr>
            <a:spLocks noGrp="1"/>
          </p:cNvSpPr>
          <p:nvPr>
            <p:ph idx="1"/>
          </p:nvPr>
        </p:nvSpPr>
        <p:spPr>
          <a:xfrm>
            <a:off x="259711" y="1522585"/>
            <a:ext cx="7019864" cy="5080095"/>
          </a:xfrm>
        </p:spPr>
        <p:txBody>
          <a:bodyPr>
            <a:normAutofit/>
          </a:bodyPr>
          <a:lstStyle/>
          <a:p>
            <a:pPr marL="0" indent="0">
              <a:buNone/>
            </a:pPr>
            <a:r>
              <a:rPr lang="en-GB" sz="3000" b="1" u="sng" dirty="0" smtClean="0"/>
              <a:t>Hormones</a:t>
            </a:r>
          </a:p>
          <a:p>
            <a:r>
              <a:rPr lang="en-GB" dirty="0"/>
              <a:t>C</a:t>
            </a:r>
            <a:r>
              <a:rPr lang="en-GB" dirty="0" smtClean="0"/>
              <a:t>hemicals </a:t>
            </a:r>
            <a:r>
              <a:rPr lang="en-GB" dirty="0"/>
              <a:t>which transmit messages in the body are </a:t>
            </a:r>
            <a:r>
              <a:rPr lang="en-GB" dirty="0" smtClean="0"/>
              <a:t>called hormones</a:t>
            </a:r>
            <a:endParaRPr lang="en-GB" dirty="0"/>
          </a:p>
          <a:p>
            <a:r>
              <a:rPr lang="en-GB" dirty="0"/>
              <a:t>Hormones are produced by glands of the endocrine system</a:t>
            </a:r>
          </a:p>
          <a:p>
            <a:r>
              <a:rPr lang="en-GB" dirty="0" smtClean="0"/>
              <a:t>Hormone release </a:t>
            </a:r>
            <a:r>
              <a:rPr lang="en-GB" dirty="0"/>
              <a:t>is triggered by a signal from the </a:t>
            </a:r>
            <a:r>
              <a:rPr lang="en-GB" dirty="0" smtClean="0"/>
              <a:t>brain. Causes the hormone to be secreted </a:t>
            </a:r>
            <a:r>
              <a:rPr lang="en-GB" dirty="0"/>
              <a:t>into the blood </a:t>
            </a:r>
            <a:r>
              <a:rPr lang="en-GB" dirty="0" smtClean="0"/>
              <a:t>stream. Travels </a:t>
            </a:r>
            <a:r>
              <a:rPr lang="en-GB" dirty="0"/>
              <a:t>to the required site in the body </a:t>
            </a:r>
            <a:r>
              <a:rPr lang="en-GB" dirty="0" smtClean="0"/>
              <a:t>and has its action.</a:t>
            </a:r>
            <a:endParaRPr lang="en-GB" dirty="0"/>
          </a:p>
          <a:p>
            <a:r>
              <a:rPr lang="en-GB" dirty="0" smtClean="0"/>
              <a:t>Claimed level </a:t>
            </a:r>
            <a:r>
              <a:rPr lang="en-GB" dirty="0"/>
              <a:t>of hormones in a person’s system can influence their behaviour</a:t>
            </a:r>
          </a:p>
          <a:p>
            <a:endParaRPr lang="en-GB" b="1" u="sng" dirty="0" smtClean="0"/>
          </a:p>
          <a:p>
            <a:pPr marL="0" indent="0">
              <a:buNone/>
            </a:pPr>
            <a:endParaRPr lang="en-GB" dirty="0"/>
          </a:p>
          <a:p>
            <a:endParaRPr lang="en-GB" b="1" dirty="0" smtClean="0"/>
          </a:p>
        </p:txBody>
      </p:sp>
      <p:cxnSp>
        <p:nvCxnSpPr>
          <p:cNvPr id="5" name="Straight Connector 4"/>
          <p:cNvCxnSpPr/>
          <p:nvPr/>
        </p:nvCxnSpPr>
        <p:spPr>
          <a:xfrm>
            <a:off x="205273" y="1427586"/>
            <a:ext cx="11607283"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5122" name="irc_mi" descr="http://www.csus.edu/indiv/l/loom/wk%209/hormone%20act.jpg">
            <a:hlinkClick r:id="rId2"/>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240609" y="1654959"/>
            <a:ext cx="4845079" cy="456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043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HORMONES</a:t>
            </a:r>
            <a:endParaRPr lang="en-GB" dirty="0"/>
          </a:p>
        </p:txBody>
      </p:sp>
      <p:sp>
        <p:nvSpPr>
          <p:cNvPr id="3" name="Content Placeholder 2"/>
          <p:cNvSpPr>
            <a:spLocks noGrp="1"/>
          </p:cNvSpPr>
          <p:nvPr>
            <p:ph idx="1"/>
          </p:nvPr>
        </p:nvSpPr>
        <p:spPr/>
        <p:txBody>
          <a:bodyPr/>
          <a:lstStyle/>
          <a:p>
            <a:r>
              <a:rPr lang="en-GB" dirty="0" smtClean="0"/>
              <a:t>1. Download the overview of the endocrine system (on </a:t>
            </a:r>
            <a:r>
              <a:rPr lang="en-GB" dirty="0" err="1" smtClean="0"/>
              <a:t>GoL</a:t>
            </a:r>
            <a:r>
              <a:rPr lang="en-GB" dirty="0" smtClean="0"/>
              <a:t>) and label it. </a:t>
            </a:r>
          </a:p>
          <a:p>
            <a:r>
              <a:rPr lang="en-GB" dirty="0" smtClean="0"/>
              <a:t>2 Write up a definition of “hormone” in your own words. </a:t>
            </a:r>
          </a:p>
          <a:p>
            <a:r>
              <a:rPr lang="en-GB" dirty="0" smtClean="0"/>
              <a:t>3. Find out what the function of two hormones are (could choose adrenaline, testosterone, oxytocin…) </a:t>
            </a:r>
          </a:p>
          <a:p>
            <a:endParaRPr lang="en-GB" dirty="0"/>
          </a:p>
        </p:txBody>
      </p:sp>
    </p:spTree>
    <p:extLst>
      <p:ext uri="{BB962C8B-B14F-4D97-AF65-F5344CB8AC3E}">
        <p14:creationId xmlns:p14="http://schemas.microsoft.com/office/powerpoint/2010/main" val="2327452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5273" y="366087"/>
            <a:ext cx="9144000" cy="918994"/>
          </a:xfrm>
        </p:spPr>
        <p:txBody>
          <a:bodyPr>
            <a:normAutofit fontScale="62500" lnSpcReduction="20000"/>
          </a:bodyPr>
          <a:lstStyle/>
          <a:p>
            <a:r>
              <a:rPr lang="en-GB" sz="11500" dirty="0" smtClean="0">
                <a:solidFill>
                  <a:srgbClr val="0070C0"/>
                </a:solidFill>
              </a:rPr>
              <a:t>BIOLOGICAL APPROACH</a:t>
            </a:r>
          </a:p>
          <a:p>
            <a:endParaRPr lang="en-GB" dirty="0"/>
          </a:p>
        </p:txBody>
      </p:sp>
      <p:pic>
        <p:nvPicPr>
          <p:cNvPr id="1032" name="Picture 8" descr="http://vecto2000.com/wp-content/uploads/2013/01/Design-material-brain-thinking-4-vector-material.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034125" y="4546508"/>
            <a:ext cx="2508260" cy="215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12" name="Straight Connector 11"/>
          <p:cNvCxnSpPr/>
          <p:nvPr/>
        </p:nvCxnSpPr>
        <p:spPr>
          <a:xfrm>
            <a:off x="205273" y="1427586"/>
            <a:ext cx="11607283"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14" name="irc_mi" descr="http://www.abemployersolutions.com/Images/Slide%20Pics/DNA/DNA%20strand%20istock.jpg"/>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3550724" y="4403843"/>
            <a:ext cx="224917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rc_mi" descr="http://blog.ways2awake.com/wp-content/uploads/2014/02/Human-Brain.png"/>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384753" y="4403845"/>
            <a:ext cx="2809711" cy="210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rc_mi" descr="http://prohealthinsight.com/wp-content/uploads/2014/08/Synapse.gif"/>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6132410" y="4426164"/>
            <a:ext cx="2607831" cy="2129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rc_mi" descr="http://www.csus.edu/indiv/l/loom/wk%209/hormone%20act.jpg">
            <a:hlinkClick r:id="rId10"/>
          </p:cNvPr>
          <p:cNvPicPr>
            <a:picLocks noChangeAspect="1" noChangeArrowheads="1"/>
          </p:cNvPicPr>
          <p:nvPr/>
        </p:nvPicPr>
        <p:blipFill>
          <a:blip r:embed="rId11" r:link="rId12" cstate="print">
            <a:extLst>
              <a:ext uri="{28A0092B-C50C-407E-A947-70E740481C1C}">
                <a14:useLocalDpi xmlns:a14="http://schemas.microsoft.com/office/drawing/2010/main" val="0"/>
              </a:ext>
            </a:extLst>
          </a:blip>
          <a:srcRect/>
          <a:stretch>
            <a:fillRect/>
          </a:stretch>
        </p:blipFill>
        <p:spPr bwMode="auto">
          <a:xfrm>
            <a:off x="9334006" y="4469274"/>
            <a:ext cx="2320265" cy="2185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43816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74" y="159856"/>
            <a:ext cx="11148527" cy="1325563"/>
          </a:xfrm>
          <a:ln w="25400">
            <a:noFill/>
          </a:ln>
        </p:spPr>
        <p:txBody>
          <a:bodyPr>
            <a:normAutofit/>
          </a:bodyPr>
          <a:lstStyle/>
          <a:p>
            <a:r>
              <a:rPr lang="en-GB" dirty="0"/>
              <a:t>The </a:t>
            </a:r>
            <a:r>
              <a:rPr lang="en-GB" dirty="0" smtClean="0"/>
              <a:t>Biological Approach:</a:t>
            </a:r>
            <a:br>
              <a:rPr lang="en-GB" dirty="0" smtClean="0"/>
            </a:br>
            <a:r>
              <a:rPr lang="en-GB" sz="4000" b="1" dirty="0" smtClean="0"/>
              <a:t>Evaluation of the Biological Approach</a:t>
            </a:r>
            <a:endParaRPr lang="en-GB" sz="4000" b="1" dirty="0"/>
          </a:p>
        </p:txBody>
      </p:sp>
      <p:sp>
        <p:nvSpPr>
          <p:cNvPr id="3" name="Content Placeholder 2"/>
          <p:cNvSpPr>
            <a:spLocks noGrp="1"/>
          </p:cNvSpPr>
          <p:nvPr>
            <p:ph idx="1"/>
          </p:nvPr>
        </p:nvSpPr>
        <p:spPr>
          <a:xfrm>
            <a:off x="944296" y="1536341"/>
            <a:ext cx="10408515" cy="5208845"/>
          </a:xfrm>
        </p:spPr>
        <p:txBody>
          <a:bodyPr>
            <a:normAutofit fontScale="25000" lnSpcReduction="20000"/>
          </a:bodyPr>
          <a:lstStyle/>
          <a:p>
            <a:pPr algn="just"/>
            <a:r>
              <a:rPr lang="en-GB" sz="9600" dirty="0" smtClean="0"/>
              <a:t>Scientific approach - uses </a:t>
            </a:r>
            <a:r>
              <a:rPr lang="en-GB" sz="9600" dirty="0"/>
              <a:t>controlled experimental methods and advanced technology to collect objective data about the brain or the levels of neurotransmitters, such as brain scanning. </a:t>
            </a:r>
            <a:r>
              <a:rPr lang="en-GB" sz="9600" dirty="0" smtClean="0"/>
              <a:t>Data = more </a:t>
            </a:r>
            <a:r>
              <a:rPr lang="en-GB" sz="9600" dirty="0"/>
              <a:t>valid as it is not open to bias </a:t>
            </a:r>
            <a:r>
              <a:rPr lang="en-GB" sz="9600" dirty="0" smtClean="0"/>
              <a:t>Furthermore  studies </a:t>
            </a:r>
            <a:r>
              <a:rPr lang="en-GB" sz="9600" dirty="0"/>
              <a:t>can be replicated to assess the reliability of the results.  </a:t>
            </a:r>
          </a:p>
          <a:p>
            <a:pPr algn="just"/>
            <a:r>
              <a:rPr lang="en-GB" sz="9600" dirty="0" smtClean="0"/>
              <a:t>Real-life </a:t>
            </a:r>
            <a:r>
              <a:rPr lang="en-GB" sz="9600" dirty="0"/>
              <a:t>application. </a:t>
            </a:r>
            <a:r>
              <a:rPr lang="en-GB" sz="9600" dirty="0" smtClean="0"/>
              <a:t>Drugs </a:t>
            </a:r>
            <a:r>
              <a:rPr lang="en-GB" sz="9600" dirty="0"/>
              <a:t>have been developed to alter the activity or levels of neurotransmitters in order to reduce symptoms of psychological conditions such as Depression and Schizophrenia. As a result people suffering with these conditions have been able to function more successfully in their lives</a:t>
            </a:r>
            <a:r>
              <a:rPr lang="en-GB" sz="9600" dirty="0" smtClean="0"/>
              <a:t>.</a:t>
            </a:r>
            <a:r>
              <a:rPr lang="en-GB" sz="9600" dirty="0"/>
              <a:t> </a:t>
            </a:r>
            <a:endParaRPr lang="en-GB" sz="9600" dirty="0" smtClean="0"/>
          </a:p>
          <a:p>
            <a:pPr algn="just"/>
            <a:r>
              <a:rPr lang="en-GB" sz="9600" dirty="0" smtClean="0"/>
              <a:t>Too </a:t>
            </a:r>
            <a:r>
              <a:rPr lang="en-GB" sz="9600" dirty="0"/>
              <a:t>reductionist. Reductionism involves explaining complex behaviours </a:t>
            </a:r>
            <a:r>
              <a:rPr lang="en-GB" sz="9600" dirty="0" smtClean="0"/>
              <a:t>by focusing on their </a:t>
            </a:r>
            <a:r>
              <a:rPr lang="en-GB" sz="9600" dirty="0"/>
              <a:t>smallest components, such as genes or hormones and claiming these are the </a:t>
            </a:r>
            <a:r>
              <a:rPr lang="en-GB" sz="9600" dirty="0" smtClean="0"/>
              <a:t>cause. </a:t>
            </a:r>
            <a:r>
              <a:rPr lang="en-GB" sz="9600" dirty="0"/>
              <a:t>In doing this other important influences are overlooked, such as cognitive, social or emotional influences. </a:t>
            </a:r>
            <a:endParaRPr lang="en-GB" sz="9600" dirty="0" smtClean="0"/>
          </a:p>
          <a:p>
            <a:pPr algn="just"/>
            <a:r>
              <a:rPr lang="en-GB" sz="9600" dirty="0" smtClean="0"/>
              <a:t>Specific problems. Genetic </a:t>
            </a:r>
            <a:r>
              <a:rPr lang="en-GB" sz="9600" dirty="0"/>
              <a:t>explanations often suffer from the problem of separating the influence of genes and </a:t>
            </a:r>
            <a:r>
              <a:rPr lang="en-GB" sz="9600" dirty="0" smtClean="0"/>
              <a:t>environment. Evolutionary </a:t>
            </a:r>
            <a:r>
              <a:rPr lang="en-GB" sz="9600" dirty="0"/>
              <a:t>explanations are impossible to test (unfalsifiable) and are therefore difficult to draw clear conclusions about their validity in explaining specific behaviours (such as aggression).</a:t>
            </a:r>
            <a:endParaRPr lang="en-GB" sz="9600" dirty="0">
              <a:latin typeface="Arial"/>
              <a:ea typeface="Times New Roman"/>
              <a:cs typeface="Times New Roman"/>
            </a:endParaRPr>
          </a:p>
          <a:p>
            <a:pPr algn="just"/>
            <a:endParaRPr lang="en-GB" sz="9600" dirty="0"/>
          </a:p>
          <a:p>
            <a:pPr algn="just"/>
            <a:endParaRPr lang="en-GB" sz="9600" dirty="0"/>
          </a:p>
          <a:p>
            <a:endParaRPr lang="en-GB" b="1" u="sng" dirty="0"/>
          </a:p>
          <a:p>
            <a:pPr marL="0" indent="0">
              <a:buNone/>
            </a:pPr>
            <a:endParaRPr lang="en-GB" dirty="0" smtClean="0"/>
          </a:p>
          <a:p>
            <a:endParaRPr lang="en-GB" b="1" dirty="0" smtClean="0"/>
          </a:p>
        </p:txBody>
      </p:sp>
      <p:cxnSp>
        <p:nvCxnSpPr>
          <p:cNvPr id="5" name="Straight Connector 4"/>
          <p:cNvCxnSpPr/>
          <p:nvPr/>
        </p:nvCxnSpPr>
        <p:spPr>
          <a:xfrm>
            <a:off x="205273" y="1427586"/>
            <a:ext cx="11607283"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077" y="2701863"/>
            <a:ext cx="560387" cy="6191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3233" y="1634035"/>
            <a:ext cx="560387" cy="6191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523" y="5055385"/>
            <a:ext cx="493712" cy="485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233" y="3903335"/>
            <a:ext cx="493712" cy="48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57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Specification says…</a:t>
            </a:r>
            <a:endParaRPr lang="en-GB" b="1" dirty="0">
              <a:solidFill>
                <a:srgbClr val="0070C0"/>
              </a:solidFill>
            </a:endParaRPr>
          </a:p>
        </p:txBody>
      </p:sp>
      <p:sp>
        <p:nvSpPr>
          <p:cNvPr id="3" name="Content Placeholder 2"/>
          <p:cNvSpPr>
            <a:spLocks noGrp="1"/>
          </p:cNvSpPr>
          <p:nvPr>
            <p:ph idx="1"/>
          </p:nvPr>
        </p:nvSpPr>
        <p:spPr/>
        <p:txBody>
          <a:bodyPr>
            <a:normAutofit/>
          </a:bodyPr>
          <a:lstStyle/>
          <a:p>
            <a:pPr marL="0" indent="0">
              <a:buNone/>
            </a:pPr>
            <a:r>
              <a:rPr lang="en-GB" dirty="0" smtClean="0"/>
              <a:t>The </a:t>
            </a:r>
            <a:r>
              <a:rPr lang="en-GB" dirty="0"/>
              <a:t>basic assumptions </a:t>
            </a:r>
            <a:r>
              <a:rPr lang="en-GB" dirty="0" smtClean="0"/>
              <a:t>of: </a:t>
            </a:r>
          </a:p>
          <a:p>
            <a:r>
              <a:rPr lang="en-GB" dirty="0" smtClean="0"/>
              <a:t>The </a:t>
            </a:r>
            <a:r>
              <a:rPr lang="en-GB" dirty="0"/>
              <a:t>biological approach: </a:t>
            </a:r>
            <a:endParaRPr lang="en-GB" dirty="0" smtClean="0"/>
          </a:p>
          <a:p>
            <a:pPr lvl="1"/>
            <a:r>
              <a:rPr lang="en-GB" dirty="0" smtClean="0"/>
              <a:t>The </a:t>
            </a:r>
            <a:r>
              <a:rPr lang="en-GB" dirty="0"/>
              <a:t>influence of genes, </a:t>
            </a:r>
            <a:endParaRPr lang="en-GB" dirty="0" smtClean="0"/>
          </a:p>
          <a:p>
            <a:pPr lvl="2"/>
            <a:r>
              <a:rPr lang="en-GB" dirty="0" smtClean="0"/>
              <a:t>Genotype and phenotype, genetic basis of behaviour, evolution and behaviour.</a:t>
            </a:r>
          </a:p>
          <a:p>
            <a:pPr lvl="1"/>
            <a:r>
              <a:rPr lang="en-GB" dirty="0"/>
              <a:t>The influence of </a:t>
            </a:r>
            <a:r>
              <a:rPr lang="en-GB" dirty="0" smtClean="0"/>
              <a:t>biological </a:t>
            </a:r>
            <a:r>
              <a:rPr lang="en-GB" dirty="0"/>
              <a:t>structures and neurochemistry </a:t>
            </a:r>
            <a:r>
              <a:rPr lang="en-GB" dirty="0" smtClean="0"/>
              <a:t>on behaviour</a:t>
            </a:r>
            <a:r>
              <a:rPr lang="en-GB" dirty="0"/>
              <a:t>. </a:t>
            </a:r>
            <a:endParaRPr lang="en-GB" dirty="0" smtClean="0"/>
          </a:p>
        </p:txBody>
      </p:sp>
      <p:pic>
        <p:nvPicPr>
          <p:cNvPr id="1026" name="irc_mi" descr="http://www.abemployersolutions.com/Images/Slide%20Pics/DNA/DNA%20strand%20istock.jpg"/>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3550724" y="4403843"/>
            <a:ext cx="224917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irc_mi" descr="http://blog.ways2awake.com/wp-content/uploads/2014/02/Human-Brain.pn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384753" y="4403845"/>
            <a:ext cx="2809711" cy="210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irc_mi" descr="http://prohealthinsight.com/wp-content/uploads/2014/08/Synapse.gif"/>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6132410" y="4426164"/>
            <a:ext cx="2607831" cy="2129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irc_mi" descr="http://www.csus.edu/indiv/l/loom/wk%209/hormone%20act.jpg">
            <a:hlinkClick r:id="rId8"/>
          </p:cNvPr>
          <p:cNvPicPr>
            <a:picLocks noChangeAspect="1" noChangeArrowheads="1"/>
          </p:cNvPicPr>
          <p:nvPr/>
        </p:nvPicPr>
        <p:blipFill>
          <a:blip r:embed="rId9" r:link="rId10" cstate="print">
            <a:extLst>
              <a:ext uri="{28A0092B-C50C-407E-A947-70E740481C1C}">
                <a14:useLocalDpi xmlns:a14="http://schemas.microsoft.com/office/drawing/2010/main" val="0"/>
              </a:ext>
            </a:extLst>
          </a:blip>
          <a:srcRect/>
          <a:stretch>
            <a:fillRect/>
          </a:stretch>
        </p:blipFill>
        <p:spPr bwMode="auto">
          <a:xfrm>
            <a:off x="9048998" y="4454041"/>
            <a:ext cx="2320265" cy="2185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18637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74" y="159856"/>
            <a:ext cx="11148527" cy="1325563"/>
          </a:xfrm>
          <a:ln w="25400">
            <a:noFill/>
          </a:ln>
        </p:spPr>
        <p:txBody>
          <a:bodyPr>
            <a:normAutofit/>
          </a:bodyPr>
          <a:lstStyle/>
          <a:p>
            <a:r>
              <a:rPr lang="en-GB" dirty="0"/>
              <a:t>The </a:t>
            </a:r>
            <a:r>
              <a:rPr lang="en-GB" dirty="0" smtClean="0"/>
              <a:t>Biological Approach:</a:t>
            </a:r>
            <a:endParaRPr lang="en-GB" sz="4000" b="1" dirty="0"/>
          </a:p>
        </p:txBody>
      </p:sp>
      <p:sp>
        <p:nvSpPr>
          <p:cNvPr id="3" name="Content Placeholder 2"/>
          <p:cNvSpPr>
            <a:spLocks noGrp="1"/>
          </p:cNvSpPr>
          <p:nvPr>
            <p:ph idx="1"/>
          </p:nvPr>
        </p:nvSpPr>
        <p:spPr>
          <a:xfrm>
            <a:off x="259710" y="1670180"/>
            <a:ext cx="11552847" cy="4968127"/>
          </a:xfrm>
        </p:spPr>
        <p:txBody>
          <a:bodyPr>
            <a:normAutofit fontScale="92500" lnSpcReduction="20000"/>
          </a:bodyPr>
          <a:lstStyle/>
          <a:p>
            <a:pPr marL="0" indent="0">
              <a:buNone/>
            </a:pPr>
            <a:r>
              <a:rPr lang="en-GB" dirty="0" smtClean="0"/>
              <a:t>Assumption of Biological Approach:</a:t>
            </a:r>
            <a:endParaRPr lang="en-GB" dirty="0"/>
          </a:p>
          <a:p>
            <a:pPr lvl="1"/>
            <a:r>
              <a:rPr lang="en-GB" dirty="0"/>
              <a:t>All our thoughts, emotions and behaviours are ultimately based in biology</a:t>
            </a:r>
          </a:p>
          <a:p>
            <a:pPr marL="0" indent="0">
              <a:buNone/>
            </a:pPr>
            <a:r>
              <a:rPr lang="en-GB" b="1" dirty="0"/>
              <a:t>Carousel of </a:t>
            </a:r>
            <a:r>
              <a:rPr lang="en-GB" b="1" dirty="0" smtClean="0"/>
              <a:t>Activities</a:t>
            </a:r>
          </a:p>
          <a:p>
            <a:pPr marL="0" indent="0">
              <a:buNone/>
            </a:pPr>
            <a:r>
              <a:rPr lang="en-GB" dirty="0" smtClean="0"/>
              <a:t>In groups you will rotate tables to complete activities on each of the different aspects of the Biological Approach.</a:t>
            </a:r>
          </a:p>
          <a:p>
            <a:pPr marL="0" indent="0">
              <a:buNone/>
            </a:pPr>
            <a:r>
              <a:rPr lang="en-GB" dirty="0" smtClean="0"/>
              <a:t>Table</a:t>
            </a:r>
          </a:p>
          <a:p>
            <a:pPr marL="514350" indent="-514350">
              <a:buFont typeface="+mj-lt"/>
              <a:buAutoNum type="arabicPeriod"/>
            </a:pPr>
            <a:r>
              <a:rPr lang="en-GB" dirty="0" smtClean="0"/>
              <a:t>Genotypes and Phenotypes</a:t>
            </a:r>
          </a:p>
          <a:p>
            <a:pPr marL="514350" indent="-514350">
              <a:buFont typeface="+mj-lt"/>
              <a:buAutoNum type="arabicPeriod"/>
            </a:pPr>
            <a:r>
              <a:rPr lang="en-GB" dirty="0" smtClean="0"/>
              <a:t>Twin Studies</a:t>
            </a:r>
          </a:p>
          <a:p>
            <a:pPr marL="514350" indent="-514350">
              <a:buFont typeface="+mj-lt"/>
              <a:buAutoNum type="arabicPeriod"/>
            </a:pPr>
            <a:r>
              <a:rPr lang="en-GB" dirty="0" smtClean="0"/>
              <a:t>Evolution and Behaviour</a:t>
            </a:r>
          </a:p>
          <a:p>
            <a:pPr marL="514350" indent="-514350">
              <a:buFont typeface="+mj-lt"/>
              <a:buAutoNum type="arabicPeriod"/>
            </a:pPr>
            <a:r>
              <a:rPr lang="en-GB" dirty="0" smtClean="0"/>
              <a:t>The Brain</a:t>
            </a:r>
          </a:p>
          <a:p>
            <a:pPr marL="514350" indent="-514350">
              <a:buFont typeface="+mj-lt"/>
              <a:buAutoNum type="arabicPeriod"/>
            </a:pPr>
            <a:r>
              <a:rPr lang="en-GB" dirty="0" smtClean="0"/>
              <a:t>Neurons and the Nervous System</a:t>
            </a:r>
          </a:p>
          <a:p>
            <a:pPr marL="514350" indent="-514350">
              <a:buFont typeface="+mj-lt"/>
              <a:buAutoNum type="arabicPeriod"/>
            </a:pPr>
            <a:r>
              <a:rPr lang="en-GB" dirty="0" smtClean="0"/>
              <a:t>Neurotransmitters and Hormones</a:t>
            </a:r>
          </a:p>
          <a:p>
            <a:pPr marL="514350" indent="-514350">
              <a:buFont typeface="+mj-lt"/>
              <a:buAutoNum type="arabicPeriod"/>
            </a:pPr>
            <a:endParaRPr lang="en-GB" dirty="0" smtClean="0"/>
          </a:p>
          <a:p>
            <a:pPr marL="514350" indent="-514350">
              <a:buFont typeface="+mj-lt"/>
              <a:buAutoNum type="arabicPeriod"/>
            </a:pPr>
            <a:endParaRPr lang="en-GB" dirty="0" smtClean="0"/>
          </a:p>
          <a:p>
            <a:pPr marL="514350" indent="-514350">
              <a:buFont typeface="+mj-lt"/>
              <a:buAutoNum type="arabicPeriod"/>
            </a:pPr>
            <a:endParaRPr lang="en-GB" dirty="0" smtClean="0"/>
          </a:p>
          <a:p>
            <a:pPr marL="514350" indent="-514350">
              <a:buFont typeface="+mj-lt"/>
              <a:buAutoNum type="arabicPeriod"/>
            </a:pPr>
            <a:endParaRPr lang="en-GB" dirty="0" smtClean="0"/>
          </a:p>
          <a:p>
            <a:endParaRPr lang="en-GB" b="1" u="sng" dirty="0"/>
          </a:p>
          <a:p>
            <a:pPr marL="0" indent="0">
              <a:buNone/>
            </a:pPr>
            <a:endParaRPr lang="en-GB" dirty="0"/>
          </a:p>
          <a:p>
            <a:pPr marL="0" indent="0">
              <a:buNone/>
            </a:pPr>
            <a:endParaRPr lang="en-GB" b="1" dirty="0" smtClean="0"/>
          </a:p>
        </p:txBody>
      </p:sp>
      <p:cxnSp>
        <p:nvCxnSpPr>
          <p:cNvPr id="5" name="Straight Connector 4"/>
          <p:cNvCxnSpPr/>
          <p:nvPr/>
        </p:nvCxnSpPr>
        <p:spPr>
          <a:xfrm>
            <a:off x="205273" y="1427586"/>
            <a:ext cx="11607283"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283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74" y="159856"/>
            <a:ext cx="11148527" cy="1325563"/>
          </a:xfrm>
          <a:ln w="25400">
            <a:noFill/>
          </a:ln>
        </p:spPr>
        <p:txBody>
          <a:bodyPr>
            <a:normAutofit/>
          </a:bodyPr>
          <a:lstStyle/>
          <a:p>
            <a:r>
              <a:rPr lang="en-GB" dirty="0"/>
              <a:t>The </a:t>
            </a:r>
            <a:r>
              <a:rPr lang="en-GB" dirty="0" smtClean="0"/>
              <a:t>Biological Approach:</a:t>
            </a:r>
            <a:br>
              <a:rPr lang="en-GB" dirty="0" smtClean="0"/>
            </a:br>
            <a:r>
              <a:rPr lang="en-GB" sz="4000" b="1" dirty="0" smtClean="0"/>
              <a:t>Influence of genes on behaviour</a:t>
            </a:r>
            <a:endParaRPr lang="en-GB" sz="4000" b="1" dirty="0"/>
          </a:p>
        </p:txBody>
      </p:sp>
      <p:sp>
        <p:nvSpPr>
          <p:cNvPr id="3" name="Content Placeholder 2"/>
          <p:cNvSpPr>
            <a:spLocks noGrp="1"/>
          </p:cNvSpPr>
          <p:nvPr>
            <p:ph idx="1"/>
          </p:nvPr>
        </p:nvSpPr>
        <p:spPr>
          <a:xfrm>
            <a:off x="259710" y="3244255"/>
            <a:ext cx="7411751" cy="3168420"/>
          </a:xfrm>
        </p:spPr>
        <p:txBody>
          <a:bodyPr>
            <a:normAutofit/>
          </a:bodyPr>
          <a:lstStyle/>
          <a:p>
            <a:pPr marL="0" indent="0">
              <a:buNone/>
            </a:pPr>
            <a:endParaRPr lang="en-GB" b="1" u="sng" dirty="0" smtClean="0"/>
          </a:p>
          <a:p>
            <a:pPr marL="0" indent="0">
              <a:buNone/>
            </a:pPr>
            <a:r>
              <a:rPr lang="en-GB" b="1" u="sng" dirty="0" smtClean="0"/>
              <a:t>Genotype </a:t>
            </a:r>
            <a:r>
              <a:rPr lang="en-GB" b="1" u="sng" dirty="0"/>
              <a:t>and Phenotype</a:t>
            </a:r>
            <a:endParaRPr lang="en-GB" dirty="0"/>
          </a:p>
          <a:p>
            <a:r>
              <a:rPr lang="en-GB" dirty="0"/>
              <a:t>Genotype is </a:t>
            </a:r>
            <a:r>
              <a:rPr lang="en-GB" dirty="0" smtClean="0"/>
              <a:t>our genetic makeup.</a:t>
            </a:r>
            <a:endParaRPr lang="en-GB" dirty="0"/>
          </a:p>
          <a:p>
            <a:r>
              <a:rPr lang="en-GB" dirty="0" smtClean="0"/>
              <a:t>Phenotype </a:t>
            </a:r>
            <a:r>
              <a:rPr lang="en-GB" dirty="0"/>
              <a:t>is the </a:t>
            </a:r>
            <a:r>
              <a:rPr lang="en-GB" dirty="0" smtClean="0"/>
              <a:t>combination </a:t>
            </a:r>
            <a:r>
              <a:rPr lang="en-GB" dirty="0"/>
              <a:t>of </a:t>
            </a:r>
            <a:r>
              <a:rPr lang="en-GB" dirty="0" smtClean="0"/>
              <a:t>the genotype </a:t>
            </a:r>
            <a:r>
              <a:rPr lang="en-GB" dirty="0"/>
              <a:t>and </a:t>
            </a:r>
            <a:r>
              <a:rPr lang="en-GB" dirty="0" smtClean="0"/>
              <a:t>environment interacting, which results in a persons physical appearance.</a:t>
            </a:r>
          </a:p>
          <a:p>
            <a:endParaRPr lang="en-GB" b="1" u="sng" dirty="0"/>
          </a:p>
          <a:p>
            <a:pPr marL="0" indent="0">
              <a:buNone/>
            </a:pPr>
            <a:endParaRPr lang="en-GB" dirty="0"/>
          </a:p>
          <a:p>
            <a:pPr marL="0" indent="0">
              <a:buNone/>
            </a:pPr>
            <a:endParaRPr lang="en-GB" b="1" dirty="0" smtClean="0"/>
          </a:p>
        </p:txBody>
      </p:sp>
      <p:cxnSp>
        <p:nvCxnSpPr>
          <p:cNvPr id="5" name="Straight Connector 4"/>
          <p:cNvCxnSpPr/>
          <p:nvPr/>
        </p:nvCxnSpPr>
        <p:spPr>
          <a:xfrm>
            <a:off x="205273" y="1427586"/>
            <a:ext cx="11607283"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2050" name="irc_mi" descr="http://www.cper.org/Rges/Pics/Phenotype/Phenotype%20Blue%20eyes%20-%20Brown%20eyes.pn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512795" y="3244257"/>
            <a:ext cx="4347260" cy="3334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96883" y="1567545"/>
            <a:ext cx="10735295" cy="1846659"/>
          </a:xfrm>
          <a:prstGeom prst="rect">
            <a:avLst/>
          </a:prstGeom>
          <a:noFill/>
        </p:spPr>
        <p:txBody>
          <a:bodyPr wrap="square" rtlCol="0">
            <a:spAutoFit/>
          </a:bodyPr>
          <a:lstStyle/>
          <a:p>
            <a:r>
              <a:rPr lang="en-GB" sz="3200" dirty="0"/>
              <a:t>Assumption of Biological Approach:</a:t>
            </a:r>
          </a:p>
          <a:p>
            <a:pPr lvl="1"/>
            <a:r>
              <a:rPr lang="en-GB" sz="3200" dirty="0"/>
              <a:t>All our thoughts, emotions and behaviours are ultimately based in biology</a:t>
            </a:r>
          </a:p>
          <a:p>
            <a:endParaRPr lang="en-GB" dirty="0"/>
          </a:p>
        </p:txBody>
      </p:sp>
    </p:spTree>
    <p:extLst>
      <p:ext uri="{BB962C8B-B14F-4D97-AF65-F5344CB8AC3E}">
        <p14:creationId xmlns:p14="http://schemas.microsoft.com/office/powerpoint/2010/main" val="92383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74" y="159856"/>
            <a:ext cx="11148527" cy="1325563"/>
          </a:xfrm>
          <a:ln w="25400">
            <a:noFill/>
          </a:ln>
        </p:spPr>
        <p:txBody>
          <a:bodyPr>
            <a:normAutofit/>
          </a:bodyPr>
          <a:lstStyle/>
          <a:p>
            <a:r>
              <a:rPr lang="en-GB" dirty="0"/>
              <a:t>The </a:t>
            </a:r>
            <a:r>
              <a:rPr lang="en-GB" dirty="0" smtClean="0"/>
              <a:t>Biological Approach:</a:t>
            </a:r>
            <a:br>
              <a:rPr lang="en-GB" dirty="0" smtClean="0"/>
            </a:br>
            <a:r>
              <a:rPr lang="en-GB" sz="4000" b="1" dirty="0" smtClean="0"/>
              <a:t>Influence of genes on behaviour</a:t>
            </a:r>
            <a:endParaRPr lang="en-GB" sz="4000" b="1" dirty="0"/>
          </a:p>
        </p:txBody>
      </p:sp>
      <p:sp>
        <p:nvSpPr>
          <p:cNvPr id="3" name="Content Placeholder 2"/>
          <p:cNvSpPr>
            <a:spLocks noGrp="1"/>
          </p:cNvSpPr>
          <p:nvPr>
            <p:ph idx="1"/>
          </p:nvPr>
        </p:nvSpPr>
        <p:spPr>
          <a:xfrm>
            <a:off x="259710" y="1670180"/>
            <a:ext cx="11552845" cy="2331804"/>
          </a:xfrm>
        </p:spPr>
        <p:txBody>
          <a:bodyPr>
            <a:normAutofit fontScale="85000" lnSpcReduction="20000"/>
          </a:bodyPr>
          <a:lstStyle/>
          <a:p>
            <a:pPr marL="0" indent="0">
              <a:buNone/>
            </a:pPr>
            <a:r>
              <a:rPr lang="en-GB" b="1" u="sng" dirty="0"/>
              <a:t>Genotype and Phenotype</a:t>
            </a:r>
            <a:endParaRPr lang="en-GB" dirty="0"/>
          </a:p>
          <a:p>
            <a:r>
              <a:rPr lang="en-GB" dirty="0" smtClean="0"/>
              <a:t>How might the following images be explained in terms of genotype and phenotype?</a:t>
            </a:r>
          </a:p>
          <a:p>
            <a:r>
              <a:rPr lang="en-GB" dirty="0"/>
              <a:t>Rita and Holly are identical twins who were separated at birth. When they finally met each other at the age of 35, they were surprised at how different their personalities were. Rita is much more social and out-going than Holly. </a:t>
            </a:r>
          </a:p>
          <a:p>
            <a:r>
              <a:rPr lang="en-GB" dirty="0"/>
              <a:t>Use your knowledge of genotype and phenotype to explain this difference in their personalities. </a:t>
            </a:r>
            <a:endParaRPr lang="en-GB" dirty="0" smtClean="0"/>
          </a:p>
          <a:p>
            <a:endParaRPr lang="en-GB" b="1" u="sng" dirty="0"/>
          </a:p>
          <a:p>
            <a:pPr marL="0" indent="0">
              <a:buNone/>
            </a:pPr>
            <a:endParaRPr lang="en-GB" dirty="0"/>
          </a:p>
          <a:p>
            <a:endParaRPr lang="en-GB" b="1" dirty="0" smtClean="0"/>
          </a:p>
        </p:txBody>
      </p:sp>
      <p:cxnSp>
        <p:nvCxnSpPr>
          <p:cNvPr id="5" name="Straight Connector 4"/>
          <p:cNvCxnSpPr/>
          <p:nvPr/>
        </p:nvCxnSpPr>
        <p:spPr>
          <a:xfrm>
            <a:off x="205273" y="1427586"/>
            <a:ext cx="11607283"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2052" name="Picture 4" descr="http://www.blogsmonitor.com/news/gallery/men-fitness/men_fitne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891" y="4005437"/>
            <a:ext cx="1897481" cy="26515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mrjam.typepad.com/.a/6a00d8341c00c753ef0120a5432996970b-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6727" y="3845723"/>
            <a:ext cx="4224128" cy="270433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4.bp.blogspot.com/-U_Ol5mMuwj0/TajKcawJJBI/AAAAAAAAAEg/qvGS0mYzhGI/s1600/t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4577" y="3683237"/>
            <a:ext cx="2066721" cy="29737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5273" y="4681444"/>
            <a:ext cx="2994961" cy="1477328"/>
          </a:xfrm>
          <a:prstGeom prst="rect">
            <a:avLst/>
          </a:prstGeom>
          <a:solidFill>
            <a:schemeClr val="bg1"/>
          </a:solidFill>
        </p:spPr>
        <p:txBody>
          <a:bodyPr wrap="square" rtlCol="0">
            <a:spAutoFit/>
          </a:bodyPr>
          <a:lstStyle/>
          <a:p>
            <a:r>
              <a:rPr lang="en-GB" dirty="0" smtClean="0"/>
              <a:t>Genotype to have defined muscles; but working out at the gym means the genotype is expressed in his phenotype (very </a:t>
            </a:r>
            <a:r>
              <a:rPr lang="en-GB" dirty="0" err="1" smtClean="0"/>
              <a:t>muscley</a:t>
            </a:r>
            <a:r>
              <a:rPr lang="en-GB" dirty="0" smtClean="0"/>
              <a:t>!) </a:t>
            </a:r>
            <a:endParaRPr lang="en-GB" dirty="0"/>
          </a:p>
        </p:txBody>
      </p:sp>
      <p:sp>
        <p:nvSpPr>
          <p:cNvPr id="10" name="TextBox 9"/>
          <p:cNvSpPr txBox="1"/>
          <p:nvPr/>
        </p:nvSpPr>
        <p:spPr>
          <a:xfrm>
            <a:off x="3982358" y="4887853"/>
            <a:ext cx="2994961" cy="1477328"/>
          </a:xfrm>
          <a:prstGeom prst="rect">
            <a:avLst/>
          </a:prstGeom>
          <a:solidFill>
            <a:schemeClr val="bg1"/>
          </a:solidFill>
        </p:spPr>
        <p:txBody>
          <a:bodyPr wrap="square" rtlCol="0">
            <a:spAutoFit/>
          </a:bodyPr>
          <a:lstStyle/>
          <a:p>
            <a:r>
              <a:rPr lang="en-GB" dirty="0" smtClean="0"/>
              <a:t>Genotype to be tall; but eating a nutritional diet means the genotype has been expressed in his phenotype (very tall!) </a:t>
            </a:r>
            <a:endParaRPr lang="en-GB" dirty="0"/>
          </a:p>
        </p:txBody>
      </p:sp>
      <p:sp>
        <p:nvSpPr>
          <p:cNvPr id="11" name="TextBox 10"/>
          <p:cNvSpPr txBox="1"/>
          <p:nvPr/>
        </p:nvSpPr>
        <p:spPr>
          <a:xfrm>
            <a:off x="9020456" y="5026352"/>
            <a:ext cx="2994961" cy="1200329"/>
          </a:xfrm>
          <a:prstGeom prst="rect">
            <a:avLst/>
          </a:prstGeom>
          <a:solidFill>
            <a:schemeClr val="bg1"/>
          </a:solidFill>
        </p:spPr>
        <p:txBody>
          <a:bodyPr wrap="square" rtlCol="0">
            <a:spAutoFit/>
          </a:bodyPr>
          <a:lstStyle/>
          <a:p>
            <a:r>
              <a:rPr lang="en-GB" dirty="0" smtClean="0"/>
              <a:t>Genotype for skin that tans; but has had to be sitting in the sun for the genotype to be expressed (very tanned!) </a:t>
            </a:r>
            <a:endParaRPr lang="en-GB" dirty="0"/>
          </a:p>
        </p:txBody>
      </p:sp>
    </p:spTree>
    <p:extLst>
      <p:ext uri="{BB962C8B-B14F-4D97-AF65-F5344CB8AC3E}">
        <p14:creationId xmlns:p14="http://schemas.microsoft.com/office/powerpoint/2010/main" val="46917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74" y="159856"/>
            <a:ext cx="11148527" cy="1325563"/>
          </a:xfrm>
          <a:ln w="25400">
            <a:noFill/>
          </a:ln>
        </p:spPr>
        <p:txBody>
          <a:bodyPr>
            <a:normAutofit/>
          </a:bodyPr>
          <a:lstStyle/>
          <a:p>
            <a:r>
              <a:rPr lang="en-GB" dirty="0"/>
              <a:t>The </a:t>
            </a:r>
            <a:r>
              <a:rPr lang="en-GB" dirty="0" smtClean="0"/>
              <a:t>Biological Approach:</a:t>
            </a:r>
            <a:br>
              <a:rPr lang="en-GB" dirty="0" smtClean="0"/>
            </a:br>
            <a:r>
              <a:rPr lang="en-GB" sz="4000" b="1" dirty="0" smtClean="0"/>
              <a:t>Influence of genes on behaviour</a:t>
            </a:r>
            <a:endParaRPr lang="en-GB" sz="4000" b="1" dirty="0"/>
          </a:p>
        </p:txBody>
      </p:sp>
      <p:sp>
        <p:nvSpPr>
          <p:cNvPr id="3" name="Content Placeholder 2"/>
          <p:cNvSpPr>
            <a:spLocks noGrp="1"/>
          </p:cNvSpPr>
          <p:nvPr>
            <p:ph idx="1"/>
          </p:nvPr>
        </p:nvSpPr>
        <p:spPr>
          <a:xfrm>
            <a:off x="259710" y="1670180"/>
            <a:ext cx="11552845" cy="2331804"/>
          </a:xfrm>
        </p:spPr>
        <p:txBody>
          <a:bodyPr>
            <a:normAutofit fontScale="92500" lnSpcReduction="20000"/>
          </a:bodyPr>
          <a:lstStyle/>
          <a:p>
            <a:pPr marL="0" indent="0">
              <a:buNone/>
            </a:pPr>
            <a:r>
              <a:rPr lang="en-GB" b="1" u="sng" dirty="0" smtClean="0"/>
              <a:t>APPLICATION Q: Genotype </a:t>
            </a:r>
            <a:r>
              <a:rPr lang="en-GB" b="1" u="sng" dirty="0"/>
              <a:t>and Phenotype</a:t>
            </a:r>
            <a:endParaRPr lang="en-GB" dirty="0"/>
          </a:p>
          <a:p>
            <a:r>
              <a:rPr lang="en-GB" sz="2600" dirty="0" smtClean="0"/>
              <a:t>Susan and Jennifer are </a:t>
            </a:r>
            <a:r>
              <a:rPr lang="en-GB" sz="2600" dirty="0"/>
              <a:t>identical twins who were separated at </a:t>
            </a:r>
            <a:r>
              <a:rPr lang="en-GB" sz="2600" dirty="0" smtClean="0"/>
              <a:t>                                                                           birth</a:t>
            </a:r>
            <a:r>
              <a:rPr lang="en-GB" sz="2600" dirty="0"/>
              <a:t>. When they finally met each other at the age of 35, they </a:t>
            </a:r>
            <a:r>
              <a:rPr lang="en-GB" sz="2600" dirty="0" smtClean="0"/>
              <a:t>                                                                            were </a:t>
            </a:r>
            <a:r>
              <a:rPr lang="en-GB" sz="2600" dirty="0"/>
              <a:t>surprised at how different their personalities were. </a:t>
            </a:r>
            <a:r>
              <a:rPr lang="en-GB" sz="2600" dirty="0" smtClean="0"/>
              <a:t>Susan is </a:t>
            </a:r>
            <a:r>
              <a:rPr lang="en-GB" sz="2600" dirty="0"/>
              <a:t>much more social and out-going than </a:t>
            </a:r>
            <a:r>
              <a:rPr lang="en-GB" sz="2600" dirty="0" smtClean="0"/>
              <a:t>Jennifer. </a:t>
            </a:r>
            <a:endParaRPr lang="en-GB" sz="2600" dirty="0"/>
          </a:p>
          <a:p>
            <a:r>
              <a:rPr lang="en-GB" sz="2600" dirty="0"/>
              <a:t>Use your knowledge of genotype and phenotype to explain this difference in their personalities. </a:t>
            </a:r>
            <a:endParaRPr lang="en-GB" sz="2600" dirty="0" smtClean="0"/>
          </a:p>
          <a:p>
            <a:endParaRPr lang="en-GB" b="1" u="sng" dirty="0"/>
          </a:p>
          <a:p>
            <a:pPr marL="0" indent="0">
              <a:buNone/>
            </a:pPr>
            <a:endParaRPr lang="en-GB" dirty="0"/>
          </a:p>
          <a:p>
            <a:endParaRPr lang="en-GB" b="1" dirty="0" smtClean="0"/>
          </a:p>
        </p:txBody>
      </p:sp>
      <p:cxnSp>
        <p:nvCxnSpPr>
          <p:cNvPr id="5" name="Straight Connector 4"/>
          <p:cNvCxnSpPr/>
          <p:nvPr/>
        </p:nvCxnSpPr>
        <p:spPr>
          <a:xfrm>
            <a:off x="205273" y="1427586"/>
            <a:ext cx="11607283"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0692" y="159856"/>
            <a:ext cx="3382645" cy="2416175"/>
          </a:xfrm>
          <a:prstGeom prst="rect">
            <a:avLst/>
          </a:prstGeom>
        </p:spPr>
      </p:pic>
      <p:sp>
        <p:nvSpPr>
          <p:cNvPr id="8" name="TextBox 7"/>
          <p:cNvSpPr txBox="1"/>
          <p:nvPr/>
        </p:nvSpPr>
        <p:spPr>
          <a:xfrm>
            <a:off x="6743700" y="3441680"/>
            <a:ext cx="5448300" cy="923330"/>
          </a:xfrm>
          <a:prstGeom prst="rect">
            <a:avLst/>
          </a:prstGeom>
          <a:noFill/>
        </p:spPr>
        <p:txBody>
          <a:bodyPr wrap="square" rtlCol="0">
            <a:spAutoFit/>
          </a:bodyPr>
          <a:lstStyle/>
          <a:p>
            <a:endParaRPr lang="en-GB" dirty="0"/>
          </a:p>
          <a:p>
            <a:r>
              <a:rPr lang="en-GB" dirty="0" smtClean="0"/>
              <a:t>.</a:t>
            </a:r>
            <a:endParaRPr lang="en-GB" dirty="0"/>
          </a:p>
          <a:p>
            <a:endParaRPr lang="en-GB" dirty="0"/>
          </a:p>
        </p:txBody>
      </p:sp>
    </p:spTree>
    <p:extLst>
      <p:ext uri="{BB962C8B-B14F-4D97-AF65-F5344CB8AC3E}">
        <p14:creationId xmlns:p14="http://schemas.microsoft.com/office/powerpoint/2010/main" val="311051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sp>
        <p:nvSpPr>
          <p:cNvPr id="5" name="Text Placeholder 4"/>
          <p:cNvSpPr>
            <a:spLocks noGrp="1"/>
          </p:cNvSpPr>
          <p:nvPr>
            <p:ph type="body" idx="1"/>
          </p:nvPr>
        </p:nvSpPr>
        <p:spPr/>
        <p:txBody>
          <a:bodyPr/>
          <a:lstStyle/>
          <a:p>
            <a:endParaRPr lang="en-GB" dirty="0"/>
          </a:p>
        </p:txBody>
      </p:sp>
      <p:sp>
        <p:nvSpPr>
          <p:cNvPr id="6" name="Content Placeholder 5"/>
          <p:cNvSpPr>
            <a:spLocks noGrp="1"/>
          </p:cNvSpPr>
          <p:nvPr>
            <p:ph sz="half" idx="2"/>
          </p:nvPr>
        </p:nvSpPr>
        <p:spPr/>
        <p:txBody>
          <a:bodyPr/>
          <a:lstStyle/>
          <a:p>
            <a:pPr marL="0" lvl="0" indent="0">
              <a:lnSpc>
                <a:spcPct val="100000"/>
              </a:lnSpc>
              <a:spcBef>
                <a:spcPts val="0"/>
              </a:spcBef>
              <a:buNone/>
            </a:pPr>
            <a:r>
              <a:rPr lang="en-GB" sz="1800" dirty="0">
                <a:solidFill>
                  <a:prstClr val="black"/>
                </a:solidFill>
              </a:rPr>
              <a:t>Susan and Jennifer have identical genotype as they are MZ twins. </a:t>
            </a:r>
          </a:p>
          <a:p>
            <a:pPr marL="0" lvl="0" indent="0">
              <a:lnSpc>
                <a:spcPct val="100000"/>
              </a:lnSpc>
              <a:spcBef>
                <a:spcPts val="0"/>
              </a:spcBef>
              <a:buNone/>
            </a:pPr>
            <a:r>
              <a:rPr lang="en-GB" sz="1800" dirty="0">
                <a:solidFill>
                  <a:prstClr val="black"/>
                </a:solidFill>
              </a:rPr>
              <a:t>They have the predisposition to develop the same personalities as each other unless another factor(s) intervenes. </a:t>
            </a:r>
          </a:p>
          <a:p>
            <a:pPr marL="0" lvl="0" indent="0">
              <a:lnSpc>
                <a:spcPct val="100000"/>
              </a:lnSpc>
              <a:spcBef>
                <a:spcPts val="0"/>
              </a:spcBef>
              <a:buNone/>
            </a:pPr>
            <a:r>
              <a:rPr lang="en-GB" sz="1800" dirty="0">
                <a:solidFill>
                  <a:prstClr val="black"/>
                </a:solidFill>
              </a:rPr>
              <a:t>For them to have developed different personalities over time, this must have been influenced by being in different environments. </a:t>
            </a:r>
          </a:p>
          <a:p>
            <a:pPr marL="0" lvl="0" indent="0">
              <a:lnSpc>
                <a:spcPct val="100000"/>
              </a:lnSpc>
              <a:spcBef>
                <a:spcPts val="0"/>
              </a:spcBef>
              <a:buNone/>
            </a:pPr>
            <a:r>
              <a:rPr lang="en-GB" sz="1800" dirty="0">
                <a:solidFill>
                  <a:prstClr val="black"/>
                </a:solidFill>
              </a:rPr>
              <a:t>Their phenotypes – personalities achieved – are different, presumably because Susan was encouraged to be sociable and lively and Jennifer was not</a:t>
            </a:r>
            <a:endParaRPr lang="en-GB" dirty="0"/>
          </a:p>
        </p:txBody>
      </p:sp>
      <p:sp>
        <p:nvSpPr>
          <p:cNvPr id="7" name="Text Placeholder 6"/>
          <p:cNvSpPr>
            <a:spLocks noGrp="1"/>
          </p:cNvSpPr>
          <p:nvPr>
            <p:ph type="body" sz="quarter" idx="3"/>
          </p:nvPr>
        </p:nvSpPr>
        <p:spPr/>
        <p:txBody>
          <a:bodyPr/>
          <a:lstStyle/>
          <a:p>
            <a:endParaRPr lang="en-GB"/>
          </a:p>
        </p:txBody>
      </p:sp>
      <p:pic>
        <p:nvPicPr>
          <p:cNvPr id="9" name="Content Placeholder 8"/>
          <p:cNvPicPr>
            <a:picLocks noGrp="1" noChangeAspect="1"/>
          </p:cNvPicPr>
          <p:nvPr>
            <p:ph sz="quarter" idx="4"/>
          </p:nvPr>
        </p:nvPicPr>
        <p:blipFill>
          <a:blip r:embed="rId2"/>
          <a:stretch>
            <a:fillRect/>
          </a:stretch>
        </p:blipFill>
        <p:spPr>
          <a:xfrm>
            <a:off x="6172200" y="2290273"/>
            <a:ext cx="5183188" cy="2835281"/>
          </a:xfrm>
          <a:prstGeom prst="rect">
            <a:avLst/>
          </a:prstGeom>
        </p:spPr>
      </p:pic>
    </p:spTree>
    <p:extLst>
      <p:ext uri="{BB962C8B-B14F-4D97-AF65-F5344CB8AC3E}">
        <p14:creationId xmlns:p14="http://schemas.microsoft.com/office/powerpoint/2010/main" val="376079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74" y="159856"/>
            <a:ext cx="11148527" cy="1325563"/>
          </a:xfrm>
          <a:ln w="25400">
            <a:noFill/>
          </a:ln>
        </p:spPr>
        <p:txBody>
          <a:bodyPr>
            <a:normAutofit/>
          </a:bodyPr>
          <a:lstStyle/>
          <a:p>
            <a:r>
              <a:rPr lang="en-GB" dirty="0"/>
              <a:t>The </a:t>
            </a:r>
            <a:r>
              <a:rPr lang="en-GB" dirty="0" smtClean="0"/>
              <a:t>Biological Approach:</a:t>
            </a:r>
            <a:br>
              <a:rPr lang="en-GB" dirty="0" smtClean="0"/>
            </a:br>
            <a:r>
              <a:rPr lang="en-GB" sz="4000" b="1" dirty="0" smtClean="0"/>
              <a:t>Influence of genes on behaviour</a:t>
            </a:r>
            <a:endParaRPr lang="en-GB" sz="4000" b="1" dirty="0"/>
          </a:p>
        </p:txBody>
      </p:sp>
      <p:sp>
        <p:nvSpPr>
          <p:cNvPr id="3" name="Content Placeholder 2"/>
          <p:cNvSpPr>
            <a:spLocks noGrp="1"/>
          </p:cNvSpPr>
          <p:nvPr>
            <p:ph idx="1"/>
          </p:nvPr>
        </p:nvSpPr>
        <p:spPr>
          <a:xfrm>
            <a:off x="259711" y="1522586"/>
            <a:ext cx="8777412" cy="2574398"/>
          </a:xfrm>
        </p:spPr>
        <p:txBody>
          <a:bodyPr>
            <a:normAutofit fontScale="25000" lnSpcReduction="20000"/>
          </a:bodyPr>
          <a:lstStyle/>
          <a:p>
            <a:pPr marL="0" indent="0">
              <a:buNone/>
            </a:pPr>
            <a:r>
              <a:rPr lang="en-GB" sz="11200" b="1" u="sng" dirty="0"/>
              <a:t>Genetic Basis of Behaviour</a:t>
            </a:r>
            <a:endParaRPr lang="en-GB" sz="11200" dirty="0"/>
          </a:p>
          <a:p>
            <a:pPr algn="just"/>
            <a:r>
              <a:rPr lang="en-GB" sz="9600" dirty="0" smtClean="0"/>
              <a:t>Claimed that behavioural </a:t>
            </a:r>
            <a:r>
              <a:rPr lang="en-GB" sz="9600" dirty="0"/>
              <a:t>characteristics </a:t>
            </a:r>
            <a:r>
              <a:rPr lang="en-GB" sz="9600" dirty="0" smtClean="0"/>
              <a:t>are determined </a:t>
            </a:r>
            <a:r>
              <a:rPr lang="en-GB" sz="9600" dirty="0"/>
              <a:t>by our unique genetic make-up </a:t>
            </a:r>
            <a:r>
              <a:rPr lang="en-GB" sz="9600" dirty="0" smtClean="0"/>
              <a:t>in the same way as physical characteristics.</a:t>
            </a:r>
            <a:endParaRPr lang="en-GB" sz="9600" dirty="0"/>
          </a:p>
          <a:p>
            <a:pPr algn="just"/>
            <a:r>
              <a:rPr lang="en-GB" sz="9600" dirty="0" smtClean="0"/>
              <a:t>The more </a:t>
            </a:r>
            <a:r>
              <a:rPr lang="en-GB" sz="9600" dirty="0"/>
              <a:t>a trait is determined by genetics the greater its </a:t>
            </a:r>
            <a:r>
              <a:rPr lang="en-GB" sz="9600" b="1" dirty="0" smtClean="0"/>
              <a:t>heritability</a:t>
            </a:r>
            <a:r>
              <a:rPr lang="en-GB" sz="9600" dirty="0"/>
              <a:t> </a:t>
            </a:r>
            <a:r>
              <a:rPr lang="en-GB" sz="9600" dirty="0" smtClean="0"/>
              <a:t>– this is why offspring </a:t>
            </a:r>
            <a:r>
              <a:rPr lang="en-GB" sz="9600" dirty="0"/>
              <a:t>‘take after’ their </a:t>
            </a:r>
            <a:r>
              <a:rPr lang="en-GB" sz="9600" dirty="0" smtClean="0"/>
              <a:t>parents, as they have inherited their behavioural characteristics</a:t>
            </a:r>
            <a:endParaRPr lang="en-GB" sz="9600" dirty="0"/>
          </a:p>
          <a:p>
            <a:pPr algn="just"/>
            <a:r>
              <a:rPr lang="en-GB" sz="9600" dirty="0" smtClean="0"/>
              <a:t>Expression of genes is also dependent </a:t>
            </a:r>
            <a:r>
              <a:rPr lang="en-GB" sz="9600" dirty="0"/>
              <a:t>on the interaction of the genes with other genes and with the environment</a:t>
            </a:r>
          </a:p>
          <a:p>
            <a:pPr algn="just"/>
            <a:r>
              <a:rPr lang="en-GB" sz="9600" dirty="0" smtClean="0"/>
              <a:t>Explains why although </a:t>
            </a:r>
            <a:r>
              <a:rPr lang="en-GB" sz="9600" dirty="0"/>
              <a:t>identical twins </a:t>
            </a:r>
            <a:r>
              <a:rPr lang="en-GB" sz="9600" dirty="0" smtClean="0"/>
              <a:t>have identical </a:t>
            </a:r>
            <a:r>
              <a:rPr lang="en-GB" sz="9600" dirty="0"/>
              <a:t>genotype, they can still show subtle differences in their phenotype</a:t>
            </a:r>
          </a:p>
          <a:p>
            <a:endParaRPr lang="en-GB" b="1" u="sng" dirty="0"/>
          </a:p>
          <a:p>
            <a:pPr marL="0" indent="0">
              <a:buNone/>
            </a:pPr>
            <a:endParaRPr lang="en-GB" dirty="0"/>
          </a:p>
          <a:p>
            <a:endParaRPr lang="en-GB" b="1" dirty="0" smtClean="0"/>
          </a:p>
        </p:txBody>
      </p:sp>
      <p:cxnSp>
        <p:nvCxnSpPr>
          <p:cNvPr id="5" name="Straight Connector 4"/>
          <p:cNvCxnSpPr/>
          <p:nvPr/>
        </p:nvCxnSpPr>
        <p:spPr>
          <a:xfrm>
            <a:off x="205273" y="1427586"/>
            <a:ext cx="11607283"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1026" name="Picture 2" descr="http://api.ning.com/files/w3vIIvgIdO5AAeFt7G93WcNrsN5nS2fCi-74WFDZbP5tfmnnCp5AOx4IDrKz5bPa1B-QrgSHX25vpBlYsrqHgzYzdm1lzSz4/natgeotwins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751" y="4753510"/>
            <a:ext cx="2976583" cy="18949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acidcow.com/pics/20111230/twins_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4837" y="4738316"/>
            <a:ext cx="3059711" cy="19101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huffpost.com/gen/1141272/thumbs/o-PORTRAITS-OF-TWINS-BY-MARTIN-SCHOELLER-570.jp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8934" y="4753512"/>
            <a:ext cx="3140705" cy="192850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twinpossible.com/wp-content/uploads/2012/04/identical-twins.-The-fascination-with-twin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54984" y="748498"/>
            <a:ext cx="2596976" cy="3776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7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PowerPoint" ma:contentTypeID="0x010100EA90949D6391244A906844C304818D4E005233BE9C285BD544A578BDAD1FA510DC" ma:contentTypeVersion="1" ma:contentTypeDescription="Create a new PowerPoint document" ma:contentTypeScope="" ma:versionID="1da34c2df48e7fcde6ae4e9a6c2e3ea8">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B49960-02B4-4C8C-8CA5-F8B05B4FDF4E}">
  <ds:schemaRefs>
    <ds:schemaRef ds:uri="http://schemas.microsoft.com/sharepoint/v3/contenttype/forms"/>
  </ds:schemaRefs>
</ds:datastoreItem>
</file>

<file path=customXml/itemProps2.xml><?xml version="1.0" encoding="utf-8"?>
<ds:datastoreItem xmlns:ds="http://schemas.openxmlformats.org/officeDocument/2006/customXml" ds:itemID="{608EDFF7-6C1B-4BF0-9677-3887F0D61415}">
  <ds:schemaRefs>
    <ds:schemaRef ds:uri="http://www.w3.org/XML/1998/namespace"/>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293C1534-D5DA-4010-82F1-77DF49F005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1121</TotalTime>
  <Words>1346</Words>
  <Application>Microsoft Office PowerPoint</Application>
  <PresentationFormat>Custom</PresentationFormat>
  <Paragraphs>137</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AS PSYCHOLOGY: Paper 2 </vt:lpstr>
      <vt:lpstr>PowerPoint Presentation</vt:lpstr>
      <vt:lpstr>Specification says…</vt:lpstr>
      <vt:lpstr>The Biological Approach:</vt:lpstr>
      <vt:lpstr>The Biological Approach: Influence of genes on behaviour</vt:lpstr>
      <vt:lpstr>The Biological Approach: Influence of genes on behaviour</vt:lpstr>
      <vt:lpstr>The Biological Approach: Influence of genes on behaviour</vt:lpstr>
      <vt:lpstr>PowerPoint Presentation</vt:lpstr>
      <vt:lpstr>The Biological Approach: Influence of genes on behaviour</vt:lpstr>
      <vt:lpstr>The Biological Approach: Influence of genes on behaviour</vt:lpstr>
      <vt:lpstr>Twin studies </vt:lpstr>
      <vt:lpstr>The Biological Approach: Influence of genes on behaviour</vt:lpstr>
      <vt:lpstr>PowerPoint Presentation</vt:lpstr>
      <vt:lpstr>The Biological Approach: Influence of biological structures on behaviour</vt:lpstr>
      <vt:lpstr>PowerPoint Presentation</vt:lpstr>
      <vt:lpstr>The Biological Approach: Influence of biological structures on behaviour</vt:lpstr>
      <vt:lpstr>The Biological Approach: Influence of neurochemistry on behaviour</vt:lpstr>
      <vt:lpstr>The Biological Approach: Influence of neurochemistry on behaviour</vt:lpstr>
      <vt:lpstr>HORMONES</vt:lpstr>
      <vt:lpstr>The Biological Approach: Evaluation of the Biological Approach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 PSYCHOLOGY: Paper 2</dc:title>
  <dc:creator>Radwanski</dc:creator>
  <cp:lastModifiedBy>Zoe L. Meakins</cp:lastModifiedBy>
  <cp:revision>96</cp:revision>
  <cp:lastPrinted>2015-09-23T10:39:16Z</cp:lastPrinted>
  <dcterms:created xsi:type="dcterms:W3CDTF">2015-07-04T21:09:32Z</dcterms:created>
  <dcterms:modified xsi:type="dcterms:W3CDTF">2015-09-23T10:55:08Z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0x010100EA90949D6391244A906844C304818D4E005233BE9C285BD544A578BDAD1FA510DC</vt:lpwstr>
  </property>
</Properties>
</file>