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256" r:id="rId5"/>
    <p:sldId id="321" r:id="rId6"/>
    <p:sldId id="260" r:id="rId7"/>
    <p:sldId id="294" r:id="rId8"/>
    <p:sldId id="297" r:id="rId9"/>
    <p:sldId id="296" r:id="rId10"/>
    <p:sldId id="307" r:id="rId11"/>
    <p:sldId id="309" r:id="rId12"/>
    <p:sldId id="344" r:id="rId13"/>
    <p:sldId id="345" r:id="rId14"/>
    <p:sldId id="346" r:id="rId15"/>
    <p:sldId id="318" r:id="rId16"/>
    <p:sldId id="333" r:id="rId17"/>
    <p:sldId id="334" r:id="rId18"/>
    <p:sldId id="336" r:id="rId19"/>
    <p:sldId id="338" r:id="rId20"/>
    <p:sldId id="339" r:id="rId21"/>
    <p:sldId id="340" r:id="rId22"/>
    <p:sldId id="337" r:id="rId23"/>
    <p:sldId id="298" r:id="rId24"/>
    <p:sldId id="347" r:id="rId25"/>
    <p:sldId id="301" r:id="rId26"/>
    <p:sldId id="299" r:id="rId27"/>
    <p:sldId id="300" r:id="rId28"/>
    <p:sldId id="341" r:id="rId29"/>
    <p:sldId id="342" r:id="rId30"/>
    <p:sldId id="343" r:id="rId3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6600"/>
    <a:srgbClr val="66FF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29" autoAdjust="0"/>
  </p:normalViewPr>
  <p:slideViewPr>
    <p:cSldViewPr snapToGrid="0">
      <p:cViewPr varScale="1">
        <p:scale>
          <a:sx n="76" d="100"/>
          <a:sy n="76" d="100"/>
        </p:scale>
        <p:origin x="126" y="11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14472B-37D0-4C79-9DAA-6D8568A02FD0}" type="doc">
      <dgm:prSet loTypeId="urn:microsoft.com/office/officeart/2005/8/layout/process1" loCatId="process" qsTypeId="urn:microsoft.com/office/officeart/2005/8/quickstyle/simple1" qsCatId="simple" csTypeId="urn:microsoft.com/office/officeart/2005/8/colors/accent1_2" csCatId="accent1" phldr="1"/>
      <dgm:spPr/>
    </dgm:pt>
    <dgm:pt modelId="{54B60A9E-B3FA-4B48-8FA1-484D199EDA01}">
      <dgm:prSet phldrT="[Text]"/>
      <dgm:spPr/>
      <dgm:t>
        <a:bodyPr/>
        <a:lstStyle/>
        <a:p>
          <a:pPr marL="0" marR="0" lvl="1" indent="0" defTabSz="914400" eaLnBrk="1" fontAlgn="auto" latinLnBrk="0" hangingPunct="1">
            <a:lnSpc>
              <a:spcPct val="100000"/>
            </a:lnSpc>
            <a:spcBef>
              <a:spcPts val="0"/>
            </a:spcBef>
            <a:spcAft>
              <a:spcPts val="0"/>
            </a:spcAft>
            <a:buClrTx/>
            <a:buSzTx/>
            <a:buFontTx/>
            <a:buNone/>
            <a:tabLst/>
            <a:defRPr/>
          </a:pPr>
          <a:r>
            <a:rPr lang="en-GB" dirty="0" smtClean="0"/>
            <a:t>INPUT </a:t>
          </a:r>
        </a:p>
        <a:p>
          <a:pPr marL="0" marR="0" lvl="1" indent="0" defTabSz="914400" eaLnBrk="1" fontAlgn="auto" latinLnBrk="0" hangingPunct="1">
            <a:lnSpc>
              <a:spcPct val="100000"/>
            </a:lnSpc>
            <a:spcBef>
              <a:spcPts val="0"/>
            </a:spcBef>
            <a:spcAft>
              <a:spcPts val="0"/>
            </a:spcAft>
            <a:buClrTx/>
            <a:buSzTx/>
            <a:buFontTx/>
            <a:buNone/>
            <a:tabLst/>
            <a:defRPr/>
          </a:pPr>
          <a:r>
            <a:rPr lang="en-GB" dirty="0" smtClean="0"/>
            <a:t>Receive some form of ‘input’ from our senses This is a </a:t>
          </a:r>
          <a:r>
            <a:rPr lang="en-GB" b="1" dirty="0" smtClean="0">
              <a:solidFill>
                <a:srgbClr val="FF0000"/>
              </a:solidFill>
            </a:rPr>
            <a:t>Coding stage </a:t>
          </a:r>
          <a:r>
            <a:rPr lang="en-GB" dirty="0" smtClean="0"/>
            <a:t>(Transferring input into a useable format) </a:t>
          </a:r>
        </a:p>
      </dgm:t>
    </dgm:pt>
    <dgm:pt modelId="{CC4C1EC0-938B-4737-AAAF-220773BF585E}" type="parTrans" cxnId="{9313180B-0D26-4A09-9541-961342F09ACF}">
      <dgm:prSet/>
      <dgm:spPr/>
      <dgm:t>
        <a:bodyPr/>
        <a:lstStyle/>
        <a:p>
          <a:endParaRPr lang="en-GB"/>
        </a:p>
      </dgm:t>
    </dgm:pt>
    <dgm:pt modelId="{2A4DF995-01FD-4B20-8789-F82609EB6D59}" type="sibTrans" cxnId="{9313180B-0D26-4A09-9541-961342F09ACF}">
      <dgm:prSet/>
      <dgm:spPr/>
      <dgm:t>
        <a:bodyPr/>
        <a:lstStyle/>
        <a:p>
          <a:endParaRPr lang="en-GB"/>
        </a:p>
      </dgm:t>
    </dgm:pt>
    <dgm:pt modelId="{C54AB3DE-20F6-4066-9521-20A8292B088B}">
      <dgm:prSet phldrT="[Text]"/>
      <dgm:spPr/>
      <dgm:t>
        <a:bodyPr/>
        <a:lstStyle/>
        <a:p>
          <a:pPr marL="0" marR="0" lvl="1" indent="0" defTabSz="914400" eaLnBrk="1" fontAlgn="auto" latinLnBrk="0" hangingPunct="1">
            <a:lnSpc>
              <a:spcPct val="100000"/>
            </a:lnSpc>
            <a:spcBef>
              <a:spcPts val="0"/>
            </a:spcBef>
            <a:spcAft>
              <a:spcPts val="0"/>
            </a:spcAft>
            <a:buClrTx/>
            <a:buSzTx/>
            <a:buFontTx/>
            <a:buNone/>
            <a:tabLst/>
            <a:defRPr/>
          </a:pPr>
          <a:r>
            <a:rPr lang="en-GB" dirty="0" smtClean="0"/>
            <a:t>INFORMATION PROCESSING Recognising information; contextualising information with previous                         knowledge; making                  decisions</a:t>
          </a:r>
          <a:endParaRPr lang="en-GB" dirty="0"/>
        </a:p>
      </dgm:t>
    </dgm:pt>
    <dgm:pt modelId="{692D676F-2576-421B-BD0C-643F4C3FFF9C}" type="parTrans" cxnId="{180D4290-70A3-4D95-9818-2C12F5069764}">
      <dgm:prSet/>
      <dgm:spPr/>
      <dgm:t>
        <a:bodyPr/>
        <a:lstStyle/>
        <a:p>
          <a:endParaRPr lang="en-GB"/>
        </a:p>
      </dgm:t>
    </dgm:pt>
    <dgm:pt modelId="{E3B1C0D3-E852-4471-9EC6-BCAE028EDBF3}" type="sibTrans" cxnId="{180D4290-70A3-4D95-9818-2C12F5069764}">
      <dgm:prSet/>
      <dgm:spPr/>
      <dgm:t>
        <a:bodyPr/>
        <a:lstStyle/>
        <a:p>
          <a:endParaRPr lang="en-GB"/>
        </a:p>
      </dgm:t>
    </dgm:pt>
    <dgm:pt modelId="{410825D0-0D1A-47DF-B61E-D71846A8B863}">
      <dgm:prSet phldrT="[Text]"/>
      <dgm:spPr/>
      <dgm:t>
        <a:bodyPr/>
        <a:lstStyle/>
        <a:p>
          <a:r>
            <a:rPr lang="en-GB" dirty="0" smtClean="0"/>
            <a:t>OUTPUT</a:t>
          </a:r>
        </a:p>
        <a:p>
          <a:r>
            <a:rPr lang="en-GB" dirty="0" smtClean="0"/>
            <a:t>Produce a given ‘output’ in the form of a behavioural response</a:t>
          </a:r>
          <a:endParaRPr lang="en-GB" dirty="0"/>
        </a:p>
      </dgm:t>
    </dgm:pt>
    <dgm:pt modelId="{B8D435B9-C99D-4ADB-ACAA-91DE3585E3F6}" type="parTrans" cxnId="{B3563E3C-9D90-49DE-B064-48A8C1908A87}">
      <dgm:prSet/>
      <dgm:spPr/>
      <dgm:t>
        <a:bodyPr/>
        <a:lstStyle/>
        <a:p>
          <a:endParaRPr lang="en-GB"/>
        </a:p>
      </dgm:t>
    </dgm:pt>
    <dgm:pt modelId="{A4FD6921-EA1D-48FB-8FC9-682D087A5767}" type="sibTrans" cxnId="{B3563E3C-9D90-49DE-B064-48A8C1908A87}">
      <dgm:prSet/>
      <dgm:spPr/>
      <dgm:t>
        <a:bodyPr/>
        <a:lstStyle/>
        <a:p>
          <a:endParaRPr lang="en-GB"/>
        </a:p>
      </dgm:t>
    </dgm:pt>
    <dgm:pt modelId="{00ED6F3E-6727-4DF7-945E-4F7B8B015C1B}" type="pres">
      <dgm:prSet presAssocID="{6214472B-37D0-4C79-9DAA-6D8568A02FD0}" presName="Name0" presStyleCnt="0">
        <dgm:presLayoutVars>
          <dgm:dir/>
          <dgm:resizeHandles val="exact"/>
        </dgm:presLayoutVars>
      </dgm:prSet>
      <dgm:spPr/>
    </dgm:pt>
    <dgm:pt modelId="{2B9C64D5-7CB8-4C96-9C23-EBCBA7FF18D6}" type="pres">
      <dgm:prSet presAssocID="{54B60A9E-B3FA-4B48-8FA1-484D199EDA01}" presName="node" presStyleLbl="node1" presStyleIdx="0" presStyleCnt="3">
        <dgm:presLayoutVars>
          <dgm:bulletEnabled val="1"/>
        </dgm:presLayoutVars>
      </dgm:prSet>
      <dgm:spPr/>
      <dgm:t>
        <a:bodyPr/>
        <a:lstStyle/>
        <a:p>
          <a:endParaRPr lang="en-GB"/>
        </a:p>
      </dgm:t>
    </dgm:pt>
    <dgm:pt modelId="{C5825D7F-0488-4D32-9EBF-DD7CB016A125}" type="pres">
      <dgm:prSet presAssocID="{2A4DF995-01FD-4B20-8789-F82609EB6D59}" presName="sibTrans" presStyleLbl="sibTrans2D1" presStyleIdx="0" presStyleCnt="2"/>
      <dgm:spPr/>
      <dgm:t>
        <a:bodyPr/>
        <a:lstStyle/>
        <a:p>
          <a:endParaRPr lang="en-GB"/>
        </a:p>
      </dgm:t>
    </dgm:pt>
    <dgm:pt modelId="{29A0496B-1594-4A84-9283-D466A5A925E5}" type="pres">
      <dgm:prSet presAssocID="{2A4DF995-01FD-4B20-8789-F82609EB6D59}" presName="connectorText" presStyleLbl="sibTrans2D1" presStyleIdx="0" presStyleCnt="2"/>
      <dgm:spPr/>
      <dgm:t>
        <a:bodyPr/>
        <a:lstStyle/>
        <a:p>
          <a:endParaRPr lang="en-GB"/>
        </a:p>
      </dgm:t>
    </dgm:pt>
    <dgm:pt modelId="{26A25876-019C-4E81-BA39-A8E3C4EFD838}" type="pres">
      <dgm:prSet presAssocID="{C54AB3DE-20F6-4066-9521-20A8292B088B}" presName="node" presStyleLbl="node1" presStyleIdx="1" presStyleCnt="3" custScaleX="126300">
        <dgm:presLayoutVars>
          <dgm:bulletEnabled val="1"/>
        </dgm:presLayoutVars>
      </dgm:prSet>
      <dgm:spPr/>
      <dgm:t>
        <a:bodyPr/>
        <a:lstStyle/>
        <a:p>
          <a:endParaRPr lang="en-GB"/>
        </a:p>
      </dgm:t>
    </dgm:pt>
    <dgm:pt modelId="{0D11277B-7206-4EA6-9587-A59A2686EB72}" type="pres">
      <dgm:prSet presAssocID="{E3B1C0D3-E852-4471-9EC6-BCAE028EDBF3}" presName="sibTrans" presStyleLbl="sibTrans2D1" presStyleIdx="1" presStyleCnt="2"/>
      <dgm:spPr/>
      <dgm:t>
        <a:bodyPr/>
        <a:lstStyle/>
        <a:p>
          <a:endParaRPr lang="en-GB"/>
        </a:p>
      </dgm:t>
    </dgm:pt>
    <dgm:pt modelId="{824C4564-9A5B-48BA-8074-40530F0EB1EE}" type="pres">
      <dgm:prSet presAssocID="{E3B1C0D3-E852-4471-9EC6-BCAE028EDBF3}" presName="connectorText" presStyleLbl="sibTrans2D1" presStyleIdx="1" presStyleCnt="2"/>
      <dgm:spPr/>
      <dgm:t>
        <a:bodyPr/>
        <a:lstStyle/>
        <a:p>
          <a:endParaRPr lang="en-GB"/>
        </a:p>
      </dgm:t>
    </dgm:pt>
    <dgm:pt modelId="{5E7C2327-BAC5-4428-A3D3-801B5DD13F55}" type="pres">
      <dgm:prSet presAssocID="{410825D0-0D1A-47DF-B61E-D71846A8B863}" presName="node" presStyleLbl="node1" presStyleIdx="2" presStyleCnt="3">
        <dgm:presLayoutVars>
          <dgm:bulletEnabled val="1"/>
        </dgm:presLayoutVars>
      </dgm:prSet>
      <dgm:spPr/>
      <dgm:t>
        <a:bodyPr/>
        <a:lstStyle/>
        <a:p>
          <a:endParaRPr lang="en-GB"/>
        </a:p>
      </dgm:t>
    </dgm:pt>
  </dgm:ptLst>
  <dgm:cxnLst>
    <dgm:cxn modelId="{9313180B-0D26-4A09-9541-961342F09ACF}" srcId="{6214472B-37D0-4C79-9DAA-6D8568A02FD0}" destId="{54B60A9E-B3FA-4B48-8FA1-484D199EDA01}" srcOrd="0" destOrd="0" parTransId="{CC4C1EC0-938B-4737-AAAF-220773BF585E}" sibTransId="{2A4DF995-01FD-4B20-8789-F82609EB6D59}"/>
    <dgm:cxn modelId="{99E75D82-C6B0-466B-8B0D-8FF959E6B387}" type="presOf" srcId="{2A4DF995-01FD-4B20-8789-F82609EB6D59}" destId="{29A0496B-1594-4A84-9283-D466A5A925E5}" srcOrd="1" destOrd="0" presId="urn:microsoft.com/office/officeart/2005/8/layout/process1"/>
    <dgm:cxn modelId="{A4B676C0-0FDD-4555-9F0C-F634BF6868D8}" type="presOf" srcId="{E3B1C0D3-E852-4471-9EC6-BCAE028EDBF3}" destId="{824C4564-9A5B-48BA-8074-40530F0EB1EE}" srcOrd="1" destOrd="0" presId="urn:microsoft.com/office/officeart/2005/8/layout/process1"/>
    <dgm:cxn modelId="{180D4290-70A3-4D95-9818-2C12F5069764}" srcId="{6214472B-37D0-4C79-9DAA-6D8568A02FD0}" destId="{C54AB3DE-20F6-4066-9521-20A8292B088B}" srcOrd="1" destOrd="0" parTransId="{692D676F-2576-421B-BD0C-643F4C3FFF9C}" sibTransId="{E3B1C0D3-E852-4471-9EC6-BCAE028EDBF3}"/>
    <dgm:cxn modelId="{018FF0C5-260D-47A4-B58A-01500585AECE}" type="presOf" srcId="{410825D0-0D1A-47DF-B61E-D71846A8B863}" destId="{5E7C2327-BAC5-4428-A3D3-801B5DD13F55}" srcOrd="0" destOrd="0" presId="urn:microsoft.com/office/officeart/2005/8/layout/process1"/>
    <dgm:cxn modelId="{016D88D1-A29E-4C5E-864E-A4446E41E522}" type="presOf" srcId="{C54AB3DE-20F6-4066-9521-20A8292B088B}" destId="{26A25876-019C-4E81-BA39-A8E3C4EFD838}" srcOrd="0" destOrd="0" presId="urn:microsoft.com/office/officeart/2005/8/layout/process1"/>
    <dgm:cxn modelId="{26307231-3EAA-41AD-AD4E-6F41EFCFDAB4}" type="presOf" srcId="{2A4DF995-01FD-4B20-8789-F82609EB6D59}" destId="{C5825D7F-0488-4D32-9EBF-DD7CB016A125}" srcOrd="0" destOrd="0" presId="urn:microsoft.com/office/officeart/2005/8/layout/process1"/>
    <dgm:cxn modelId="{8CDD64E3-EA54-468E-B9C8-1DDE9A6B1598}" type="presOf" srcId="{54B60A9E-B3FA-4B48-8FA1-484D199EDA01}" destId="{2B9C64D5-7CB8-4C96-9C23-EBCBA7FF18D6}" srcOrd="0" destOrd="0" presId="urn:microsoft.com/office/officeart/2005/8/layout/process1"/>
    <dgm:cxn modelId="{5A4157F9-1C21-4D58-8307-D62339285043}" type="presOf" srcId="{E3B1C0D3-E852-4471-9EC6-BCAE028EDBF3}" destId="{0D11277B-7206-4EA6-9587-A59A2686EB72}" srcOrd="0" destOrd="0" presId="urn:microsoft.com/office/officeart/2005/8/layout/process1"/>
    <dgm:cxn modelId="{B950704A-7DEE-4742-A049-1869B95655BF}" type="presOf" srcId="{6214472B-37D0-4C79-9DAA-6D8568A02FD0}" destId="{00ED6F3E-6727-4DF7-945E-4F7B8B015C1B}" srcOrd="0" destOrd="0" presId="urn:microsoft.com/office/officeart/2005/8/layout/process1"/>
    <dgm:cxn modelId="{B3563E3C-9D90-49DE-B064-48A8C1908A87}" srcId="{6214472B-37D0-4C79-9DAA-6D8568A02FD0}" destId="{410825D0-0D1A-47DF-B61E-D71846A8B863}" srcOrd="2" destOrd="0" parTransId="{B8D435B9-C99D-4ADB-ACAA-91DE3585E3F6}" sibTransId="{A4FD6921-EA1D-48FB-8FC9-682D087A5767}"/>
    <dgm:cxn modelId="{150F8128-C907-40C8-A057-4538304BD044}" type="presParOf" srcId="{00ED6F3E-6727-4DF7-945E-4F7B8B015C1B}" destId="{2B9C64D5-7CB8-4C96-9C23-EBCBA7FF18D6}" srcOrd="0" destOrd="0" presId="urn:microsoft.com/office/officeart/2005/8/layout/process1"/>
    <dgm:cxn modelId="{755D894A-AD0A-43B2-A301-B211470580D6}" type="presParOf" srcId="{00ED6F3E-6727-4DF7-945E-4F7B8B015C1B}" destId="{C5825D7F-0488-4D32-9EBF-DD7CB016A125}" srcOrd="1" destOrd="0" presId="urn:microsoft.com/office/officeart/2005/8/layout/process1"/>
    <dgm:cxn modelId="{A5C98B94-1163-42A7-B81D-49111B89E1A5}" type="presParOf" srcId="{C5825D7F-0488-4D32-9EBF-DD7CB016A125}" destId="{29A0496B-1594-4A84-9283-D466A5A925E5}" srcOrd="0" destOrd="0" presId="urn:microsoft.com/office/officeart/2005/8/layout/process1"/>
    <dgm:cxn modelId="{BB75C05E-C0C2-40D7-924D-5A66A9B82A51}" type="presParOf" srcId="{00ED6F3E-6727-4DF7-945E-4F7B8B015C1B}" destId="{26A25876-019C-4E81-BA39-A8E3C4EFD838}" srcOrd="2" destOrd="0" presId="urn:microsoft.com/office/officeart/2005/8/layout/process1"/>
    <dgm:cxn modelId="{EB6BE563-8731-4E8B-9E66-6437B46BFCDE}" type="presParOf" srcId="{00ED6F3E-6727-4DF7-945E-4F7B8B015C1B}" destId="{0D11277B-7206-4EA6-9587-A59A2686EB72}" srcOrd="3" destOrd="0" presId="urn:microsoft.com/office/officeart/2005/8/layout/process1"/>
    <dgm:cxn modelId="{FBAB64C0-DBF3-47C8-A12D-FEB10A2120D0}" type="presParOf" srcId="{0D11277B-7206-4EA6-9587-A59A2686EB72}" destId="{824C4564-9A5B-48BA-8074-40530F0EB1EE}" srcOrd="0" destOrd="0" presId="urn:microsoft.com/office/officeart/2005/8/layout/process1"/>
    <dgm:cxn modelId="{0B2B784E-A5CE-4D3A-A002-A4CBACC90E80}" type="presParOf" srcId="{00ED6F3E-6727-4DF7-945E-4F7B8B015C1B}" destId="{5E7C2327-BAC5-4428-A3D3-801B5DD13F55}"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A7FAD5-8FE8-41C0-B10B-EF2658622055}"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BEE85679-EF96-41EA-A515-80FBD4899DD4}">
      <dgm:prSet phldrT="[Text]" custT="1"/>
      <dgm:spPr/>
      <dgm:t>
        <a:bodyPr/>
        <a:lstStyle/>
        <a:p>
          <a:r>
            <a:rPr lang="en-GB" sz="1400" b="1"/>
            <a:t>Identify problem</a:t>
          </a:r>
        </a:p>
      </dgm:t>
    </dgm:pt>
    <dgm:pt modelId="{6149C6F0-EDC2-4DB1-B225-C6A9C7DBC7E0}" type="parTrans" cxnId="{D5B8FFDA-67AF-430C-A364-0E6BD624E1C2}">
      <dgm:prSet/>
      <dgm:spPr/>
      <dgm:t>
        <a:bodyPr/>
        <a:lstStyle/>
        <a:p>
          <a:endParaRPr lang="en-GB"/>
        </a:p>
      </dgm:t>
    </dgm:pt>
    <dgm:pt modelId="{C4E55925-A73E-4E91-A7DF-7280562A4BB3}" type="sibTrans" cxnId="{D5B8FFDA-67AF-430C-A364-0E6BD624E1C2}">
      <dgm:prSet/>
      <dgm:spPr/>
      <dgm:t>
        <a:bodyPr/>
        <a:lstStyle/>
        <a:p>
          <a:endParaRPr lang="en-GB"/>
        </a:p>
      </dgm:t>
    </dgm:pt>
    <dgm:pt modelId="{8FEC4E14-ABDC-4807-AB20-7F3A022BCAC8}">
      <dgm:prSet phldrT="[Text]"/>
      <dgm:spPr/>
      <dgm:t>
        <a:bodyPr/>
        <a:lstStyle/>
        <a:p>
          <a:r>
            <a:rPr lang="en-GB" dirty="0"/>
            <a:t>Recognise the ethical </a:t>
          </a:r>
          <a:r>
            <a:rPr lang="en-GB" dirty="0" smtClean="0"/>
            <a:t>dilemma.</a:t>
          </a:r>
          <a:endParaRPr lang="en-GB" dirty="0"/>
        </a:p>
      </dgm:t>
    </dgm:pt>
    <dgm:pt modelId="{21150AAB-9F3D-4670-AA1C-8F94E8635DB2}" type="parTrans" cxnId="{7E09E499-AD2D-452E-9074-EB7AD4C4D50D}">
      <dgm:prSet/>
      <dgm:spPr/>
      <dgm:t>
        <a:bodyPr/>
        <a:lstStyle/>
        <a:p>
          <a:endParaRPr lang="en-GB"/>
        </a:p>
      </dgm:t>
    </dgm:pt>
    <dgm:pt modelId="{2D325E0A-F868-4D3E-8303-4765C9D4D15C}" type="sibTrans" cxnId="{7E09E499-AD2D-452E-9074-EB7AD4C4D50D}">
      <dgm:prSet/>
      <dgm:spPr/>
      <dgm:t>
        <a:bodyPr/>
        <a:lstStyle/>
        <a:p>
          <a:endParaRPr lang="en-GB"/>
        </a:p>
      </dgm:t>
    </dgm:pt>
    <dgm:pt modelId="{C1343FFF-26E0-448B-A835-E19B352B4E50}">
      <dgm:prSet phldrT="[Text]" custT="1"/>
      <dgm:spPr/>
      <dgm:t>
        <a:bodyPr/>
        <a:lstStyle/>
        <a:p>
          <a:r>
            <a:rPr lang="en-GB" sz="1400" b="1" dirty="0"/>
            <a:t>Determine facts</a:t>
          </a:r>
        </a:p>
      </dgm:t>
    </dgm:pt>
    <dgm:pt modelId="{64353861-1310-4EE0-BCBC-7CCD10CD64A9}" type="parTrans" cxnId="{9F209F91-085E-409F-958D-74F1F7677EF4}">
      <dgm:prSet/>
      <dgm:spPr/>
      <dgm:t>
        <a:bodyPr/>
        <a:lstStyle/>
        <a:p>
          <a:endParaRPr lang="en-GB"/>
        </a:p>
      </dgm:t>
    </dgm:pt>
    <dgm:pt modelId="{8979C612-24ED-4E5E-9622-D7E42DF63B0A}" type="sibTrans" cxnId="{9F209F91-085E-409F-958D-74F1F7677EF4}">
      <dgm:prSet/>
      <dgm:spPr/>
      <dgm:t>
        <a:bodyPr/>
        <a:lstStyle/>
        <a:p>
          <a:endParaRPr lang="en-GB"/>
        </a:p>
      </dgm:t>
    </dgm:pt>
    <dgm:pt modelId="{708B0CF7-2C10-496F-9BDE-865CAC6C86A1}">
      <dgm:prSet phldrT="[Text]"/>
      <dgm:spPr/>
      <dgm:t>
        <a:bodyPr/>
        <a:lstStyle/>
        <a:p>
          <a:r>
            <a:rPr lang="en-GB" dirty="0"/>
            <a:t>Consider the </a:t>
          </a:r>
          <a:r>
            <a:rPr lang="en-GB" dirty="0" smtClean="0"/>
            <a:t>information. </a:t>
          </a:r>
          <a:r>
            <a:rPr lang="en-GB" dirty="0"/>
            <a:t>Consider previous </a:t>
          </a:r>
          <a:r>
            <a:rPr lang="en-GB" dirty="0" smtClean="0"/>
            <a:t>knowledge/personal experiences.</a:t>
          </a:r>
          <a:endParaRPr lang="en-GB" dirty="0"/>
        </a:p>
      </dgm:t>
    </dgm:pt>
    <dgm:pt modelId="{75EB658C-C627-42B1-9DC8-0EC986A7CE26}" type="parTrans" cxnId="{05B692A4-F9D5-4CF6-8B1A-A1556244F9A6}">
      <dgm:prSet/>
      <dgm:spPr/>
      <dgm:t>
        <a:bodyPr/>
        <a:lstStyle/>
        <a:p>
          <a:endParaRPr lang="en-GB"/>
        </a:p>
      </dgm:t>
    </dgm:pt>
    <dgm:pt modelId="{223A9311-9B92-4B78-8FAD-47E9D4BA922D}" type="sibTrans" cxnId="{05B692A4-F9D5-4CF6-8B1A-A1556244F9A6}">
      <dgm:prSet/>
      <dgm:spPr/>
      <dgm:t>
        <a:bodyPr/>
        <a:lstStyle/>
        <a:p>
          <a:endParaRPr lang="en-GB"/>
        </a:p>
      </dgm:t>
    </dgm:pt>
    <dgm:pt modelId="{EC3ED3BB-B15D-4B64-A6E5-9FE5746E3D35}">
      <dgm:prSet custT="1"/>
      <dgm:spPr/>
      <dgm:t>
        <a:bodyPr/>
        <a:lstStyle/>
        <a:p>
          <a:r>
            <a:rPr lang="en-GB" sz="1400" b="1"/>
            <a:t>Develop options</a:t>
          </a:r>
        </a:p>
      </dgm:t>
    </dgm:pt>
    <dgm:pt modelId="{F055AC27-8A81-4FFB-9B22-7D0E067F590D}" type="parTrans" cxnId="{E0B88A7E-D580-4458-A541-E556F7119C9C}">
      <dgm:prSet/>
      <dgm:spPr/>
      <dgm:t>
        <a:bodyPr/>
        <a:lstStyle/>
        <a:p>
          <a:endParaRPr lang="en-GB"/>
        </a:p>
      </dgm:t>
    </dgm:pt>
    <dgm:pt modelId="{F7DDF795-FE44-4C12-9D15-44D6135D3C32}" type="sibTrans" cxnId="{E0B88A7E-D580-4458-A541-E556F7119C9C}">
      <dgm:prSet/>
      <dgm:spPr/>
      <dgm:t>
        <a:bodyPr/>
        <a:lstStyle/>
        <a:p>
          <a:endParaRPr lang="en-GB"/>
        </a:p>
      </dgm:t>
    </dgm:pt>
    <dgm:pt modelId="{B082EC84-75F9-4942-9BBA-D2E714AB9650}">
      <dgm:prSet/>
      <dgm:spPr/>
      <dgm:t>
        <a:bodyPr/>
        <a:lstStyle/>
        <a:p>
          <a:r>
            <a:rPr lang="en-GB"/>
            <a:t>Brainstorm all possible actions you could take</a:t>
          </a:r>
        </a:p>
      </dgm:t>
    </dgm:pt>
    <dgm:pt modelId="{E513167A-D663-4825-B940-1E171C6DE85F}" type="parTrans" cxnId="{B51DDC48-CAC9-4F74-B445-02CF3EB0A83E}">
      <dgm:prSet/>
      <dgm:spPr/>
      <dgm:t>
        <a:bodyPr/>
        <a:lstStyle/>
        <a:p>
          <a:endParaRPr lang="en-GB"/>
        </a:p>
      </dgm:t>
    </dgm:pt>
    <dgm:pt modelId="{0F057B9D-5177-40E5-98A0-CA3B583FDD4A}" type="sibTrans" cxnId="{B51DDC48-CAC9-4F74-B445-02CF3EB0A83E}">
      <dgm:prSet/>
      <dgm:spPr/>
      <dgm:t>
        <a:bodyPr/>
        <a:lstStyle/>
        <a:p>
          <a:endParaRPr lang="en-GB"/>
        </a:p>
      </dgm:t>
    </dgm:pt>
    <dgm:pt modelId="{BFEDFB05-8991-4D0B-A6E3-8747BFBC4D55}">
      <dgm:prSet custT="1"/>
      <dgm:spPr/>
      <dgm:t>
        <a:bodyPr/>
        <a:lstStyle/>
        <a:p>
          <a:r>
            <a:rPr lang="en-GB" sz="1400" b="1"/>
            <a:t>Consider consequences</a:t>
          </a:r>
        </a:p>
      </dgm:t>
    </dgm:pt>
    <dgm:pt modelId="{3DAAC56A-175F-46AF-A34A-41512724A4B4}" type="parTrans" cxnId="{3A389D69-9426-4D6F-9917-A09C80EB46FA}">
      <dgm:prSet/>
      <dgm:spPr/>
      <dgm:t>
        <a:bodyPr/>
        <a:lstStyle/>
        <a:p>
          <a:endParaRPr lang="en-GB"/>
        </a:p>
      </dgm:t>
    </dgm:pt>
    <dgm:pt modelId="{7D9BFE92-91DF-43F5-8138-A9943422D32C}" type="sibTrans" cxnId="{3A389D69-9426-4D6F-9917-A09C80EB46FA}">
      <dgm:prSet/>
      <dgm:spPr/>
      <dgm:t>
        <a:bodyPr/>
        <a:lstStyle/>
        <a:p>
          <a:endParaRPr lang="en-GB"/>
        </a:p>
      </dgm:t>
    </dgm:pt>
    <dgm:pt modelId="{DC94991B-1E71-402C-8864-67AE5884C54D}">
      <dgm:prSet/>
      <dgm:spPr/>
      <dgm:t>
        <a:bodyPr/>
        <a:lstStyle/>
        <a:p>
          <a:r>
            <a:rPr lang="en-GB"/>
            <a:t>Evaluate who or what will be affected? What good or harm could come from your choice?</a:t>
          </a:r>
        </a:p>
      </dgm:t>
    </dgm:pt>
    <dgm:pt modelId="{7525603F-3B1C-46DD-B522-537BA38415E6}" type="parTrans" cxnId="{9CA2D9DE-99C7-45CF-9781-ACE3348884B8}">
      <dgm:prSet/>
      <dgm:spPr/>
      <dgm:t>
        <a:bodyPr/>
        <a:lstStyle/>
        <a:p>
          <a:endParaRPr lang="en-GB"/>
        </a:p>
      </dgm:t>
    </dgm:pt>
    <dgm:pt modelId="{DCD552B7-B916-4BC0-9C1B-09347C682C00}" type="sibTrans" cxnId="{9CA2D9DE-99C7-45CF-9781-ACE3348884B8}">
      <dgm:prSet/>
      <dgm:spPr/>
      <dgm:t>
        <a:bodyPr/>
        <a:lstStyle/>
        <a:p>
          <a:endParaRPr lang="en-GB"/>
        </a:p>
      </dgm:t>
    </dgm:pt>
    <dgm:pt modelId="{04EBAEF3-33C8-4ABB-90C9-AE28801C00ED}">
      <dgm:prSet custT="1"/>
      <dgm:spPr/>
      <dgm:t>
        <a:bodyPr/>
        <a:lstStyle/>
        <a:p>
          <a:r>
            <a:rPr lang="en-GB" sz="1400" b="1"/>
            <a:t>Choose action</a:t>
          </a:r>
        </a:p>
      </dgm:t>
    </dgm:pt>
    <dgm:pt modelId="{500DC6F2-0A98-4E7E-ADDA-C4CF0587730F}" type="parTrans" cxnId="{F701F86F-78E0-4670-BF22-2B0DB4004912}">
      <dgm:prSet/>
      <dgm:spPr/>
      <dgm:t>
        <a:bodyPr/>
        <a:lstStyle/>
        <a:p>
          <a:endParaRPr lang="en-GB"/>
        </a:p>
      </dgm:t>
    </dgm:pt>
    <dgm:pt modelId="{7F23B0DF-6A19-4072-A66D-BA25D6E6EF96}" type="sibTrans" cxnId="{F701F86F-78E0-4670-BF22-2B0DB4004912}">
      <dgm:prSet/>
      <dgm:spPr/>
      <dgm:t>
        <a:bodyPr/>
        <a:lstStyle/>
        <a:p>
          <a:endParaRPr lang="en-GB"/>
        </a:p>
      </dgm:t>
    </dgm:pt>
    <dgm:pt modelId="{4B4A5BE1-80CE-489C-89BE-BE04C44B5FCB}">
      <dgm:prSet/>
      <dgm:spPr/>
      <dgm:t>
        <a:bodyPr/>
        <a:lstStyle/>
        <a:p>
          <a:r>
            <a:rPr lang="en-GB"/>
            <a:t>Make choice. Reflect whether it was the right one - whether you would choose differently next time.</a:t>
          </a:r>
        </a:p>
      </dgm:t>
    </dgm:pt>
    <dgm:pt modelId="{9FA84317-2CBB-4765-85A8-4992D70C2321}" type="parTrans" cxnId="{CDB587CD-AEB7-4583-8874-86053D46B5FD}">
      <dgm:prSet/>
      <dgm:spPr/>
      <dgm:t>
        <a:bodyPr/>
        <a:lstStyle/>
        <a:p>
          <a:endParaRPr lang="en-GB"/>
        </a:p>
      </dgm:t>
    </dgm:pt>
    <dgm:pt modelId="{7C86087B-9DB7-446B-8677-082E0791EF5F}" type="sibTrans" cxnId="{CDB587CD-AEB7-4583-8874-86053D46B5FD}">
      <dgm:prSet/>
      <dgm:spPr/>
      <dgm:t>
        <a:bodyPr/>
        <a:lstStyle/>
        <a:p>
          <a:endParaRPr lang="en-GB"/>
        </a:p>
      </dgm:t>
    </dgm:pt>
    <dgm:pt modelId="{E3802AC1-7AD9-4863-9708-93B340045364}" type="pres">
      <dgm:prSet presAssocID="{E1A7FAD5-8FE8-41C0-B10B-EF2658622055}" presName="Name0" presStyleCnt="0">
        <dgm:presLayoutVars>
          <dgm:dir/>
          <dgm:animLvl val="lvl"/>
          <dgm:resizeHandles val="exact"/>
        </dgm:presLayoutVars>
      </dgm:prSet>
      <dgm:spPr/>
      <dgm:t>
        <a:bodyPr/>
        <a:lstStyle/>
        <a:p>
          <a:endParaRPr lang="en-GB"/>
        </a:p>
      </dgm:t>
    </dgm:pt>
    <dgm:pt modelId="{1A7F221E-3D15-4521-B992-5213139880F6}" type="pres">
      <dgm:prSet presAssocID="{04EBAEF3-33C8-4ABB-90C9-AE28801C00ED}" presName="boxAndChildren" presStyleCnt="0"/>
      <dgm:spPr/>
    </dgm:pt>
    <dgm:pt modelId="{4BE0F954-6F6C-40D4-8CA6-012B7518A88C}" type="pres">
      <dgm:prSet presAssocID="{04EBAEF3-33C8-4ABB-90C9-AE28801C00ED}" presName="parentTextBox" presStyleLbl="node1" presStyleIdx="0" presStyleCnt="5"/>
      <dgm:spPr/>
      <dgm:t>
        <a:bodyPr/>
        <a:lstStyle/>
        <a:p>
          <a:endParaRPr lang="en-GB"/>
        </a:p>
      </dgm:t>
    </dgm:pt>
    <dgm:pt modelId="{01E9384E-2BB1-4EE5-8B9A-00AB77197F88}" type="pres">
      <dgm:prSet presAssocID="{04EBAEF3-33C8-4ABB-90C9-AE28801C00ED}" presName="entireBox" presStyleLbl="node1" presStyleIdx="0" presStyleCnt="5" custLinFactNeighborY="408"/>
      <dgm:spPr/>
      <dgm:t>
        <a:bodyPr/>
        <a:lstStyle/>
        <a:p>
          <a:endParaRPr lang="en-GB"/>
        </a:p>
      </dgm:t>
    </dgm:pt>
    <dgm:pt modelId="{FF5DD64A-0541-4E94-B20F-DB41D0C26323}" type="pres">
      <dgm:prSet presAssocID="{04EBAEF3-33C8-4ABB-90C9-AE28801C00ED}" presName="descendantBox" presStyleCnt="0"/>
      <dgm:spPr/>
    </dgm:pt>
    <dgm:pt modelId="{8F115FCA-E4BB-4ABC-9A87-D91C4844B151}" type="pres">
      <dgm:prSet presAssocID="{4B4A5BE1-80CE-489C-89BE-BE04C44B5FCB}" presName="childTextBox" presStyleLbl="fgAccFollowNode1" presStyleIdx="0" presStyleCnt="5">
        <dgm:presLayoutVars>
          <dgm:bulletEnabled val="1"/>
        </dgm:presLayoutVars>
      </dgm:prSet>
      <dgm:spPr/>
      <dgm:t>
        <a:bodyPr/>
        <a:lstStyle/>
        <a:p>
          <a:endParaRPr lang="en-GB"/>
        </a:p>
      </dgm:t>
    </dgm:pt>
    <dgm:pt modelId="{8D4BC4D9-A0E7-4387-822A-4383F783ECC9}" type="pres">
      <dgm:prSet presAssocID="{7D9BFE92-91DF-43F5-8138-A9943422D32C}" presName="sp" presStyleCnt="0"/>
      <dgm:spPr/>
    </dgm:pt>
    <dgm:pt modelId="{0BEA2F44-B011-4F46-9CE9-28C8174357F2}" type="pres">
      <dgm:prSet presAssocID="{BFEDFB05-8991-4D0B-A6E3-8747BFBC4D55}" presName="arrowAndChildren" presStyleCnt="0"/>
      <dgm:spPr/>
    </dgm:pt>
    <dgm:pt modelId="{D8E05059-B020-49C4-B765-1B3D42193E46}" type="pres">
      <dgm:prSet presAssocID="{BFEDFB05-8991-4D0B-A6E3-8747BFBC4D55}" presName="parentTextArrow" presStyleLbl="node1" presStyleIdx="0" presStyleCnt="5"/>
      <dgm:spPr/>
      <dgm:t>
        <a:bodyPr/>
        <a:lstStyle/>
        <a:p>
          <a:endParaRPr lang="en-GB"/>
        </a:p>
      </dgm:t>
    </dgm:pt>
    <dgm:pt modelId="{D388BF55-2B95-4AB2-8DB4-6C720BC53313}" type="pres">
      <dgm:prSet presAssocID="{BFEDFB05-8991-4D0B-A6E3-8747BFBC4D55}" presName="arrow" presStyleLbl="node1" presStyleIdx="1" presStyleCnt="5"/>
      <dgm:spPr/>
      <dgm:t>
        <a:bodyPr/>
        <a:lstStyle/>
        <a:p>
          <a:endParaRPr lang="en-GB"/>
        </a:p>
      </dgm:t>
    </dgm:pt>
    <dgm:pt modelId="{5FEA5741-8C01-4CC7-A15D-077295E18F2F}" type="pres">
      <dgm:prSet presAssocID="{BFEDFB05-8991-4D0B-A6E3-8747BFBC4D55}" presName="descendantArrow" presStyleCnt="0"/>
      <dgm:spPr/>
    </dgm:pt>
    <dgm:pt modelId="{B52A8224-EDBB-4715-869A-7C1EF2D7AD52}" type="pres">
      <dgm:prSet presAssocID="{DC94991B-1E71-402C-8864-67AE5884C54D}" presName="childTextArrow" presStyleLbl="fgAccFollowNode1" presStyleIdx="1" presStyleCnt="5">
        <dgm:presLayoutVars>
          <dgm:bulletEnabled val="1"/>
        </dgm:presLayoutVars>
      </dgm:prSet>
      <dgm:spPr/>
      <dgm:t>
        <a:bodyPr/>
        <a:lstStyle/>
        <a:p>
          <a:endParaRPr lang="en-GB"/>
        </a:p>
      </dgm:t>
    </dgm:pt>
    <dgm:pt modelId="{5CB98EB4-7CC9-4FE3-BF9B-C2D9B3DFBB58}" type="pres">
      <dgm:prSet presAssocID="{F7DDF795-FE44-4C12-9D15-44D6135D3C32}" presName="sp" presStyleCnt="0"/>
      <dgm:spPr/>
    </dgm:pt>
    <dgm:pt modelId="{79BD3B80-DFD3-41BE-8666-CF29E873F775}" type="pres">
      <dgm:prSet presAssocID="{EC3ED3BB-B15D-4B64-A6E5-9FE5746E3D35}" presName="arrowAndChildren" presStyleCnt="0"/>
      <dgm:spPr/>
    </dgm:pt>
    <dgm:pt modelId="{178BE521-047C-4496-9287-C4A6D41293AB}" type="pres">
      <dgm:prSet presAssocID="{EC3ED3BB-B15D-4B64-A6E5-9FE5746E3D35}" presName="parentTextArrow" presStyleLbl="node1" presStyleIdx="1" presStyleCnt="5"/>
      <dgm:spPr/>
      <dgm:t>
        <a:bodyPr/>
        <a:lstStyle/>
        <a:p>
          <a:endParaRPr lang="en-GB"/>
        </a:p>
      </dgm:t>
    </dgm:pt>
    <dgm:pt modelId="{78301AF3-6E52-412D-BAE3-7C268DE32ED6}" type="pres">
      <dgm:prSet presAssocID="{EC3ED3BB-B15D-4B64-A6E5-9FE5746E3D35}" presName="arrow" presStyleLbl="node1" presStyleIdx="2" presStyleCnt="5"/>
      <dgm:spPr/>
      <dgm:t>
        <a:bodyPr/>
        <a:lstStyle/>
        <a:p>
          <a:endParaRPr lang="en-GB"/>
        </a:p>
      </dgm:t>
    </dgm:pt>
    <dgm:pt modelId="{513133BE-9038-4BEA-8497-DF48FAC6CF6B}" type="pres">
      <dgm:prSet presAssocID="{EC3ED3BB-B15D-4B64-A6E5-9FE5746E3D35}" presName="descendantArrow" presStyleCnt="0"/>
      <dgm:spPr/>
    </dgm:pt>
    <dgm:pt modelId="{DB503616-4909-42BE-B9C8-483C8EA44825}" type="pres">
      <dgm:prSet presAssocID="{B082EC84-75F9-4942-9BBA-D2E714AB9650}" presName="childTextArrow" presStyleLbl="fgAccFollowNode1" presStyleIdx="2" presStyleCnt="5">
        <dgm:presLayoutVars>
          <dgm:bulletEnabled val="1"/>
        </dgm:presLayoutVars>
      </dgm:prSet>
      <dgm:spPr/>
      <dgm:t>
        <a:bodyPr/>
        <a:lstStyle/>
        <a:p>
          <a:endParaRPr lang="en-GB"/>
        </a:p>
      </dgm:t>
    </dgm:pt>
    <dgm:pt modelId="{6DC976AF-AD60-4C48-BDF2-62046CA42353}" type="pres">
      <dgm:prSet presAssocID="{8979C612-24ED-4E5E-9622-D7E42DF63B0A}" presName="sp" presStyleCnt="0"/>
      <dgm:spPr/>
    </dgm:pt>
    <dgm:pt modelId="{01BA4D9D-FD67-4811-AD1A-49EC8F9E5158}" type="pres">
      <dgm:prSet presAssocID="{C1343FFF-26E0-448B-A835-E19B352B4E50}" presName="arrowAndChildren" presStyleCnt="0"/>
      <dgm:spPr/>
    </dgm:pt>
    <dgm:pt modelId="{CE9ED3BF-CEF3-41F1-86B9-84C86A48F210}" type="pres">
      <dgm:prSet presAssocID="{C1343FFF-26E0-448B-A835-E19B352B4E50}" presName="parentTextArrow" presStyleLbl="node1" presStyleIdx="2" presStyleCnt="5"/>
      <dgm:spPr/>
      <dgm:t>
        <a:bodyPr/>
        <a:lstStyle/>
        <a:p>
          <a:endParaRPr lang="en-GB"/>
        </a:p>
      </dgm:t>
    </dgm:pt>
    <dgm:pt modelId="{13899189-FD23-4410-BB14-28F809F35B4F}" type="pres">
      <dgm:prSet presAssocID="{C1343FFF-26E0-448B-A835-E19B352B4E50}" presName="arrow" presStyleLbl="node1" presStyleIdx="3" presStyleCnt="5"/>
      <dgm:spPr/>
      <dgm:t>
        <a:bodyPr/>
        <a:lstStyle/>
        <a:p>
          <a:endParaRPr lang="en-GB"/>
        </a:p>
      </dgm:t>
    </dgm:pt>
    <dgm:pt modelId="{C7F6BAA8-3BDE-4162-BFB5-2983B4B8C65A}" type="pres">
      <dgm:prSet presAssocID="{C1343FFF-26E0-448B-A835-E19B352B4E50}" presName="descendantArrow" presStyleCnt="0"/>
      <dgm:spPr/>
    </dgm:pt>
    <dgm:pt modelId="{90B8B47B-165A-4CD2-8E6F-77636F55EC4F}" type="pres">
      <dgm:prSet presAssocID="{708B0CF7-2C10-496F-9BDE-865CAC6C86A1}" presName="childTextArrow" presStyleLbl="fgAccFollowNode1" presStyleIdx="3" presStyleCnt="5">
        <dgm:presLayoutVars>
          <dgm:bulletEnabled val="1"/>
        </dgm:presLayoutVars>
      </dgm:prSet>
      <dgm:spPr/>
      <dgm:t>
        <a:bodyPr/>
        <a:lstStyle/>
        <a:p>
          <a:endParaRPr lang="en-GB"/>
        </a:p>
      </dgm:t>
    </dgm:pt>
    <dgm:pt modelId="{9B7F3AAA-66D6-4E9D-A5FB-57D840570A1E}" type="pres">
      <dgm:prSet presAssocID="{C4E55925-A73E-4E91-A7DF-7280562A4BB3}" presName="sp" presStyleCnt="0"/>
      <dgm:spPr/>
    </dgm:pt>
    <dgm:pt modelId="{74E04D92-9012-4865-925A-084B265424A4}" type="pres">
      <dgm:prSet presAssocID="{BEE85679-EF96-41EA-A515-80FBD4899DD4}" presName="arrowAndChildren" presStyleCnt="0"/>
      <dgm:spPr/>
    </dgm:pt>
    <dgm:pt modelId="{E950BC35-B1C3-474F-9C8F-AD7CCA7BCFB6}" type="pres">
      <dgm:prSet presAssocID="{BEE85679-EF96-41EA-A515-80FBD4899DD4}" presName="parentTextArrow" presStyleLbl="node1" presStyleIdx="3" presStyleCnt="5"/>
      <dgm:spPr/>
      <dgm:t>
        <a:bodyPr/>
        <a:lstStyle/>
        <a:p>
          <a:endParaRPr lang="en-GB"/>
        </a:p>
      </dgm:t>
    </dgm:pt>
    <dgm:pt modelId="{455706E4-B9E1-40ED-AC4D-4EA2857C0489}" type="pres">
      <dgm:prSet presAssocID="{BEE85679-EF96-41EA-A515-80FBD4899DD4}" presName="arrow" presStyleLbl="node1" presStyleIdx="4" presStyleCnt="5" custLinFactNeighborY="8943"/>
      <dgm:spPr/>
      <dgm:t>
        <a:bodyPr/>
        <a:lstStyle/>
        <a:p>
          <a:endParaRPr lang="en-GB"/>
        </a:p>
      </dgm:t>
    </dgm:pt>
    <dgm:pt modelId="{493C56FC-DDA8-4862-A90A-7CE30C543123}" type="pres">
      <dgm:prSet presAssocID="{BEE85679-EF96-41EA-A515-80FBD4899DD4}" presName="descendantArrow" presStyleCnt="0"/>
      <dgm:spPr/>
    </dgm:pt>
    <dgm:pt modelId="{1BCCE9AC-1365-4272-9472-32B31B936978}" type="pres">
      <dgm:prSet presAssocID="{8FEC4E14-ABDC-4807-AB20-7F3A022BCAC8}" presName="childTextArrow" presStyleLbl="fgAccFollowNode1" presStyleIdx="4" presStyleCnt="5" custLinFactNeighborX="-207" custLinFactNeighborY="31297">
        <dgm:presLayoutVars>
          <dgm:bulletEnabled val="1"/>
        </dgm:presLayoutVars>
      </dgm:prSet>
      <dgm:spPr/>
      <dgm:t>
        <a:bodyPr/>
        <a:lstStyle/>
        <a:p>
          <a:endParaRPr lang="en-GB"/>
        </a:p>
      </dgm:t>
    </dgm:pt>
  </dgm:ptLst>
  <dgm:cxnLst>
    <dgm:cxn modelId="{8F6B2BBA-EDE7-4DEC-BFAF-958426C0AC3F}" type="presOf" srcId="{4B4A5BE1-80CE-489C-89BE-BE04C44B5FCB}" destId="{8F115FCA-E4BB-4ABC-9A87-D91C4844B151}" srcOrd="0" destOrd="0" presId="urn:microsoft.com/office/officeart/2005/8/layout/process4"/>
    <dgm:cxn modelId="{164A933F-5974-4F66-868F-BA84618BACE0}" type="presOf" srcId="{EC3ED3BB-B15D-4B64-A6E5-9FE5746E3D35}" destId="{78301AF3-6E52-412D-BAE3-7C268DE32ED6}" srcOrd="1" destOrd="0" presId="urn:microsoft.com/office/officeart/2005/8/layout/process4"/>
    <dgm:cxn modelId="{3D6C5F4F-1272-4E90-A82D-07788E7ADB37}" type="presOf" srcId="{708B0CF7-2C10-496F-9BDE-865CAC6C86A1}" destId="{90B8B47B-165A-4CD2-8E6F-77636F55EC4F}" srcOrd="0" destOrd="0" presId="urn:microsoft.com/office/officeart/2005/8/layout/process4"/>
    <dgm:cxn modelId="{5A8F2668-31EA-4C3F-A2E2-14069A0BAAFE}" type="presOf" srcId="{BFEDFB05-8991-4D0B-A6E3-8747BFBC4D55}" destId="{D8E05059-B020-49C4-B765-1B3D42193E46}" srcOrd="0" destOrd="0" presId="urn:microsoft.com/office/officeart/2005/8/layout/process4"/>
    <dgm:cxn modelId="{E0B88A7E-D580-4458-A541-E556F7119C9C}" srcId="{E1A7FAD5-8FE8-41C0-B10B-EF2658622055}" destId="{EC3ED3BB-B15D-4B64-A6E5-9FE5746E3D35}" srcOrd="2" destOrd="0" parTransId="{F055AC27-8A81-4FFB-9B22-7D0E067F590D}" sibTransId="{F7DDF795-FE44-4C12-9D15-44D6135D3C32}"/>
    <dgm:cxn modelId="{CF273D1E-D978-4626-802C-9975D81F98F4}" type="presOf" srcId="{8FEC4E14-ABDC-4807-AB20-7F3A022BCAC8}" destId="{1BCCE9AC-1365-4272-9472-32B31B936978}" srcOrd="0" destOrd="0" presId="urn:microsoft.com/office/officeart/2005/8/layout/process4"/>
    <dgm:cxn modelId="{B4DD4500-A569-4175-9091-2B4C88E795A5}" type="presOf" srcId="{04EBAEF3-33C8-4ABB-90C9-AE28801C00ED}" destId="{4BE0F954-6F6C-40D4-8CA6-012B7518A88C}" srcOrd="0" destOrd="0" presId="urn:microsoft.com/office/officeart/2005/8/layout/process4"/>
    <dgm:cxn modelId="{6BDE1EA1-3D55-4A29-BB12-2DFAC8E59549}" type="presOf" srcId="{BFEDFB05-8991-4D0B-A6E3-8747BFBC4D55}" destId="{D388BF55-2B95-4AB2-8DB4-6C720BC53313}" srcOrd="1" destOrd="0" presId="urn:microsoft.com/office/officeart/2005/8/layout/process4"/>
    <dgm:cxn modelId="{D5B8FFDA-67AF-430C-A364-0E6BD624E1C2}" srcId="{E1A7FAD5-8FE8-41C0-B10B-EF2658622055}" destId="{BEE85679-EF96-41EA-A515-80FBD4899DD4}" srcOrd="0" destOrd="0" parTransId="{6149C6F0-EDC2-4DB1-B225-C6A9C7DBC7E0}" sibTransId="{C4E55925-A73E-4E91-A7DF-7280562A4BB3}"/>
    <dgm:cxn modelId="{3A389D69-9426-4D6F-9917-A09C80EB46FA}" srcId="{E1A7FAD5-8FE8-41C0-B10B-EF2658622055}" destId="{BFEDFB05-8991-4D0B-A6E3-8747BFBC4D55}" srcOrd="3" destOrd="0" parTransId="{3DAAC56A-175F-46AF-A34A-41512724A4B4}" sibTransId="{7D9BFE92-91DF-43F5-8138-A9943422D32C}"/>
    <dgm:cxn modelId="{B51DDC48-CAC9-4F74-B445-02CF3EB0A83E}" srcId="{EC3ED3BB-B15D-4B64-A6E5-9FE5746E3D35}" destId="{B082EC84-75F9-4942-9BBA-D2E714AB9650}" srcOrd="0" destOrd="0" parTransId="{E513167A-D663-4825-B940-1E171C6DE85F}" sibTransId="{0F057B9D-5177-40E5-98A0-CA3B583FDD4A}"/>
    <dgm:cxn modelId="{8B43E298-A485-44D4-B0F2-70799D2B638B}" type="presOf" srcId="{E1A7FAD5-8FE8-41C0-B10B-EF2658622055}" destId="{E3802AC1-7AD9-4863-9708-93B340045364}" srcOrd="0" destOrd="0" presId="urn:microsoft.com/office/officeart/2005/8/layout/process4"/>
    <dgm:cxn modelId="{3EC559B7-EB7B-4761-A47A-1DFC53078B73}" type="presOf" srcId="{DC94991B-1E71-402C-8864-67AE5884C54D}" destId="{B52A8224-EDBB-4715-869A-7C1EF2D7AD52}" srcOrd="0" destOrd="0" presId="urn:microsoft.com/office/officeart/2005/8/layout/process4"/>
    <dgm:cxn modelId="{1DB4B645-E14D-4FFC-9CB5-B5B5B886A956}" type="presOf" srcId="{B082EC84-75F9-4942-9BBA-D2E714AB9650}" destId="{DB503616-4909-42BE-B9C8-483C8EA44825}" srcOrd="0" destOrd="0" presId="urn:microsoft.com/office/officeart/2005/8/layout/process4"/>
    <dgm:cxn modelId="{D3001183-2C6A-481D-B07D-BC7162905AC1}" type="presOf" srcId="{EC3ED3BB-B15D-4B64-A6E5-9FE5746E3D35}" destId="{178BE521-047C-4496-9287-C4A6D41293AB}" srcOrd="0" destOrd="0" presId="urn:microsoft.com/office/officeart/2005/8/layout/process4"/>
    <dgm:cxn modelId="{05B692A4-F9D5-4CF6-8B1A-A1556244F9A6}" srcId="{C1343FFF-26E0-448B-A835-E19B352B4E50}" destId="{708B0CF7-2C10-496F-9BDE-865CAC6C86A1}" srcOrd="0" destOrd="0" parTransId="{75EB658C-C627-42B1-9DC8-0EC986A7CE26}" sibTransId="{223A9311-9B92-4B78-8FAD-47E9D4BA922D}"/>
    <dgm:cxn modelId="{7E09E499-AD2D-452E-9074-EB7AD4C4D50D}" srcId="{BEE85679-EF96-41EA-A515-80FBD4899DD4}" destId="{8FEC4E14-ABDC-4807-AB20-7F3A022BCAC8}" srcOrd="0" destOrd="0" parTransId="{21150AAB-9F3D-4670-AA1C-8F94E8635DB2}" sibTransId="{2D325E0A-F868-4D3E-8303-4765C9D4D15C}"/>
    <dgm:cxn modelId="{F701F86F-78E0-4670-BF22-2B0DB4004912}" srcId="{E1A7FAD5-8FE8-41C0-B10B-EF2658622055}" destId="{04EBAEF3-33C8-4ABB-90C9-AE28801C00ED}" srcOrd="4" destOrd="0" parTransId="{500DC6F2-0A98-4E7E-ADDA-C4CF0587730F}" sibTransId="{7F23B0DF-6A19-4072-A66D-BA25D6E6EF96}"/>
    <dgm:cxn modelId="{9F209F91-085E-409F-958D-74F1F7677EF4}" srcId="{E1A7FAD5-8FE8-41C0-B10B-EF2658622055}" destId="{C1343FFF-26E0-448B-A835-E19B352B4E50}" srcOrd="1" destOrd="0" parTransId="{64353861-1310-4EE0-BCBC-7CCD10CD64A9}" sibTransId="{8979C612-24ED-4E5E-9622-D7E42DF63B0A}"/>
    <dgm:cxn modelId="{DB1662F2-EAE1-4692-A541-134E91FF6AF8}" type="presOf" srcId="{BEE85679-EF96-41EA-A515-80FBD4899DD4}" destId="{E950BC35-B1C3-474F-9C8F-AD7CCA7BCFB6}" srcOrd="0" destOrd="0" presId="urn:microsoft.com/office/officeart/2005/8/layout/process4"/>
    <dgm:cxn modelId="{D908462F-FE16-415A-BBB5-E4FAD8983DAB}" type="presOf" srcId="{BEE85679-EF96-41EA-A515-80FBD4899DD4}" destId="{455706E4-B9E1-40ED-AC4D-4EA2857C0489}" srcOrd="1" destOrd="0" presId="urn:microsoft.com/office/officeart/2005/8/layout/process4"/>
    <dgm:cxn modelId="{CDB587CD-AEB7-4583-8874-86053D46B5FD}" srcId="{04EBAEF3-33C8-4ABB-90C9-AE28801C00ED}" destId="{4B4A5BE1-80CE-489C-89BE-BE04C44B5FCB}" srcOrd="0" destOrd="0" parTransId="{9FA84317-2CBB-4765-85A8-4992D70C2321}" sibTransId="{7C86087B-9DB7-446B-8677-082E0791EF5F}"/>
    <dgm:cxn modelId="{F5F6EFFB-F8C6-4E3C-A12C-8295ACD1ABBF}" type="presOf" srcId="{04EBAEF3-33C8-4ABB-90C9-AE28801C00ED}" destId="{01E9384E-2BB1-4EE5-8B9A-00AB77197F88}" srcOrd="1" destOrd="0" presId="urn:microsoft.com/office/officeart/2005/8/layout/process4"/>
    <dgm:cxn modelId="{4ADD3B5C-321D-4921-8FA8-724159E334F3}" type="presOf" srcId="{C1343FFF-26E0-448B-A835-E19B352B4E50}" destId="{13899189-FD23-4410-BB14-28F809F35B4F}" srcOrd="1" destOrd="0" presId="urn:microsoft.com/office/officeart/2005/8/layout/process4"/>
    <dgm:cxn modelId="{9CA2D9DE-99C7-45CF-9781-ACE3348884B8}" srcId="{BFEDFB05-8991-4D0B-A6E3-8747BFBC4D55}" destId="{DC94991B-1E71-402C-8864-67AE5884C54D}" srcOrd="0" destOrd="0" parTransId="{7525603F-3B1C-46DD-B522-537BA38415E6}" sibTransId="{DCD552B7-B916-4BC0-9C1B-09347C682C00}"/>
    <dgm:cxn modelId="{806BC98F-472D-47A8-9090-5CBDAC2E90CE}" type="presOf" srcId="{C1343FFF-26E0-448B-A835-E19B352B4E50}" destId="{CE9ED3BF-CEF3-41F1-86B9-84C86A48F210}" srcOrd="0" destOrd="0" presId="urn:microsoft.com/office/officeart/2005/8/layout/process4"/>
    <dgm:cxn modelId="{AF7B5DF2-E7EC-4207-827F-096F13787831}" type="presParOf" srcId="{E3802AC1-7AD9-4863-9708-93B340045364}" destId="{1A7F221E-3D15-4521-B992-5213139880F6}" srcOrd="0" destOrd="0" presId="urn:microsoft.com/office/officeart/2005/8/layout/process4"/>
    <dgm:cxn modelId="{18F1B1DB-12A7-42FA-AB3B-3E8AB3FA9CF5}" type="presParOf" srcId="{1A7F221E-3D15-4521-B992-5213139880F6}" destId="{4BE0F954-6F6C-40D4-8CA6-012B7518A88C}" srcOrd="0" destOrd="0" presId="urn:microsoft.com/office/officeart/2005/8/layout/process4"/>
    <dgm:cxn modelId="{4B0E619E-F761-4D33-B5CB-83F9FB773D28}" type="presParOf" srcId="{1A7F221E-3D15-4521-B992-5213139880F6}" destId="{01E9384E-2BB1-4EE5-8B9A-00AB77197F88}" srcOrd="1" destOrd="0" presId="urn:microsoft.com/office/officeart/2005/8/layout/process4"/>
    <dgm:cxn modelId="{9CC3F914-EDD7-4B06-B7E5-DE2B065C77D7}" type="presParOf" srcId="{1A7F221E-3D15-4521-B992-5213139880F6}" destId="{FF5DD64A-0541-4E94-B20F-DB41D0C26323}" srcOrd="2" destOrd="0" presId="urn:microsoft.com/office/officeart/2005/8/layout/process4"/>
    <dgm:cxn modelId="{76EA8995-5AF7-4304-9D59-6AEB968DD874}" type="presParOf" srcId="{FF5DD64A-0541-4E94-B20F-DB41D0C26323}" destId="{8F115FCA-E4BB-4ABC-9A87-D91C4844B151}" srcOrd="0" destOrd="0" presId="urn:microsoft.com/office/officeart/2005/8/layout/process4"/>
    <dgm:cxn modelId="{7FB02BFF-1DA2-4153-8896-28CBA58FC467}" type="presParOf" srcId="{E3802AC1-7AD9-4863-9708-93B340045364}" destId="{8D4BC4D9-A0E7-4387-822A-4383F783ECC9}" srcOrd="1" destOrd="0" presId="urn:microsoft.com/office/officeart/2005/8/layout/process4"/>
    <dgm:cxn modelId="{390D8F50-69F2-4D73-8034-8DAC58F3BC92}" type="presParOf" srcId="{E3802AC1-7AD9-4863-9708-93B340045364}" destId="{0BEA2F44-B011-4F46-9CE9-28C8174357F2}" srcOrd="2" destOrd="0" presId="urn:microsoft.com/office/officeart/2005/8/layout/process4"/>
    <dgm:cxn modelId="{0FB623DD-A5BC-4F27-A136-A413DA03E4CE}" type="presParOf" srcId="{0BEA2F44-B011-4F46-9CE9-28C8174357F2}" destId="{D8E05059-B020-49C4-B765-1B3D42193E46}" srcOrd="0" destOrd="0" presId="urn:microsoft.com/office/officeart/2005/8/layout/process4"/>
    <dgm:cxn modelId="{334078EF-FCB7-4808-BEE1-DCB1C558FC23}" type="presParOf" srcId="{0BEA2F44-B011-4F46-9CE9-28C8174357F2}" destId="{D388BF55-2B95-4AB2-8DB4-6C720BC53313}" srcOrd="1" destOrd="0" presId="urn:microsoft.com/office/officeart/2005/8/layout/process4"/>
    <dgm:cxn modelId="{24C72853-2474-417E-8EF8-92E16373C3E3}" type="presParOf" srcId="{0BEA2F44-B011-4F46-9CE9-28C8174357F2}" destId="{5FEA5741-8C01-4CC7-A15D-077295E18F2F}" srcOrd="2" destOrd="0" presId="urn:microsoft.com/office/officeart/2005/8/layout/process4"/>
    <dgm:cxn modelId="{8929E19D-6AE8-4DDE-81C3-1F93D25BAAA2}" type="presParOf" srcId="{5FEA5741-8C01-4CC7-A15D-077295E18F2F}" destId="{B52A8224-EDBB-4715-869A-7C1EF2D7AD52}" srcOrd="0" destOrd="0" presId="urn:microsoft.com/office/officeart/2005/8/layout/process4"/>
    <dgm:cxn modelId="{EF5528B6-724B-40B7-B854-DF14FDFE5CAE}" type="presParOf" srcId="{E3802AC1-7AD9-4863-9708-93B340045364}" destId="{5CB98EB4-7CC9-4FE3-BF9B-C2D9B3DFBB58}" srcOrd="3" destOrd="0" presId="urn:microsoft.com/office/officeart/2005/8/layout/process4"/>
    <dgm:cxn modelId="{B26F0346-562F-4FFF-A94A-E22AF37A88C7}" type="presParOf" srcId="{E3802AC1-7AD9-4863-9708-93B340045364}" destId="{79BD3B80-DFD3-41BE-8666-CF29E873F775}" srcOrd="4" destOrd="0" presId="urn:microsoft.com/office/officeart/2005/8/layout/process4"/>
    <dgm:cxn modelId="{96E99A61-37FD-4966-93B0-C2753DEB5A2A}" type="presParOf" srcId="{79BD3B80-DFD3-41BE-8666-CF29E873F775}" destId="{178BE521-047C-4496-9287-C4A6D41293AB}" srcOrd="0" destOrd="0" presId="urn:microsoft.com/office/officeart/2005/8/layout/process4"/>
    <dgm:cxn modelId="{A08E51A2-594D-405A-AD9D-0D83C6D06A35}" type="presParOf" srcId="{79BD3B80-DFD3-41BE-8666-CF29E873F775}" destId="{78301AF3-6E52-412D-BAE3-7C268DE32ED6}" srcOrd="1" destOrd="0" presId="urn:microsoft.com/office/officeart/2005/8/layout/process4"/>
    <dgm:cxn modelId="{7759C7F5-E661-40B5-9E72-CD43F21AB08F}" type="presParOf" srcId="{79BD3B80-DFD3-41BE-8666-CF29E873F775}" destId="{513133BE-9038-4BEA-8497-DF48FAC6CF6B}" srcOrd="2" destOrd="0" presId="urn:microsoft.com/office/officeart/2005/8/layout/process4"/>
    <dgm:cxn modelId="{C4232DE8-C252-4CED-A60F-656D4B76F9D6}" type="presParOf" srcId="{513133BE-9038-4BEA-8497-DF48FAC6CF6B}" destId="{DB503616-4909-42BE-B9C8-483C8EA44825}" srcOrd="0" destOrd="0" presId="urn:microsoft.com/office/officeart/2005/8/layout/process4"/>
    <dgm:cxn modelId="{25B21211-59EA-4A32-9DAC-61AFE4E38DB6}" type="presParOf" srcId="{E3802AC1-7AD9-4863-9708-93B340045364}" destId="{6DC976AF-AD60-4C48-BDF2-62046CA42353}" srcOrd="5" destOrd="0" presId="urn:microsoft.com/office/officeart/2005/8/layout/process4"/>
    <dgm:cxn modelId="{5D8172D1-E47B-419F-BE2E-A4D5D500366B}" type="presParOf" srcId="{E3802AC1-7AD9-4863-9708-93B340045364}" destId="{01BA4D9D-FD67-4811-AD1A-49EC8F9E5158}" srcOrd="6" destOrd="0" presId="urn:microsoft.com/office/officeart/2005/8/layout/process4"/>
    <dgm:cxn modelId="{EB3CE76D-7148-4269-B9D3-EDEA69BF3DDA}" type="presParOf" srcId="{01BA4D9D-FD67-4811-AD1A-49EC8F9E5158}" destId="{CE9ED3BF-CEF3-41F1-86B9-84C86A48F210}" srcOrd="0" destOrd="0" presId="urn:microsoft.com/office/officeart/2005/8/layout/process4"/>
    <dgm:cxn modelId="{B236B165-4821-44D3-B402-781E209AC4F5}" type="presParOf" srcId="{01BA4D9D-FD67-4811-AD1A-49EC8F9E5158}" destId="{13899189-FD23-4410-BB14-28F809F35B4F}" srcOrd="1" destOrd="0" presId="urn:microsoft.com/office/officeart/2005/8/layout/process4"/>
    <dgm:cxn modelId="{C397485F-96DE-4B73-8E9B-E848EE82231E}" type="presParOf" srcId="{01BA4D9D-FD67-4811-AD1A-49EC8F9E5158}" destId="{C7F6BAA8-3BDE-4162-BFB5-2983B4B8C65A}" srcOrd="2" destOrd="0" presId="urn:microsoft.com/office/officeart/2005/8/layout/process4"/>
    <dgm:cxn modelId="{D4A5482B-F66A-4958-9A33-1600CCF2F53A}" type="presParOf" srcId="{C7F6BAA8-3BDE-4162-BFB5-2983B4B8C65A}" destId="{90B8B47B-165A-4CD2-8E6F-77636F55EC4F}" srcOrd="0" destOrd="0" presId="urn:microsoft.com/office/officeart/2005/8/layout/process4"/>
    <dgm:cxn modelId="{33A53F05-F126-428C-985A-720D63DBD451}" type="presParOf" srcId="{E3802AC1-7AD9-4863-9708-93B340045364}" destId="{9B7F3AAA-66D6-4E9D-A5FB-57D840570A1E}" srcOrd="7" destOrd="0" presId="urn:microsoft.com/office/officeart/2005/8/layout/process4"/>
    <dgm:cxn modelId="{00BF553E-2F11-4F95-85D6-E05E6208C7F5}" type="presParOf" srcId="{E3802AC1-7AD9-4863-9708-93B340045364}" destId="{74E04D92-9012-4865-925A-084B265424A4}" srcOrd="8" destOrd="0" presId="urn:microsoft.com/office/officeart/2005/8/layout/process4"/>
    <dgm:cxn modelId="{2377998B-B64D-44AC-A74A-81E87D3C4F2A}" type="presParOf" srcId="{74E04D92-9012-4865-925A-084B265424A4}" destId="{E950BC35-B1C3-474F-9C8F-AD7CCA7BCFB6}" srcOrd="0" destOrd="0" presId="urn:microsoft.com/office/officeart/2005/8/layout/process4"/>
    <dgm:cxn modelId="{5262C42B-36D7-4D36-8334-D806F9F34FFE}" type="presParOf" srcId="{74E04D92-9012-4865-925A-084B265424A4}" destId="{455706E4-B9E1-40ED-AC4D-4EA2857C0489}" srcOrd="1" destOrd="0" presId="urn:microsoft.com/office/officeart/2005/8/layout/process4"/>
    <dgm:cxn modelId="{7685D562-F637-4EAD-BAF3-6A219D6DEC7F}" type="presParOf" srcId="{74E04D92-9012-4865-925A-084B265424A4}" destId="{493C56FC-DDA8-4862-A90A-7CE30C543123}" srcOrd="2" destOrd="0" presId="urn:microsoft.com/office/officeart/2005/8/layout/process4"/>
    <dgm:cxn modelId="{21089FCE-7F7C-4C11-94E9-046FC1B93965}" type="presParOf" srcId="{493C56FC-DDA8-4862-A90A-7CE30C543123}" destId="{1BCCE9AC-1365-4272-9472-32B31B93697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C64D5-7CB8-4C96-9C23-EBCBA7FF18D6}">
      <dsp:nvSpPr>
        <dsp:cNvPr id="0" name=""/>
        <dsp:cNvSpPr/>
      </dsp:nvSpPr>
      <dsp:spPr>
        <a:xfrm>
          <a:off x="586" y="170246"/>
          <a:ext cx="2385548" cy="22364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marR="0" lvl="1" indent="0" algn="ctr" defTabSz="914400" eaLnBrk="1" fontAlgn="auto" latinLnBrk="0" hangingPunct="1">
            <a:lnSpc>
              <a:spcPct val="100000"/>
            </a:lnSpc>
            <a:spcBef>
              <a:spcPct val="0"/>
            </a:spcBef>
            <a:spcAft>
              <a:spcPts val="0"/>
            </a:spcAft>
            <a:buClrTx/>
            <a:buSzTx/>
            <a:buFontTx/>
            <a:buNone/>
            <a:tabLst/>
            <a:defRPr/>
          </a:pPr>
          <a:r>
            <a:rPr lang="en-GB" sz="1700" kern="1200" dirty="0" smtClean="0"/>
            <a:t>INPUT </a:t>
          </a:r>
        </a:p>
        <a:p>
          <a:pPr marL="0" marR="0" lvl="1" indent="0" algn="ctr" defTabSz="914400" eaLnBrk="1" fontAlgn="auto" latinLnBrk="0" hangingPunct="1">
            <a:lnSpc>
              <a:spcPct val="100000"/>
            </a:lnSpc>
            <a:spcBef>
              <a:spcPct val="0"/>
            </a:spcBef>
            <a:spcAft>
              <a:spcPts val="0"/>
            </a:spcAft>
            <a:buClrTx/>
            <a:buSzTx/>
            <a:buFontTx/>
            <a:buNone/>
            <a:tabLst/>
            <a:defRPr/>
          </a:pPr>
          <a:r>
            <a:rPr lang="en-GB" sz="1700" kern="1200" dirty="0" smtClean="0"/>
            <a:t>Receive some form of ‘input’ from our senses This is a </a:t>
          </a:r>
          <a:r>
            <a:rPr lang="en-GB" sz="1700" b="1" kern="1200" dirty="0" smtClean="0">
              <a:solidFill>
                <a:srgbClr val="FF0000"/>
              </a:solidFill>
            </a:rPr>
            <a:t>Coding stage </a:t>
          </a:r>
          <a:r>
            <a:rPr lang="en-GB" sz="1700" kern="1200" dirty="0" smtClean="0"/>
            <a:t>(Transferring input into a useable format) </a:t>
          </a:r>
        </a:p>
      </dsp:txBody>
      <dsp:txXfrm>
        <a:off x="66089" y="235749"/>
        <a:ext cx="2254542" cy="2105445"/>
      </dsp:txXfrm>
    </dsp:sp>
    <dsp:sp modelId="{C5825D7F-0488-4D32-9EBF-DD7CB016A125}">
      <dsp:nvSpPr>
        <dsp:cNvPr id="0" name=""/>
        <dsp:cNvSpPr/>
      </dsp:nvSpPr>
      <dsp:spPr>
        <a:xfrm>
          <a:off x="2624689" y="992664"/>
          <a:ext cx="505736" cy="5916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2624689" y="1110987"/>
        <a:ext cx="354015" cy="354969"/>
      </dsp:txXfrm>
    </dsp:sp>
    <dsp:sp modelId="{26A25876-019C-4E81-BA39-A8E3C4EFD838}">
      <dsp:nvSpPr>
        <dsp:cNvPr id="0" name=""/>
        <dsp:cNvSpPr/>
      </dsp:nvSpPr>
      <dsp:spPr>
        <a:xfrm>
          <a:off x="3340354" y="170246"/>
          <a:ext cx="3012947" cy="22364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marR="0" lvl="1" indent="0" algn="ctr" defTabSz="914400" eaLnBrk="1" fontAlgn="auto" latinLnBrk="0" hangingPunct="1">
            <a:lnSpc>
              <a:spcPct val="100000"/>
            </a:lnSpc>
            <a:spcBef>
              <a:spcPct val="0"/>
            </a:spcBef>
            <a:spcAft>
              <a:spcPts val="0"/>
            </a:spcAft>
            <a:buClrTx/>
            <a:buSzTx/>
            <a:buFontTx/>
            <a:buNone/>
            <a:tabLst/>
            <a:defRPr/>
          </a:pPr>
          <a:r>
            <a:rPr lang="en-GB" sz="1700" kern="1200" dirty="0" smtClean="0"/>
            <a:t>INFORMATION PROCESSING Recognising information; contextualising information with previous                         knowledge; making                  decisions</a:t>
          </a:r>
          <a:endParaRPr lang="en-GB" sz="1700" kern="1200" dirty="0"/>
        </a:p>
      </dsp:txBody>
      <dsp:txXfrm>
        <a:off x="3405857" y="235749"/>
        <a:ext cx="2881941" cy="2105445"/>
      </dsp:txXfrm>
    </dsp:sp>
    <dsp:sp modelId="{0D11277B-7206-4EA6-9587-A59A2686EB72}">
      <dsp:nvSpPr>
        <dsp:cNvPr id="0" name=""/>
        <dsp:cNvSpPr/>
      </dsp:nvSpPr>
      <dsp:spPr>
        <a:xfrm>
          <a:off x="6591856" y="992664"/>
          <a:ext cx="505736" cy="5916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6591856" y="1110987"/>
        <a:ext cx="354015" cy="354969"/>
      </dsp:txXfrm>
    </dsp:sp>
    <dsp:sp modelId="{5E7C2327-BAC5-4428-A3D3-801B5DD13F55}">
      <dsp:nvSpPr>
        <dsp:cNvPr id="0" name=""/>
        <dsp:cNvSpPr/>
      </dsp:nvSpPr>
      <dsp:spPr>
        <a:xfrm>
          <a:off x="7307520" y="170246"/>
          <a:ext cx="2385548" cy="22364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OUTPUT</a:t>
          </a:r>
        </a:p>
        <a:p>
          <a:pPr lvl="0" algn="ctr" defTabSz="755650">
            <a:lnSpc>
              <a:spcPct val="90000"/>
            </a:lnSpc>
            <a:spcBef>
              <a:spcPct val="0"/>
            </a:spcBef>
            <a:spcAft>
              <a:spcPct val="35000"/>
            </a:spcAft>
          </a:pPr>
          <a:r>
            <a:rPr lang="en-GB" sz="1700" kern="1200" dirty="0" smtClean="0"/>
            <a:t>Produce a given ‘output’ in the form of a behavioural response</a:t>
          </a:r>
          <a:endParaRPr lang="en-GB" sz="1700" kern="1200" dirty="0"/>
        </a:p>
      </dsp:txBody>
      <dsp:txXfrm>
        <a:off x="7373023" y="235749"/>
        <a:ext cx="2254542" cy="2105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61AF25C-9403-4AEA-B63D-C0E000CBF7EE}" type="datetimeFigureOut">
              <a:rPr lang="en-GB" smtClean="0"/>
              <a:t>25/09/2015</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7FD4EFB-F973-44F1-BD80-FE7E590CEE13}" type="slidenum">
              <a:rPr lang="en-GB" smtClean="0"/>
              <a:t>‹#›</a:t>
            </a:fld>
            <a:endParaRPr lang="en-GB"/>
          </a:p>
        </p:txBody>
      </p:sp>
    </p:spTree>
    <p:extLst>
      <p:ext uri="{BB962C8B-B14F-4D97-AF65-F5344CB8AC3E}">
        <p14:creationId xmlns:p14="http://schemas.microsoft.com/office/powerpoint/2010/main" val="4190821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9014855-F3F4-4913-ADF1-1BE187255E43}" type="datetimeFigureOut">
              <a:rPr lang="en-GB" smtClean="0"/>
              <a:t>25/09/2015</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9B50FCBC-DD8C-46E5-ACE3-0191E617F25A}" type="slidenum">
              <a:rPr lang="en-GB" smtClean="0"/>
              <a:t>‹#›</a:t>
            </a:fld>
            <a:endParaRPr lang="en-GB"/>
          </a:p>
        </p:txBody>
      </p:sp>
    </p:spTree>
    <p:extLst>
      <p:ext uri="{BB962C8B-B14F-4D97-AF65-F5344CB8AC3E}">
        <p14:creationId xmlns:p14="http://schemas.microsoft.com/office/powerpoint/2010/main" val="267051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0B9A5D1-8478-48DE-B5C8-299B11349748}" type="datetimeFigureOut">
              <a:rPr lang="en-GB" smtClean="0"/>
              <a:t>25/09/2015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C0833E-F1F3-4067-871E-B38ADAB76C5F}" type="slidenum">
              <a:rPr lang="en-GB" smtClean="0"/>
              <a:t>‹#›</a:t>
            </a:fld>
            <a:endParaRPr lang="en-GB"/>
          </a:p>
        </p:txBody>
      </p:sp>
    </p:spTree>
    <p:extLst>
      <p:ext uri="{BB962C8B-B14F-4D97-AF65-F5344CB8AC3E}">
        <p14:creationId xmlns:p14="http://schemas.microsoft.com/office/powerpoint/2010/main" val="1610042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B9A5D1-8478-48DE-B5C8-299B11349748}" type="datetimeFigureOut">
              <a:rPr lang="en-GB" smtClean="0"/>
              <a:t>25/09/2015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C0833E-F1F3-4067-871E-B38ADAB76C5F}" type="slidenum">
              <a:rPr lang="en-GB" smtClean="0"/>
              <a:t>‹#›</a:t>
            </a:fld>
            <a:endParaRPr lang="en-GB"/>
          </a:p>
        </p:txBody>
      </p:sp>
    </p:spTree>
    <p:extLst>
      <p:ext uri="{BB962C8B-B14F-4D97-AF65-F5344CB8AC3E}">
        <p14:creationId xmlns:p14="http://schemas.microsoft.com/office/powerpoint/2010/main" val="127136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B9A5D1-8478-48DE-B5C8-299B11349748}" type="datetimeFigureOut">
              <a:rPr lang="en-GB" smtClean="0"/>
              <a:t>25/09/2015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C0833E-F1F3-4067-871E-B38ADAB76C5F}" type="slidenum">
              <a:rPr lang="en-GB" smtClean="0"/>
              <a:t>‹#›</a:t>
            </a:fld>
            <a:endParaRPr lang="en-GB"/>
          </a:p>
        </p:txBody>
      </p:sp>
    </p:spTree>
    <p:extLst>
      <p:ext uri="{BB962C8B-B14F-4D97-AF65-F5344CB8AC3E}">
        <p14:creationId xmlns:p14="http://schemas.microsoft.com/office/powerpoint/2010/main" val="273605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B9A5D1-8478-48DE-B5C8-299B11349748}" type="datetimeFigureOut">
              <a:rPr lang="en-GB" smtClean="0"/>
              <a:t>25/09/2015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C0833E-F1F3-4067-871E-B38ADAB76C5F}" type="slidenum">
              <a:rPr lang="en-GB" smtClean="0"/>
              <a:t>‹#›</a:t>
            </a:fld>
            <a:endParaRPr lang="en-GB"/>
          </a:p>
        </p:txBody>
      </p:sp>
    </p:spTree>
    <p:extLst>
      <p:ext uri="{BB962C8B-B14F-4D97-AF65-F5344CB8AC3E}">
        <p14:creationId xmlns:p14="http://schemas.microsoft.com/office/powerpoint/2010/main" val="1482989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B9A5D1-8478-48DE-B5C8-299B11349748}" type="datetimeFigureOut">
              <a:rPr lang="en-GB" smtClean="0"/>
              <a:t>25/09/2015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C0833E-F1F3-4067-871E-B38ADAB76C5F}" type="slidenum">
              <a:rPr lang="en-GB" smtClean="0"/>
              <a:t>‹#›</a:t>
            </a:fld>
            <a:endParaRPr lang="en-GB"/>
          </a:p>
        </p:txBody>
      </p:sp>
    </p:spTree>
    <p:extLst>
      <p:ext uri="{BB962C8B-B14F-4D97-AF65-F5344CB8AC3E}">
        <p14:creationId xmlns:p14="http://schemas.microsoft.com/office/powerpoint/2010/main" val="1363745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0B9A5D1-8478-48DE-B5C8-299B11349748}" type="datetimeFigureOut">
              <a:rPr lang="en-GB" smtClean="0"/>
              <a:t>25/09/2015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C0833E-F1F3-4067-871E-B38ADAB76C5F}" type="slidenum">
              <a:rPr lang="en-GB" smtClean="0"/>
              <a:t>‹#›</a:t>
            </a:fld>
            <a:endParaRPr lang="en-GB"/>
          </a:p>
        </p:txBody>
      </p:sp>
    </p:spTree>
    <p:extLst>
      <p:ext uri="{BB962C8B-B14F-4D97-AF65-F5344CB8AC3E}">
        <p14:creationId xmlns:p14="http://schemas.microsoft.com/office/powerpoint/2010/main" val="558247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0B9A5D1-8478-48DE-B5C8-299B11349748}" type="datetimeFigureOut">
              <a:rPr lang="en-GB" smtClean="0"/>
              <a:t>25/09/2015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C0833E-F1F3-4067-871E-B38ADAB76C5F}" type="slidenum">
              <a:rPr lang="en-GB" smtClean="0"/>
              <a:t>‹#›</a:t>
            </a:fld>
            <a:endParaRPr lang="en-GB"/>
          </a:p>
        </p:txBody>
      </p:sp>
    </p:spTree>
    <p:extLst>
      <p:ext uri="{BB962C8B-B14F-4D97-AF65-F5344CB8AC3E}">
        <p14:creationId xmlns:p14="http://schemas.microsoft.com/office/powerpoint/2010/main" val="2863299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0B9A5D1-8478-48DE-B5C8-299B11349748}" type="datetimeFigureOut">
              <a:rPr lang="en-GB" smtClean="0"/>
              <a:t>25/09/2015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C0833E-F1F3-4067-871E-B38ADAB76C5F}" type="slidenum">
              <a:rPr lang="en-GB" smtClean="0"/>
              <a:t>‹#›</a:t>
            </a:fld>
            <a:endParaRPr lang="en-GB"/>
          </a:p>
        </p:txBody>
      </p:sp>
    </p:spTree>
    <p:extLst>
      <p:ext uri="{BB962C8B-B14F-4D97-AF65-F5344CB8AC3E}">
        <p14:creationId xmlns:p14="http://schemas.microsoft.com/office/powerpoint/2010/main" val="2049260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B9A5D1-8478-48DE-B5C8-299B11349748}" type="datetimeFigureOut">
              <a:rPr lang="en-GB" smtClean="0"/>
              <a:t>25/09/2015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C0833E-F1F3-4067-871E-B38ADAB76C5F}" type="slidenum">
              <a:rPr lang="en-GB" smtClean="0"/>
              <a:t>‹#›</a:t>
            </a:fld>
            <a:endParaRPr lang="en-GB"/>
          </a:p>
        </p:txBody>
      </p:sp>
    </p:spTree>
    <p:extLst>
      <p:ext uri="{BB962C8B-B14F-4D97-AF65-F5344CB8AC3E}">
        <p14:creationId xmlns:p14="http://schemas.microsoft.com/office/powerpoint/2010/main" val="3875817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B9A5D1-8478-48DE-B5C8-299B11349748}" type="datetimeFigureOut">
              <a:rPr lang="en-GB" smtClean="0"/>
              <a:t>25/09/2015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C0833E-F1F3-4067-871E-B38ADAB76C5F}" type="slidenum">
              <a:rPr lang="en-GB" smtClean="0"/>
              <a:t>‹#›</a:t>
            </a:fld>
            <a:endParaRPr lang="en-GB"/>
          </a:p>
        </p:txBody>
      </p:sp>
    </p:spTree>
    <p:extLst>
      <p:ext uri="{BB962C8B-B14F-4D97-AF65-F5344CB8AC3E}">
        <p14:creationId xmlns:p14="http://schemas.microsoft.com/office/powerpoint/2010/main" val="2540926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B9A5D1-8478-48DE-B5C8-299B11349748}" type="datetimeFigureOut">
              <a:rPr lang="en-GB" smtClean="0"/>
              <a:t>25/09/2015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C0833E-F1F3-4067-871E-B38ADAB76C5F}" type="slidenum">
              <a:rPr lang="en-GB" smtClean="0"/>
              <a:t>‹#›</a:t>
            </a:fld>
            <a:endParaRPr lang="en-GB"/>
          </a:p>
        </p:txBody>
      </p:sp>
    </p:spTree>
    <p:extLst>
      <p:ext uri="{BB962C8B-B14F-4D97-AF65-F5344CB8AC3E}">
        <p14:creationId xmlns:p14="http://schemas.microsoft.com/office/powerpoint/2010/main" val="1533394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B9A5D1-8478-48DE-B5C8-299B11349748}" type="datetimeFigureOut">
              <a:rPr lang="en-GB" smtClean="0"/>
              <a:t>25/09/2015</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0833E-F1F3-4067-871E-B38ADAB76C5F}" type="slidenum">
              <a:rPr lang="en-GB" smtClean="0"/>
              <a:t>‹#›</a:t>
            </a:fld>
            <a:endParaRPr lang="en-GB"/>
          </a:p>
        </p:txBody>
      </p:sp>
    </p:spTree>
    <p:extLst>
      <p:ext uri="{BB962C8B-B14F-4D97-AF65-F5344CB8AC3E}">
        <p14:creationId xmlns:p14="http://schemas.microsoft.com/office/powerpoint/2010/main" val="129202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http://blog.ways2awake.com/wp-content/uploads/2014/02/Human-Brain.png" TargetMode="External"/><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http://vecto2000.com/wp-content/uploads/2013/01/Design-material-brain-thinking-4-vector-material.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faculty.washington.edu/chudler/java/ready.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https://elusiveself.files.wordpress.com/2013/02/computer_brain.jpg" TargetMode="External"/><Relationship Id="rId5" Type="http://schemas.openxmlformats.org/officeDocument/2006/relationships/image" Target="../media/image8.jpeg"/><Relationship Id="rId4" Type="http://schemas.openxmlformats.org/officeDocument/2006/relationships/image" Target="http://vecto2000.com/wp-content/uploads/2013/01/Design-material-brain-thinking-4-vector-material.jpg" TargetMode="Externa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hyperlink" Target="http://www.google.co.uk/url?sa=i&amp;rct=j&amp;q=&amp;esrc=s&amp;frm=1&amp;source=images&amp;cd=&amp;cad=rja&amp;uact=8&amp;ved=0CAcQjRxqFQoTCMXk3qu4hccCFYIG2wodip8JIw&amp;url=http://www.clker.com/clipart-3647.html&amp;ei=Y3O7VYWnOYKN7AaKv6aYAg&amp;bvm=bv.99261572,d.d24&amp;psig=AFQjCNEzxk-zOBSnZku89nXn_s_Fflm-tg&amp;ust=1438434471882383" TargetMode="External"/><Relationship Id="rId18" Type="http://schemas.openxmlformats.org/officeDocument/2006/relationships/image" Target="../media/image22.png"/><Relationship Id="rId3" Type="http://schemas.openxmlformats.org/officeDocument/2006/relationships/image" Target="https://elusiveself.files.wordpress.com/2013/02/computer_brain.jpg" TargetMode="External"/><Relationship Id="rId7" Type="http://schemas.openxmlformats.org/officeDocument/2006/relationships/diagramColors" Target="../diagrams/colors1.xml"/><Relationship Id="rId12" Type="http://schemas.openxmlformats.org/officeDocument/2006/relationships/hyperlink" Target="http://www.google.co.uk/url?sa=i&amp;rct=j&amp;q=&amp;esrc=s&amp;frm=1&amp;source=images&amp;cd=&amp;cad=rja&amp;uact=8&amp;ved=0CAcQjRxqFQoTCOH0tZG4hccCFQOB2wodRZEOKg&amp;url=http://www.clker.com/clipart-250254.html&amp;ei=LHO7VeGuLYOC7gbForrQAg&amp;bvm=bv.99261572,d.d24&amp;psig=AFQjCNEzxk-zOBSnZku89nXn_s_Fflm-tg&amp;ust=1438434471882383" TargetMode="External"/><Relationship Id="rId17" Type="http://schemas.openxmlformats.org/officeDocument/2006/relationships/hyperlink" Target="http://www.google.co.uk/url?sa=i&amp;rct=j&amp;q=&amp;esrc=s&amp;frm=1&amp;source=images&amp;cd=&amp;cad=rja&amp;uact=8&amp;ved=0CAcQjRxqFQoTCLHJqM2SnscCFUGO2wodtV4Gzw&amp;url=http://imagebasket.net/1494-cartoon-picture-of-computer-monitor.php?pics%3Dtrue&amp;ei=Q2fIVfGbEMGc7ga1vZn4DA&amp;bvm=bv.99804247,d.dmo&amp;psig=AFQjCNEvS6jCtxGHtY3KSe_CdnMsP2Pjrg&amp;ust=1439283357386710" TargetMode="External"/><Relationship Id="rId2" Type="http://schemas.openxmlformats.org/officeDocument/2006/relationships/image" Target="../media/image8.jpeg"/><Relationship Id="rId16" Type="http://schemas.openxmlformats.org/officeDocument/2006/relationships/hyperlink" Target="http://www.google.co.uk/url?sa=i&amp;rct=j&amp;q=&amp;esrc=s&amp;frm=1&amp;source=images&amp;cd=&amp;cad=rja&amp;uact=8&amp;ved=0CAcQjRxqFQoTCIHjk76SnscCFUUs2wodZxEOmA&amp;url=http://www.tuxpaint.org/stamps/index.php3?cat%3Dhousehold%26perpage%3D50&amp;ei=I2fIVcHFHMXY7AbnorjACQ&amp;bvm=bv.99804247,d.dmo&amp;psig=AFQjCNEvS6jCtxGHtY3KSe_CdnMsP2Pjrg&amp;ust=1439283357386710" TargetMode="Externa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microsoft.com/office/2007/relationships/hdphoto" Target="../media/hdphoto1.wdp"/><Relationship Id="rId5" Type="http://schemas.openxmlformats.org/officeDocument/2006/relationships/diagramLayout" Target="../diagrams/layout1.xml"/><Relationship Id="rId15" Type="http://schemas.openxmlformats.org/officeDocument/2006/relationships/image" Target="../media/image21.png"/><Relationship Id="rId10" Type="http://schemas.openxmlformats.org/officeDocument/2006/relationships/image" Target="../media/image20.png"/><Relationship Id="rId4" Type="http://schemas.openxmlformats.org/officeDocument/2006/relationships/diagramData" Target="../diagrams/data1.xml"/><Relationship Id="rId9" Type="http://schemas.openxmlformats.org/officeDocument/2006/relationships/hyperlink" Target="http://www.google.co.uk/url?sa=i&amp;rct=j&amp;q=&amp;esrc=s&amp;frm=1&amp;source=images&amp;cd=&amp;cad=rja&amp;uact=8&amp;ved=0CAcQjRxqFQoTCOjE9de3hccCFWKM2wodjLAMRw&amp;url=http://www.clipartsheep.com/computer-keyboard-and-mouse-clipart/dT1hSFIwY0hNNkx5OXNZV3RsYlc5dWRHTnZiWEIxZEdWeWJHRmlMbmRwYTJsemNHRmpaWE11WTI5dEwyWnBiR1V2ZG1sbGR5OXJaWGxpYjJGeVpGOXRiM1Z6WlM1cWNHY3ZNall6TnpFMk5qSXdMMnRsZVdKdllYSmtYMjF2ZFhObExtcHdad3x3PTM4OHxoPTI1M3x0PWpwZWd8/&amp;ei=tHK7VeiaCeKY7gaM4bK4BA&amp;bvm=bv.99261572,d.d24&amp;psig=AFQjCNG-GOIPrz0vkcBoIXhlVylnjk8Rxg&amp;ust=1438434352724296" TargetMode="External"/><Relationship Id="rId14" Type="http://schemas.openxmlformats.org/officeDocument/2006/relationships/hyperlink" Target="http://www.google.co.uk/url?sa=i&amp;rct=j&amp;q=&amp;esrc=s&amp;frm=1&amp;source=images&amp;cd=&amp;cad=rja&amp;uact=8&amp;ved=&amp;url=http://nextbigfuture.com/2013_10_13_archive.html&amp;ei=aWbIVab0CYPNerWXgJAL&amp;bvm=bv.99804247,d.dmo&amp;psig=AFQjCNFreMrSi9u88EGePxTCO-Wbl2pVBg&amp;ust=1439283177493608"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https://elusiveself.files.wordpress.com/2013/02/computer_brain.jpg"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www.google.co.uk/url?sa=i&amp;rct=j&amp;q=&amp;esrc=s&amp;frm=1&amp;source=images&amp;cd=&amp;cad=rja&amp;uact=8&amp;ved=0CAcQjRxqFQoTCIHjk76SnscCFUUs2wodZxEOmA&amp;url=http://www.tuxpaint.org/stamps/index.php3?cat%3Dhousehold%26perpage%3D50&amp;ei=I2fIVcHFHMXY7AbnorjACQ&amp;bvm=bv.99804247,d.dmo&amp;psig=AFQjCNEvS6jCtxGHtY3KSe_CdnMsP2Pjrg&amp;ust=1439283357386710" TargetMode="External"/><Relationship Id="rId5" Type="http://schemas.openxmlformats.org/officeDocument/2006/relationships/hyperlink" Target="http://www.google.co.uk/url?sa=i&amp;rct=j&amp;q=&amp;esrc=s&amp;frm=1&amp;source=images&amp;cd=&amp;cad=rja&amp;uact=8&amp;ved=0CAcQjRxqFQoTCMXk3qu4hccCFYIG2wodip8JIw&amp;url=http://www.clker.com/clipart-3647.html&amp;ei=Y3O7VYWnOYKN7AaKv6aYAg&amp;bvm=bv.99261572,d.d24&amp;psig=AFQjCNEzxk-zOBSnZku89nXn_s_Fflm-tg&amp;ust=1438434471882383" TargetMode="External"/><Relationship Id="rId4" Type="http://schemas.openxmlformats.org/officeDocument/2006/relationships/hyperlink" Target="http://www.google.co.uk/url?sa=i&amp;rct=j&amp;q=&amp;esrc=s&amp;frm=1&amp;source=images&amp;cd=&amp;cad=rja&amp;uact=8&amp;ved=0CAcQjRxqFQoTCOH0tZG4hccCFQOB2wodRZEOKg&amp;url=http://www.clker.com/clipart-250254.html&amp;ei=LHO7VeGuLYOC7gbForrQAg&amp;bvm=bv.99261572,d.d24&amp;psig=AFQjCNEzxk-zOBSnZku89nXn_s_Fflm-tg&amp;ust=1438434471882383"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https://elusiveself.files.wordpress.com/2013/02/computer_brain.jpg"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image" Target="../media/image23.gif"/><Relationship Id="rId7" Type="http://schemas.openxmlformats.org/officeDocument/2006/relationships/image" Target="../media/image25.png"/><Relationship Id="rId2" Type="http://schemas.openxmlformats.org/officeDocument/2006/relationships/hyperlink" Target="https://www.google.co.uk/url?sa=i&amp;rct=j&amp;q=&amp;esrc=s&amp;frm=1&amp;source=images&amp;cd=&amp;cad=rja&amp;uact=8&amp;ved=0CAcQjRxqFQoTCMiNxIOwhccCFeOs2wodkWkL6g&amp;url=https://kangyy1.wordpress.com/2014/10/28/experiential-learning/&amp;ei=rGq7VciHCOPZ7gaR063QDg&amp;bvm=bv.99261572,d.d24&amp;psig=AFQjCNG7QySkCgkOVAQRUmpgPybJUmca9g&amp;ust=1438432225701624" TargetMode="External"/><Relationship Id="rId1" Type="http://schemas.openxmlformats.org/officeDocument/2006/relationships/slideLayout" Target="../slideLayouts/slideLayout2.xml"/><Relationship Id="rId6" Type="http://schemas.openxmlformats.org/officeDocument/2006/relationships/hyperlink" Target="https://www.google.co.uk/url?sa=i&amp;rct=j&amp;q=&amp;esrc=s&amp;frm=1&amp;source=images&amp;cd=&amp;cad=rja&amp;uact=8&amp;ved=0CAcQjRxqFQoTCLuDoMCxhccCFbII2wod950EHQ&amp;url=https://markdmason.wordpress.com/&amp;ei=N2y7VfuLN7KR7Ab3u5LoAQ&amp;bvm=bv.99261572,d.d24&amp;psig=AFQjCNEx98RNZInW3nbOFeoDVcVHRJsMbA&amp;ust=1438432668907254" TargetMode="External"/><Relationship Id="rId5" Type="http://schemas.openxmlformats.org/officeDocument/2006/relationships/image" Target="../media/image24.jpeg"/><Relationship Id="rId4" Type="http://schemas.openxmlformats.org/officeDocument/2006/relationships/hyperlink" Target="http://www.google.co.uk/url?sa=i&amp;rct=j&amp;q=&amp;esrc=s&amp;frm=1&amp;source=images&amp;cd=&amp;cad=rja&amp;uact=8&amp;ved=0CAcQjRxqFQoTCLrq3eiwhccCFQMJ2wodCbsLtA&amp;url=http://www.simplypsychology.org/a-level-memory.html&amp;ei=gGu7VbqqFoOS7AaJ9q6gCw&amp;psig=AFQjCNHPHZ9PcAZ_S7X94GBiX2_PtxEQVQ&amp;ust=1438432421513869"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o.uk/url?sa=i&amp;rct=j&amp;q=&amp;esrc=s&amp;frm=1&amp;source=images&amp;cd=&amp;cad=rja&amp;uact=8&amp;ved=0CAcQjRxqFQoTCKHdqYbDyccCFYW-FAodb8UEMA&amp;url=http://www.fotolibra.com/gallery/608160/mri-scan-of-the-lateral-skull/&amp;ei=bCXfVaH3HIX9Uu-Kk4AD&amp;psig=AFQjCNEkhoETouDT-XZ05I2MiGaK0bWQfg&amp;ust=1440773715488760" TargetMode="Externa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hyperlink" Target="http://www.google.co.uk/url?sa=i&amp;rct=j&amp;q=&amp;esrc=s&amp;frm=1&amp;source=images&amp;cd=&amp;cad=rja&amp;uact=8&amp;ved=0CAcQjRxqFQoTCNzMpcDDyccCFcE_FAodMbkELA&amp;url=http://www.sciencedaily.com/releases/2009/07/090714085812.htm&amp;ei=5iXfVdzBAsH_ULHykuAC&amp;psig=AFQjCNHzLRAdyx311fKr33MWBokrl8TYtw&amp;ust=1440773955494674"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http://vecto2000.com/wp-content/uploads/2013/01/Design-material-brain-thinking-4-vector-material.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http://vecto2000.com/wp-content/uploads/2013/01/Design-material-brain-thinking-4-vector-material.jpg"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http://vecto2000.com/wp-content/uploads/2013/01/Design-material-brain-thinking-4-vector-material.jpg"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vJG698U2Mvo"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66380"/>
            <a:ext cx="9144000" cy="2387600"/>
          </a:xfrm>
        </p:spPr>
        <p:txBody>
          <a:bodyPr>
            <a:normAutofit fontScale="90000"/>
          </a:bodyPr>
          <a:lstStyle/>
          <a:p>
            <a:r>
              <a:rPr lang="en-GB" dirty="0" smtClean="0"/>
              <a:t>AS PSYCHOLOGY:</a:t>
            </a:r>
            <a:br>
              <a:rPr lang="en-GB" dirty="0" smtClean="0"/>
            </a:br>
            <a:r>
              <a:rPr lang="en-GB" dirty="0" smtClean="0"/>
              <a:t>Paper 2</a:t>
            </a:r>
            <a:br>
              <a:rPr lang="en-GB" dirty="0" smtClean="0"/>
            </a:br>
            <a:endParaRPr lang="en-GB" dirty="0"/>
          </a:p>
        </p:txBody>
      </p:sp>
      <p:sp>
        <p:nvSpPr>
          <p:cNvPr id="3" name="Subtitle 2"/>
          <p:cNvSpPr>
            <a:spLocks noGrp="1"/>
          </p:cNvSpPr>
          <p:nvPr>
            <p:ph type="subTitle" idx="1"/>
          </p:nvPr>
        </p:nvSpPr>
        <p:spPr>
          <a:xfrm>
            <a:off x="1524000" y="2845484"/>
            <a:ext cx="9144000" cy="1655762"/>
          </a:xfrm>
        </p:spPr>
        <p:txBody>
          <a:bodyPr>
            <a:normAutofit fontScale="62500" lnSpcReduction="20000"/>
          </a:bodyPr>
          <a:lstStyle/>
          <a:p>
            <a:r>
              <a:rPr lang="en-GB" sz="11500" dirty="0" smtClean="0"/>
              <a:t>APPROACHES IN PSYCHOLOGY</a:t>
            </a:r>
          </a:p>
          <a:p>
            <a:endParaRPr lang="en-GB" dirty="0"/>
          </a:p>
        </p:txBody>
      </p:sp>
      <p:pic>
        <p:nvPicPr>
          <p:cNvPr id="1026" name="irc_mi" descr="http://blog.ways2awake.com/wp-content/uploads/2014/02/Human-Brain.pn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30873" y="4546507"/>
            <a:ext cx="2755615" cy="215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3323" y="4546506"/>
            <a:ext cx="3130871" cy="2215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5" name="Group 4"/>
          <p:cNvGrpSpPr>
            <a:grpSpLocks/>
          </p:cNvGrpSpPr>
          <p:nvPr/>
        </p:nvGrpSpPr>
        <p:grpSpPr bwMode="auto">
          <a:xfrm>
            <a:off x="9113481" y="4401630"/>
            <a:ext cx="2777448" cy="2297021"/>
            <a:chOff x="7533" y="7179"/>
            <a:chExt cx="2109" cy="2160"/>
          </a:xfrm>
        </p:grpSpPr>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7" y="8347"/>
              <a:ext cx="1225" cy="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62" y="7179"/>
              <a:ext cx="1180" cy="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33" y="7723"/>
              <a:ext cx="1316" cy="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pic>
        <p:nvPicPr>
          <p:cNvPr id="1032" name="Picture 8" descr="http://vecto2000.com/wp-content/uploads/2013/01/Design-material-brain-thinking-4-vector-material.jpg"/>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3034125" y="4546508"/>
            <a:ext cx="2508260" cy="215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1" name="Picture 2" descr="http://vecto2000.com/wp-content/uploads/2013/01/Design-material-brain-thinking-4-vector-material.jpg"/>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3010375" y="4410451"/>
            <a:ext cx="2647100" cy="23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8271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73" y="159856"/>
            <a:ext cx="11607283" cy="1325563"/>
          </a:xfrm>
          <a:ln w="25400">
            <a:noFill/>
          </a:ln>
        </p:spPr>
        <p:txBody>
          <a:bodyPr>
            <a:normAutofit/>
          </a:bodyPr>
          <a:lstStyle/>
          <a:p>
            <a:r>
              <a:rPr lang="en-GB" dirty="0" smtClean="0"/>
              <a:t>The Cognitive Approach:</a:t>
            </a:r>
            <a:br>
              <a:rPr lang="en-GB" dirty="0" smtClean="0"/>
            </a:br>
            <a:r>
              <a:rPr lang="en-GB" sz="4000" b="1" dirty="0" err="1" smtClean="0"/>
              <a:t>Stroop</a:t>
            </a:r>
            <a:r>
              <a:rPr lang="en-GB" sz="4000" b="1" dirty="0" smtClean="0"/>
              <a:t> Test</a:t>
            </a:r>
            <a:endParaRPr lang="en-GB" sz="4000" b="1" dirty="0"/>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96883" y="1567544"/>
            <a:ext cx="11400312" cy="2831544"/>
          </a:xfrm>
          <a:prstGeom prst="rect">
            <a:avLst/>
          </a:prstGeom>
          <a:noFill/>
        </p:spPr>
        <p:txBody>
          <a:bodyPr wrap="square" rtlCol="0">
            <a:spAutoFit/>
          </a:bodyPr>
          <a:lstStyle/>
          <a:p>
            <a:r>
              <a:rPr lang="en-GB" sz="3200" dirty="0" smtClean="0"/>
              <a:t>Google search </a:t>
            </a:r>
            <a:r>
              <a:rPr lang="en-GB" sz="3200" dirty="0" err="1" smtClean="0">
                <a:solidFill>
                  <a:srgbClr val="0070C0"/>
                </a:solidFill>
              </a:rPr>
              <a:t>stroop</a:t>
            </a:r>
            <a:r>
              <a:rPr lang="en-GB" sz="3200" dirty="0" smtClean="0">
                <a:solidFill>
                  <a:srgbClr val="0070C0"/>
                </a:solidFill>
              </a:rPr>
              <a:t> </a:t>
            </a:r>
            <a:r>
              <a:rPr lang="en-GB" sz="3200" dirty="0">
                <a:solidFill>
                  <a:srgbClr val="0070C0"/>
                </a:solidFill>
              </a:rPr>
              <a:t>test </a:t>
            </a:r>
            <a:r>
              <a:rPr lang="en-GB" sz="3200" dirty="0" smtClean="0">
                <a:solidFill>
                  <a:srgbClr val="0070C0"/>
                </a:solidFill>
              </a:rPr>
              <a:t>online</a:t>
            </a:r>
          </a:p>
          <a:p>
            <a:r>
              <a:rPr lang="en-GB" sz="3200" dirty="0" smtClean="0"/>
              <a:t>Second link </a:t>
            </a:r>
            <a:r>
              <a:rPr lang="en-GB" sz="3200" dirty="0" err="1" smtClean="0">
                <a:solidFill>
                  <a:srgbClr val="0070C0"/>
                </a:solidFill>
              </a:rPr>
              <a:t>Stroop</a:t>
            </a:r>
            <a:r>
              <a:rPr lang="en-GB" sz="3200" dirty="0" smtClean="0">
                <a:solidFill>
                  <a:srgbClr val="0070C0"/>
                </a:solidFill>
              </a:rPr>
              <a:t> Effect</a:t>
            </a:r>
          </a:p>
          <a:p>
            <a:r>
              <a:rPr lang="en-GB" sz="3200" dirty="0">
                <a:solidFill>
                  <a:srgbClr val="0070C0"/>
                </a:solidFill>
                <a:hlinkClick r:id="rId2"/>
              </a:rPr>
              <a:t>https://</a:t>
            </a:r>
            <a:r>
              <a:rPr lang="en-GB" sz="3200" dirty="0" smtClean="0">
                <a:solidFill>
                  <a:srgbClr val="0070C0"/>
                </a:solidFill>
                <a:hlinkClick r:id="rId2"/>
              </a:rPr>
              <a:t>faculty.washington.edu/chudler/java/ready.html</a:t>
            </a:r>
            <a:endParaRPr lang="en-GB" sz="3200" dirty="0" smtClean="0">
              <a:solidFill>
                <a:srgbClr val="0070C0"/>
              </a:solidFill>
            </a:endParaRPr>
          </a:p>
          <a:p>
            <a:r>
              <a:rPr lang="en-GB" sz="3200" dirty="0" smtClean="0"/>
              <a:t>Open this link</a:t>
            </a:r>
          </a:p>
          <a:p>
            <a:r>
              <a:rPr lang="en-GB" sz="3200" dirty="0" smtClean="0"/>
              <a:t>Record your two reaction times</a:t>
            </a:r>
          </a:p>
          <a:p>
            <a:endParaRPr lang="en-GB" dirty="0">
              <a:solidFill>
                <a:srgbClr val="0070C0"/>
              </a:solidFill>
            </a:endParaRPr>
          </a:p>
        </p:txBody>
      </p:sp>
      <p:pic>
        <p:nvPicPr>
          <p:cNvPr id="2052" name="Picture 4" descr="http://www.firecracker-uk.co.uk/wp-content/uploads/2012/07/Brain-in-cog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29667" y="379588"/>
            <a:ext cx="2794660" cy="2095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373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73" y="159856"/>
            <a:ext cx="11607283" cy="1325563"/>
          </a:xfrm>
          <a:ln w="25400">
            <a:noFill/>
          </a:ln>
        </p:spPr>
        <p:txBody>
          <a:bodyPr>
            <a:normAutofit/>
          </a:bodyPr>
          <a:lstStyle/>
          <a:p>
            <a:r>
              <a:rPr lang="en-GB" dirty="0" smtClean="0"/>
              <a:t>The Cognitive Approach:</a:t>
            </a:r>
            <a:br>
              <a:rPr lang="en-GB" dirty="0" smtClean="0"/>
            </a:br>
            <a:r>
              <a:rPr lang="en-GB" sz="4000" b="1" dirty="0" err="1" smtClean="0"/>
              <a:t>Stroop</a:t>
            </a:r>
            <a:r>
              <a:rPr lang="en-GB" sz="4000" b="1" dirty="0" smtClean="0"/>
              <a:t> Test – Data Analysis</a:t>
            </a:r>
            <a:endParaRPr lang="en-GB" sz="4000" b="1" dirty="0"/>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96883" y="1567544"/>
            <a:ext cx="11400312" cy="3816429"/>
          </a:xfrm>
          <a:prstGeom prst="rect">
            <a:avLst/>
          </a:prstGeom>
          <a:noFill/>
        </p:spPr>
        <p:txBody>
          <a:bodyPr wrap="square" rtlCol="0">
            <a:spAutoFit/>
          </a:bodyPr>
          <a:lstStyle/>
          <a:p>
            <a:pPr marL="514350" indent="-514350">
              <a:buFont typeface="+mj-lt"/>
              <a:buAutoNum type="arabicPeriod"/>
            </a:pPr>
            <a:r>
              <a:rPr lang="en-GB" sz="3200" dirty="0" smtClean="0">
                <a:solidFill>
                  <a:srgbClr val="0070C0"/>
                </a:solidFill>
              </a:rPr>
              <a:t>What was your reaction time for the first test - Congruent Words and Colours? What was your reaction time for the second test - Incongruent Words and Colours? </a:t>
            </a:r>
          </a:p>
          <a:p>
            <a:pPr marL="514350" indent="-514350">
              <a:buFont typeface="+mj-lt"/>
              <a:buAutoNum type="arabicPeriod"/>
            </a:pPr>
            <a:r>
              <a:rPr lang="en-GB" sz="3200" dirty="0" smtClean="0">
                <a:solidFill>
                  <a:srgbClr val="0070C0"/>
                </a:solidFill>
              </a:rPr>
              <a:t>Calculate an appropriate measure of central tendency for each condition (</a:t>
            </a:r>
            <a:r>
              <a:rPr lang="en-GB" sz="3200" i="1" dirty="0" smtClean="0">
                <a:solidFill>
                  <a:srgbClr val="0070C0"/>
                </a:solidFill>
              </a:rPr>
              <a:t>need to ensure all results are converted into seconds</a:t>
            </a:r>
            <a:r>
              <a:rPr lang="en-GB" sz="3200" dirty="0" smtClean="0">
                <a:solidFill>
                  <a:srgbClr val="0070C0"/>
                </a:solidFill>
              </a:rPr>
              <a:t>)</a:t>
            </a:r>
          </a:p>
          <a:p>
            <a:pPr marL="514350" indent="-514350">
              <a:buFont typeface="+mj-lt"/>
              <a:buAutoNum type="arabicPeriod"/>
            </a:pPr>
            <a:r>
              <a:rPr lang="en-GB" sz="3200" dirty="0" smtClean="0">
                <a:solidFill>
                  <a:srgbClr val="0070C0"/>
                </a:solidFill>
              </a:rPr>
              <a:t>What </a:t>
            </a:r>
            <a:r>
              <a:rPr lang="en-GB" sz="3200" b="1" dirty="0" smtClean="0">
                <a:solidFill>
                  <a:srgbClr val="0070C0"/>
                </a:solidFill>
              </a:rPr>
              <a:t>inferences</a:t>
            </a:r>
            <a:r>
              <a:rPr lang="en-GB" sz="3200" dirty="0" smtClean="0">
                <a:solidFill>
                  <a:srgbClr val="0070C0"/>
                </a:solidFill>
              </a:rPr>
              <a:t> can we make about how our minds work based on the results of this experiment?</a:t>
            </a:r>
          </a:p>
          <a:p>
            <a:pPr marL="514350" indent="-514350">
              <a:buFont typeface="+mj-lt"/>
              <a:buAutoNum type="arabicPeriod"/>
            </a:pPr>
            <a:endParaRPr lang="en-GB" dirty="0">
              <a:solidFill>
                <a:srgbClr val="0070C0"/>
              </a:solidFill>
            </a:endParaRPr>
          </a:p>
        </p:txBody>
      </p:sp>
      <p:pic>
        <p:nvPicPr>
          <p:cNvPr id="2052" name="Picture 4" descr="http://www.firecracker-uk.co.uk/wp-content/uploads/2012/07/Brain-in-cog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7896" y="4601068"/>
            <a:ext cx="2794660" cy="2095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587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5273" y="159856"/>
            <a:ext cx="11607283" cy="1325563"/>
          </a:xfrm>
          <a:ln w="25400">
            <a:noFill/>
          </a:ln>
        </p:spPr>
        <p:txBody>
          <a:bodyPr>
            <a:normAutofit/>
          </a:bodyPr>
          <a:lstStyle/>
          <a:p>
            <a:r>
              <a:rPr lang="en-GB" dirty="0" smtClean="0"/>
              <a:t>The Cognitive Approach:</a:t>
            </a:r>
            <a:br>
              <a:rPr lang="en-GB" dirty="0" smtClean="0"/>
            </a:br>
            <a:r>
              <a:rPr lang="en-GB" sz="4000" b="1" dirty="0"/>
              <a:t>The </a:t>
            </a:r>
            <a:r>
              <a:rPr lang="en-GB" sz="4000" b="1" dirty="0" smtClean="0"/>
              <a:t>role of Schema</a:t>
            </a:r>
            <a:endParaRPr lang="en-GB" sz="4000" b="1" dirty="0"/>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2052" name="Picture 4" descr="http://www.firecracker-uk.co.uk/wp-content/uploads/2012/07/Brain-in-cog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0627" y="4500750"/>
            <a:ext cx="2794660" cy="20959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6883" y="1567544"/>
            <a:ext cx="11400312" cy="4308872"/>
          </a:xfrm>
          <a:prstGeom prst="rect">
            <a:avLst/>
          </a:prstGeom>
          <a:noFill/>
        </p:spPr>
        <p:txBody>
          <a:bodyPr wrap="square" rtlCol="0">
            <a:spAutoFit/>
          </a:bodyPr>
          <a:lstStyle/>
          <a:p>
            <a:r>
              <a:rPr lang="en-GB" sz="3200" dirty="0"/>
              <a:t>Schema are…</a:t>
            </a:r>
          </a:p>
          <a:p>
            <a:pPr marL="457200" indent="-457200">
              <a:buFont typeface="Arial" panose="020B0604020202020204" pitchFamily="34" charset="0"/>
              <a:buChar char="•"/>
            </a:pPr>
            <a:r>
              <a:rPr lang="en-GB" sz="3200" dirty="0"/>
              <a:t>Organised packages of knowledge built through experience which help us process and interpret the world. </a:t>
            </a:r>
          </a:p>
          <a:p>
            <a:pPr marL="457200" indent="-457200">
              <a:buFont typeface="Arial" panose="020B0604020202020204" pitchFamily="34" charset="0"/>
              <a:buChar char="•"/>
            </a:pPr>
            <a:r>
              <a:rPr lang="en-GB" sz="3200" dirty="0"/>
              <a:t>They are scripts of typical expectations for a given situation, person, event </a:t>
            </a:r>
          </a:p>
          <a:p>
            <a:r>
              <a:rPr lang="en-GB" sz="3200" dirty="0"/>
              <a:t>New info can be </a:t>
            </a:r>
          </a:p>
          <a:p>
            <a:pPr marL="457200" lvl="0" indent="-457200">
              <a:buFont typeface="Arial" panose="020B0604020202020204" pitchFamily="34" charset="0"/>
              <a:buChar char="•"/>
            </a:pPr>
            <a:r>
              <a:rPr lang="en-GB" sz="3200" dirty="0"/>
              <a:t>added to an existing Schema, or…</a:t>
            </a:r>
          </a:p>
          <a:p>
            <a:pPr marL="457200" lvl="0" indent="-457200">
              <a:buFont typeface="Arial" panose="020B0604020202020204" pitchFamily="34" charset="0"/>
              <a:buChar char="•"/>
            </a:pPr>
            <a:r>
              <a:rPr lang="en-GB" sz="3200" dirty="0"/>
              <a:t>we can make a new Schema. </a:t>
            </a:r>
          </a:p>
          <a:p>
            <a:pPr marL="514350" indent="-514350">
              <a:buFont typeface="+mj-lt"/>
              <a:buAutoNum type="arabicPeriod"/>
            </a:pPr>
            <a:endParaRPr lang="en-GB" dirty="0">
              <a:solidFill>
                <a:srgbClr val="0070C0"/>
              </a:solidFill>
            </a:endParaRPr>
          </a:p>
        </p:txBody>
      </p:sp>
    </p:spTree>
    <p:extLst>
      <p:ext uri="{BB962C8B-B14F-4D97-AF65-F5344CB8AC3E}">
        <p14:creationId xmlns:p14="http://schemas.microsoft.com/office/powerpoint/2010/main" val="1753762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485267" y="330609"/>
            <a:ext cx="115210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50000"/>
              </a:spcBef>
              <a:spcAft>
                <a:spcPct val="0"/>
              </a:spcAft>
              <a:buFontTx/>
              <a:buNone/>
            </a:pPr>
            <a:r>
              <a:rPr lang="en-GB" altLang="en-US" sz="2400" dirty="0" smtClean="0"/>
              <a:t>You will be shown an image for a short period of time. You need to draw the image when it disappears</a:t>
            </a:r>
          </a:p>
        </p:txBody>
      </p:sp>
      <p:pic>
        <p:nvPicPr>
          <p:cNvPr id="5" name="Picture 2" descr="clockface_roman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6955" y="1201807"/>
            <a:ext cx="6093466" cy="4941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1102784" y="6092825"/>
            <a:ext cx="9793816"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50000"/>
              </a:spcBef>
              <a:spcAft>
                <a:spcPct val="0"/>
              </a:spcAft>
              <a:buFontTx/>
              <a:buNone/>
            </a:pPr>
            <a:r>
              <a:rPr lang="en-GB" altLang="en-US" dirty="0" smtClean="0"/>
              <a:t>DRAW it now !!!</a:t>
            </a:r>
          </a:p>
        </p:txBody>
      </p:sp>
    </p:spTree>
    <p:extLst>
      <p:ext uri="{BB962C8B-B14F-4D97-AF65-F5344CB8AC3E}">
        <p14:creationId xmlns:p14="http://schemas.microsoft.com/office/powerpoint/2010/main" val="276775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par>
                          <p:cTn id="12" fill="hold">
                            <p:stCondLst>
                              <p:cond delay="0"/>
                            </p:stCondLst>
                            <p:childTnLst>
                              <p:par>
                                <p:cTn id="13" presetID="1" presetClass="exit" presetSubtype="0" fill="hold" nodeType="afterEffect">
                                  <p:stCondLst>
                                    <p:cond delay="400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09600" y="274638"/>
            <a:ext cx="10972800" cy="1143000"/>
          </a:xfrm>
        </p:spPr>
        <p:txBody>
          <a:bodyPr/>
          <a:lstStyle/>
          <a:p>
            <a:pPr eaLnBrk="1" hangingPunct="1"/>
            <a:r>
              <a:rPr lang="en-GB" altLang="en-US" dirty="0" smtClean="0">
                <a:solidFill>
                  <a:schemeClr val="tx1"/>
                </a:solidFill>
              </a:rPr>
              <a:t>Read the sign…</a:t>
            </a:r>
          </a:p>
        </p:txBody>
      </p:sp>
      <p:grpSp>
        <p:nvGrpSpPr>
          <p:cNvPr id="7" name="Group 6"/>
          <p:cNvGrpSpPr/>
          <p:nvPr/>
        </p:nvGrpSpPr>
        <p:grpSpPr>
          <a:xfrm>
            <a:off x="2256367" y="1640466"/>
            <a:ext cx="7871884" cy="4657941"/>
            <a:chOff x="2256367" y="1640466"/>
            <a:chExt cx="7871884" cy="4657941"/>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7098" y="1640466"/>
              <a:ext cx="6527801"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2256367" y="5433219"/>
              <a:ext cx="7871884" cy="865188"/>
            </a:xfrm>
            <a:prstGeom prst="rect">
              <a:avLst/>
            </a:prstGeom>
            <a:solidFill>
              <a:schemeClr val="bg1"/>
            </a:solidFill>
            <a:ln w="9525">
              <a:no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endParaRPr lang="en-US" altLang="en-US" sz="2400" smtClean="0">
                <a:solidFill>
                  <a:srgbClr val="000000"/>
                </a:solidFill>
                <a:latin typeface="Tahoma" pitchFamily="34" charset="0"/>
              </a:endParaRPr>
            </a:p>
          </p:txBody>
        </p:sp>
      </p:grpSp>
      <p:sp>
        <p:nvSpPr>
          <p:cNvPr id="8" name="Text Box 2"/>
          <p:cNvSpPr txBox="1">
            <a:spLocks noChangeArrowheads="1"/>
          </p:cNvSpPr>
          <p:nvPr/>
        </p:nvSpPr>
        <p:spPr bwMode="auto">
          <a:xfrm>
            <a:off x="1104090" y="5852126"/>
            <a:ext cx="97938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50000"/>
              </a:spcBef>
              <a:spcAft>
                <a:spcPct val="0"/>
              </a:spcAft>
              <a:buFontTx/>
              <a:buNone/>
            </a:pPr>
            <a:r>
              <a:rPr lang="en-GB" altLang="en-US" sz="4000" dirty="0" smtClean="0"/>
              <a:t>Write down the sentence in the sign</a:t>
            </a:r>
          </a:p>
        </p:txBody>
      </p:sp>
    </p:spTree>
    <p:extLst>
      <p:ext uri="{BB962C8B-B14F-4D97-AF65-F5344CB8AC3E}">
        <p14:creationId xmlns:p14="http://schemas.microsoft.com/office/powerpoint/2010/main" val="119806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400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201395" cy="786779"/>
          </a:xfrm>
        </p:spPr>
        <p:txBody>
          <a:bodyPr/>
          <a:lstStyle/>
          <a:p>
            <a:r>
              <a:rPr lang="en-GB" dirty="0" smtClean="0"/>
              <a:t>What does this image show?</a:t>
            </a:r>
            <a:endParaRPr lang="en-GB" dirty="0"/>
          </a:p>
        </p:txBody>
      </p:sp>
      <p:pic>
        <p:nvPicPr>
          <p:cNvPr id="4" name="Picture 3" descr="A man chasing a bus. If only he had known the departure time"/>
          <p:cNvPicPr/>
          <p:nvPr/>
        </p:nvPicPr>
        <p:blipFill>
          <a:blip r:embed="rId2" cstate="print"/>
          <a:srcRect/>
          <a:stretch>
            <a:fillRect/>
          </a:stretch>
        </p:blipFill>
        <p:spPr bwMode="auto">
          <a:xfrm>
            <a:off x="3442421" y="726991"/>
            <a:ext cx="4929683" cy="6018193"/>
          </a:xfrm>
          <a:prstGeom prst="rect">
            <a:avLst/>
          </a:prstGeom>
          <a:noFill/>
        </p:spPr>
      </p:pic>
    </p:spTree>
    <p:extLst>
      <p:ext uri="{BB962C8B-B14F-4D97-AF65-F5344CB8AC3E}">
        <p14:creationId xmlns:p14="http://schemas.microsoft.com/office/powerpoint/2010/main" val="38130973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Actual Roman Numerals</a:t>
            </a:r>
            <a:endParaRPr lang="en-GB" dirty="0"/>
          </a:p>
        </p:txBody>
      </p:sp>
      <p:sp>
        <p:nvSpPr>
          <p:cNvPr id="3" name="Content Placeholder 2"/>
          <p:cNvSpPr>
            <a:spLocks noGrp="1"/>
          </p:cNvSpPr>
          <p:nvPr>
            <p:ph idx="1"/>
          </p:nvPr>
        </p:nvSpPr>
        <p:spPr/>
        <p:txBody>
          <a:bodyPr/>
          <a:lstStyle/>
          <a:p>
            <a:pPr marL="609600" indent="-609600">
              <a:buFontTx/>
              <a:buAutoNum type="arabicPlain"/>
            </a:pPr>
            <a:r>
              <a:rPr lang="en-GB" altLang="en-US" sz="4400" dirty="0"/>
              <a:t> = </a:t>
            </a:r>
            <a:r>
              <a:rPr lang="en-GB" altLang="en-US" sz="4400" dirty="0">
                <a:latin typeface="Imprint MT Shadow" pitchFamily="82" charset="0"/>
              </a:rPr>
              <a:t>I</a:t>
            </a:r>
          </a:p>
          <a:p>
            <a:pPr marL="609600" indent="-609600">
              <a:buFontTx/>
              <a:buAutoNum type="arabicPlain"/>
            </a:pPr>
            <a:r>
              <a:rPr lang="en-GB" altLang="en-US" sz="4400" dirty="0"/>
              <a:t> =</a:t>
            </a:r>
            <a:r>
              <a:rPr lang="en-GB" altLang="en-US" sz="4400" dirty="0">
                <a:latin typeface="Imprint MT Shadow" pitchFamily="82" charset="0"/>
              </a:rPr>
              <a:t> II</a:t>
            </a:r>
          </a:p>
          <a:p>
            <a:pPr marL="609600" indent="-609600">
              <a:buFontTx/>
              <a:buAutoNum type="arabicPlain"/>
            </a:pPr>
            <a:r>
              <a:rPr lang="en-GB" altLang="en-US" sz="4400" dirty="0"/>
              <a:t> =</a:t>
            </a:r>
            <a:r>
              <a:rPr lang="en-GB" altLang="en-US" sz="4400" dirty="0">
                <a:latin typeface="Imprint MT Shadow" pitchFamily="82" charset="0"/>
              </a:rPr>
              <a:t> III</a:t>
            </a:r>
          </a:p>
          <a:p>
            <a:pPr marL="609600" indent="-609600">
              <a:buFontTx/>
              <a:buAutoNum type="arabicPlain"/>
            </a:pPr>
            <a:r>
              <a:rPr lang="en-GB" altLang="en-US" sz="4400" dirty="0"/>
              <a:t> =</a:t>
            </a:r>
            <a:r>
              <a:rPr lang="en-GB" altLang="en-US" sz="4400" dirty="0">
                <a:latin typeface="Imprint MT Shadow" pitchFamily="82" charset="0"/>
              </a:rPr>
              <a:t> IV</a:t>
            </a:r>
          </a:p>
          <a:p>
            <a:pPr marL="609600" indent="-609600">
              <a:buFontTx/>
              <a:buAutoNum type="arabicPlain"/>
            </a:pPr>
            <a:r>
              <a:rPr lang="en-GB" altLang="en-US" sz="4400" dirty="0"/>
              <a:t> =</a:t>
            </a:r>
            <a:r>
              <a:rPr lang="en-GB" altLang="en-US" sz="4400" dirty="0">
                <a:latin typeface="Imprint MT Shadow" pitchFamily="82" charset="0"/>
              </a:rPr>
              <a:t> V</a:t>
            </a:r>
          </a:p>
          <a:p>
            <a:pPr marL="609600" indent="-609600">
              <a:buFontTx/>
              <a:buAutoNum type="arabicPlain"/>
            </a:pPr>
            <a:r>
              <a:rPr lang="en-GB" altLang="en-US" sz="4400" dirty="0"/>
              <a:t> =</a:t>
            </a:r>
            <a:r>
              <a:rPr lang="en-GB" altLang="en-US" sz="4400" dirty="0">
                <a:latin typeface="Imprint MT Shadow" pitchFamily="82" charset="0"/>
              </a:rPr>
              <a:t> VI </a:t>
            </a:r>
          </a:p>
          <a:p>
            <a:endParaRPr lang="en-GB" dirty="0"/>
          </a:p>
        </p:txBody>
      </p:sp>
      <p:pic>
        <p:nvPicPr>
          <p:cNvPr id="4" name="Picture 4" descr="clockface_roman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2884" y="1235034"/>
            <a:ext cx="4953000" cy="451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316589" y="5750028"/>
            <a:ext cx="8012471" cy="584775"/>
          </a:xfrm>
          <a:prstGeom prst="rect">
            <a:avLst/>
          </a:prstGeom>
        </p:spPr>
        <p:txBody>
          <a:bodyPr wrap="square">
            <a:spAutoFit/>
          </a:bodyPr>
          <a:lstStyle/>
          <a:p>
            <a:pPr algn="ctr" fontAlgn="base">
              <a:spcBef>
                <a:spcPct val="50000"/>
              </a:spcBef>
              <a:spcAft>
                <a:spcPct val="0"/>
              </a:spcAft>
            </a:pPr>
            <a:r>
              <a:rPr lang="en-GB" altLang="en-US" sz="3200" b="1" dirty="0">
                <a:solidFill>
                  <a:srgbClr val="0070C0"/>
                </a:solidFill>
              </a:rPr>
              <a:t>What do you </a:t>
            </a:r>
            <a:r>
              <a:rPr lang="en-GB" altLang="en-US" sz="3200" b="1" dirty="0" smtClean="0">
                <a:solidFill>
                  <a:srgbClr val="0070C0"/>
                </a:solidFill>
              </a:rPr>
              <a:t>notice about Roman Numeral 4?</a:t>
            </a:r>
            <a:endParaRPr lang="en-GB" altLang="en-US" sz="3200" b="1" dirty="0">
              <a:solidFill>
                <a:srgbClr val="0070C0"/>
              </a:solidFill>
            </a:endParaRPr>
          </a:p>
        </p:txBody>
      </p:sp>
    </p:spTree>
    <p:extLst>
      <p:ext uri="{BB962C8B-B14F-4D97-AF65-F5344CB8AC3E}">
        <p14:creationId xmlns:p14="http://schemas.microsoft.com/office/powerpoint/2010/main" val="223041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09600" y="274638"/>
            <a:ext cx="10972800" cy="1143000"/>
          </a:xfrm>
        </p:spPr>
        <p:txBody>
          <a:bodyPr>
            <a:normAutofit fontScale="90000"/>
          </a:bodyPr>
          <a:lstStyle/>
          <a:p>
            <a:r>
              <a:rPr lang="en-GB" altLang="en-US" dirty="0" smtClean="0">
                <a:solidFill>
                  <a:schemeClr val="tx1"/>
                </a:solidFill>
              </a:rPr>
              <a:t>Read the </a:t>
            </a:r>
            <a:r>
              <a:rPr lang="en-GB" altLang="en-US" dirty="0" smtClean="0"/>
              <a:t>sign again (carefully!)…</a:t>
            </a:r>
            <a:r>
              <a:rPr lang="en-GB" altLang="en-US" b="1" dirty="0" smtClean="0">
                <a:solidFill>
                  <a:srgbClr val="0070C0"/>
                </a:solidFill>
              </a:rPr>
              <a:t>Is </a:t>
            </a:r>
            <a:r>
              <a:rPr lang="en-GB" altLang="en-US" b="1" dirty="0">
                <a:solidFill>
                  <a:srgbClr val="0070C0"/>
                </a:solidFill>
              </a:rPr>
              <a:t>it </a:t>
            </a:r>
            <a:r>
              <a:rPr lang="en-GB" altLang="en-US" b="1" dirty="0" smtClean="0">
                <a:solidFill>
                  <a:srgbClr val="0070C0"/>
                </a:solidFill>
              </a:rPr>
              <a:t>what </a:t>
            </a:r>
            <a:r>
              <a:rPr lang="en-GB" altLang="en-US" b="1" dirty="0">
                <a:solidFill>
                  <a:srgbClr val="0070C0"/>
                </a:solidFill>
              </a:rPr>
              <a:t>you have written?</a:t>
            </a:r>
            <a:endParaRPr lang="en-GB" altLang="en-US" b="1" dirty="0" smtClean="0">
              <a:solidFill>
                <a:srgbClr val="0070C0"/>
              </a:solidFill>
            </a:endParaRPr>
          </a:p>
        </p:txBody>
      </p:sp>
      <p:grpSp>
        <p:nvGrpSpPr>
          <p:cNvPr id="7" name="Group 6"/>
          <p:cNvGrpSpPr/>
          <p:nvPr/>
        </p:nvGrpSpPr>
        <p:grpSpPr>
          <a:xfrm>
            <a:off x="2256367" y="1640466"/>
            <a:ext cx="7871884" cy="4657941"/>
            <a:chOff x="2256367" y="1640466"/>
            <a:chExt cx="7871884" cy="4657941"/>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7098" y="1640466"/>
              <a:ext cx="6527801"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2256367" y="5433219"/>
              <a:ext cx="7871884" cy="865188"/>
            </a:xfrm>
            <a:prstGeom prst="rect">
              <a:avLst/>
            </a:prstGeom>
            <a:solidFill>
              <a:schemeClr val="bg1"/>
            </a:solidFill>
            <a:ln w="9525">
              <a:no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endParaRPr lang="en-US" altLang="en-US" sz="2400" smtClean="0">
                <a:solidFill>
                  <a:srgbClr val="000000"/>
                </a:solidFill>
                <a:latin typeface="Tahoma" pitchFamily="34" charset="0"/>
              </a:endParaRPr>
            </a:p>
          </p:txBody>
        </p:sp>
      </p:grpSp>
    </p:spTree>
    <p:extLst>
      <p:ext uri="{BB962C8B-B14F-4D97-AF65-F5344CB8AC3E}">
        <p14:creationId xmlns:p14="http://schemas.microsoft.com/office/powerpoint/2010/main" val="28171471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250" y="5958404"/>
            <a:ext cx="12065330" cy="786779"/>
          </a:xfrm>
        </p:spPr>
        <p:txBody>
          <a:bodyPr>
            <a:normAutofit/>
          </a:bodyPr>
          <a:lstStyle/>
          <a:p>
            <a:r>
              <a:rPr lang="en-GB" sz="3600" b="1" dirty="0" smtClean="0">
                <a:solidFill>
                  <a:srgbClr val="0070C0"/>
                </a:solidFill>
              </a:rPr>
              <a:t>Can we be sure? Do we know or are we making assumptions?</a:t>
            </a:r>
            <a:endParaRPr lang="en-GB" sz="3600" b="1" dirty="0">
              <a:solidFill>
                <a:srgbClr val="0070C0"/>
              </a:solidFill>
            </a:endParaRPr>
          </a:p>
        </p:txBody>
      </p:sp>
      <p:pic>
        <p:nvPicPr>
          <p:cNvPr id="4" name="Picture 3" descr="A man chasing a bus. If only he had known the departure time"/>
          <p:cNvPicPr/>
          <p:nvPr/>
        </p:nvPicPr>
        <p:blipFill>
          <a:blip r:embed="rId2" cstate="print"/>
          <a:srcRect/>
          <a:stretch>
            <a:fillRect/>
          </a:stretch>
        </p:blipFill>
        <p:spPr bwMode="auto">
          <a:xfrm>
            <a:off x="3753097" y="939179"/>
            <a:ext cx="4108863" cy="5056293"/>
          </a:xfrm>
          <a:prstGeom prst="rect">
            <a:avLst/>
          </a:prstGeom>
          <a:noFill/>
        </p:spPr>
      </p:pic>
      <p:sp>
        <p:nvSpPr>
          <p:cNvPr id="5" name="Title 1"/>
          <p:cNvSpPr txBox="1">
            <a:spLocks/>
          </p:cNvSpPr>
          <p:nvPr/>
        </p:nvSpPr>
        <p:spPr>
          <a:xfrm>
            <a:off x="152400" y="152400"/>
            <a:ext cx="7201395" cy="7867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mtClean="0"/>
              <a:t>What does this image show?</a:t>
            </a:r>
            <a:endParaRPr lang="en-GB" dirty="0"/>
          </a:p>
        </p:txBody>
      </p:sp>
    </p:spTree>
    <p:extLst>
      <p:ext uri="{BB962C8B-B14F-4D97-AF65-F5344CB8AC3E}">
        <p14:creationId xmlns:p14="http://schemas.microsoft.com/office/powerpoint/2010/main" val="335237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73" y="159856"/>
            <a:ext cx="11607283" cy="1325563"/>
          </a:xfrm>
          <a:ln w="25400">
            <a:noFill/>
          </a:ln>
        </p:spPr>
        <p:txBody>
          <a:bodyPr>
            <a:normAutofit/>
          </a:bodyPr>
          <a:lstStyle/>
          <a:p>
            <a:r>
              <a:rPr lang="en-GB" dirty="0" smtClean="0"/>
              <a:t>The Cognitive Approach:</a:t>
            </a:r>
            <a:br>
              <a:rPr lang="en-GB" dirty="0" smtClean="0"/>
            </a:br>
            <a:r>
              <a:rPr lang="en-GB" sz="4000" b="1" dirty="0"/>
              <a:t>The </a:t>
            </a:r>
            <a:r>
              <a:rPr lang="en-GB" sz="4000" b="1" dirty="0" smtClean="0"/>
              <a:t>role of Schema</a:t>
            </a:r>
            <a:endParaRPr lang="en-GB" sz="4000" b="1" dirty="0"/>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2052" name="Picture 4" descr="http://www.firecracker-uk.co.uk/wp-content/uploads/2012/07/Brain-in-cog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0627" y="4500750"/>
            <a:ext cx="2794660" cy="20959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6883" y="1567544"/>
            <a:ext cx="11400312" cy="3816429"/>
          </a:xfrm>
          <a:prstGeom prst="rect">
            <a:avLst/>
          </a:prstGeom>
          <a:noFill/>
        </p:spPr>
        <p:txBody>
          <a:bodyPr wrap="square" rtlCol="0">
            <a:spAutoFit/>
          </a:bodyPr>
          <a:lstStyle/>
          <a:p>
            <a:r>
              <a:rPr lang="en-GB" sz="3200" b="1" dirty="0"/>
              <a:t>Cohen (1993) </a:t>
            </a:r>
            <a:r>
              <a:rPr lang="en-GB" sz="3200" dirty="0"/>
              <a:t>Suggested there were 5 main ways Schema could distort our </a:t>
            </a:r>
            <a:r>
              <a:rPr lang="en-GB" sz="3200" dirty="0" smtClean="0"/>
              <a:t>perception of events</a:t>
            </a:r>
            <a:endParaRPr lang="en-GB" sz="3200" dirty="0"/>
          </a:p>
          <a:p>
            <a:r>
              <a:rPr lang="en-GB" sz="3200" dirty="0"/>
              <a:t>1) Ignore aspects which don’t fit into the activated schema</a:t>
            </a:r>
          </a:p>
          <a:p>
            <a:r>
              <a:rPr lang="en-GB" sz="3200" dirty="0"/>
              <a:t>2) Only need to store central features not exact features</a:t>
            </a:r>
          </a:p>
          <a:p>
            <a:r>
              <a:rPr lang="en-GB" sz="3200" dirty="0"/>
              <a:t>3) Make sense of an event by ‘filling in’ the missing info</a:t>
            </a:r>
          </a:p>
          <a:p>
            <a:r>
              <a:rPr lang="en-GB" sz="3200" dirty="0"/>
              <a:t>4) Distort memories to fit in with expectations</a:t>
            </a:r>
          </a:p>
          <a:p>
            <a:r>
              <a:rPr lang="en-GB" sz="3200" dirty="0"/>
              <a:t>5) Use Schema to make a ‘best guess’</a:t>
            </a:r>
          </a:p>
          <a:p>
            <a:pPr marL="514350" indent="-514350">
              <a:buFont typeface="+mj-lt"/>
              <a:buAutoNum type="arabicPeriod"/>
            </a:pPr>
            <a:endParaRPr lang="en-GB" dirty="0">
              <a:solidFill>
                <a:srgbClr val="0070C0"/>
              </a:solidFill>
            </a:endParaRPr>
          </a:p>
        </p:txBody>
      </p:sp>
    </p:spTree>
    <p:extLst>
      <p:ext uri="{BB962C8B-B14F-4D97-AF65-F5344CB8AC3E}">
        <p14:creationId xmlns:p14="http://schemas.microsoft.com/office/powerpoint/2010/main" val="178825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5273" y="366087"/>
            <a:ext cx="9639371" cy="918994"/>
          </a:xfrm>
        </p:spPr>
        <p:txBody>
          <a:bodyPr>
            <a:normAutofit fontScale="62500" lnSpcReduction="20000"/>
          </a:bodyPr>
          <a:lstStyle/>
          <a:p>
            <a:r>
              <a:rPr lang="en-GB" sz="11500" dirty="0" smtClean="0">
                <a:solidFill>
                  <a:srgbClr val="0070C0"/>
                </a:solidFill>
              </a:rPr>
              <a:t>COGNITIVE APPROACH</a:t>
            </a:r>
          </a:p>
          <a:p>
            <a:endParaRPr lang="en-GB" dirty="0"/>
          </a:p>
        </p:txBody>
      </p:sp>
      <p:cxnSp>
        <p:nvCxnSpPr>
          <p:cNvPr id="12" name="Straight Connector 11"/>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4" name="Picture 13" descr="http://www.firecracker-uk.co.uk/wp-content/uploads/2012/07/Brain-in-cog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8256" y="3855009"/>
            <a:ext cx="4049649" cy="30372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vecto2000.com/wp-content/uploads/2013/01/Design-material-brain-thinking-4-vector-material.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02385" y="4096988"/>
            <a:ext cx="3024587" cy="2518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https://elusiveself.files.wordpress.com/2013/02/computer_brain.jpg"/>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9153566" y="3854268"/>
            <a:ext cx="2658991" cy="309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06211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5273" y="159856"/>
            <a:ext cx="11607283" cy="1325563"/>
          </a:xfrm>
          <a:ln w="25400">
            <a:noFill/>
          </a:ln>
        </p:spPr>
        <p:txBody>
          <a:bodyPr>
            <a:normAutofit fontScale="90000"/>
          </a:bodyPr>
          <a:lstStyle/>
          <a:p>
            <a:r>
              <a:rPr lang="en-GB" dirty="0" smtClean="0"/>
              <a:t>The Cognitive Approach:</a:t>
            </a:r>
            <a:br>
              <a:rPr lang="en-GB" dirty="0" smtClean="0"/>
            </a:br>
            <a:r>
              <a:rPr lang="en-GB" sz="3100" b="1" dirty="0"/>
              <a:t>The use of theoretical and computer models to explain and make inferences about mental processes. </a:t>
            </a:r>
            <a:endParaRPr lang="en-GB" sz="4000" b="1" dirty="0"/>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2050" name="Picture 2" descr="https://elusiveself.files.wordpress.com/2013/02/computer_brain.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867" y="1629469"/>
            <a:ext cx="1884784" cy="219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733796" y="1629467"/>
            <a:ext cx="9940637" cy="4973214"/>
          </a:xfrm>
        </p:spPr>
        <p:txBody>
          <a:bodyPr>
            <a:normAutofit/>
          </a:bodyPr>
          <a:lstStyle/>
          <a:p>
            <a:r>
              <a:rPr lang="en-GB" dirty="0"/>
              <a:t>Cognitive Psychologists </a:t>
            </a:r>
            <a:r>
              <a:rPr lang="en-GB" dirty="0" smtClean="0"/>
              <a:t>often use </a:t>
            </a:r>
            <a:r>
              <a:rPr lang="en-GB" dirty="0"/>
              <a:t>the computer as </a:t>
            </a:r>
            <a:r>
              <a:rPr lang="en-GB" dirty="0" smtClean="0"/>
              <a:t>an analogy </a:t>
            </a:r>
            <a:r>
              <a:rPr lang="en-GB" dirty="0"/>
              <a:t>for how </a:t>
            </a:r>
            <a:r>
              <a:rPr lang="en-GB" dirty="0" smtClean="0"/>
              <a:t>the human mind might work</a:t>
            </a:r>
          </a:p>
          <a:p>
            <a:endParaRPr lang="en-GB" dirty="0"/>
          </a:p>
          <a:p>
            <a:endParaRPr lang="en-GB" dirty="0" smtClean="0"/>
          </a:p>
          <a:p>
            <a:endParaRPr lang="en-GB" dirty="0" smtClean="0"/>
          </a:p>
          <a:p>
            <a:pPr lvl="1"/>
            <a:r>
              <a:rPr lang="en-GB" dirty="0" smtClean="0"/>
              <a:t>. </a:t>
            </a:r>
          </a:p>
          <a:p>
            <a:endParaRPr lang="en-GB" dirty="0"/>
          </a:p>
          <a:p>
            <a:r>
              <a:rPr lang="en-GB" dirty="0"/>
              <a:t>The cognitive approach tries to </a:t>
            </a:r>
            <a:r>
              <a:rPr lang="en-GB" b="1" dirty="0"/>
              <a:t>model</a:t>
            </a:r>
            <a:r>
              <a:rPr lang="en-GB" dirty="0"/>
              <a:t> </a:t>
            </a:r>
            <a:r>
              <a:rPr lang="en-GB" dirty="0" smtClean="0"/>
              <a:t>how, </a:t>
            </a:r>
            <a:r>
              <a:rPr lang="en-GB" dirty="0"/>
              <a:t>by trying to identify and map each of the stages of information processing between a stimulus and the persons response.</a:t>
            </a:r>
          </a:p>
          <a:p>
            <a:endParaRPr lang="en-GB" dirty="0"/>
          </a:p>
          <a:p>
            <a:endParaRPr lang="en-GB" dirty="0"/>
          </a:p>
        </p:txBody>
      </p:sp>
      <p:graphicFrame>
        <p:nvGraphicFramePr>
          <p:cNvPr id="8" name="Diagram 7"/>
          <p:cNvGraphicFramePr/>
          <p:nvPr>
            <p:extLst>
              <p:ext uri="{D42A27DB-BD31-4B8C-83A1-F6EECF244321}">
                <p14:modId xmlns:p14="http://schemas.microsoft.com/office/powerpoint/2010/main" val="124262678"/>
              </p:ext>
            </p:extLst>
          </p:nvPr>
        </p:nvGraphicFramePr>
        <p:xfrm>
          <a:off x="1884784" y="2398816"/>
          <a:ext cx="9693656" cy="25769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100" name="Picture 4" descr="https://lakemontcomputerlab.wikispaces.com/file/view/keyboard_mouse.jpg/263716620/keyboard_mouse.jpg">
            <a:hlinkClick r:id="rId9"/>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9881" b="94466" l="3608" r="89948"/>
                    </a14:imgEffect>
                  </a14:imgLayer>
                </a14:imgProps>
              </a:ext>
              <a:ext uri="{28A0092B-C50C-407E-A947-70E740481C1C}">
                <a14:useLocalDpi xmlns:a14="http://schemas.microsoft.com/office/drawing/2010/main" val="0"/>
              </a:ext>
            </a:extLst>
          </a:blip>
          <a:srcRect/>
          <a:stretch>
            <a:fillRect/>
          </a:stretch>
        </p:blipFill>
        <p:spPr bwMode="auto">
          <a:xfrm rot="18729942">
            <a:off x="832432" y="3993856"/>
            <a:ext cx="1406129" cy="916883"/>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6" descr="data:image/png;base64,iVBORw0KGgoAAAANSUhEUgAAAOAAAADgCAMAAAAt85rTAAAAqFBMVEX///+zsrPMzMwAAADY2NjQ0NDk5OS4t7jS0tLU1NS2tbaGhYbHx8eysbLLy8u6ubqUlJSfn59nZ2cRERE9PT1XV1cbGxspKSliYmJKSkry8vIuLi5QT1CqqqpFREV1dXWLi4s2NjaamZohISEAtwBtbW18e3zAwMCQj5AlJSWtp62fmJ/p6ekAiQAAlwAVFBUZWRkAcQA0PDRlX2UApgAAKQBJW0lwdXAXyKo9AAAIqElEQVR4nO2dW5eiyBJGhSAFUq4qlqgpSrVCTVdPnTlzOf//n51IvJQXQOyetcisFfupu1c9sOuLjAxSpAcDgiAIgiAIgiAIgiAIgiAIgiAIgiAI4pLFYvFuWVYQBEVRiDgurb6v6Fex8n2Wzdfr6WQygTpGfV/hr+Giwgxmy5dlmqarJJmPx7ssyzYjSRnleQpLt++L/BUCFJwbvmEYoc19EedReZA7UWZ6h2hC9gorg1eOCEdLEUeXkiWGqO9KNCESb7AV3LgEfUV+loz2AFHfF/qzmFDafgqvsW3cwA2RHw03+Rq2moYYQMkNe44RhbeGlWN0UIxHuoZowR6zC2UnqTFER/8QYxmvYapjiBZksjjDEmBXa4gxxtVqFHqGeEjQMOx8AgmvNTwp5iKF9bDvC36Wk6BhYzOdGs2Kstf42E7jvq/4SY4lWq22NbyJu2Z6VpRrMRZTmOoV4jlBKZHAR95kiL8A7KiloVuIl4JGuAMo61tNpShK7DViq1WInyVaGWKnzJoNDY5LMbe1CvEqQdlMcfZuMTRwW9wYYgnpe99X3pEbQWymL7D2G5rpqU5jORiIvi+9G9clWglMYSlaDGWd5mG8hZUWK3EB85u+ye0VTO5n76s6jTa+nemxEu8FHzbTQ50KGWKqfoh1glUz3bcaGkYec67DSqwVNOwIYNxapRiiMGy5EhVvp/WC2Exn1UHGAzjHavb7dmilQRAD2sK2bbs4EsZvkCz6tmihSRDDwcm0cfa++LlQ7RAbBbFMx/UHGXch5ktIlF2JLYJGuG86yLgJUf4qVA2xTbA6yMgeV6lciUtVV2KrIO4DH5B0MeQGhsj7lqkFVm1FyH28++vQTGWIr2qG2C6IhitYtk+mlyEafevc80DQqE6FOxnizeQM5sqF+FCwaqabToZVO1VtJT4WPDTTDtuF/NH8DXZqhdhBEJvppLXZXsANrOiwb6lLugjiZLqEtFMzxRAjtULsJIjBrGHZ0ZD7GGLRt9eZboJVM31wkPFJGL2o87F3V8HqI7b2g4wzHH92psppRmdBI9w8Psg46IkpAOR9mx2ZrbsKVs1096hKeRgnANNImSO3JwSxmb7AqrXT2GG0AkhjJ9BSEBtk2nKQwW1/9CYfu3GY6ekpiBEldU9kVHZhjtvD675wmWnqK1g10zy0bZvzQ5Kc41/CMN4vcenlgSP1dBasToVnyXg3iiIhycv9bifb5iyz3YOd3oLV8wp3rOfn8LQXNMIpCM8X+eFhrygXtucx98LuCwgaTOJI5B/MO3QX9GucPmEqCb5OO07Q3QQxVtMLPaaOYPri/0uCsmRDsR+P52mslOCzfjWC0s2MR0mSbXjBrPIrCaIbK/xRtkoiv2o5+E8bobngFsJKkDmuKaL5eDwSheucm+mXESyiLJ2PhGc61xsFG30JQXeb5aHr1GyCbBR+BcFi7zbsFfoLLqVgOGraC53dVxBkollwHGgtWDwSdHeOQqPa6vXJSYZ7R8FN7TTjBmE8dVFQlQfYMxBP+flhYNcL4q7oiVEyzmKb6SxYOPeCOM0ERZml4w0PWLVz6Czo2pdrUI5qoch28yy+nGY0FvSsg6A9cnDExiBxxC5tz3WuKlZjwcAKlxMPB7WsiParBOdOVjPOaCzIUHCGgmwuu0ndqKa5oGsVL1LQdGrl2KFUVRJ8ch88C9a4uawQe86UEtx0+kjsE9uqE8R2g5vgJtkCgFBLcJA+ZeiHt4KyxwT+Zv56PAJ+UyxBHNZuvjrRLlhcCTpuYWzG05Nbgre/rmJrEJnBpnOGuA1a3lkwGG9Px/h4+1tcbIZKCS62HZ9kMqpd4kLQq9xecDN0bu7tlRKsDDtm6FuXgsVHusPN0FV5o69YLLtmyK8ETa9pp1dMcLB4haiLoewxKPhRuw+qLDh4B2j+8ueFoFcJvrV+9qKk4OB91sUQBzXLCl6Wrn6Cg+HscZX6OMdoKyir9NHDaNUSbBOUn4m6qk0yZ6yHhnIXxElm1iTofd//75+/hVJHFpc8MjxUqBVOGgTZ9z9+/+vbj9+UFawMWx7Vwrv5SvCjUfD3b99Ogvu+ZWpBw5bv73Krs2AwGfftUk8Ar42GxwD1FhyYMBG2XXeXf2ih7YI/fvzxn/9ypQWrDAuP3ykeO0yroPjz+2+HG0KFBTHDGU5knuFfOfrcfShofo7eKgsObHgRWI5meHb0/XN9Inaj4CdKC6LhVhpablDYvsQunE8/i0+mmgvKDKv7BonruNY1X0AQDZfCsxp4IMhUbzIVMayNJkPjo1mQsVD4am8TR2KYNhn6zYIs3+6ysaODoMzQrzdsSZBFZSh2egjKDHmtYVuC0cbWRnBQwqrWsFWw9CNNShQZ1Rs+WoOcBa4egmiY2veGoqWLVh8bmqaliaDM0AieE0QCd6iL4CCDuW0+LWjpIzjYwZxfZ+jGkDwY1YYaCWKGY24+JYgB6iQoM7yqUvZIkA31EhyMYXdp+EgwGOomOEggs9lZMGgXlAWqm6A0DFk3wcCRfkNzu+77op/iMkOvTfDoNzSn276v+TlWsD9lWLQI4havqeBgCqNjhi2Ch/Wnp+BifTJsFAzMs5/LtBMcLE4Zhg2C5/IcDhnzXpd9X/DzTGEjDXmtYMDOepbpxBq8t/KexQxKNDRiyJwbu4Cdq3PoOkUCM9b31f4Miw809Hh+Ixic9oYqPhaM9P0/Rt7f0PBa8Cq8oeWw/A1SHf9bgwOYYRR+CgaB+dlZZHpuvIWJUq90ehb5wNBxDd5k5zIWxEs93mzcxhAXWCV4sqtuEeUX6u3RC+op9LqqnwQNIbPY+U0BzAw8UWZr+Vylgm/++wnQMN3kks0+283Tw7PM23mk5c5Qh3X1mo5ZMsr5UP/KvOJ9KKuTDd+/mBdBEARBEARBEARBEARBEARBEARBEARBEARBEARBEARBEARBEARBEARBEMS/yv8B8pjIb3XgDj8AAAAASUVORK5CYII=">
            <a:hlinkClick r:id="rId12"/>
          </p:cNvPr>
          <p:cNvSpPr>
            <a:spLocks noChangeAspect="1" noChangeArrowheads="1"/>
          </p:cNvSpPr>
          <p:nvPr/>
        </p:nvSpPr>
        <p:spPr bwMode="auto">
          <a:xfrm>
            <a:off x="114301" y="-2430463"/>
            <a:ext cx="5076825" cy="5076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data:image/png;base64,iVBORw0KGgoAAAANSUhEUgAAAOAAAADgCAMAAAAt85rTAAAAqFBMVEX///+zsrPMzMwAAADY2NjQ0NDk5OS4t7jS0tLU1NS2tbaGhYbHx8eysbLLy8u6ubqUlJSfn59nZ2cRERE9PT1XV1cbGxspKSliYmJKSkry8vIuLi5QT1CqqqpFREV1dXWLi4s2NjaamZohISEAtwBtbW18e3zAwMCQj5AlJSWtp62fmJ/p6ekAiQAAlwAVFBUZWRkAcQA0PDRlX2UApgAAKQBJW0lwdXAXyKo9AAAIqElEQVR4nO2dW5eiyBJGhSAFUq4qlqgpSrVCTVdPnTlzOf//n51IvJQXQOyetcisFfupu1c9sOuLjAxSpAcDgiAIgiAIgiAIgiAIgiAIgiAIgiAI4pLFYvFuWVYQBEVRiDgurb6v6Fex8n2Wzdfr6WQygTpGfV/hr+Giwgxmy5dlmqarJJmPx7ssyzYjSRnleQpLt++L/BUCFJwbvmEYoc19EedReZA7UWZ6h2hC9gorg1eOCEdLEUeXkiWGqO9KNCESb7AV3LgEfUV+loz2AFHfF/qzmFDafgqvsW3cwA2RHw03+Rq2moYYQMkNe44RhbeGlWN0UIxHuoZowR6zC2UnqTFER/8QYxmvYapjiBZksjjDEmBXa4gxxtVqFHqGeEjQMOx8AgmvNTwp5iKF9bDvC36Wk6BhYzOdGs2Kstf42E7jvq/4SY4lWq22NbyJu2Z6VpRrMRZTmOoV4jlBKZHAR95kiL8A7KiloVuIl4JGuAMo61tNpShK7DViq1WInyVaGWKnzJoNDY5LMbe1CvEqQdlMcfZuMTRwW9wYYgnpe99X3pEbQWymL7D2G5rpqU5jORiIvi+9G9clWglMYSlaDGWd5mG8hZUWK3EB85u+ye0VTO5n76s6jTa+nemxEu8FHzbTQ50KGWKqfoh1glUz3bcaGkYec67DSqwVNOwIYNxapRiiMGy5EhVvp/WC2Exn1UHGAzjHavb7dmilQRAD2sK2bbs4EsZvkCz6tmihSRDDwcm0cfa++LlQ7RAbBbFMx/UHGXch5ktIlF2JLYJGuG86yLgJUf4qVA2xTbA6yMgeV6lciUtVV2KrIO4DH5B0MeQGhsj7lqkFVm1FyH28++vQTGWIr2qG2C6IhitYtk+mlyEafevc80DQqE6FOxnizeQM5sqF+FCwaqabToZVO1VtJT4WPDTTDtuF/NH8DXZqhdhBEJvppLXZXsANrOiwb6lLugjiZLqEtFMzxRAjtULsJIjBrGHZ0ZD7GGLRt9eZboJVM31wkPFJGL2o87F3V8HqI7b2g4wzHH92psppRmdBI9w8Psg46IkpAOR9mx2ZrbsKVs1096hKeRgnANNImSO3JwSxmb7AqrXT2GG0AkhjJ9BSEBtk2nKQwW1/9CYfu3GY6ekpiBEldU9kVHZhjtvD675wmWnqK1g10zy0bZvzQ5Kc41/CMN4vcenlgSP1dBasToVnyXg3iiIhycv9bifb5iyz3YOd3oLV8wp3rOfn8LQXNMIpCM8X+eFhrygXtucx98LuCwgaTOJI5B/MO3QX9GucPmEqCb5OO07Q3QQxVtMLPaaOYPri/0uCsmRDsR+P52mslOCzfjWC0s2MR0mSbXjBrPIrCaIbK/xRtkoiv2o5+E8bobngFsJKkDmuKaL5eDwSheucm+mXESyiLJ2PhGc61xsFG30JQXeb5aHr1GyCbBR+BcFi7zbsFfoLLqVgOGraC53dVxBkollwHGgtWDwSdHeOQqPa6vXJSYZ7R8FN7TTjBmE8dVFQlQfYMxBP+flhYNcL4q7oiVEyzmKb6SxYOPeCOM0ERZml4w0PWLVz6Czo2pdrUI5qoch28yy+nGY0FvSsg6A9cnDExiBxxC5tz3WuKlZjwcAKlxMPB7WsiParBOdOVjPOaCzIUHCGgmwuu0ndqKa5oGsVL1LQdGrl2KFUVRJ8ch88C9a4uawQe86UEtx0+kjsE9uqE8R2g5vgJtkCgFBLcJA+ZeiHt4KyxwT+Zv56PAJ+UyxBHNZuvjrRLlhcCTpuYWzG05Nbgre/rmJrEJnBpnOGuA1a3lkwGG9Px/h4+1tcbIZKCS62HZ9kMqpd4kLQq9xecDN0bu7tlRKsDDtm6FuXgsVHusPN0FV5o69YLLtmyK8ETa9pp1dMcLB4haiLoewxKPhRuw+qLDh4B2j+8ueFoFcJvrV+9qKk4OB91sUQBzXLCl6Wrn6Cg+HscZX6OMdoKyir9NHDaNUSbBOUn4m6qk0yZ6yHhnIXxElm1iTofd//75+/hVJHFpc8MjxUqBVOGgTZ9z9+/+vbj9+UFawMWx7Vwrv5SvCjUfD3b99Ogvu+ZWpBw5bv73Krs2AwGfftUk8Ar42GxwD1FhyYMBG2XXeXf2ih7YI/fvzxn/9ypQWrDAuP3ykeO0yroPjz+2+HG0KFBTHDGU5knuFfOfrcfShofo7eKgsObHgRWI5meHb0/XN9Inaj4CdKC6LhVhpablDYvsQunE8/i0+mmgvKDKv7BonruNY1X0AQDZfCsxp4IMhUbzIVMayNJkPjo1mQsVD4am8TR2KYNhn6zYIs3+6ysaODoMzQrzdsSZBFZSh2egjKDHmtYVuC0cbWRnBQwqrWsFWw9CNNShQZ1Rs+WoOcBa4egmiY2veGoqWLVh8bmqaliaDM0AieE0QCd6iL4CCDuW0+LWjpIzjYwZxfZ+jGkDwY1YYaCWKGY24+JYgB6iQoM7yqUvZIkA31EhyMYXdp+EgwGOomOEggs9lZMGgXlAWqm6A0DFk3wcCRfkNzu+77op/iMkOvTfDoNzSn276v+TlWsD9lWLQI4havqeBgCqNjhi2Ch/Wnp+BifTJsFAzMs5/LtBMcLE4Zhg2C5/IcDhnzXpd9X/DzTGEjDXmtYMDOepbpxBq8t/KexQxKNDRiyJwbu4Cdq3PoOkUCM9b31f4Miw809Hh+Ixic9oYqPhaM9P0/Rt7f0PBa8Cq8oeWw/A1SHf9bgwOYYRR+CgaB+dlZZHpuvIWJUq90ehb5wNBxDd5k5zIWxEs93mzcxhAXWCV4sqtuEeUX6u3RC+op9LqqnwQNIbPY+U0BzAw8UWZr+Vylgm/++wnQMN3kks0+283Tw7PM23mk5c5Qh3X1mo5ZMsr5UP/KvOJ9KKuTDd+/mBdBEARBEARBEARBEARBEARBEARBEARBEARBEARBEARBEARBEARBEARBEMS/yv8B8pjIb3XgDj8AAAAASUVORK5CYII=">
            <a:hlinkClick r:id="rId12"/>
          </p:cNvPr>
          <p:cNvSpPr>
            <a:spLocks noChangeAspect="1" noChangeArrowheads="1"/>
          </p:cNvSpPr>
          <p:nvPr/>
        </p:nvSpPr>
        <p:spPr bwMode="auto">
          <a:xfrm>
            <a:off x="266701" y="-2278063"/>
            <a:ext cx="5076825" cy="5076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0" descr="data:image/png;base64,iVBORw0KGgoAAAANSUhEUgAAAOAAAADgCAMAAAAt85rTAAAAqFBMVEX///+zsrPMzMwAAADY2NjQ0NDk5OS4t7jS0tLU1NS2tbaGhYbHx8eysbLLy8u6ubqUlJSfn59nZ2cRERE9PT1XV1cbGxspKSliYmJKSkry8vIuLi5QT1CqqqpFREV1dXWLi4s2NjaamZohISEAtwBtbW18e3zAwMCQj5AlJSWtp62fmJ/p6ekAiQAAlwAVFBUZWRkAcQA0PDRlX2UApgAAKQBJW0lwdXAXyKo9AAAIqElEQVR4nO2dW5eiyBJGhSAFUq4qlqgpSrVCTVdPnTlzOf//n51IvJQXQOyetcisFfupu1c9sOuLjAxSpAcDgiAIgiAIgiAIgiAIgiAIgiAIgiAI4pLFYvFuWVYQBEVRiDgurb6v6Fex8n2Wzdfr6WQygTpGfV/hr+Giwgxmy5dlmqarJJmPx7ssyzYjSRnleQpLt++L/BUCFJwbvmEYoc19EedReZA7UWZ6h2hC9gorg1eOCEdLEUeXkiWGqO9KNCESb7AV3LgEfUV+loz2AFHfF/qzmFDafgqvsW3cwA2RHw03+Rq2moYYQMkNe44RhbeGlWN0UIxHuoZowR6zC2UnqTFER/8QYxmvYapjiBZksjjDEmBXa4gxxtVqFHqGeEjQMOx8AgmvNTwp5iKF9bDvC36Wk6BhYzOdGs2Kstf42E7jvq/4SY4lWq22NbyJu2Z6VpRrMRZTmOoV4jlBKZHAR95kiL8A7KiloVuIl4JGuAMo61tNpShK7DViq1WInyVaGWKnzJoNDY5LMbe1CvEqQdlMcfZuMTRwW9wYYgnpe99X3pEbQWymL7D2G5rpqU5jORiIvi+9G9clWglMYSlaDGWd5mG8hZUWK3EB85u+ye0VTO5n76s6jTa+nemxEu8FHzbTQ50KGWKqfoh1glUz3bcaGkYec67DSqwVNOwIYNxapRiiMGy5EhVvp/WC2Exn1UHGAzjHavb7dmilQRAD2sK2bbs4EsZvkCz6tmihSRDDwcm0cfa++LlQ7RAbBbFMx/UHGXch5ktIlF2JLYJGuG86yLgJUf4qVA2xTbA6yMgeV6lciUtVV2KrIO4DH5B0MeQGhsj7lqkFVm1FyH28++vQTGWIr2qG2C6IhitYtk+mlyEafevc80DQqE6FOxnizeQM5sqF+FCwaqabToZVO1VtJT4WPDTTDtuF/NH8DXZqhdhBEJvppLXZXsANrOiwb6lLugjiZLqEtFMzxRAjtULsJIjBrGHZ0ZD7GGLRt9eZboJVM31wkPFJGL2o87F3V8HqI7b2g4wzHH92psppRmdBI9w8Psg46IkpAOR9mx2ZrbsKVs1096hKeRgnANNImSO3JwSxmb7AqrXT2GG0AkhjJ9BSEBtk2nKQwW1/9CYfu3GY6ekpiBEldU9kVHZhjtvD675wmWnqK1g10zy0bZvzQ5Kc41/CMN4vcenlgSP1dBasToVnyXg3iiIhycv9bifb5iyz3YOd3oLV8wp3rOfn8LQXNMIpCM8X+eFhrygXtucx98LuCwgaTOJI5B/MO3QX9GucPmEqCb5OO07Q3QQxVtMLPaaOYPri/0uCsmRDsR+P52mslOCzfjWC0s2MR0mSbXjBrPIrCaIbK/xRtkoiv2o5+E8bobngFsJKkDmuKaL5eDwSheucm+mXESyiLJ2PhGc61xsFG30JQXeb5aHr1GyCbBR+BcFi7zbsFfoLLqVgOGraC53dVxBkollwHGgtWDwSdHeOQqPa6vXJSYZ7R8FN7TTjBmE8dVFQlQfYMxBP+flhYNcL4q7oiVEyzmKb6SxYOPeCOM0ERZml4w0PWLVz6Czo2pdrUI5qoch28yy+nGY0FvSsg6A9cnDExiBxxC5tz3WuKlZjwcAKlxMPB7WsiParBOdOVjPOaCzIUHCGgmwuu0ndqKa5oGsVL1LQdGrl2KFUVRJ8ch88C9a4uawQe86UEtx0+kjsE9uqE8R2g5vgJtkCgFBLcJA+ZeiHt4KyxwT+Zv56PAJ+UyxBHNZuvjrRLlhcCTpuYWzG05Nbgre/rmJrEJnBpnOGuA1a3lkwGG9Px/h4+1tcbIZKCS62HZ9kMqpd4kLQq9xecDN0bu7tlRKsDDtm6FuXgsVHusPN0FV5o69YLLtmyK8ETa9pp1dMcLB4haiLoewxKPhRuw+qLDh4B2j+8ueFoFcJvrV+9qKk4OB91sUQBzXLCl6Wrn6Cg+HscZX6OMdoKyir9NHDaNUSbBOUn4m6qk0yZ6yHhnIXxElm1iTofd//75+/hVJHFpc8MjxUqBVOGgTZ9z9+/+vbj9+UFawMWx7Vwrv5SvCjUfD3b99Ogvu+ZWpBw5bv73Krs2AwGfftUk8Ar42GxwD1FhyYMBG2XXeXf2ih7YI/fvzxn/9ypQWrDAuP3ykeO0yroPjz+2+HG0KFBTHDGU5knuFfOfrcfShofo7eKgsObHgRWI5meHb0/XN9Inaj4CdKC6LhVhpablDYvsQunE8/i0+mmgvKDKv7BonruNY1X0AQDZfCsxp4IMhUbzIVMayNJkPjo1mQsVD4am8TR2KYNhn6zYIs3+6ysaODoMzQrzdsSZBFZSh2egjKDHmtYVuC0cbWRnBQwqrWsFWw9CNNShQZ1Rs+WoOcBa4egmiY2veGoqWLVh8bmqaliaDM0AieE0QCd6iL4CCDuW0+LWjpIzjYwZxfZ+jGkDwY1YYaCWKGY24+JYgB6iQoM7yqUvZIkA31EhyMYXdp+EgwGOomOEggs9lZMGgXlAWqm6A0DFk3wcCRfkNzu+77op/iMkOvTfDoNzSn276v+TlWsD9lWLQI4havqeBgCqNjhi2Ch/Wnp+BifTJsFAzMs5/LtBMcLE4Zhg2C5/IcDhnzXpd9X/DzTGEjDXmtYMDOepbpxBq8t/KexQxKNDRiyJwbu4Cdq3PoOkUCM9b31f4Miw809Hh+Ixic9oYqPhaM9P0/Rt7f0PBa8Cq8oeWw/A1SHf9bgwOYYRR+CgaB+dlZZHpuvIWJUq90ehb5wNBxDd5k5zIWxEs93mzcxhAXWCV4sqtuEeUX6u3RC+op9LqqnwQNIbPY+U0BzAw8UWZr+Vylgm/++wnQMN3kks0+283Tw7PM23mk5c5Qh3X1mo5ZMsr5UP/KvOJ9KKuTDd+/mBdBEARBEARBEARBEARBEARBEARBEARBEARBEARBEARBEARBEARBEARBEMS/yv8B8pjIb3XgDj8AAAAASUVORK5CYII=">
            <a:hlinkClick r:id="rId12"/>
          </p:cNvPr>
          <p:cNvSpPr>
            <a:spLocks noChangeAspect="1" noChangeArrowheads="1"/>
          </p:cNvSpPr>
          <p:nvPr/>
        </p:nvSpPr>
        <p:spPr bwMode="auto">
          <a:xfrm>
            <a:off x="419101" y="-2125663"/>
            <a:ext cx="5076825" cy="5076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2" descr="data:image/png;base64,iVBORw0KGgoAAAANSUhEUgAAAL8AAAEICAMAAAA5jNVNAAAAwFBMVEWzsrP////MzMwAAADZ2Nnl5eWHhofR0dG4t7iysbLS0tLLy8u5uLnV1dUAswCEg4SqqarCwsJ9fX2npqff39/4+PihoaEQEBCLios7OztKSkopKSmYmJhjY2MVFRVwcHAhISElJSVYWFgzMzNERESTkpNqampAQEB1cXVISEg3NzdVVVV3d3cAUgBfX18TExPv7+8AogBKQkoAgAAAOQAApwBnYmcZABkAEgA4LjgAFwAAXAAAkgAARAAALgAfAB9DQhK6AAAT8UlEQVR4nOWde5+yuJKAAyKE2wBiIyreRY+t291z5uzO7p69fP9vtakkKAgqlwTf+W39MzPvzMSnkqpKJRQFUl7KB5Of4dhVgwCbfhhFUaqPVovt7LibryeDT/v1KJIEAeDPz89wOByPx5oROMiPkjT2RqMLAO4/AfClrH7ex7+db5Y1EJ/LMngTv79uzDpZb3afx9l5u1itVpfL6MKW4OMt/Pds38v1Zj7f7abHExAeViPP0+M4TZMoCn0TYYyRaZo+EfIXRAQ75on+v+9YgoxfT4hEgEgYnYIQXnDZJEnTONZ1ryigW+JfqAFe+l8CxC1/GTnoToAamDNk/aF4XpzOYJR170sA/HOqQZwpYFLxqZC/hDD3oIX+TAU98d7iBcDvjehPX/D9CuSEGhGo8UgJL43oEkz6XQL0TcCdmCqweKYAF1DigQ6xz5agVy9AS5h4HFE3mL3mpwYWJnGVCl7kH2GY7x63Y7SmhoP9Hfzy3K+xBEwHkkGUVPBS3LcXcH4CRK33O6qrwAMVfH/fayAC/hVlxotiGKqpwp0heQlm0WDUzxKgTcaPHJYHjJooQFRIiovgpcif0iXoxQvQ/MqPnLR2GCpIeGdHoTPqLRDl+RFO1g3CUE58EpAKNhRSL9jIXwK0y/GTMET34s/aYegqZpTTwIt9pycvKPITYeGjQRi6SpjXIHJC6gVLVTL/5x0/D0NpCwWwn+bc2OxlCdD0jh9hHoZaKEAcIb2uQRw60VG6F6DjPT/i2dChWRwta0DcONsLeuUnYWhJw1CrFchp4MUm94K1NC8Af73nz7KhafMwxP738LoGEebm6EnyAkSOrocKTBqG5m3CEJUsmoIbR3QJdnKWAM2q+dEXnbaknROABmxPJltBtgRSvAD4KxMGng3pbVcAEiPuxoh7wbchgf/8KOHhYajkHPWFOzKxoWwJdOFeAPxf1Yg4oYeybXsFsi05DskJjy7BXPQSoO1D/iwbOprtFeBuQGzoGogE8389nWF6sbYJOywBSvhWgHggWgtdArR4yo9pGJokXRQwmRuE19QkFugFwH9+EiTxqvmpsiTUDYgNIRzRjXFnieM/POfPwtClkwLEDZgNZfOhi+SfPWXjYeirEz83oojMR/RJA5GgJUCrV/wknaGLfuqmADUisCGEuEn2xY+wSbOhXct07iqJB+nEzQtcEfwkJJxe2razpWGodTrHxYTbogjGE+YFwL9/7ZuOiDCEqBGRdAJle8G88xIgckI61qDCLAw1vNwqi5l4NA6J8oK6/CQM0d9rfLlVEp/4cQgDRjQ72Wnd+D1yzqo1qTwban65VRqI5EQR/RsBS4D0uvxk7cWEIWpENJA6LBBNO3gBInb9Wdeo8bb15dadhDF1AtzZC4B/V9speRhKu3oxgrSUPTzu6AUobcKPHJ0l8d1XgGwGPhvywOakJX/SiD/LhiqP/E0l4gokzAtaLQHwz5uYAw7pHftZhAL8YJd5QZslQFFDfvKr9FZzZ4rQgIvDvWDcin/T0B3ZoUxEGMoJ84KkDf+6aThhG8+kzR37Q+FecGzoBa34kcMe8+oC4uhVcKslaMefhaEOl1sV0sYLgH/ZYhpxuKGXWyL5UQsvAP7vVmbAwtC+y+VWWXBCl2BfewlQSByxpRnTbGjTPZ0rKMCfv9Vdgi78PBvqdLlVMSpbgs96SwD8g7ZhREYYahiIOvEjzCoOVmIVIEuwqesFyO/Cn2VDj26wWw+L6npBR34ShuhFwklsGLp6wcsl6MzPw5CAU2VRsMm8IJLOz7MhsekculbDnIZP+c3O/NmhLBauQI29QAQ/CUOsfFhwGIKKKuoFp8degJAA/uwU3v1yqzSwuXjuBWL4ye/QW/3ul1vlkZkX7B+8IIGwEH6y1GcpYei2F1QvgTB+HoaWwsMQeAHdjmdVXoAcUfyI196KuNy6H/mxFwjkz66oO9+xVw7NSpJKewEKyB+LWnIehoRcbt0PzQtiwip+cb/CSm/PwgbMCfeC81AiP9GAhqGpyMut69DmV9kLKL/I5BHTtGvdqWTikThpKSMSzp8dyoRebmVS9gJki+bPysA9CWHougRXL6D8vtjfwNFSxqmSD869wOf8qnh+8hssDMkwITia5fYCZEjgJ0LD0FFGGCouAeUPJfwGDUM7KWEIDhx0CQ6E35LDj3j1ueDLrUxYINoRfhd2BBk/wcOQ8FMlFZ5UqwrSZPGTMERDndg7dib8wfdgYEnkJ9kQPZRtRcfRrBSTiI3G8vgRD0N7oUNifrVFJZDMzx5Oz8WFIYwT9rL34BRR/iEECVGjl4WFoW9BYQijeMroZ76l9sGfXVGLOFU65mWT0RuG2g8/wiHda7pebmEcLrjRHxyL0HP+H9n82aGs0+UWRuwFe+JLo8BSmVz5U2Gs1WLSMNT6cgs74YqHnGNiZ/Sq0Rs/fymuXckEdrKpH5yp2b+Bn4eh5nfsGPurJYNfrgI3R5/xfwwknfXuQHg21MiLidWf+dSfcobDxeqTP8uGRk6938LYwcmKh0uSQxmGei/98pNTB/XBLX2XhMoDcPqv4tUx64lzTNQyPBHInB3KLyfHLaNlfjg5LQ4XPY3CkHWBuTb8CKNUXy0Wu2t+Q6weu5X0b+Dnh7KCTJZr6Hcz36yrehDNylb/Tn7E30etJ9NKq38rP3JgI5ied896Ui3ns1Hq28ZT+DfxUwsaaa7r0k5bIXQVinV95OkpbT/k48BwXesle8aP++aH+R9lcEZZXmNX8Ld/SbMbfzd5G7/3F+fXxfEjyi+iHPv/EX/cld/4y/IbhqUGgY8zfvOvw28Yru34o+08iwBv40+b8pNZd3F0OZKTzPmSOMEx/svww54WJCOold3qoQ3/rBqfaY5/0jt/Uo+fzLodRBeSdG9mehhAVsH/xTzK8X//gvwE3SAGM1sONueR7xhWIbEwlmGOf9kr/9dLfmLrQeTtwdZHYWBb5ZzIGPgZv48+1m175YjnJ8HR9nWoZzx5kf0wCy3wK78Gv2FZAY7JyXFyvESOWzHrORmY6o1/825+EthVlBxIiDkeEhy4r5PoAv/8RedJsfzbAj8EdhIdp+QcvIixbVj1ItMA/Rr8QTg6k/PiWQ8NtyY647/mD4R/J+cRWw1+Z7CcjULHem7sVfxOjv++AVl//OagjrGXxX4j//nGbyS75uwgwSDI8U/lFKw94Y84v3dul0g7N/4QKce38a++Hl+uPRPE+SeUf/8ufuuwaMfvT+wc/0lG3bVMfiNcqjn+Rw28xLPf8y8O7fijtVHkF/36TaWYjsOv0LvyJ3OX8n9T/scNvATzB4F5x7/qxr/M+Lu0GGvAb5f4W8VPN93l+bd98dsG5w85/9el8UGeZNkonn5aGX/UI7/qduEnqaqFowPZbU8rNoC7pvxfLxpgCeM3NOK/pzb8BF0NvRPNsp1rls35XzQgE8fvapjx+w3sn8DaTnxYDiZ7cqQsZNk98yNNc8wm/HBX6ISrEz2XIaOUZXP+lw3IBAmm/Ps8/+P4T85lth+f14PvLx0F1eeyfvlNR9OCOvz0xi2FR+/TUWSrj89l7oby12hAJon/cM9/u3Gbf6XIenG4ufG/bkAmgD/QNNvEcJFpqpw/n79BaPe982awPnt+YNU4Drtzyl+vAZkQfrXIn+X/Bjm9o2RBcPaXqPLG7VfgtzXNKPAbo60LV2xBciFn2M0hdZo9QL3x12pA1pXf0DTLxFAKhzi/fgr8Edn+5+fYtxtdoLyD3yL8KM+vwqu750vperk2/47yj+o3IOskrqa5jB9zgCAJXlc5/Cr8ZPvStCJ/dVlSI/6kL34I/5qGMVSkO52wK/hrN4DrwB9054cUOs//+dfhB3Q78mYDu4p/Lbr7RAW/DfwOJmvObp+aoNskzn590+KmMj80QPmUrgCE/8b88BjP8b2v3a04K88/hcpb5QO2xKlsfmQ144cnG3YYb3d3hWZlfuUDxvyUzQ/4WlCLH9J9P15UfVhwXcGvfEBJQacu5y/FxLX4wWACFB92Fejzs06yDLWCX/mB/17sWzb3/MFLfngUZqaLfVVl4mwVYfU+y3CJ4ceUX/mBtdpLvEW58s+LNnxFt8zk8LmsQP9ePDpA5viVn6VcBUz1Cb8RraoMZjAhB8gnJxl3f+NnCkho/5HxW0/4rVmZffqVEmt/mtxZhF/P+JUhKCDpjV3Cr+X4SyDnAvo35NRPzu3V/Aq8iCTtJghn/Jvn/HAKq/sY2zoV+LkCUlaAuy/nv6dj/OuZHqpNTmHA7+X4FXiVUM5dLst+HvJv4YJNbfosGNymwK/Au6hSHmaw7CfjL91aPbhgq8E/KvBzBST4gJbxw0bjvmZryc8UEP44jx2++uBX4KUq4c+DM/ftgV+BfhaiW09k7iuY/1zFL0UBi/PbovkvZX6mgMiSpqv5E/6lfH4lEKzA1fx74legJ5bANlY8+RTOvyV2XskvWgHtxv/dC78CXeFEdfC5mT/jn/TAr5jiFLhGT+Cf9MSvQF/Q7t97ofyaGH443BtWcD09W1/P+IUpcIs+nH/ZnN9QgwAno7/9/c/r0z/Gf3jMTy/mBCiQ5Z4d+I10+r+Dwf/89z//+K/f6/Mr0KCj+7vNWMvzw0GlOf/f/vH7v/7GpAG/kghQIG8+7fn/5bffyvyLV/xCFLBy/IFo/sVzfiXtqkBh+hn/pkd+hX52qkP3GNMq8c/75O+oQHH6BfMf4Kt8r/gV2ty5bVdY0307Pzxgattd+276Gf+uZ36oUOF9eRs+I8hlboL4f/+jyL+tww8lBrACpuOYzTSwqvg/2/H//sc//3Pw538cbvnPqi4/XYFJiM1AxQ0UyCWeef5pc/7Vv/9j8Off/y0xbfd2+dWAH4osoacqsWe7thHdG38H/viQOqVLuib8TAGfVVHhWlZUgc/4jy3y56r7ReA/1+XPK1BLgyr89vyVOjXihzpjeFDPuNQXnmyWbf/Kv2/31kWZ/9KIH140GcwzBTQ3QI9VMLFRhc/4T4L4jYb88KZDTgFNM0CFsg7kjyonP+OfCeSfNeH/AAV2Zj4uqoEDOpg3dtPEj+ihfuCd/MrHvqQAMSSiA0ashxLCjn2/Z8njHzXlZ6US06qdSXMNy3IrkMv85/fxKx9QvzY1qxSoI8L5Tw35lR9Q4Fi5AnX5t+/kV37gCfS+pQJYNP++MT+r9Zi1U4Dyt3zrkUPfHrK25Gcr0E6BTvyGHQSBn8ZZ+QTwH1vwK8M5e1B/u9dvxN/yrU00g+A3Wa87818rDRor0IHfCAdxFPpmIoCfKbBtrgD92kzLtx7DJXRMxEX+aTt+ZfzdRgG3Gz8kKIL4Wa3Hl9NMAcbf8q1NsfxMgYVTuB7vn/+zNT9XADdRwPqV+BU3K5WorYBlAn/jt06v/Bhjp8i/68DPaz2c+gp05Hf8ZDRbLxm/0Z1fsXiphPks58+JQfnbtT8k8X9J7OWS0Psr23Vtw+vKz1ZgVXsFuvCr5ipx3KzGzNaE8PNSiboKqF341Xx5nD3UhPBnCpilq84qsU342p6Q9pOcf96VnykApRIvD48C+W1XGD+v9cDly2aZ/GNx/LzWA9cwocA0xfAbw+FYGD+r9dCJD7wyIVH8tpbxb0TwMwVi/FKBAAma/yHl10Xx81IJbOLnCjD+zu1XifcK5s9KJV4o4AjiH17514L4s0oDE8nnp9Mvmv+mwJMVcOjXkjvP/1AGf1Yq8cyEhPBD8JHBn1UamPghP6b8HdsPG0NJ/FmlwWMFRPCTrTfjJxO2FMmveC8UQN35ufXI4c9KJUp1A8L4bWsok/+FAiYKu87/sMj/LZiflkoMwmoTshh/4/bPVfiy+FmpRPUKGJ35x/f8E+H8VIF1pQJqR347hy+PHxoKDdZ+hQJ2N/4CvkR+6Eg1WFYoQPghz6vZfrskBXyZ/LRUYl5WIOjAb9/hA38qi58qsPPv68c68NvGcNgj/0dWKuGI4Wcpc1Eo/0AO/63WI6+A05K/ZDsgllx+Wm3zWVSAHA6SFvy3nCEnhq3K5WdtMQoKIET5o0b8tqqV6cfkj1UjkcmvfECrlinOKWC24C87LhENrtANqH+WyH8rVnFa89tGheUPXcC3EBteHj/r67G/KkDSH5Q24a80neHYANux2Sd0bZn8rNLglJmQyvnDevx2VdDkk+/69Ft6u7EilV/5gdfF95i1P4H2sbX5H9Azx7XZl1Bj8gty+XmxCijgwvZF+f3X/LZaSU8n3zAS2iLlpCny+VlfjzNVwKnJb9tGld2TsAOTb/l7OvkhG182vzKccAXgw5U4fslvV8cc7rdWwHpdnIdKT/zKEEoleF+PV/z2I8Phhh+sKP3auY4un58Vq7CuEpTffGz1VvXU85ip6qw3UJIbvAf+a6XBU/6HVj8cU7snbruj9KOf/Nh98POuEg7nR03gh5phA73L6c/j4tC98F8VwHDFiO/Z1cczT+FJwE9YM6+pfT9yP/ys1mOFS/z2Q5sfa5ZK4UnMidnXozdmeeCe+LNKA+B3ruzEasrw47EGX5y1GbzhosM3p/+oGLcvft5VIs7xu/nbKEKtabT7j83JaSNlOzoO7kPme/iZAvvi/JdE5eSWETjJZZs1JJs9oO+Tn1UaDJ60r4MJt1zVMUN9ccr1UrtojwftkT9TILDuvtlqWZbrwscFo/Rynm6KDewm0c+zMfvk5wocRp7n6boeg+je6HL4ms2ruu6tt4kzfDFkr/ys1qOGzGcX33g675n0y89qPZ7I8eBFwXhYFSmrpWd+5SNdbY+7HXywe71cTr43u+Psi0CHKNB+PupzZ/J/rG03rxUi4gAAAAAASUVORK5CYII=">
            <a:hlinkClick r:id="rId13"/>
          </p:cNvPr>
          <p:cNvSpPr>
            <a:spLocks noChangeAspect="1" noChangeArrowheads="1"/>
          </p:cNvSpPr>
          <p:nvPr/>
        </p:nvSpPr>
        <p:spPr bwMode="auto">
          <a:xfrm>
            <a:off x="114300" y="-2735263"/>
            <a:ext cx="4114800" cy="5705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http://3.bp.blogspot.com/-gI_E8yEBMas/UmAMpdORkLI/AAAAAAAAp9k/3FmVdpk-izY/s1600/towerpc.pn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721497" y="3853041"/>
            <a:ext cx="899991" cy="99929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5" descr="data:image/jpeg;base64,/9j/4AAQSkZJRgABAQAAAQABAAD/2wCEAAkGBxQPEBUUEBQUFBQUEBQVFhUUEBgSFRUYFRUYFxUXFRYZHDQgGBwlHBUWITEhJSkrLi4uFyAzODMsNygtLisBCgoKDg0OGgwQFCwcFBwrLCw3LC0sLCw3Ny83LCsrKzctMCwuLCs4NCwtKywwNzQ1LC4rLi4sKys4NysrOCssK//AABEIAPEA0QMBIgACEQEDEQH/xAAcAAACAwEBAQEAAAAAAAAAAAAAAwEFBgQCBwj/xABQEAACAgACBAkFDAYHBwUAAAABAgADBBEFEiExBhMyQVFhcYGRIjOSoaIUJEJSYnJzdIKxsrMjNEPBw9EHNVNjg5OjFVSElMLh8BYldbTS/8QAGAEBAQEBAQAAAAAAAAAAAAAAAAECAwX/xAAgEQEBAQACAgEFAAAAAAAAAAAAARECAxIxBAUhMqHw/9oADAMBAAIRAxEAPwD7jCEIBCEIBCEIBCEIBCEIBCQTK7E6fwtR1XxFIb4vGKX9AHP1QLKEztnDCjI8WmItIz2Chqt3Qb9UHtzynJbwstPm8OqjptvyYfZrVgezW74GthMNbpvFv+1rrH93RtH2rGYH0Zx2myzzl97/AOM1Y71r1QfCBv8AE4pKhrWOqDpdgo8TKqzhbhAM1uFo6aEfEjb11KRMU9VFJ1mFSHeXbVVj1ljtM9jHKeQHfoNdNli+kq6o7zA09vC8fs8Pc3QzGute/NtYejOO3hNiW5KUV9rPefDJcj4yoXjm5NDDrssrQH0WZh3iMXA3tvamvsV7vWSv3QH26SxT8rEMOqqutB61Le1OSzD6+fGNbZnvFl9li+izauXVlOldEZ8u609S6tY9ldb1z2NC0fCrD/Ss12755MClCYStsl4hHy3JqrZl1BPK8J1UYmweYbHZ7uVYF+yMSdTLrEvaqggyRQo6FAA8BFjGVl9QWIX+LrrrejnnARhdK6RGXmivP7oA1+7iPJl7gOEB1lTEpqMzBRYja1RYnJV2+UhO4ZjLPIZ5kZ8E4NPPq4W5hsK0u4PQUGsp7iAe6BvIQhAITk0jpKrDLrXOqA7ADtZj0Io2seoAyot4YVDzdeIs281XF9/6YrA0UJkbeFd5P6PD1qMt9mIOsD8xEIPpzjt0zi3zzuRBzcThwpHabGYE9eQgbqIxWNrpGdtiVjpdwg8SZgbeMs85de/bcyA9q16q+qcR9z0n9ijfZDH95gbe7hZhV3WGz6Gp7h6SKVHeZx2cL8yRXhrT0NY1daHwYuO9Zm1xWtyEtfsqYDuZwF9c9hL25NIX6W4If9MPAtLOEuKYeSuHqP28R6/I+6cluOxD8vE2ZdFapUPELrD0ooaOuPKtrUdC0lj3Oz5ezGLocfDtuf7YrH+mAcu+Bx34RG2252bc87rGt2/4hIEXXjaVGVbKcvg1DjCPs1gmWteiKF28UhPS44xvSfMztUZbtnZAoxc7cim5gecqtWXWRayn1Ri4bEN8GpB0mxnbvUIB7UuGYAZk5DpJyErMRwiwtfKvrJHMh41vRTMwIXRdh5d5H0VSp+MtGLoav4Rsf59r5eiCF9UqcRw1pHm67rOvVWte/XYN6pWX8NL2z4umpOgs73d5UBcuzPvk1crY4bAVVebrrT5qBT4gTpJ6Z8yxHCHF2b7yg5xWiVjxILeBlXiWNnnbGs+e72epjkI1fF9Pxen8NUSHvqBHwQ4ZvRXM+qVGJ4d4ZfNrdb82rUHb+lKnLunz85DYN3ZlPDNJq+LXYnh/YfNUIo5i9pY96KoHtSnxXC/GWftQn0VSr631j65SM085SavjDsVi7LvO22WdT2sw9EnL1RK0jmAG3PYMsj0joMYqxirCvonAXTLYipq7TrWU6vlHaXrbPUZvlAhlPzQeeXGnf1W/6vb+AzG/0d/rNn1f+IJstPfql/1e38Bmo5323kJXax/8MJUY7GPxmJusO08a9ak/BWs6mqvQM1Y9pnPxxZilSF2GWtkQqpntGsx58tuQzO7ZtnqkeXd9cxf/ANmydPBwe9am57EFrdbW+W335DqAgIGDxDDfTX6d/q8iNGiWPLvs7EVEU+KlvaljdaqKWdgqjeWIUDtJlZZwjw45NnGfRI1o8VBHrgOXQtPwlL/SWPYPRY5eqddGHSsZVoqDoVQv3SmPCFm8zh7G+eyoPZ1j6p4OJx1nJWmodatY3cxYD2YGhni2wIM2IUdLEAeJmdbReIsz43FWEHmQivLqBqCnxJkLwZpz1n1nb4znWPpHb65FxYXcI8Mn7VWPRWDafYBynFbwtXdVTa/QW1a1PrLezOqvRtS7kXv8r750KoXcAOwZQYpW01jbPN0V1/OD2+BJQZ9xiXw+Ot5d5UfFUrWO4out7Uu8RiFrGbsFHX+7pmfx/CTmpH2m/cP5yLjxbwaXlX262XO5L+1YxnLd7lq2Lr2n52qviB/OV2JxTWHN2LHrP3DmnMzSK7Lsf8SutB83XbxbOcV17NyiT3/unhmi2aFDGLZoM0UzQqWaLZpDNACQAE9qslVjFWBCrGKslVjFWUaP+j8e+rPq/wDEE2Gnv1S/6vb+AzI8Ah76s+r/AMRZrtPfql/1e38Bmo5321UJ64s9B8ISow9B2ud2eIxB8b3M6+D65YTDgbhh6h7AnBSfIfrsvPja5lpoZcsPSBuFNX4BAo0UY3FMbNtdRZa15hqHUZ/nFtYZ/FAyyzOdzXgq13IO0+UfEyk4IDydu8IoPbmc/umhJkUTyTAmeSYATPJMCYnEYha1LOcgIUwmUektPqnk1ZMfjfBHZ0yr0rphrvJXNU6Oc/O/lKlmkXDMTiWsOs7Fj1/u6Jzs0GaLZpFDNFs0GaLZoAzRbNIZotmhUs0WTAmSqyCAIxVkqsYqyiFWMVZKrGKsCFWNVYKsYqwi+4Cj30/1f+Is1unf1W/6vb+AzK8CB76f6v8AxFmp0+2WEvJ3DD2/gM1GL7byEISo+Yr5p+24+28uNFj9BV9DX+ESmL50MRzrYR7REutGjKmr6JPwiBn+Cm5894OXgzD90viZQcFm899K3qssl4TI0kmeCYExV9wRSzHIAZkwPOMxS1KWc5AeJPQOuY3SWkGvbNtgHJXmH/frhpTSBvfM7FHJXoH85wM0iyBmi2aDNFs0ihmi2aQzRbNCpZotmkM0WzQJZovOG+e1WRUKsYqyVWMVZUCrGKsFWMVYAqxirBVjFWECrGKsFWNVYFzwLHvp/q5/MWaXhEM8HiB04a38Bmc4HD3031Y/mLNHwibLB4g9GHt/AZqMVvoQhKj5cBlhT9AT7JMvcD5qv6NPwiZ6p9bBgnecLn41zSYYZIvzV+4QMxwWO2/P+3f822XhMoeDWx8QD/b2fm2S7JkaSTMnwh0lxjainyVO35TfyEt9PY/ia8hyn2Dq6T/50zGM0ixLNFs0GaKZpFSzRbNIZotmhUs0WzSGaLZoAzTzACMVZBCrGqsFWMVZQKsYqwVY1VgQqxirBVjFWECrGKslVjFWEQqxirJVYxVlFpwRHvpvqx/MWaPTy54W8HcaLAfRMz/BQe+m+rH8xZodNqThrgN5pcDtKmWM1u4QhKj5QjZYHPowmfhVNNRyF+aPumVD62jcxz4EnxpmsVcgB0ACBkuD+y7Eg82Is/Nsl2TKHQbe+sWP7+381/5zt05i+KoYjefJHa3/AGzPdMtMzprG8daSOSPJXsHP3mVrNIZotmkaSzRbNIZotmhUs0UzQZosmAFoAQAjFWQCrGKsFWNVZRCrGKslVjFWEQqxirJVYxVgQqxirJVYxVhEKsaqwVYxVlEKsYqyVWMVYRYcFx76b6sfzFmi0qcqLPmEeOyZ/g2PfR+rH8xZotIDOsg9KfjWaiVtoQhCPkNS5aMA6MB/BmwmRX+rf+B/gzXQMXoc5Y3FD+9tP+pn++cvC7E+UidALHv2D7j4x+jtmkMSPlWHxdD++UWnb9fEWHobVH2dn7pmtxxM0WzSGaLZpGgzRbNBmi5BJMlVgqxqrAhVjFWSqxirKIVYxVkqsYqwiFWMVZKrGKsCFWMVZKrGKsqBVjFWAWMVYEKsYqyVWMVYQKsYqyVWMVYHXweHvo/Vm/MSX2kvN/4lX5qSk4PLniXPxaFB2bM3ckDPpyTd1jpEutJ+bGX9rQPG5JpluIQhA+Rr/Vv/AAP8Ga6Y7D/1Wv8A8ePyJsEbMA9IBgYTDtq6TxOfMWPdq1tMtdZrEnpJPic5e463V0jjD1Pl/wAuhmcLTFdIGaLZpDNPMiie1WCrGqsCFWMVZKrGKsohVjFWSqxirCIVYxVkqsYqwIVY1VgqxirKgVYxRBVns5AZkgDpJyEAVY1VnjDk2eZR7dmw1oSp/wAQ5J4tLTD6CxD8oV1D5Tca47UTyfbjE1xKsiy9EyDsqk7gSAT1Abz3S/o4Mp+1sss6g3FL4JkcuokzxpPCrQ1SYcCkWM+ualVWbVXPItlnv588+uXHH5Hfx6evl3cvx4zVRm+rrcWypzvdlhkHabSGy6wDHYCnj7AnHBSVJ/RUu6nLfq32KEbfzKZ7Iorfbk1uXOTdcezPNz3TqwmIyvRnVq01Hya3VrLFsslWtjxhOw/B5prxx4vxfrPb8ru48Or49nVffK/2ftc6O0emHUhMzrNrMzHNmbILmT2Ko7AJOkeQPp6Pz642o2WeaotYfGZeIUdvG5MR1qrSxwegrGdWxDIAjBxVXmwLKc0LWMBmAcjkFG0DaZHvNDCEIHyXBJ/7cgP+5KD/AJO2amjkL80fdM1hB7yX6ov5U0eCP6JPo0/CIHzHhC2rpDFdZPrwyfvlEzS44YeTj7+tl9dKCUwExXWegBParJVYxVkEKsYqyVWMVZRCrGqsFWMVYQKJ7VZ5ZwvKIGe7M7+zpnfhNG32+bpsI+My8Uvt5EjsBg1zqsYqy8wvBK5sjbbXWOda1Np7nbID0TLbDcFcOnLDWnptfWB+wuSezLjOsalgJ1VzdviopsbvVQTLPD6GxNnJp1BmNt1gQEc5CrrN3ED9829NK1jVRVUdCqFHgJ7JylxNZrDcFD+1uJ+TUgQdhZtYntGUtMLoHD1EFalLDcz52t3M+ZHdGtpWrPJW4w9FSm3xKAgd5Ej3Rc3IpCDputAPaFr1s+wkSo7p4tsCDNyFA52IUeJnJ7ksbzlx7KaxUCOssWbvDCCYWvDut4UMazm5cmw8WfOeU+ZzA8oZfFy3EwHV4rjPMpZd0cXWdU9lrZV+1PWI4N3YrV41K6wpJUvY9jgkZENXWQpGWXwyOqbOEJZLMvpncDwRqrGTO5HxK8sOncKgG8WMt8Fo2qjPiq0QneVUBj2tvPfOuEKIQhAIQhA+WaPGeDrHThk/LEvNGH9BV9DX+ASn0OM8NT9BX+ASy4PvrYTDnpw9R9gQPnXDeorpC3P4S1uOwoF+9G8JTKs+kcNeD7YpVspAN1WY1ScuMQ7Sue4MCAQT1jZrZjBNgrVOTU3A7suIsP3LtmbG5fsSqxirLfB8F8Vb+yFY6bXCeyubdxAl5g+Ao2G69jt5NSBAeos2sT2jVjF2Mfu37J0YPDvd5mt7OtEJX0z5I7zPoeB4NYWnIrSpYHMNZncwPUzk5d2UtxLjPkwGF4JYl+VxdIy+ETaw7UXIe3LnC8C6httstt+TrcUndqZN4sZeYjSFVZ1XdQ3xc83PYg2nwi/dzt5umw9dmVK9+t5fsxia94LRlNHmqkTrVAGPa28zrnCar35ViVjorTXcdjv5PsQ/2Ujec17Tz8a5ZT/h+b8FlR6t0nUp1dcMw+CgNj+igJnn3XY3m6W7bXFQ7gNZvFROuqsIMlAUDcFAAHcJ7gcPue5+XcEHRTUAewtZrZ9yrAaKq3upsPTazW+AYkL3ATuhAgDIZDYOiTCEAnNpKzUpsbLPKpzl0nVOQ7906ZxY5wzJUCM2dXYA7QtZ18yOgsqr9qBpdFaXosC1pZ5YUDUsBrtOQyz1HAY7t8tZjr6EsXVsVXXoZQw8DJw2Htr/AFa91A28W7cdWegatnlKOpGWBsITO1adur2YijWGzy6Dn2k1ucx2KzmWeA0zRiDq12KXAzNZzSwDpNbZMPCB3whCAQhCB8x0QpWioHYVrRWHQygKw7iCO6WHB/8AVqx8RSn+WxT/AKZb6R4LMbHfD2Kgdi7VvWWXWbaxVlIK6x2nYdpJ55VYbQmOw7ELXRZU7liBiWVkZjmxGdW1SSTlvBJyz3AO+EfVobEvympqHVrXt/0geuddXBqv9rZdb22cWvZq1aoYdTZwKbEYyusgO6qTuUsNZvmrvPdPdXG2eaotb5TrxC/6mTEdYUzUYLR9VAIprrrB2nURUzPSchtM6YGaq0JiH5dlVQ6EU2t3O2QHomNv0FRTW1l7W3CtGZuMsIUhRmc6kyrO7nWaCV3CIe9LvoXJ2Z7AMyPDOBSaD0WtNIGoiE5lhWoRdZiWcgDYBrE5dAnq6vVOUsKj5I7BOTHcodkDnhCEAhPF1qopZ2CqN5YhQO0mcv8AtEN5pXt60XJD1ix8lPcTA7YTiyufeUqHVna/iclB7mgdGI3nda3p41tZf8vkD0YEtpKvMhW4xgcitQNhB6G1di9+Ujjbn5KLWOmxtZvQQ5e1OxVAGQGQG4DYB2CTA4vcJbztlj9StxS+CZEjqYmdGHwyVjKtFQc4VQufWct8bCARuFUlhlzb56pwpO/YPXOoFUGWwffAbOTGaOquGViKwBzGag5EbiM9x65yY/hBTSdVnUPlmEz1rD82tc2beNw55V3adts81S2XxrW4lT9kAv4qN8CxRbaDlRe+Q+BaTiKzn1seMHYHAHROi3hd7mXWxqBF/tK7Ay96Nk+fUoeZx1us85cVHxaV4od7kl+8ERPEUYY67aiMcl4yxs7G27AbHOs207s+eBrP/Xuj/wDeB/lW/wD4hPievif92xH/AC1n8oQP0jCEIBCEIBCEIBM7wpxXGZYVfhrrXZc1WeWr/iEFfmh+qXWkMYtFTWWZ6qLmchmT0Ko5yTkAOckTJYVW8p7cuNtbXsyOYBIACKedVUBQefLPeTAbobGag4mw+XWNme+xBsDjp5s+g59WfnHaQRW8t1BO5c83PYo2nuEMRh1sGTqGyOYzG49IPMesQw+GSsZVqqD5Khc+3LfA5/djv5qpjs2NZ+hXvB8sehJ4i1uXZqj4tSAdxdsye0BZ2QgctWj61IbV1mG53JscdjNmROqEIBCE8XWqilnZVUbyxCgd52QPcFGe7bKx9O1/slsuPyFyTtFjkIe5jE2Y7E2bBxdK9WdzZd4Cqe5oF6KsuUQPWZw2cIcPWcqzxrA5EVqbiD0NqAhPtESmvwaEa2IZrANpNz5oMtuepsQeHNH4VjYMsNVZcANnFV5VkfJtYivu1oD7tM4izkVrUOm19Zh/h1nI+nOR8M1nnrbH+SrcUnopkSOpiZc4fg5ibOWaqR33vl1jyVU97S0w/BGgeeNl5/vX8jvrQBCO0GBj6HpqJrpA1htNdFZsfbzmusFunaR0y1w2icVbyaRWM+VfYFzHSqJrHubV3TbYbDpUoWtVRRuVVCgdgEbAzGH4I5+fvdulahxC+IJfvDCXGj9DUYc501IrHe+rnYfnOfKbvM74QCEIQCEIQCEIQCEJW6e0icPV5GRtc6lQO4uQdp+SoBY9SmBT6axXujEcWPNYdgW6HuIzA6wikHnGsw3FDPEThaBWgUZnLMknezMSzM3WzEk9ZMdAIQnFidK01nVZwW+IgNj+ggJgdsJUPpSxvNU6oz5Vzhe8ImZPYSsQ9dr+dubLLatQ4hPEEuPTgW2KxtdOXGuqZ7gzAE9g3nunDZpkt5ml32bGs/QJ36w1/BDOLBrUGIw6cY+eTcVWbWz+W4By5+UZb4fQeLt+BXQCN9r8Y4P0Vfkkb/2g3QK97L7OVYtY+LSmbDqNj559yrOZ6aa3BfJrPgmxjbYfmaxLdyzW4bggn7e223pVTxFfcE8vuLmXWB0bThxlTUlee/UQKT2kbT3wMTRgsRd5rDvkRsa4+507CCDYPQlrh+Cdjbbr9UfForAI6jZZnrdyrNZCBU4Pg3hqiGFQZxue0m5x2M5JXdzZS2hCAQhCAQhCAQhCAQhCAQhCAQhCATGW4r3Tc15P6NQa6c8stTPN7ftsBz5ataHZmZbcN2YYG0I7VljVXrLlrBbLUR9XMEA6rEZ5c8w7UU6wVybrABkjFr2GWWRSkZhebkqIFtZpurdWTaeipdcZ9BfkA9pEQ+PvfkJXUOmwm5sufyFIAP2jOnDaLxNuWpTqL8a5xWMupFBbuIWWmH4Ik7b8Qx6VpQUqe1jrP3hlgZfE1DLPE3Ow+XYKq+zVTJWHzs51YDDOwAw2HcrzFaxTX2hnyBHzc5tdH6Bw+HINVShgMuMbOy3Lrtclzu5zLKBjsNwXxD+dtrpHOtSm5+0WPko70MtMNwTwy7bFa9st97cYD18XsrB7FEvYQPNdYUAKAANwAyA7BPUIQCEIQCEIQCEIQCEIQCEIQCEIQCEIQCEIQCEIQM1/SN/Vl/bV+dXOD+if+r17T95hCBtIQhAIQhAIQhAIQhAIQhAIQhAIQhAIQhAIQhAIQhAIQhA//9k=">
            <a:hlinkClick r:id="rId16"/>
          </p:cNvPr>
          <p:cNvSpPr>
            <a:spLocks noChangeAspect="1" noChangeArrowheads="1"/>
          </p:cNvSpPr>
          <p:nvPr/>
        </p:nvSpPr>
        <p:spPr bwMode="auto">
          <a:xfrm>
            <a:off x="114301" y="-2041525"/>
            <a:ext cx="3705225" cy="4267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7" descr="data:image/jpeg;base64,/9j/4AAQSkZJRgABAQAAAQABAAD/2wCEAAkGBxQPEBUUEBQUFBQUEBQVFhUUEBgSFRUYFRUYFxUXFRYZHDQgGBwlHBUWITEhJSkrLi4uFyAzODMsNygtLisBCgoKDg0OGgwQFCwcFBwrLCw3LC0sLCw3Ny83LCsrKzctMCwuLCs4NCwtKywwNzQ1LC4rLi4sKys4NysrOCssK//AABEIAPEA0QMBIgACEQEDEQH/xAAcAAACAwEBAQEAAAAAAAAAAAAAAwEFBgQCBwj/xABQEAACAgACBAkFDAYHBwUAAAABAgADBBEFEiExBhMyQVFhcYGRIjOSoaIUJEJSYnJzdIKxsrMjNEPBw9EHNVNjg5OjFVSElMLh8BYldbTS/8QAGAEBAQEBAQAAAAAAAAAAAAAAAAECAwX/xAAgEQEBAQACAgEFAAAAAAAAAAAAARECAxIxBAUhMqHw/9oADAMBAAIRAxEAPwD7jCEIBCEIBCEIBCEIBCEIBCQTK7E6fwtR1XxFIb4vGKX9AHP1QLKEztnDCjI8WmItIz2Chqt3Qb9UHtzynJbwstPm8OqjptvyYfZrVgezW74GthMNbpvFv+1rrH93RtH2rGYH0Zx2myzzl97/AOM1Y71r1QfCBv8AE4pKhrWOqDpdgo8TKqzhbhAM1uFo6aEfEjb11KRMU9VFJ1mFSHeXbVVj1ljtM9jHKeQHfoNdNli+kq6o7zA09vC8fs8Pc3QzGute/NtYejOO3hNiW5KUV9rPefDJcj4yoXjm5NDDrssrQH0WZh3iMXA3tvamvsV7vWSv3QH26SxT8rEMOqqutB61Le1OSzD6+fGNbZnvFl9li+izauXVlOldEZ8u609S6tY9ldb1z2NC0fCrD/Ss12755MClCYStsl4hHy3JqrZl1BPK8J1UYmweYbHZ7uVYF+yMSdTLrEvaqggyRQo6FAA8BFjGVl9QWIX+LrrrejnnARhdK6RGXmivP7oA1+7iPJl7gOEB1lTEpqMzBRYja1RYnJV2+UhO4ZjLPIZ5kZ8E4NPPq4W5hsK0u4PQUGsp7iAe6BvIQhAITk0jpKrDLrXOqA7ADtZj0Io2seoAyot4YVDzdeIs281XF9/6YrA0UJkbeFd5P6PD1qMt9mIOsD8xEIPpzjt0zi3zzuRBzcThwpHabGYE9eQgbqIxWNrpGdtiVjpdwg8SZgbeMs85de/bcyA9q16q+qcR9z0n9ijfZDH95gbe7hZhV3WGz6Gp7h6SKVHeZx2cL8yRXhrT0NY1daHwYuO9Zm1xWtyEtfsqYDuZwF9c9hL25NIX6W4If9MPAtLOEuKYeSuHqP28R6/I+6cluOxD8vE2ZdFapUPELrD0ooaOuPKtrUdC0lj3Oz5ezGLocfDtuf7YrH+mAcu+Bx34RG2252bc87rGt2/4hIEXXjaVGVbKcvg1DjCPs1gmWteiKF28UhPS44xvSfMztUZbtnZAoxc7cim5gecqtWXWRayn1Ri4bEN8GpB0mxnbvUIB7UuGYAZk5DpJyErMRwiwtfKvrJHMh41vRTMwIXRdh5d5H0VSp+MtGLoav4Rsf59r5eiCF9UqcRw1pHm67rOvVWte/XYN6pWX8NL2z4umpOgs73d5UBcuzPvk1crY4bAVVebrrT5qBT4gTpJ6Z8yxHCHF2b7yg5xWiVjxILeBlXiWNnnbGs+e72epjkI1fF9Pxen8NUSHvqBHwQ4ZvRXM+qVGJ4d4ZfNrdb82rUHb+lKnLunz85DYN3ZlPDNJq+LXYnh/YfNUIo5i9pY96KoHtSnxXC/GWftQn0VSr631j65SM085SavjDsVi7LvO22WdT2sw9EnL1RK0jmAG3PYMsj0joMYqxirCvonAXTLYipq7TrWU6vlHaXrbPUZvlAhlPzQeeXGnf1W/6vb+AzG/0d/rNn1f+IJstPfql/1e38Bmo5323kJXax/8MJUY7GPxmJusO08a9ak/BWs6mqvQM1Y9pnPxxZilSF2GWtkQqpntGsx58tuQzO7ZtnqkeXd9cxf/ANmydPBwe9am57EFrdbW+W335DqAgIGDxDDfTX6d/q8iNGiWPLvs7EVEU+KlvaljdaqKWdgqjeWIUDtJlZZwjw45NnGfRI1o8VBHrgOXQtPwlL/SWPYPRY5eqddGHSsZVoqDoVQv3SmPCFm8zh7G+eyoPZ1j6p4OJx1nJWmodatY3cxYD2YGhni2wIM2IUdLEAeJmdbReIsz43FWEHmQivLqBqCnxJkLwZpz1n1nb4znWPpHb65FxYXcI8Mn7VWPRWDafYBynFbwtXdVTa/QW1a1PrLezOqvRtS7kXv8r750KoXcAOwZQYpW01jbPN0V1/OD2+BJQZ9xiXw+Ot5d5UfFUrWO4out7Uu8RiFrGbsFHX+7pmfx/CTmpH2m/cP5yLjxbwaXlX262XO5L+1YxnLd7lq2Lr2n52qviB/OV2JxTWHN2LHrP3DmnMzSK7Lsf8SutB83XbxbOcV17NyiT3/unhmi2aFDGLZoM0UzQqWaLZpDNACQAE9qslVjFWBCrGKslVjFWUaP+j8e+rPq/wDEE2Gnv1S/6vb+AzI8Ah76s+r/AMRZrtPfql/1e38Bmo5321UJ64s9B8ISow9B2ud2eIxB8b3M6+D65YTDgbhh6h7AnBSfIfrsvPja5lpoZcsPSBuFNX4BAo0UY3FMbNtdRZa15hqHUZ/nFtYZ/FAyyzOdzXgq13IO0+UfEyk4IDydu8IoPbmc/umhJkUTyTAmeSYATPJMCYnEYha1LOcgIUwmUektPqnk1ZMfjfBHZ0yr0rphrvJXNU6Oc/O/lKlmkXDMTiWsOs7Fj1/u6Jzs0GaLZpFDNFs0GaLZoAzRbNIZotmhUs0WTAmSqyCAIxVkqsYqyiFWMVZKrGKsCFWNVYKsYqwi+4Cj30/1f+Is1unf1W/6vb+AzK8CB76f6v8AxFmp0+2WEvJ3DD2/gM1GL7byEISo+Yr5p+24+28uNFj9BV9DX+ESmL50MRzrYR7REutGjKmr6JPwiBn+Cm5894OXgzD90viZQcFm899K3qssl4TI0kmeCYExV9wRSzHIAZkwPOMxS1KWc5AeJPQOuY3SWkGvbNtgHJXmH/frhpTSBvfM7FHJXoH85wM0iyBmi2aDNFs0ihmi2aQzRbNCpZotmkM0WzQJZovOG+e1WRUKsYqyVWMVZUCrGKsFWMVYAqxirBVjFWECrGKsFWNVYFzwLHvp/q5/MWaXhEM8HiB04a38Bmc4HD3031Y/mLNHwibLB4g9GHt/AZqMVvoQhKj5cBlhT9AT7JMvcD5qv6NPwiZ6p9bBgnecLn41zSYYZIvzV+4QMxwWO2/P+3f822XhMoeDWx8QD/b2fm2S7JkaSTMnwh0lxjainyVO35TfyEt9PY/ia8hyn2Dq6T/50zGM0ixLNFs0GaKZpFSzRbNIZotmhUs0WzSGaLZoAzTzACMVZBCrGqsFWMVZQKsYqwVY1VgQqxirBVjFWECrGKslVjFWEQqxirJVYxVlFpwRHvpvqx/MWaPTy54W8HcaLAfRMz/BQe+m+rH8xZodNqThrgN5pcDtKmWM1u4QhKj5QjZYHPowmfhVNNRyF+aPumVD62jcxz4EnxpmsVcgB0ACBkuD+y7Eg82Is/Nsl2TKHQbe+sWP7+381/5zt05i+KoYjefJHa3/AGzPdMtMzprG8daSOSPJXsHP3mVrNIZotmkaSzRbNIZotmhUs0UzQZosmAFoAQAjFWQCrGKsFWNVZRCrGKslVjFWEQqxirJVYxVgQqxirJVYxVhEKsaqwVYxVlEKsYqyVWMVYRYcFx76b6sfzFmi0qcqLPmEeOyZ/g2PfR+rH8xZotIDOsg9KfjWaiVtoQhCPkNS5aMA6MB/BmwmRX+rf+B/gzXQMXoc5Y3FD+9tP+pn++cvC7E+UidALHv2D7j4x+jtmkMSPlWHxdD++UWnb9fEWHobVH2dn7pmtxxM0WzSGaLZpGgzRbNBmi5BJMlVgqxqrAhVjFWSqxirKIVYxVkqsYqwiFWMVZKrGKsCFWMVZKrGKsqBVjFWAWMVYEKsYqyVWMVYQKsYqyVWMVYHXweHvo/Vm/MSX2kvN/4lX5qSk4PLniXPxaFB2bM3ckDPpyTd1jpEutJ+bGX9rQPG5JpluIQhA+Rr/Vv/AAP8Ga6Y7D/1Wv8A8ePyJsEbMA9IBgYTDtq6TxOfMWPdq1tMtdZrEnpJPic5e463V0jjD1Pl/wAuhmcLTFdIGaLZpDNPMiie1WCrGqsCFWMVZKrGKsohVjFWSqxirCIVYxVkqsYqwIVY1VgqxirKgVYxRBVns5AZkgDpJyEAVY1VnjDk2eZR7dmw1oSp/wAQ5J4tLTD6CxD8oV1D5Tca47UTyfbjE1xKsiy9EyDsqk7gSAT1Abz3S/o4Mp+1sss6g3FL4JkcuokzxpPCrQ1SYcCkWM+ualVWbVXPItlnv588+uXHH5Hfx6evl3cvx4zVRm+rrcWypzvdlhkHabSGy6wDHYCnj7AnHBSVJ/RUu6nLfq32KEbfzKZ7Iorfbk1uXOTdcezPNz3TqwmIyvRnVq01Hya3VrLFsslWtjxhOw/B5prxx4vxfrPb8ru48Or49nVffK/2ftc6O0emHUhMzrNrMzHNmbILmT2Ko7AJOkeQPp6Pz642o2WeaotYfGZeIUdvG5MR1qrSxwegrGdWxDIAjBxVXmwLKc0LWMBmAcjkFG0DaZHvNDCEIHyXBJ/7cgP+5KD/AJO2amjkL80fdM1hB7yX6ov5U0eCP6JPo0/CIHzHhC2rpDFdZPrwyfvlEzS44YeTj7+tl9dKCUwExXWegBParJVYxVkEKsYqyVWMVZRCrGqsFWMVYQKJ7VZ5ZwvKIGe7M7+zpnfhNG32+bpsI+My8Uvt5EjsBg1zqsYqy8wvBK5sjbbXWOda1Np7nbID0TLbDcFcOnLDWnptfWB+wuSezLjOsalgJ1VzdviopsbvVQTLPD6GxNnJp1BmNt1gQEc5CrrN3ED9829NK1jVRVUdCqFHgJ7JylxNZrDcFD+1uJ+TUgQdhZtYntGUtMLoHD1EFalLDcz52t3M+ZHdGtpWrPJW4w9FSm3xKAgd5Ej3Rc3IpCDputAPaFr1s+wkSo7p4tsCDNyFA52IUeJnJ7ksbzlx7KaxUCOssWbvDCCYWvDut4UMazm5cmw8WfOeU+ZzA8oZfFy3EwHV4rjPMpZd0cXWdU9lrZV+1PWI4N3YrV41K6wpJUvY9jgkZENXWQpGWXwyOqbOEJZLMvpncDwRqrGTO5HxK8sOncKgG8WMt8Fo2qjPiq0QneVUBj2tvPfOuEKIQhAIQhA+WaPGeDrHThk/LEvNGH9BV9DX+ASn0OM8NT9BX+ASy4PvrYTDnpw9R9gQPnXDeorpC3P4S1uOwoF+9G8JTKs+kcNeD7YpVspAN1WY1ScuMQ7Sue4MCAQT1jZrZjBNgrVOTU3A7suIsP3LtmbG5fsSqxirLfB8F8Vb+yFY6bXCeyubdxAl5g+Ao2G69jt5NSBAeos2sT2jVjF2Mfu37J0YPDvd5mt7OtEJX0z5I7zPoeB4NYWnIrSpYHMNZncwPUzk5d2UtxLjPkwGF4JYl+VxdIy+ETaw7UXIe3LnC8C6httstt+TrcUndqZN4sZeYjSFVZ1XdQ3xc83PYg2nwi/dzt5umw9dmVK9+t5fsxia94LRlNHmqkTrVAGPa28zrnCar35ViVjorTXcdjv5PsQ/2Ujec17Tz8a5ZT/h+b8FlR6t0nUp1dcMw+CgNj+igJnn3XY3m6W7bXFQ7gNZvFROuqsIMlAUDcFAAHcJ7gcPue5+XcEHRTUAewtZrZ9yrAaKq3upsPTazW+AYkL3ATuhAgDIZDYOiTCEAnNpKzUpsbLPKpzl0nVOQ7906ZxY5wzJUCM2dXYA7QtZ18yOgsqr9qBpdFaXosC1pZ5YUDUsBrtOQyz1HAY7t8tZjr6EsXVsVXXoZQw8DJw2Htr/AFa91A28W7cdWegatnlKOpGWBsITO1adur2YijWGzy6Dn2k1ucx2KzmWeA0zRiDq12KXAzNZzSwDpNbZMPCB3whCAQhCB8x0QpWioHYVrRWHQygKw7iCO6WHB/8AVqx8RSn+WxT/AKZb6R4LMbHfD2Kgdi7VvWWXWbaxVlIK6x2nYdpJ55VYbQmOw7ELXRZU7liBiWVkZjmxGdW1SSTlvBJyz3AO+EfVobEvympqHVrXt/0geuddXBqv9rZdb22cWvZq1aoYdTZwKbEYyusgO6qTuUsNZvmrvPdPdXG2eaotb5TrxC/6mTEdYUzUYLR9VAIprrrB2nURUzPSchtM6YGaq0JiH5dlVQ6EU2t3O2QHomNv0FRTW1l7W3CtGZuMsIUhRmc6kyrO7nWaCV3CIe9LvoXJ2Z7AMyPDOBSaD0WtNIGoiE5lhWoRdZiWcgDYBrE5dAnq6vVOUsKj5I7BOTHcodkDnhCEAhPF1qopZ2CqN5YhQO0mcv8AtEN5pXt60XJD1ix8lPcTA7YTiyufeUqHVna/iclB7mgdGI3nda3p41tZf8vkD0YEtpKvMhW4xgcitQNhB6G1di9+Ujjbn5KLWOmxtZvQQ5e1OxVAGQGQG4DYB2CTA4vcJbztlj9StxS+CZEjqYmdGHwyVjKtFQc4VQufWct8bCARuFUlhlzb56pwpO/YPXOoFUGWwffAbOTGaOquGViKwBzGag5EbiM9x65yY/hBTSdVnUPlmEz1rD82tc2beNw55V3adts81S2XxrW4lT9kAv4qN8CxRbaDlRe+Q+BaTiKzn1seMHYHAHROi3hd7mXWxqBF/tK7Ay96Nk+fUoeZx1us85cVHxaV4od7kl+8ERPEUYY67aiMcl4yxs7G27AbHOs207s+eBrP/Xuj/wDeB/lW/wD4hPievif92xH/AC1n8oQP0jCEIBCEIBCEIBM7wpxXGZYVfhrrXZc1WeWr/iEFfmh+qXWkMYtFTWWZ6qLmchmT0Ko5yTkAOckTJYVW8p7cuNtbXsyOYBIACKedVUBQefLPeTAbobGag4mw+XWNme+xBsDjp5s+g59WfnHaQRW8t1BO5c83PYo2nuEMRh1sGTqGyOYzG49IPMesQw+GSsZVqqD5Khc+3LfA5/djv5qpjs2NZ+hXvB8sehJ4i1uXZqj4tSAdxdsye0BZ2QgctWj61IbV1mG53JscdjNmROqEIBCE8XWqilnZVUbyxCgd52QPcFGe7bKx9O1/slsuPyFyTtFjkIe5jE2Y7E2bBxdK9WdzZd4Cqe5oF6KsuUQPWZw2cIcPWcqzxrA5EVqbiD0NqAhPtESmvwaEa2IZrANpNz5oMtuepsQeHNH4VjYMsNVZcANnFV5VkfJtYivu1oD7tM4izkVrUOm19Zh/h1nI+nOR8M1nnrbH+SrcUnopkSOpiZc4fg5ibOWaqR33vl1jyVU97S0w/BGgeeNl5/vX8jvrQBCO0GBj6HpqJrpA1htNdFZsfbzmusFunaR0y1w2icVbyaRWM+VfYFzHSqJrHubV3TbYbDpUoWtVRRuVVCgdgEbAzGH4I5+fvdulahxC+IJfvDCXGj9DUYc501IrHe+rnYfnOfKbvM74QCEIQCEIQCEIQCEJW6e0icPV5GRtc6lQO4uQdp+SoBY9SmBT6axXujEcWPNYdgW6HuIzA6wikHnGsw3FDPEThaBWgUZnLMknezMSzM3WzEk9ZMdAIQnFidK01nVZwW+IgNj+ggJgdsJUPpSxvNU6oz5Vzhe8ImZPYSsQ9dr+dubLLatQ4hPEEuPTgW2KxtdOXGuqZ7gzAE9g3nunDZpkt5ml32bGs/QJ36w1/BDOLBrUGIw6cY+eTcVWbWz+W4By5+UZb4fQeLt+BXQCN9r8Y4P0Vfkkb/2g3QK97L7OVYtY+LSmbDqNj559yrOZ6aa3BfJrPgmxjbYfmaxLdyzW4bggn7e223pVTxFfcE8vuLmXWB0bThxlTUlee/UQKT2kbT3wMTRgsRd5rDvkRsa4+507CCDYPQlrh+Cdjbbr9UfForAI6jZZnrdyrNZCBU4Pg3hqiGFQZxue0m5x2M5JXdzZS2hCAQhCAQhCAQhCAQhCAQhCAQhCATGW4r3Tc15P6NQa6c8stTPN7ftsBz5ataHZmZbcN2YYG0I7VljVXrLlrBbLUR9XMEA6rEZ5c8w7UU6wVybrABkjFr2GWWRSkZhebkqIFtZpurdWTaeipdcZ9BfkA9pEQ+PvfkJXUOmwm5sufyFIAP2jOnDaLxNuWpTqL8a5xWMupFBbuIWWmH4Ik7b8Qx6VpQUqe1jrP3hlgZfE1DLPE3Ow+XYKq+zVTJWHzs51YDDOwAw2HcrzFaxTX2hnyBHzc5tdH6Bw+HINVShgMuMbOy3Lrtclzu5zLKBjsNwXxD+dtrpHOtSm5+0WPko70MtMNwTwy7bFa9st97cYD18XsrB7FEvYQPNdYUAKAANwAyA7BPUIQCEIQCEIQCEIQCEIQCEIQCEIQCEIQCEIQCEIQM1/SN/Vl/bV+dXOD+if+r17T95hCBtIQhAIQhAIQhAIQhAIQhAIQhAIQhAIQhAIQhAIQhAIQhA//9k=">
            <a:hlinkClick r:id="rId16"/>
          </p:cNvPr>
          <p:cNvSpPr>
            <a:spLocks noChangeAspect="1" noChangeArrowheads="1"/>
          </p:cNvSpPr>
          <p:nvPr/>
        </p:nvSpPr>
        <p:spPr bwMode="auto">
          <a:xfrm>
            <a:off x="266701" y="-1889125"/>
            <a:ext cx="3705225" cy="4267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9" descr="data:image/png;base64,iVBORw0KGgoAAAANSUhEUgAAANQAAADtCAMAAADwdatPAAAAwFBMVEX////MzMwAAACzs7PR0dHPz8+4uLjT09OxsbG5ubnLy8vl5eX7+/svLy+kpKTIyMiHh4eYmJiQkJCqqqqAgIBMTEydnZ1jY2PAwMCKiopdXV1UVFRvb29paWl4eHiCgoIaGhpAQEAhISExMTEA/rM4ODgpKSlDQ0MQEBBNTU3n5+fw8PDd3d0NDQ0WFhYA/7oARDAAPSsA46AAsXwAclAA8qsA/8AAz5IAjWMALiEADQgAsX0AonMAUjoAHhUA5aKRqswCAAAYJElEQVR4nN2dZ5vyOLKG23J2gzO2sbFNGFIT3rO7s2d3T9r//6+OSsE4ggndwFsf5pqrh+7RzaMqlaSS9PHxTrb71IPJAg1jO9Dkr93g2e251/aRG89Q1eZJJgpvSbbbK256YBiL0WQciKZrT5L14sh+mLj65/uggTpL1vLpdmKbnqIriiiKCjZd0Tw3i4dcNN98cbDdXnfTY1kdRac4VVP0KMI6ztknM+tFub6iIJxV1BHbcIhYmuvHyyn78GiE/7EJnt3+qg2+JNOfldURW9URoed5gR+uebgYpa5nqaqqw6/7z+YoTFXy7Yo28bBO83PqKIE9WbPPomFqmxHmkWQBmyxJAULWs2Gw80RuyjrQcRb7jtepjq4F7iThOPizpiJxnMLUHG2fyhOZ6XJDm7hKMtfTlDYckEfEYS7hEfy49R3dkjFOlYeahdDuKThfqplveQeiztPKA85jOlkx5q62EwecR5LacJhUSyT/NI8qjrnzbGapH3Q7jyg6eTpjwfqwnIw9y2j0thaoGEU/RjPYW+6Ex4ILzuMF43TLx551aJu62gOHQU2Q/hM8O8uccOfB2doYO4/e0dlEb5yNVgfuaHkQWVKH83SYlCHte3G+VC9PuEOM0nGgdcqD87ks4SnRMMkC7YLzCBKOfbhHSg0o87twBnvRTVgPOi6x82jdzqM5fsxD23SduZolnMeRsXpG5Pij+WEzzKwKluQj5ztwsPPwr3yWZI6pdDuPk4cjNkodIC+46DwyyKM56Yin7dgCtQyVI/ehODvLywrnGZ1zHlEz88maKblZxOMgMi44j4x5BMsbh8MSj2SZOFly1QrU+EE8O1Xz4yPHCe2gPbbBhEGEvGDBGrWIM1O8GKlx+qNKillMM06my7KaIeSdfl2ykX03zuBTcRLWg6bL0Hc0sWMgZdOfA0f3HcXoygvK3U2ydDebbeo8xEzZgCA+LSl1J9TeciZ8sF/GE8fsigXgPH68LtKciatFF0KbwNzHc4tkvGrrLJA+B4PBDnMMkV10QAyV36bOTjAzHgtWIzznETudB88RUv41T5epa1qCdGkgxX1KNSIzj+ctNKutq+xLjdlZJDUvoMbXTz52qlj8v46jMO90Hh07zzgdcS9Yhrmn9EhzQB5JDLIiGy/bDKvz1WiSaqhr5PO4fh0UOA+PBdNF3OU8dO1gPOGD1GGY5I4u98gL8GdkSzwNBxV5ElffdzTsy5BNNOT9T3JR1otnbwUT3rOH8cQ94zyQF8xYLJjiQUrs4TwkWquRacdtPDPfVJvylL9tQzAgDvaFGuxk0y+cZ42dh8w923A0z8nC0kddD4e2y1koiQZR4CeHJs4Qlr56fOeSIK2LqI6hJt08eIYdFzPsEE8SWhMDMiN17LCYYM9S29OFPkk18MiaM+EpxVXyVKHk2SWo3Rd2niJexb6rdamjeKY9GfFIvYS8QOqTVJPkIPLstCUaLBIn6iNPBUoYIq0T6hM7z4j99XmCnUdrnZJS55lseW+bx1mgWL2mPJAcYPfxi5yiLE9+hTydUA5Ki/+yN9OTR6R2cNZ5inxlOMocjfhOHx7sPrqTtQymi/hqeUq2N9qhNPbFzS44Tx7zCTZaQ14gXw5trLupAk4OZscGzyz3bpLnItRuCF0odzsHUpwX5Cn/hqezEOcFak95MA9JDprRYHmXPJegvjboOG4bekAdPRhPirxgFfqm3s95aHdTlSDbNsMBlmf/uIWsVqg1molKE8fDsYDnBWiZ+IHSUx2aW0etycEyfJA8F6D2CGl1HtdPlrz/bzNX7Ok8zH0scxwvG6Pp0n6kPBegIjTSORGOBVmx5zAfpY5n9EhzTt3N0nEu2uxtoWM9Wp6S7WpQME6ZKGWdT/H4oLvAeUHU13mY+4hOMUEv8XyXPNwGdSg6+OJ/UihlTGJSztYOe/NIkWanjZk2Sq+RZ3AHeRtUhjICpbgIjcT+a4dEnijIW5KDQ+pE1w0+gzu2AAdWEypFOYHyEJqo/Xksxcm2DRyUZKJ0cwNv/MUWpWLkApQeo5F6nkWg0U2ScXKwbCQHBzyYftV60Y9swdaVgvnUFjkglHZA4sWFKln3/LAxmG6STJN+aldo0OjX7VAB9ahlJxORR3f8UZMndvSvJ2+JV6HGBGqETICKkd/W+8hMW3Mnzdx6m3k/Js9Za4OaUag1MqtKyWQlBCcHi3py8ArylKwNakmhluXFW0NWBdHMmrn1y8hTsjoULJEtWqA+g1md55g4ygvJU7IWqMEKeQC1OEHJkVMZUEeZ2bKI+DJWhbIJ1JRCnX4uR9MDy3qmWJ6XL9CqQ+U4c9pQqNXp5wu03qJ1dtsyyM9bGxQ6AJQ45z9XfXQ03qk0sA5lA9SGQE15QmEdkCk9u6HXWBUqp1BTMvE9IkVm4WMtfeOU7vFWhxp/fHyhOYE6MCh1jRz51Yais9YKtSJTRL5xECFkGW/kUR1QCwYVwc9lE2Ygbw3lAtRSYVDkhz6e0T+0EuHbrQrlA9QnmulVqFcq2exjLVD7Aspi8qEb97efZT2g7LeHcspQBhumfgMotYCiY6/79j5FoNYU6kBKESQHQ/XbtH8Vq0MFHx9yAaX+FlAZQAkUSmNQcoChujftX9FaoCwK5aENhTIxVHr5L72QtUKNKNTxBBU+u51X2cCQK1BmsT1VgYqf3c6rbFCZtpehTDQ9QSXPbudVNoDVlDrUtgE1enY7r7I6lPfxoXOoOYXy8CfWz27nVdYKlQBUUIaaPbudV1kLlNICtXx2O6+yOpT28SGiRCFQqxPU8NntvMrqUOLHh4biCpSGP7F6djuvsjqUUkA5rAyVQE2f3c6rrAJFjxp5NSgRNqCe3c6rrBUqpFCLExR6djuvsipU2galvDlUCFAmgYJ9bAqlvz1UxEuTfh+ouAI1o5vz0ZtDJQAVkHqr3xVqTaGsN4fawuF5BjX+XaBGFCqjUKzcynhzqDVAOTUo+e2hjALKRlsKJcFH3mt/qgI1QwJA+RQqoVDq4b2hyC0HrVBvtef7UYOSAAqqTZX8jaEOZagFUgHKplAxg4Iq7vcodeFWgRoClFuHguLYt6qj+DiWoVZo//Ex5lAhg4KauK6Tmq9p8zLUHBpvUyi/gJr/BlA5h0pVrt+7Qa3KUFPwHR+Nq1BQ6qc+u51XWQXqCFAZh5qoPCYi9FZVZFWoA4TuBhSc5BKe3c6rbNiAmtSh4PiU8ex2XmWLMhTJHAqoTOJp7itcUnaNNaFScn5FyQooOL38c5dEPcJ6QG3fDmpZhcJTjJBDsXsq1OQ3gIrrUDH+yI9c5/Uwq0F9/BZQswZUQs6EKZMCKsQfUZ7dzqusB1T6dlDr8qZbFSpnUBP8EfHZ7bzKylByGSotoLK3hhII1LYGJQHUN9/792Ar+5TRDgXlzt6z23mVlaGsMlSI7BLUt11m+C3WhBq1Qb3YDckXrAwVtUNBYfo33ND4jdYT6r3ORbjZlEPJHVBQbf+oGxp/xlR1UUDpBGrdBnX/DY0/adKphrYL6v2OEJShFFKuU0DlJaj3KkyXhDk/UCmLpLCqAeW+HZRssBNtBGr+AVBBE+qtqu0/DQMd2KWZskbq+mZ1KDgX8U7V9jsLpxFHtYCCCkwGlb4r1M6AJs84lIcWHy1QcNjjfY4QfBlkUdmVCigoAK5DkRMsb3OEYI99STXRht9Di6GgVLsB9S5HCAaDzz3ueqrlLfgYS6CgqH5Zh/LeAWr3tRcMWVJFm9zdZAgnKDj+0Ar11LcxLtnga29gieTIgYUvhBYTfgkt6WcgSAMKyp1f9rDHYLeXoM8JJr08cBo6ulq6l6sLSnxVqMHuU7IMWbXEnFx4NE98167d04ehIMg1oKAy+PVOsOw+VQEkihx6X/Ysd334t23tXiQa/RpQ+stBgRPBjeSROSFAy3Ts0H/7S/1aLgbFbhgqoEi96etAUSeSVVWjfQ7FruPT2+r+/Nvf/12HYrdLtkK9xlkjDCSDEwnKmN5ZOfMDFvH+93/++uvXH3/8tQYl45kVLMS2Qr3AWSPiRHgkshx6P/EhDSLVgE73X//8x9+B6I8aFJZTH6E5lPUNXxBq96VazIlWNM65JHBjj/m///43A6pCYXpzsuFlVa1Qi+cB4aggQ5hTPZ860ToXLf4UmIf+4z8Lol+/fv2DQGE9Izchd5hmtP6NQU0qUE86FXZyIps5UWbKpStWAYrJ9OuPv/7tTxhRVTXyMnLL2MgtCnUKKL8EtXpCvSl2IgOcCI9EpM9tJk4kVS/xZFC/fv39b3/+iyUU9ppIFGrlGsUVhSq2R0lh+vyHoTCQZTScqPZgEet+f//HP/9CUr5kkqYEaDSuF7M8HYo7keSxBwVLTtSE+tef/4XILZ3sYaejH7XUxhZQWQlq+kNFtNiJBOJE4smJhO57iskMAm3DjL78spooHSWkDKqoTYK7yNDxJ6AgV8BOJPF0bjoJ6k5Uh5L8RZKuyX2Kibfv7k7szsISFO6nh2+Gwgk3mROdnChudaIKkGpp7KmMxLlQu1dApRwK6my/EwoPrZBwS7LH3gwZ5UqHExVAkqzZ9F2KlWtdbtycQ4UcavqNUDtIuLETydyJ1pl3xomoQoLGPa41KnRDFSXcggUd/DsK00mYA6DIpU40nwTWWSeCS2MVlz5vNff1/t90A8pYfQMUAFlkaA0mQ+pEjqJeAJJElz45tMh6vS/TgCrOegjG8MFQZEoETiQUTmQrxrk+BwqdYqJ4fWMKqC2/BXnxQCgMRHMF7Ohb7kRngSCX1R16K/Z0fuNiHbuxdXy6WHyJHnQuArI5C09zhIj5xeqiE6my5dAndDYjWxT0G0sPC6g1X2OfPQKKAFEnSrkT6ZecCDsc7Z/bnMZE1b1taseg3NPGwd1QMGkFIMky6aRgsx0rZwM3nl9YQUZnuLPcM04LX6ubpCqglgxKWt8DBevB1Ik8nz6QNPIbTqSLVYUw/Jo7XHUYlsY3SXUkUMWFAPjvQFtuOuwxgAVuWPoR9DHNZxaZabQ8CxIpBZBk8ZC4zMwWh5NuCloFFH/rjZQ7Xw2FgSSLrGXx0DVPg7NOBKkCV3M5MaP27qkmt1R/HemjMg67DoWVO18FBbNww6BORPPTaeJG8hkngi4n2rTLLc6GRMm5JaozqOBGKDIQkTAneNmIhS7tXFSAVAEnc2TOurqgJlkwXlw/Y91wqHkZqtdZI1ixN8gMwlDY0IodQz7ztg68RqWzlclVCGsQF58bDG7Zq2VQ/Nqu3lB0IKJORBMaPLR2OAYHUkWWyh5DV5HOTp+4SdktJW0Mit/vxwrTYSWjO+qQhR8AkvBwOWVD67lZK1UoJgrBosplhbipo1tKrxkUv16SVIcsXQBq78owxQOFiBNRV09wQtP9tYNCisveXIzH4vnpUwMKRq/g2mHzwKEQbwRcWa22EpE9FeJEfOMLz9u8M187UcgNmUJjpb9C3HBjoMMOr+M6IFEsXa4rEMVtSajPyOhARBaE9SI/7RpdGBD+JFfIFs/n5h2GI/pINsm3co1eJ6iItwaHd1mwSlrRlSzqRE56YLHL6g7G0DlLCom9n+eqG3ZwW8X/WzOEr3HVl4tDHdBpj3uOXNUQWKDAA5HBnIjtHmPP0LudiCjE9l/A3c6vqVwwPA0nRW8yzg+pXk4fLg41PT1qBJU8iiQYgrr/hJHVoMtTZAHxMMq17u+dKUS0nG/vUIj/PRGteI0EHjyoXvPLejGo0l2aZKia67hvGST5wcFrvJ3S/NTrdiLyVJATLx6iEDPptMhFuXrqxaEqz8rAnCqHF2xVSeclGGlwppnwNJVTKHRGy+tMPZRbRbkKvc6kcrinEahR+VUj2YC0YjhLYr57rMtdUYEqFFKFto9RiANoOLdp+bFlpmQ46dSLQyUoKLu+aibsecGzrkEUSsk61nRre49SSGD7nUeUtT7JRvSC8WvutOrFoWI0lqq/Z+ma6zqdTlRRaNS5/XKLnfY7D1HnqHFOLw6VFns5p9/DCXdH4JbA2VL2nFPyMB+if9rQ6HLFMvPOT0u4Xqu6XhxqUuwQXDDynqCTUoViU53S8P8QoyUGJJEfjbvduPQLXK9lRS+EyHXpil+sO58zohAtodmEJkxQIjST8IAm348F2wY0o1ylZv+kCvKNtKYXS2gVt1h37vplDHRSKOBbXjFypf3X12efydHZPy6wpYBljtPE6zoz1stjelEueoCFzOfPfNmQ+gT0f4rCoDSFHECd+yfY7VJhIpwjkwgadwemS1xYL/DxoUvueJnwVzqt9o+TlcYJyxSC2qakhZaq+oWZvtTbqGAHmy55rsii301/hHEZHil60T4ENKSRYo5awqdMFOJdrmWS7yAf9z5Qan89FFlppgkL1BjcmSdKsDpHAvLHYI4c8vbosjr6VhXaBu3TRuxSjkyhPq9thCorOUmSp6l57yAHQYYuih5jOO2BnQne/MYDVSn8yfDkPZ9otCnEbYEUgSDh/ndFI0i+QILoGrL+eyWyAprVzLIgMkll1RwNM1NUsFOlsiRjU+VCoVGXQtyGyDIYVN/+RzZIt5D8HmLH6vlY9bk/NqbrjUnugToOqQDekx/NIHddjTVFM2npBYqdHi/zrq6EIus1S5YvyPfEBf7HyLe/TB1F528tk/MPA532hJKtg55PDa9QJPSFgnVph+7ibmFZ+s5OV/yxdead3phXxqfTX1+qaBOF5rPUveLt5C0K5F5QWBXN5/nC/XFBFXPS6eaxq+kFEQS8cf2Y6GB37XaHi3IW0s9AwbfKXdnGc89744LBggzEgjIRdikT9+27TylHaK2eh4Jv1Sbf6jE9uy7dk4glHyixvYpECp4p0U2kuy8dc2DlsxNKPoXupX9uGbcfEZ6U+CQuzFOnKdGMfnHi3dU6n/jvBAyqnieVvtWbU7ryH7OCkI5sWdCUiEzA1u6FAaifJWiFpx6fzYwCzjVlpDMsLlUf9SBSBZ1u0U3jMchSlYj+l1R5UEFVhHP0AzLBqUq9jxbCHh+T0pE9cZoKLCd8MOISiUyi2WMkIjaYIlfN0dT6/OJMMpGI/J9Wk3NVlv0kghJH0oM3I1+rScQ2Xabh/V5UtjHMeuUlGuHplkG6iaqwAvGtrZyvsuxBhMMmHdnmoaO1S7R8oETUcJQQZUHWD2gWqaVAN8QS3ZvSFScCYMe17kX+t0hEbUvXaiQ4RpZ5Nksr3fslKoXNsdeQaPE9ElET0ZHOlWWL8kCOev22Ws1gL4KFTRwXShoRiUbfJxGxAUIOPzKs4vgU3j0W0cGIrZD5ZlUihUm0+CaJqGVF3RnBulsiMhjRevPY/XGJqKmIPdX8CIPlN5MPRkE5AzpJNPxWiagtOtbubyJig9F0a1dDt8IkOn63RNQ8tHkMEQxGM5akalWJ2O7DylV/5pTGDiHzvpRbYCtkZGX1MPO9Vom+3YvKNkHbO5nIds2I7D3GrleRSGeL29NrpuD3m4zaVj77G0kQ5ywu6JVIZ9IDr5tQ++nr9ZfIvzlKlLdr8nIGdJJoPpZ+/sEABw1vJSqWZVehW55HFBIdqgfxfsxwlPBu8Cg6GLE9QrM018MjbSGR/KzXN8Je+3MNIr5dk1QGI5AoeaZE1KyrowRZ81s2ByMi0ZAGOuG5D6Qc0PgKoU6DEVpXklRFN3Naoxp6T39ywy2KvXtJFI3XdC/ArUvEvOjJEhHD012vX+eDwYjGhVllMAKJEibRizwgsq2UQHV3OslyaKnjlu6wFNOIQiLjBSSipndtDVc6ncxWTIahW5pHvKBExGBR7OwQhSUSaFlDdTACidjBPdt6GYmo5bAodoboNBiVV0ywRDY90fJaElHbo1P9Zt3g6CqrHShPXk8SrV5OImqj4tx2Q6IoCDeNFZOyRK/6VI2Gpi1RAscFtmIyDV2txYteVSJipUWxUqcz2PI9HoxOa0CK7rGDN68rEbXsdMKUR7rIIb1rs7W9skTshPIqf2GJqFUXxU4b08OwtK1HJCK7OLH52hJRWxaLYpUak5JEusaKSoavLxE1E005keLSdYTy8v27SUQMT3cDqbJ8HxT5ApGIedFbPd6SogRqZ1nBSm5WJZpSiV4vXThreLrr0cFojpPUikTUi/w38aKS4UT2UB+MiETzN/OisnlsxaRVomc37lbz0Pq0YoKJmETJe0rEzEOZzoDEQqK3CnQt5tGXtHVtzCQ6d9DnXQwrFWnsCoxF9n6BrtU8lNA1/e1be1HVTCrRu3tR1XZx8oKrC132/xJvP8aKSfu1AAAAAElFTkSuQmCC">
            <a:hlinkClick r:id="rId17"/>
          </p:cNvPr>
          <p:cNvSpPr>
            <a:spLocks noChangeAspect="1" noChangeArrowheads="1"/>
          </p:cNvSpPr>
          <p:nvPr/>
        </p:nvSpPr>
        <p:spPr bwMode="auto">
          <a:xfrm>
            <a:off x="114301" y="-2719388"/>
            <a:ext cx="5086351" cy="5676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11" descr="data:image/png;base64,iVBORw0KGgoAAAANSUhEUgAAANQAAADtCAMAAADwdatPAAAAwFBMVEX////MzMwAAACzs7PR0dHPz8+4uLjT09OxsbG5ubnLy8vl5eX7+/svLy+kpKTIyMiHh4eYmJiQkJCqqqqAgIBMTEydnZ1jY2PAwMCKiopdXV1UVFRvb29paWl4eHiCgoIaGhpAQEAhISExMTEA/rM4ODgpKSlDQ0MQEBBNTU3n5+fw8PDd3d0NDQ0WFhYA/7oARDAAPSsA46AAsXwAclAA8qsA/8AAz5IAjWMALiEADQgAsX0AonMAUjoAHhUA5aKRqswCAAAYJElEQVR4nN2dZ5vyOLKG23J2gzO2sbFNGFIT3rO7s2d3T9r//6+OSsE4ggndwFsf5pqrh+7RzaMqlaSS9PHxTrb71IPJAg1jO9Dkr93g2e251/aRG89Q1eZJJgpvSbbbK256YBiL0WQciKZrT5L14sh+mLj65/uggTpL1vLpdmKbnqIriiiKCjZd0Tw3i4dcNN98cbDdXnfTY1kdRac4VVP0KMI6ztknM+tFub6iIJxV1BHbcIhYmuvHyyn78GiE/7EJnt3+qg2+JNOfldURW9URoed5gR+uebgYpa5nqaqqw6/7z+YoTFXy7Yo28bBO83PqKIE9WbPPomFqmxHmkWQBmyxJAULWs2Gw80RuyjrQcRb7jtepjq4F7iThOPizpiJxnMLUHG2fyhOZ6XJDm7hKMtfTlDYckEfEYS7hEfy49R3dkjFOlYeahdDuKThfqplveQeiztPKA85jOlkx5q62EwecR5LacJhUSyT/NI8qjrnzbGapH3Q7jyg6eTpjwfqwnIw9y2j0thaoGEU/RjPYW+6Ex4ILzuMF43TLx551aJu62gOHQU2Q/hM8O8uccOfB2doYO4/e0dlEb5yNVgfuaHkQWVKH83SYlCHte3G+VC9PuEOM0nGgdcqD87ks4SnRMMkC7YLzCBKOfbhHSg0o87twBnvRTVgPOi6x82jdzqM5fsxD23SduZolnMeRsXpG5Pij+WEzzKwKluQj5ztwsPPwr3yWZI6pdDuPk4cjNkodIC+46DwyyKM56Yin7dgCtQyVI/ehODvLywrnGZ1zHlEz88maKblZxOMgMi44j4x5BMsbh8MSj2SZOFly1QrU+EE8O1Xz4yPHCe2gPbbBhEGEvGDBGrWIM1O8GKlx+qNKillMM06my7KaIeSdfl2ykX03zuBTcRLWg6bL0Hc0sWMgZdOfA0f3HcXoygvK3U2ydDebbeo8xEzZgCA+LSl1J9TeciZ8sF/GE8fsigXgPH68LtKciatFF0KbwNzHc4tkvGrrLJA+B4PBDnMMkV10QAyV36bOTjAzHgtWIzznETudB88RUv41T5epa1qCdGkgxX1KNSIzj+ctNKutq+xLjdlZJDUvoMbXTz52qlj8v46jMO90Hh07zzgdcS9Yhrmn9EhzQB5JDLIiGy/bDKvz1WiSaqhr5PO4fh0UOA+PBdNF3OU8dO1gPOGD1GGY5I4u98gL8GdkSzwNBxV5ElffdzTsy5BNNOT9T3JR1otnbwUT3rOH8cQ94zyQF8xYLJjiQUrs4TwkWquRacdtPDPfVJvylL9tQzAgDvaFGuxk0y+cZ42dh8w923A0z8nC0kddD4e2y1koiQZR4CeHJs4Qlr56fOeSIK2LqI6hJt08eIYdFzPsEE8SWhMDMiN17LCYYM9S29OFPkk18MiaM+EpxVXyVKHk2SWo3Rd2niJexb6rdamjeKY9GfFIvYS8QOqTVJPkIPLstCUaLBIn6iNPBUoYIq0T6hM7z4j99XmCnUdrnZJS55lseW+bx1mgWL2mPJAcYPfxi5yiLE9+hTydUA5Ki/+yN9OTR6R2cNZ5inxlOMocjfhOHx7sPrqTtQymi/hqeUq2N9qhNPbFzS44Tx7zCTZaQ14gXw5trLupAk4OZscGzyz3bpLnItRuCF0odzsHUpwX5Cn/hqezEOcFak95MA9JDprRYHmXPJegvjboOG4bekAdPRhPirxgFfqm3s95aHdTlSDbNsMBlmf/uIWsVqg1molKE8fDsYDnBWiZ+IHSUx2aW0etycEyfJA8F6D2CGl1HtdPlrz/bzNX7Ok8zH0scxwvG6Pp0n6kPBegIjTSORGOBVmx5zAfpY5n9EhzTt3N0nEu2uxtoWM9Wp6S7WpQME6ZKGWdT/H4oLvAeUHU13mY+4hOMUEv8XyXPNwGdSg6+OJ/UihlTGJSztYOe/NIkWanjZk2Sq+RZ3AHeRtUhjICpbgIjcT+a4dEnijIW5KDQ+pE1w0+gzu2AAdWEypFOYHyEJqo/Xksxcm2DRyUZKJ0cwNv/MUWpWLkApQeo5F6nkWg0U2ScXKwbCQHBzyYftV60Y9swdaVgvnUFjkglHZA4sWFKln3/LAxmG6STJN+aldo0OjX7VAB9ahlJxORR3f8UZMndvSvJ2+JV6HGBGqETICKkd/W+8hMW3Mnzdx6m3k/Js9Za4OaUag1MqtKyWQlBCcHi3py8ArylKwNakmhluXFW0NWBdHMmrn1y8hTsjoULJEtWqA+g1md55g4ygvJU7IWqMEKeQC1OEHJkVMZUEeZ2bKI+DJWhbIJ1JRCnX4uR9MDy3qmWJ6XL9CqQ+U4c9pQqNXp5wu03qJ1dtsyyM9bGxQ6AJQ45z9XfXQ03qk0sA5lA9SGQE15QmEdkCk9u6HXWBUqp1BTMvE9IkVm4WMtfeOU7vFWhxp/fHyhOYE6MCh1jRz51Yais9YKtSJTRL5xECFkGW/kUR1QCwYVwc9lE2Ygbw3lAtRSYVDkhz6e0T+0EuHbrQrlA9QnmulVqFcq2exjLVD7Aspi8qEb97efZT2g7LeHcspQBhumfgMotYCiY6/79j5FoNYU6kBKESQHQ/XbtH8Vq0MFHx9yAaX+FlAZQAkUSmNQcoChujftX9FaoCwK5aENhTIxVHr5L72QtUKNKNTxBBU+u51X2cCQK1BmsT1VgYqf3c6rbFCZtpehTDQ9QSXPbudVNoDVlDrUtgE1enY7r7I6lPfxoXOoOYXy8CfWz27nVdYKlQBUUIaaPbudV1kLlNICtXx2O6+yOpT28SGiRCFQqxPU8NntvMrqUOLHh4biCpSGP7F6djuvsjqUUkA5rAyVQE2f3c6rrAJFjxp5NSgRNqCe3c6rrBUqpFCLExR6djuvsipU2galvDlUCFAmgYJ9bAqlvz1UxEuTfh+ouAI1o5vz0ZtDJQAVkHqr3xVqTaGsN4fawuF5BjX+XaBGFCqjUKzcynhzqDVAOTUo+e2hjALKRlsKJcFH3mt/qgI1QwJA+RQqoVDq4b2hyC0HrVBvtef7UYOSAAqqTZX8jaEOZagFUgHKplAxg4Iq7vcodeFWgRoClFuHguLYt6qj+DiWoVZo//Ex5lAhg4KauK6Tmq9p8zLUHBpvUyi/gJr/BlA5h0pVrt+7Qa3KUFPwHR+Nq1BQ6qc+u51XWQXqCFAZh5qoPCYi9FZVZFWoA4TuBhSc5BKe3c6rbNiAmtSh4PiU8ex2XmWLMhTJHAqoTOJp7itcUnaNNaFScn5FyQooOL38c5dEPcJ6QG3fDmpZhcJTjJBDsXsq1OQ3gIrrUDH+yI9c5/Uwq0F9/BZQswZUQs6EKZMCKsQfUZ7dzqusB1T6dlDr8qZbFSpnUBP8EfHZ7bzKylByGSotoLK3hhII1LYGJQHUN9/792Ar+5TRDgXlzt6z23mVlaGsMlSI7BLUt11m+C3WhBq1Qb3YDckXrAwVtUNBYfo33ND4jdYT6r3ORbjZlEPJHVBQbf+oGxp/xlR1UUDpBGrdBnX/DY0/adKphrYL6v2OEJShFFKuU0DlJaj3KkyXhDk/UCmLpLCqAeW+HZRssBNtBGr+AVBBE+qtqu0/DQMd2KWZskbq+mZ1KDgX8U7V9jsLpxFHtYCCCkwGlb4r1M6AJs84lIcWHy1QcNjjfY4QfBlkUdmVCigoAK5DkRMsb3OEYI99STXRht9Di6GgVLsB9S5HCAaDzz3ueqrlLfgYS6CgqH5Zh/LeAWr3tRcMWVJFm9zdZAgnKDj+0Ar11LcxLtnga29gieTIgYUvhBYTfgkt6WcgSAMKyp1f9rDHYLeXoM8JJr08cBo6ulq6l6sLSnxVqMHuU7IMWbXEnFx4NE98167d04ehIMg1oKAy+PVOsOw+VQEkihx6X/Ysd334t23tXiQa/RpQ+stBgRPBjeSROSFAy3Ts0H/7S/1aLgbFbhgqoEi96etAUSeSVVWjfQ7FruPT2+r+/Nvf/12HYrdLtkK9xlkjDCSDEwnKmN5ZOfMDFvH+93/++uvXH3/8tQYl45kVLMS2Qr3AWSPiRHgkshx6P/EhDSLVgE73X//8x9+B6I8aFJZTH6E5lPUNXxBq96VazIlWNM65JHBjj/m///43A6pCYXpzsuFlVa1Qi+cB4aggQ5hTPZ860ToXLf4UmIf+4z8Lol+/fv2DQGE9Izchd5hmtP6NQU0qUE86FXZyIps5UWbKpStWAYrJ9OuPv/7tTxhRVTXyMnLL2MgtCnUKKL8EtXpCvSl2IgOcCI9EpM9tJk4kVS/xZFC/fv39b3/+iyUU9ppIFGrlGsUVhSq2R0lh+vyHoTCQZTScqPZgEet+f//HP/9CUr5kkqYEaDSuF7M8HYo7keSxBwVLTtSE+tef/4XILZ3sYaejH7XUxhZQWQlq+kNFtNiJBOJE4smJhO57iskMAm3DjL78spooHSWkDKqoTYK7yNDxJ6AgV8BOJPF0bjoJ6k5Uh5L8RZKuyX2Kibfv7k7szsISFO6nh2+Gwgk3mROdnChudaIKkGpp7KmMxLlQu1dApRwK6my/EwoPrZBwS7LH3gwZ5UqHExVAkqzZ9F2KlWtdbtycQ4UcavqNUDtIuLETydyJ1pl3xomoQoLGPa41KnRDFSXcggUd/DsK00mYA6DIpU40nwTWWSeCS2MVlz5vNff1/t90A8pYfQMUAFlkaA0mQ+pEjqJeAJJElz45tMh6vS/TgCrOegjG8MFQZEoETiQUTmQrxrk+BwqdYqJ4fWMKqC2/BXnxQCgMRHMF7Ohb7kRngSCX1R16K/Z0fuNiHbuxdXy6WHyJHnQuArI5C09zhIj5xeqiE6my5dAndDYjWxT0G0sPC6g1X2OfPQKKAFEnSrkT6ZecCDsc7Z/bnMZE1b1taseg3NPGwd1QMGkFIMky6aRgsx0rZwM3nl9YQUZnuLPcM04LX6ubpCqglgxKWt8DBevB1Ik8nz6QNPIbTqSLVYUw/Jo7XHUYlsY3SXUkUMWFAPjvQFtuOuwxgAVuWPoR9DHNZxaZabQ8CxIpBZBk8ZC4zMwWh5NuCloFFH/rjZQ7Xw2FgSSLrGXx0DVPg7NOBKkCV3M5MaP27qkmt1R/HemjMg67DoWVO18FBbNww6BORPPTaeJG8hkngi4n2rTLLc6GRMm5JaozqOBGKDIQkTAneNmIhS7tXFSAVAEnc2TOurqgJlkwXlw/Y91wqHkZqtdZI1ixN8gMwlDY0IodQz7ztg68RqWzlclVCGsQF58bDG7Zq2VQ/Nqu3lB0IKJORBMaPLR2OAYHUkWWyh5DV5HOTp+4SdktJW0Mit/vxwrTYSWjO+qQhR8AkvBwOWVD67lZK1UoJgrBosplhbipo1tKrxkUv16SVIcsXQBq78owxQOFiBNRV09wQtP9tYNCisveXIzH4vnpUwMKRq/g2mHzwKEQbwRcWa22EpE9FeJEfOMLz9u8M187UcgNmUJjpb9C3HBjoMMOr+M6IFEsXa4rEMVtSajPyOhARBaE9SI/7RpdGBD+JFfIFs/n5h2GI/pINsm3co1eJ6iItwaHd1mwSlrRlSzqRE56YLHL6g7G0DlLCom9n+eqG3ZwW8X/WzOEr3HVl4tDHdBpj3uOXNUQWKDAA5HBnIjtHmPP0LudiCjE9l/A3c6vqVwwPA0nRW8yzg+pXk4fLg41PT1qBJU8iiQYgrr/hJHVoMtTZAHxMMq17u+dKUS0nG/vUIj/PRGteI0EHjyoXvPLejGo0l2aZKia67hvGST5wcFrvJ3S/NTrdiLyVJATLx6iEDPptMhFuXrqxaEqz8rAnCqHF2xVSeclGGlwppnwNJVTKHRGy+tMPZRbRbkKvc6kcrinEahR+VUj2YC0YjhLYr57rMtdUYEqFFKFto9RiANoOLdp+bFlpmQ46dSLQyUoKLu+aibsecGzrkEUSsk61nRre49SSGD7nUeUtT7JRvSC8WvutOrFoWI0lqq/Z+ma6zqdTlRRaNS5/XKLnfY7D1HnqHFOLw6VFns5p9/DCXdH4JbA2VL2nFPyMB+if9rQ6HLFMvPOT0u4Xqu6XhxqUuwQXDDynqCTUoViU53S8P8QoyUGJJEfjbvduPQLXK9lRS+EyHXpil+sO58zohAtodmEJkxQIjST8IAm348F2wY0o1ylZv+kCvKNtKYXS2gVt1h37vplDHRSKOBbXjFypf3X12efydHZPy6wpYBljtPE6zoz1stjelEueoCFzOfPfNmQ+gT0f4rCoDSFHECd+yfY7VJhIpwjkwgadwemS1xYL/DxoUvueJnwVzqt9o+TlcYJyxSC2qakhZaq+oWZvtTbqGAHmy55rsii301/hHEZHil60T4ENKSRYo5awqdMFOJdrmWS7yAf9z5Qan89FFlppgkL1BjcmSdKsDpHAvLHYI4c8vbosjr6VhXaBu3TRuxSjkyhPq9thCorOUmSp6l57yAHQYYuih5jOO2BnQne/MYDVSn8yfDkPZ9otCnEbYEUgSDh/ndFI0i+QILoGrL+eyWyAprVzLIgMkll1RwNM1NUsFOlsiRjU+VCoVGXQtyGyDIYVN/+RzZIt5D8HmLH6vlY9bk/NqbrjUnugToOqQDekx/NIHddjTVFM2npBYqdHi/zrq6EIus1S5YvyPfEBf7HyLe/TB1F528tk/MPA532hJKtg55PDa9QJPSFgnVph+7ibmFZ+s5OV/yxdead3phXxqfTX1+qaBOF5rPUveLt5C0K5F5QWBXN5/nC/XFBFXPS6eaxq+kFEQS8cf2Y6GB37XaHi3IW0s9AwbfKXdnGc89744LBggzEgjIRdikT9+27TylHaK2eh4Jv1Sbf6jE9uy7dk4glHyixvYpECp4p0U2kuy8dc2DlsxNKPoXupX9uGbcfEZ6U+CQuzFOnKdGMfnHi3dU6n/jvBAyqnieVvtWbU7ryH7OCkI5sWdCUiEzA1u6FAaifJWiFpx6fzYwCzjVlpDMsLlUf9SBSBZ1u0U3jMchSlYj+l1R5UEFVhHP0AzLBqUq9jxbCHh+T0pE9cZoKLCd8MOISiUyi2WMkIjaYIlfN0dT6/OJMMpGI/J9Wk3NVlv0kghJH0oM3I1+rScQ2Xabh/V5UtjHMeuUlGuHplkG6iaqwAvGtrZyvsuxBhMMmHdnmoaO1S7R8oETUcJQQZUHWD2gWqaVAN8QS3ZvSFScCYMe17kX+t0hEbUvXaiQ4RpZ5Nksr3fslKoXNsdeQaPE9ElET0ZHOlWWL8kCOev22Ws1gL4KFTRwXShoRiUbfJxGxAUIOPzKs4vgU3j0W0cGIrZD5ZlUihUm0+CaJqGVF3RnBulsiMhjRevPY/XGJqKmIPdX8CIPlN5MPRkE5AzpJNPxWiagtOtbubyJig9F0a1dDt8IkOn63RNQ8tHkMEQxGM5akalWJ2O7DylV/5pTGDiHzvpRbYCtkZGX1MPO9Vom+3YvKNkHbO5nIds2I7D3GrleRSGeL29NrpuD3m4zaVj77G0kQ5ywu6JVIZ9IDr5tQ++nr9ZfIvzlKlLdr8nIGdJJoPpZ+/sEABw1vJSqWZVehW55HFBIdqgfxfsxwlPBu8Cg6GLE9QrM018MjbSGR/KzXN8Je+3MNIr5dk1QGI5AoeaZE1KyrowRZ81s2ByMi0ZAGOuG5D6Qc0PgKoU6DEVpXklRFN3Naoxp6T39ywy2KvXtJFI3XdC/ArUvEvOjJEhHD012vX+eDwYjGhVllMAKJEibRizwgsq2UQHV3OslyaKnjlu6wFNOIQiLjBSSipndtDVc6ncxWTIahW5pHvKBExGBR7OwQhSUSaFlDdTACidjBPdt6GYmo5bAodoboNBiVV0ywRDY90fJaElHbo1P9Zt3g6CqrHShPXk8SrV5OImqj4tx2Q6IoCDeNFZOyRK/6VI2Gpi1RAscFtmIyDV2txYteVSJipUWxUqcz2PI9HoxOa0CK7rGDN68rEbXsdMKUR7rIIb1rs7W9skTshPIqf2GJqFUXxU4b08OwtK1HJCK7OLH52hJRWxaLYpUak5JEusaKSoavLxE1E005keLSdYTy8v27SUQMT3cDqbJ8HxT5ApGIedFbPd6SogRqZ1nBSm5WJZpSiV4vXThreLrr0cFojpPUikTUi/w38aKS4UT2UB+MiETzN/OisnlsxaRVomc37lbz0Pq0YoKJmETJe0rEzEOZzoDEQqK3CnQt5tGXtHVtzCQ6d9DnXQwrFWnsCoxF9n6BrtU8lNA1/e1be1HVTCrRu3tR1XZx8oKrC132/xJvP8aKSfu1AAAAAElFTkSuQmCC">
            <a:hlinkClick r:id="rId17"/>
          </p:cNvPr>
          <p:cNvSpPr>
            <a:spLocks noChangeAspect="1" noChangeArrowheads="1"/>
          </p:cNvSpPr>
          <p:nvPr/>
        </p:nvSpPr>
        <p:spPr bwMode="auto">
          <a:xfrm>
            <a:off x="266701" y="-2566988"/>
            <a:ext cx="5086351" cy="5676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6" name="Picture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937508">
            <a:off x="10774688" y="2123045"/>
            <a:ext cx="916784" cy="1024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4823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73" y="159856"/>
            <a:ext cx="11607283" cy="1325563"/>
          </a:xfrm>
          <a:ln w="25400">
            <a:noFill/>
          </a:ln>
        </p:spPr>
        <p:txBody>
          <a:bodyPr>
            <a:normAutofit fontScale="90000"/>
          </a:bodyPr>
          <a:lstStyle/>
          <a:p>
            <a:r>
              <a:rPr lang="en-GB" dirty="0" smtClean="0"/>
              <a:t>The Cognitive Approach:</a:t>
            </a:r>
            <a:br>
              <a:rPr lang="en-GB" dirty="0" smtClean="0"/>
            </a:br>
            <a:r>
              <a:rPr lang="en-GB" sz="3100" b="1" dirty="0"/>
              <a:t>The use of theoretical and computer models to explain and make inferences about mental processes. </a:t>
            </a:r>
            <a:endParaRPr lang="en-GB" sz="4000" b="1" dirty="0"/>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2050" name="Picture 2" descr="https://elusiveself.files.wordpress.com/2013/02/computer_brain.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867" y="1629469"/>
            <a:ext cx="1884784" cy="219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758887" y="1905139"/>
            <a:ext cx="9940637" cy="901008"/>
          </a:xfrm>
        </p:spPr>
        <p:txBody>
          <a:bodyPr>
            <a:noAutofit/>
          </a:bodyPr>
          <a:lstStyle/>
          <a:p>
            <a:r>
              <a:rPr lang="en-GB" sz="3200" dirty="0" smtClean="0"/>
              <a:t>In pairs read through the article</a:t>
            </a:r>
          </a:p>
          <a:p>
            <a:r>
              <a:rPr lang="en-GB" sz="3200" dirty="0" smtClean="0"/>
              <a:t>Why do some critics disagree with the computer analogy of the </a:t>
            </a:r>
            <a:r>
              <a:rPr lang="en-GB" sz="3200" dirty="0" smtClean="0"/>
              <a:t>mind?</a:t>
            </a:r>
            <a:endParaRPr lang="en-GB" sz="3200" dirty="0" smtClean="0"/>
          </a:p>
          <a:p>
            <a:r>
              <a:rPr lang="en-GB" sz="3200" dirty="0" smtClean="0"/>
              <a:t>Try to identify 3 key arguments why critics claim the computer might not be a good analogy for </a:t>
            </a:r>
            <a:r>
              <a:rPr lang="en-GB" sz="3200" dirty="0" smtClean="0"/>
              <a:t>our mind</a:t>
            </a:r>
            <a:r>
              <a:rPr lang="en-GB" sz="3200" dirty="0" smtClean="0"/>
              <a:t>. How </a:t>
            </a:r>
            <a:r>
              <a:rPr lang="en-GB" sz="3200" dirty="0" smtClean="0"/>
              <a:t>does the author counter </a:t>
            </a:r>
            <a:r>
              <a:rPr lang="en-GB" sz="3200" dirty="0" smtClean="0"/>
              <a:t>each of these </a:t>
            </a:r>
            <a:r>
              <a:rPr lang="en-GB" sz="3200" dirty="0" smtClean="0"/>
              <a:t>claims? </a:t>
            </a:r>
            <a:endParaRPr lang="en-GB" sz="3200" dirty="0" smtClean="0"/>
          </a:p>
          <a:p>
            <a:r>
              <a:rPr lang="en-GB" sz="3200" dirty="0" smtClean="0"/>
              <a:t>What other argument </a:t>
            </a:r>
            <a:r>
              <a:rPr lang="en-GB" sz="3200" dirty="0" smtClean="0"/>
              <a:t>does he put forward for </a:t>
            </a:r>
            <a:r>
              <a:rPr lang="en-GB" sz="3200" dirty="0" smtClean="0"/>
              <a:t>revisiting the </a:t>
            </a:r>
            <a:r>
              <a:rPr lang="en-GB" sz="3200" dirty="0" smtClean="0"/>
              <a:t>computer </a:t>
            </a:r>
            <a:r>
              <a:rPr lang="en-GB" sz="3200" dirty="0" smtClean="0"/>
              <a:t>as an analogy for how our minds work?</a:t>
            </a:r>
            <a:endParaRPr lang="en-GB" sz="3200" dirty="0" smtClean="0"/>
          </a:p>
          <a:p>
            <a:endParaRPr lang="en-GB" dirty="0"/>
          </a:p>
          <a:p>
            <a:endParaRPr lang="en-GB" dirty="0" smtClean="0"/>
          </a:p>
          <a:p>
            <a:endParaRPr lang="en-GB" dirty="0" smtClean="0"/>
          </a:p>
          <a:p>
            <a:pPr lvl="1"/>
            <a:r>
              <a:rPr lang="en-GB" dirty="0" smtClean="0"/>
              <a:t>. </a:t>
            </a:r>
          </a:p>
          <a:p>
            <a:endParaRPr lang="en-GB" dirty="0"/>
          </a:p>
          <a:p>
            <a:endParaRPr lang="en-GB" dirty="0"/>
          </a:p>
          <a:p>
            <a:endParaRPr lang="en-GB" dirty="0"/>
          </a:p>
        </p:txBody>
      </p:sp>
      <p:sp>
        <p:nvSpPr>
          <p:cNvPr id="9" name="AutoShape 6" descr="data:image/png;base64,iVBORw0KGgoAAAANSUhEUgAAAOAAAADgCAMAAAAt85rTAAAAqFBMVEX///+zsrPMzMwAAADY2NjQ0NDk5OS4t7jS0tLU1NS2tbaGhYbHx8eysbLLy8u6ubqUlJSfn59nZ2cRERE9PT1XV1cbGxspKSliYmJKSkry8vIuLi5QT1CqqqpFREV1dXWLi4s2NjaamZohISEAtwBtbW18e3zAwMCQj5AlJSWtp62fmJ/p6ekAiQAAlwAVFBUZWRkAcQA0PDRlX2UApgAAKQBJW0lwdXAXyKo9AAAIqElEQVR4nO2dW5eiyBJGhSAFUq4qlqgpSrVCTVdPnTlzOf//n51IvJQXQOyetcisFfupu1c9sOuLjAxSpAcDgiAIgiAIgiAIgiAIgiAIgiAIgiAI4pLFYvFuWVYQBEVRiDgurb6v6Fex8n2Wzdfr6WQygTpGfV/hr+Giwgxmy5dlmqarJJmPx7ssyzYjSRnleQpLt++L/BUCFJwbvmEYoc19EedReZA7UWZ6h2hC9gorg1eOCEdLEUeXkiWGqO9KNCESb7AV3LgEfUV+loz2AFHfF/qzmFDafgqvsW3cwA2RHw03+Rq2moYYQMkNe44RhbeGlWN0UIxHuoZowR6zC2UnqTFER/8QYxmvYapjiBZksjjDEmBXa4gxxtVqFHqGeEjQMOx8AgmvNTwp5iKF9bDvC36Wk6BhYzOdGs2Kstf42E7jvq/4SY4lWq22NbyJu2Z6VpRrMRZTmOoV4jlBKZHAR95kiL8A7KiloVuIl4JGuAMo61tNpShK7DViq1WInyVaGWKnzJoNDY5LMbe1CvEqQdlMcfZuMTRwW9wYYgnpe99X3pEbQWymL7D2G5rpqU5jORiIvi+9G9clWglMYSlaDGWd5mG8hZUWK3EB85u+ye0VTO5n76s6jTa+nemxEu8FHzbTQ50KGWKqfoh1glUz3bcaGkYec67DSqwVNOwIYNxapRiiMGy5EhVvp/WC2Exn1UHGAzjHavb7dmilQRAD2sK2bbs4EsZvkCz6tmihSRDDwcm0cfa++LlQ7RAbBbFMx/UHGXch5ktIlF2JLYJGuG86yLgJUf4qVA2xTbA6yMgeV6lciUtVV2KrIO4DH5B0MeQGhsj7lqkFVm1FyH28++vQTGWIr2qG2C6IhitYtk+mlyEafevc80DQqE6FOxnizeQM5sqF+FCwaqabToZVO1VtJT4WPDTTDtuF/NH8DXZqhdhBEJvppLXZXsANrOiwb6lLugjiZLqEtFMzxRAjtULsJIjBrGHZ0ZD7GGLRt9eZboJVM31wkPFJGL2o87F3V8HqI7b2g4wzHH92psppRmdBI9w8Psg46IkpAOR9mx2ZrbsKVs1096hKeRgnANNImSO3JwSxmb7AqrXT2GG0AkhjJ9BSEBtk2nKQwW1/9CYfu3GY6ekpiBEldU9kVHZhjtvD675wmWnqK1g10zy0bZvzQ5Kc41/CMN4vcenlgSP1dBasToVnyXg3iiIhycv9bifb5iyz3YOd3oLV8wp3rOfn8LQXNMIpCM8X+eFhrygXtucx98LuCwgaTOJI5B/MO3QX9GucPmEqCb5OO07Q3QQxVtMLPaaOYPri/0uCsmRDsR+P52mslOCzfjWC0s2MR0mSbXjBrPIrCaIbK/xRtkoiv2o5+E8bobngFsJKkDmuKaL5eDwSheucm+mXESyiLJ2PhGc61xsFG30JQXeb5aHr1GyCbBR+BcFi7zbsFfoLLqVgOGraC53dVxBkollwHGgtWDwSdHeOQqPa6vXJSYZ7R8FN7TTjBmE8dVFQlQfYMxBP+flhYNcL4q7oiVEyzmKb6SxYOPeCOM0ERZml4w0PWLVz6Czo2pdrUI5qoch28yy+nGY0FvSsg6A9cnDExiBxxC5tz3WuKlZjwcAKlxMPB7WsiParBOdOVjPOaCzIUHCGgmwuu0ndqKa5oGsVL1LQdGrl2KFUVRJ8ch88C9a4uawQe86UEtx0+kjsE9uqE8R2g5vgJtkCgFBLcJA+ZeiHt4KyxwT+Zv56PAJ+UyxBHNZuvjrRLlhcCTpuYWzG05Nbgre/rmJrEJnBpnOGuA1a3lkwGG9Px/h4+1tcbIZKCS62HZ9kMqpd4kLQq9xecDN0bu7tlRKsDDtm6FuXgsVHusPN0FV5o69YLLtmyK8ETa9pp1dMcLB4haiLoewxKPhRuw+qLDh4B2j+8ueFoFcJvrV+9qKk4OB91sUQBzXLCl6Wrn6Cg+HscZX6OMdoKyir9NHDaNUSbBOUn4m6qk0yZ6yHhnIXxElm1iTofd//75+/hVJHFpc8MjxUqBVOGgTZ9z9+/+vbj9+UFawMWx7Vwrv5SvCjUfD3b99Ogvu+ZWpBw5bv73Krs2AwGfftUk8Ar42GxwD1FhyYMBG2XXeXf2ih7YI/fvzxn/9ypQWrDAuP3ykeO0yroPjz+2+HG0KFBTHDGU5knuFfOfrcfShofo7eKgsObHgRWI5meHb0/XN9Inaj4CdKC6LhVhpablDYvsQunE8/i0+mmgvKDKv7BonruNY1X0AQDZfCsxp4IMhUbzIVMayNJkPjo1mQsVD4am8TR2KYNhn6zYIs3+6ysaODoMzQrzdsSZBFZSh2egjKDHmtYVuC0cbWRnBQwqrWsFWw9CNNShQZ1Rs+WoOcBa4egmiY2veGoqWLVh8bmqaliaDM0AieE0QCd6iL4CCDuW0+LWjpIzjYwZxfZ+jGkDwY1YYaCWKGY24+JYgB6iQoM7yqUvZIkA31EhyMYXdp+EgwGOomOEggs9lZMGgXlAWqm6A0DFk3wcCRfkNzu+77op/iMkOvTfDoNzSn276v+TlWsD9lWLQI4havqeBgCqNjhi2Ch/Wnp+BifTJsFAzMs5/LtBMcLE4Zhg2C5/IcDhnzXpd9X/DzTGEjDXmtYMDOepbpxBq8t/KexQxKNDRiyJwbu4Cdq3PoOkUCM9b31f4Miw809Hh+Ixic9oYqPhaM9P0/Rt7f0PBa8Cq8oeWw/A1SHf9bgwOYYRR+CgaB+dlZZHpuvIWJUq90ehb5wNBxDd5k5zIWxEs93mzcxhAXWCV4sqtuEeUX6u3RC+op9LqqnwQNIbPY+U0BzAw8UWZr+Vylgm/++wnQMN3kks0+283Tw7PM23mk5c5Qh3X1mo5ZMsr5UP/KvOJ9KKuTDd+/mBdBEARBEARBEARBEARBEARBEARBEARBEARBEARBEARBEARBEARBEARBEMS/yv8B8pjIb3XgDj8AAAAASUVORK5CYII=">
            <a:hlinkClick r:id="rId4"/>
          </p:cNvPr>
          <p:cNvSpPr>
            <a:spLocks noChangeAspect="1" noChangeArrowheads="1"/>
          </p:cNvSpPr>
          <p:nvPr/>
        </p:nvSpPr>
        <p:spPr bwMode="auto">
          <a:xfrm>
            <a:off x="114301" y="-2430463"/>
            <a:ext cx="5076825" cy="5076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data:image/png;base64,iVBORw0KGgoAAAANSUhEUgAAAOAAAADgCAMAAAAt85rTAAAAqFBMVEX///+zsrPMzMwAAADY2NjQ0NDk5OS4t7jS0tLU1NS2tbaGhYbHx8eysbLLy8u6ubqUlJSfn59nZ2cRERE9PT1XV1cbGxspKSliYmJKSkry8vIuLi5QT1CqqqpFREV1dXWLi4s2NjaamZohISEAtwBtbW18e3zAwMCQj5AlJSWtp62fmJ/p6ekAiQAAlwAVFBUZWRkAcQA0PDRlX2UApgAAKQBJW0lwdXAXyKo9AAAIqElEQVR4nO2dW5eiyBJGhSAFUq4qlqgpSrVCTVdPnTlzOf//n51IvJQXQOyetcisFfupu1c9sOuLjAxSpAcDgiAIgiAIgiAIgiAIgiAIgiAIgiAI4pLFYvFuWVYQBEVRiDgurb6v6Fex8n2Wzdfr6WQygTpGfV/hr+Giwgxmy5dlmqarJJmPx7ssyzYjSRnleQpLt++L/BUCFJwbvmEYoc19EedReZA7UWZ6h2hC9gorg1eOCEdLEUeXkiWGqO9KNCESb7AV3LgEfUV+loz2AFHfF/qzmFDafgqvsW3cwA2RHw03+Rq2moYYQMkNe44RhbeGlWN0UIxHuoZowR6zC2UnqTFER/8QYxmvYapjiBZksjjDEmBXa4gxxtVqFHqGeEjQMOx8AgmvNTwp5iKF9bDvC36Wk6BhYzOdGs2Kstf42E7jvq/4SY4lWq22NbyJu2Z6VpRrMRZTmOoV4jlBKZHAR95kiL8A7KiloVuIl4JGuAMo61tNpShK7DViq1WInyVaGWKnzJoNDY5LMbe1CvEqQdlMcfZuMTRwW9wYYgnpe99X3pEbQWymL7D2G5rpqU5jORiIvi+9G9clWglMYSlaDGWd5mG8hZUWK3EB85u+ye0VTO5n76s6jTa+nemxEu8FHzbTQ50KGWKqfoh1glUz3bcaGkYec67DSqwVNOwIYNxapRiiMGy5EhVvp/WC2Exn1UHGAzjHavb7dmilQRAD2sK2bbs4EsZvkCz6tmihSRDDwcm0cfa++LlQ7RAbBbFMx/UHGXch5ktIlF2JLYJGuG86yLgJUf4qVA2xTbA6yMgeV6lciUtVV2KrIO4DH5B0MeQGhsj7lqkFVm1FyH28++vQTGWIr2qG2C6IhitYtk+mlyEafevc80DQqE6FOxnizeQM5sqF+FCwaqabToZVO1VtJT4WPDTTDtuF/NH8DXZqhdhBEJvppLXZXsANrOiwb6lLugjiZLqEtFMzxRAjtULsJIjBrGHZ0ZD7GGLRt9eZboJVM31wkPFJGL2o87F3V8HqI7b2g4wzHH92psppRmdBI9w8Psg46IkpAOR9mx2ZrbsKVs1096hKeRgnANNImSO3JwSxmb7AqrXT2GG0AkhjJ9BSEBtk2nKQwW1/9CYfu3GY6ekpiBEldU9kVHZhjtvD675wmWnqK1g10zy0bZvzQ5Kc41/CMN4vcenlgSP1dBasToVnyXg3iiIhycv9bifb5iyz3YOd3oLV8wp3rOfn8LQXNMIpCM8X+eFhrygXtucx98LuCwgaTOJI5B/MO3QX9GucPmEqCb5OO07Q3QQxVtMLPaaOYPri/0uCsmRDsR+P52mslOCzfjWC0s2MR0mSbXjBrPIrCaIbK/xRtkoiv2o5+E8bobngFsJKkDmuKaL5eDwSheucm+mXESyiLJ2PhGc61xsFG30JQXeb5aHr1GyCbBR+BcFi7zbsFfoLLqVgOGraC53dVxBkollwHGgtWDwSdHeOQqPa6vXJSYZ7R8FN7TTjBmE8dVFQlQfYMxBP+flhYNcL4q7oiVEyzmKb6SxYOPeCOM0ERZml4w0PWLVz6Czo2pdrUI5qoch28yy+nGY0FvSsg6A9cnDExiBxxC5tz3WuKlZjwcAKlxMPB7WsiParBOdOVjPOaCzIUHCGgmwuu0ndqKa5oGsVL1LQdGrl2KFUVRJ8ch88C9a4uawQe86UEtx0+kjsE9uqE8R2g5vgJtkCgFBLcJA+ZeiHt4KyxwT+Zv56PAJ+UyxBHNZuvjrRLlhcCTpuYWzG05Nbgre/rmJrEJnBpnOGuA1a3lkwGG9Px/h4+1tcbIZKCS62HZ9kMqpd4kLQq9xecDN0bu7tlRKsDDtm6FuXgsVHusPN0FV5o69YLLtmyK8ETa9pp1dMcLB4haiLoewxKPhRuw+qLDh4B2j+8ueFoFcJvrV+9qKk4OB91sUQBzXLCl6Wrn6Cg+HscZX6OMdoKyir9NHDaNUSbBOUn4m6qk0yZ6yHhnIXxElm1iTofd//75+/hVJHFpc8MjxUqBVOGgTZ9z9+/+vbj9+UFawMWx7Vwrv5SvCjUfD3b99Ogvu+ZWpBw5bv73Krs2AwGfftUk8Ar42GxwD1FhyYMBG2XXeXf2ih7YI/fvzxn/9ypQWrDAuP3ykeO0yroPjz+2+HG0KFBTHDGU5knuFfOfrcfShofo7eKgsObHgRWI5meHb0/XN9Inaj4CdKC6LhVhpablDYvsQunE8/i0+mmgvKDKv7BonruNY1X0AQDZfCsxp4IMhUbzIVMayNJkPjo1mQsVD4am8TR2KYNhn6zYIs3+6ysaODoMzQrzdsSZBFZSh2egjKDHmtYVuC0cbWRnBQwqrWsFWw9CNNShQZ1Rs+WoOcBa4egmiY2veGoqWLVh8bmqaliaDM0AieE0QCd6iL4CCDuW0+LWjpIzjYwZxfZ+jGkDwY1YYaCWKGY24+JYgB6iQoM7yqUvZIkA31EhyMYXdp+EgwGOomOEggs9lZMGgXlAWqm6A0DFk3wcCRfkNzu+77op/iMkOvTfDoNzSn276v+TlWsD9lWLQI4havqeBgCqNjhi2Ch/Wnp+BifTJsFAzMs5/LtBMcLE4Zhg2C5/IcDhnzXpd9X/DzTGEjDXmtYMDOepbpxBq8t/KexQxKNDRiyJwbu4Cdq3PoOkUCM9b31f4Miw809Hh+Ixic9oYqPhaM9P0/Rt7f0PBa8Cq8oeWw/A1SHf9bgwOYYRR+CgaB+dlZZHpuvIWJUq90ehb5wNBxDd5k5zIWxEs93mzcxhAXWCV4sqtuEeUX6u3RC+op9LqqnwQNIbPY+U0BzAw8UWZr+Vylgm/++wnQMN3kks0+283Tw7PM23mk5c5Qh3X1mo5ZMsr5UP/KvOJ9KKuTDd+/mBdBEARBEARBEARBEARBEARBEARBEARBEARBEARBEARBEARBEARBEARBEMS/yv8B8pjIb3XgDj8AAAAASUVORK5CYII=">
            <a:hlinkClick r:id="rId4"/>
          </p:cNvPr>
          <p:cNvSpPr>
            <a:spLocks noChangeAspect="1" noChangeArrowheads="1"/>
          </p:cNvSpPr>
          <p:nvPr/>
        </p:nvSpPr>
        <p:spPr bwMode="auto">
          <a:xfrm>
            <a:off x="266701" y="-2278063"/>
            <a:ext cx="5076825" cy="5076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0" descr="data:image/png;base64,iVBORw0KGgoAAAANSUhEUgAAAOAAAADgCAMAAAAt85rTAAAAqFBMVEX///+zsrPMzMwAAADY2NjQ0NDk5OS4t7jS0tLU1NS2tbaGhYbHx8eysbLLy8u6ubqUlJSfn59nZ2cRERE9PT1XV1cbGxspKSliYmJKSkry8vIuLi5QT1CqqqpFREV1dXWLi4s2NjaamZohISEAtwBtbW18e3zAwMCQj5AlJSWtp62fmJ/p6ekAiQAAlwAVFBUZWRkAcQA0PDRlX2UApgAAKQBJW0lwdXAXyKo9AAAIqElEQVR4nO2dW5eiyBJGhSAFUq4qlqgpSrVCTVdPnTlzOf//n51IvJQXQOyetcisFfupu1c9sOuLjAxSpAcDgiAIgiAIgiAIgiAIgiAIgiAIgiAI4pLFYvFuWVYQBEVRiDgurb6v6Fex8n2Wzdfr6WQygTpGfV/hr+Giwgxmy5dlmqarJJmPx7ssyzYjSRnleQpLt++L/BUCFJwbvmEYoc19EedReZA7UWZ6h2hC9gorg1eOCEdLEUeXkiWGqO9KNCESb7AV3LgEfUV+loz2AFHfF/qzmFDafgqvsW3cwA2RHw03+Rq2moYYQMkNe44RhbeGlWN0UIxHuoZowR6zC2UnqTFER/8QYxmvYapjiBZksjjDEmBXa4gxxtVqFHqGeEjQMOx8AgmvNTwp5iKF9bDvC36Wk6BhYzOdGs2Kstf42E7jvq/4SY4lWq22NbyJu2Z6VpRrMRZTmOoV4jlBKZHAR95kiL8A7KiloVuIl4JGuAMo61tNpShK7DViq1WInyVaGWKnzJoNDY5LMbe1CvEqQdlMcfZuMTRwW9wYYgnpe99X3pEbQWymL7D2G5rpqU5jORiIvi+9G9clWglMYSlaDGWd5mG8hZUWK3EB85u+ye0VTO5n76s6jTa+nemxEu8FHzbTQ50KGWKqfoh1glUz3bcaGkYec67DSqwVNOwIYNxapRiiMGy5EhVvp/WC2Exn1UHGAzjHavb7dmilQRAD2sK2bbs4EsZvkCz6tmihSRDDwcm0cfa++LlQ7RAbBbFMx/UHGXch5ktIlF2JLYJGuG86yLgJUf4qVA2xTbA6yMgeV6lciUtVV2KrIO4DH5B0MeQGhsj7lqkFVm1FyH28++vQTGWIr2qG2C6IhitYtk+mlyEafevc80DQqE6FOxnizeQM5sqF+FCwaqabToZVO1VtJT4WPDTTDtuF/NH8DXZqhdhBEJvppLXZXsANrOiwb6lLugjiZLqEtFMzxRAjtULsJIjBrGHZ0ZD7GGLRt9eZboJVM31wkPFJGL2o87F3V8HqI7b2g4wzHH92psppRmdBI9w8Psg46IkpAOR9mx2ZrbsKVs1096hKeRgnANNImSO3JwSxmb7AqrXT2GG0AkhjJ9BSEBtk2nKQwW1/9CYfu3GY6ekpiBEldU9kVHZhjtvD675wmWnqK1g10zy0bZvzQ5Kc41/CMN4vcenlgSP1dBasToVnyXg3iiIhycv9bifb5iyz3YOd3oLV8wp3rOfn8LQXNMIpCM8X+eFhrygXtucx98LuCwgaTOJI5B/MO3QX9GucPmEqCb5OO07Q3QQxVtMLPaaOYPri/0uCsmRDsR+P52mslOCzfjWC0s2MR0mSbXjBrPIrCaIbK/xRtkoiv2o5+E8bobngFsJKkDmuKaL5eDwSheucm+mXESyiLJ2PhGc61xsFG30JQXeb5aHr1GyCbBR+BcFi7zbsFfoLLqVgOGraC53dVxBkollwHGgtWDwSdHeOQqPa6vXJSYZ7R8FN7TTjBmE8dVFQlQfYMxBP+flhYNcL4q7oiVEyzmKb6SxYOPeCOM0ERZml4w0PWLVz6Czo2pdrUI5qoch28yy+nGY0FvSsg6A9cnDExiBxxC5tz3WuKlZjwcAKlxMPB7WsiParBOdOVjPOaCzIUHCGgmwuu0ndqKa5oGsVL1LQdGrl2KFUVRJ8ch88C9a4uawQe86UEtx0+kjsE9uqE8R2g5vgJtkCgFBLcJA+ZeiHt4KyxwT+Zv56PAJ+UyxBHNZuvjrRLlhcCTpuYWzG05Nbgre/rmJrEJnBpnOGuA1a3lkwGG9Px/h4+1tcbIZKCS62HZ9kMqpd4kLQq9xecDN0bu7tlRKsDDtm6FuXgsVHusPN0FV5o69YLLtmyK8ETa9pp1dMcLB4haiLoewxKPhRuw+qLDh4B2j+8ueFoFcJvrV+9qKk4OB91sUQBzXLCl6Wrn6Cg+HscZX6OMdoKyir9NHDaNUSbBOUn4m6qk0yZ6yHhnIXxElm1iTofd//75+/hVJHFpc8MjxUqBVOGgTZ9z9+/+vbj9+UFawMWx7Vwrv5SvCjUfD3b99Ogvu+ZWpBw5bv73Krs2AwGfftUk8Ar42GxwD1FhyYMBG2XXeXf2ih7YI/fvzxn/9ypQWrDAuP3ykeO0yroPjz+2+HG0KFBTHDGU5knuFfOfrcfShofo7eKgsObHgRWI5meHb0/XN9Inaj4CdKC6LhVhpablDYvsQunE8/i0+mmgvKDKv7BonruNY1X0AQDZfCsxp4IMhUbzIVMayNJkPjo1mQsVD4am8TR2KYNhn6zYIs3+6ysaODoMzQrzdsSZBFZSh2egjKDHmtYVuC0cbWRnBQwqrWsFWw9CNNShQZ1Rs+WoOcBa4egmiY2veGoqWLVh8bmqaliaDM0AieE0QCd6iL4CCDuW0+LWjpIzjYwZxfZ+jGkDwY1YYaCWKGY24+JYgB6iQoM7yqUvZIkA31EhyMYXdp+EgwGOomOEggs9lZMGgXlAWqm6A0DFk3wcCRfkNzu+77op/iMkOvTfDoNzSn276v+TlWsD9lWLQI4havqeBgCqNjhi2Ch/Wnp+BifTJsFAzMs5/LtBMcLE4Zhg2C5/IcDhnzXpd9X/DzTGEjDXmtYMDOepbpxBq8t/KexQxKNDRiyJwbu4Cdq3PoOkUCM9b31f4Miw809Hh+Ixic9oYqPhaM9P0/Rt7f0PBa8Cq8oeWw/A1SHf9bgwOYYRR+CgaB+dlZZHpuvIWJUq90ehb5wNBxDd5k5zIWxEs93mzcxhAXWCV4sqtuEeUX6u3RC+op9LqqnwQNIbPY+U0BzAw8UWZr+Vylgm/++wnQMN3kks0+283Tw7PM23mk5c5Qh3X1mo5ZMsr5UP/KvOJ9KKuTDd+/mBdBEARBEARBEARBEARBEARBEARBEARBEARBEARBEARBEARBEARBEARBEMS/yv8B8pjIb3XgDj8AAAAASUVORK5CYII=">
            <a:hlinkClick r:id="rId4"/>
          </p:cNvPr>
          <p:cNvSpPr>
            <a:spLocks noChangeAspect="1" noChangeArrowheads="1"/>
          </p:cNvSpPr>
          <p:nvPr/>
        </p:nvSpPr>
        <p:spPr bwMode="auto">
          <a:xfrm>
            <a:off x="419101" y="-2125663"/>
            <a:ext cx="5076825" cy="5076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2" descr="data:image/png;base64,iVBORw0KGgoAAAANSUhEUgAAAL8AAAEICAMAAAA5jNVNAAAAwFBMVEWzsrP////MzMwAAADZ2Nnl5eWHhofR0dG4t7iysbLS0tLLy8u5uLnV1dUAswCEg4SqqarCwsJ9fX2npqff39/4+PihoaEQEBCLios7OztKSkopKSmYmJhjY2MVFRVwcHAhISElJSVYWFgzMzNERESTkpNqampAQEB1cXVISEg3NzdVVVV3d3cAUgBfX18TExPv7+8AogBKQkoAgAAAOQAApwBnYmcZABkAEgA4LjgAFwAAXAAAkgAARAAALgAfAB9DQhK6AAAT8UlEQVR4nOWde5+yuJKAAyKE2wBiIyreRY+t291z5uzO7p69fP9vtakkKAgqlwTf+W39MzPvzMSnkqpKJRQFUl7KB5Of4dhVgwCbfhhFUaqPVovt7LibryeDT/v1KJIEAeDPz89wOByPx5oROMiPkjT2RqMLAO4/AfClrH7ex7+db5Y1EJ/LMngTv79uzDpZb3afx9l5u1itVpfL6MKW4OMt/Pds38v1Zj7f7abHExAeViPP0+M4TZMoCn0TYYyRaZo+EfIXRAQ75on+v+9YgoxfT4hEgEgYnYIQXnDZJEnTONZ1ryigW+JfqAFe+l8CxC1/GTnoToAamDNk/aF4XpzOYJR170sA/HOqQZwpYFLxqZC/hDD3oIX+TAU98d7iBcDvjehPX/D9CuSEGhGo8UgJL43oEkz6XQL0TcCdmCqweKYAF1DigQ6xz5agVy9AS5h4HFE3mL3mpwYWJnGVCl7kH2GY7x63Y7SmhoP9Hfzy3K+xBEwHkkGUVPBS3LcXcH4CRK33O6qrwAMVfH/fayAC/hVlxotiGKqpwp0heQlm0WDUzxKgTcaPHJYHjJooQFRIiovgpcif0iXoxQvQ/MqPnLR2GCpIeGdHoTPqLRDl+RFO1g3CUE58EpAKNhRSL9jIXwK0y/GTMET34s/aYegqZpTTwIt9pycvKPITYeGjQRi6SpjXIHJC6gVLVTL/5x0/D0NpCwWwn+bc2OxlCdD0jh9hHoZaKEAcIb2uQRw60VG6F6DjPT/i2dChWRwta0DcONsLeuUnYWhJw1CrFchp4MUm94K1NC8Af73nz7KhafMwxP738LoGEebm6EnyAkSOrocKTBqG5m3CEJUsmoIbR3QJdnKWAM2q+dEXnbaknROABmxPJltBtgRSvAD4KxMGng3pbVcAEiPuxoh7wbchgf/8KOHhYajkHPWFOzKxoWwJdOFeAPxf1Yg4oYeybXsFsi05DskJjy7BXPQSoO1D/iwbOprtFeBuQGzoGogE8389nWF6sbYJOywBSvhWgHggWgtdArR4yo9pGJokXRQwmRuE19QkFugFwH9+EiTxqvmpsiTUDYgNIRzRjXFnieM/POfPwtClkwLEDZgNZfOhi+SfPWXjYeirEz83oojMR/RJA5GgJUCrV/wknaGLfuqmADUisCGEuEn2xY+wSbOhXct07iqJB+nEzQtcEfwkJJxe2razpWGodTrHxYTbogjGE+YFwL9/7ZuOiDCEqBGRdAJle8G88xIgckI61qDCLAw1vNwqi5l4NA6J8oK6/CQM0d9rfLlVEp/4cQgDRjQ72Wnd+D1yzqo1qTwban65VRqI5EQR/RsBS4D0uvxk7cWEIWpENJA6LBBNO3gBInb9Wdeo8bb15dadhDF1AtzZC4B/V9speRhKu3oxgrSUPTzu6AUobcKPHJ0l8d1XgGwGPhvywOakJX/SiD/LhiqP/E0l4gokzAtaLQHwz5uYAw7pHftZhAL8YJd5QZslQFFDfvKr9FZzZ4rQgIvDvWDcin/T0B3ZoUxEGMoJ84KkDf+6aThhG8+kzR37Q+FecGzoBa34kcMe8+oC4uhVcKslaMefhaEOl1sV0sYLgH/ZYhpxuKGXWyL5UQsvAP7vVmbAwtC+y+VWWXBCl2BfewlQSByxpRnTbGjTPZ0rKMCfv9Vdgi78PBvqdLlVMSpbgs96SwD8g7ZhREYYahiIOvEjzCoOVmIVIEuwqesFyO/Cn2VDj26wWw+L6npBR34ShuhFwklsGLp6wcsl6MzPw5CAU2VRsMm8IJLOz7MhsekculbDnIZP+c3O/NmhLBauQI29QAQ/CUOsfFhwGIKKKuoFp8degJAA/uwU3v1yqzSwuXjuBWL4ye/QW/3ul1vlkZkX7B+8IIGwEH6y1GcpYei2F1QvgTB+HoaWwsMQeAHdjmdVXoAcUfyI196KuNy6H/mxFwjkz66oO9+xVw7NSpJKewEKyB+LWnIehoRcbt0PzQtiwip+cb/CSm/PwgbMCfeC81AiP9GAhqGpyMut69DmV9kLKL/I5BHTtGvdqWTikThpKSMSzp8dyoRebmVS9gJki+bPysA9CWHougRXL6D8vtjfwNFSxqmSD869wOf8qnh+8hssDMkwITia5fYCZEjgJ0LD0FFGGCouAeUPJfwGDUM7KWEIDhx0CQ6E35LDj3j1ueDLrUxYINoRfhd2BBk/wcOQ8FMlFZ5UqwrSZPGTMERDndg7dib8wfdgYEnkJ9kQPZRtRcfRrBSTiI3G8vgRD0N7oUNifrVFJZDMzx5Oz8WFIYwT9rL34BRR/iEECVGjl4WFoW9BYQijeMroZ76l9sGfXVGLOFU65mWT0RuG2g8/wiHda7pebmEcLrjRHxyL0HP+H9n82aGs0+UWRuwFe+JLo8BSmVz5U2Gs1WLSMNT6cgs74YqHnGNiZ/Sq0Rs/fymuXckEdrKpH5yp2b+Bn4eh5nfsGPurJYNfrgI3R5/xfwwknfXuQHg21MiLidWf+dSfcobDxeqTP8uGRk6938LYwcmKh0uSQxmGei/98pNTB/XBLX2XhMoDcPqv4tUx64lzTNQyPBHInB3KLyfHLaNlfjg5LQ4XPY3CkHWBuTb8CKNUXy0Wu2t+Q6weu5X0b+Dnh7KCTJZr6Hcz36yrehDNylb/Tn7E30etJ9NKq38rP3JgI5ied896Ui3ns1Hq28ZT+DfxUwsaaa7r0k5bIXQVinV95OkpbT/k48BwXesle8aP++aH+R9lcEZZXmNX8Ld/SbMbfzd5G7/3F+fXxfEjyi+iHPv/EX/cld/4y/IbhqUGgY8zfvOvw28Yru34o+08iwBv40+b8pNZd3F0OZKTzPmSOMEx/svww54WJCOold3qoQ3/rBqfaY5/0jt/Uo+fzLodRBeSdG9mehhAVsH/xTzK8X//gvwE3SAGM1sONueR7xhWIbEwlmGOf9kr/9dLfmLrQeTtwdZHYWBb5ZzIGPgZv48+1m175YjnJ8HR9nWoZzx5kf0wCy3wK78Gv2FZAY7JyXFyvESOWzHrORmY6o1/825+EthVlBxIiDkeEhy4r5PoAv/8RedJsfzbAj8EdhIdp+QcvIixbVj1ItMA/Rr8QTg6k/PiWQ8NtyY647/mD4R/J+cRWw1+Z7CcjULHem7sVfxOjv++AVl//OagjrGXxX4j//nGbyS75uwgwSDI8U/lFKw94Y84v3dul0g7N/4QKce38a++Hl+uPRPE+SeUf/8ufuuwaMfvT+wc/0lG3bVMfiNcqjn+Rw28xLPf8y8O7fijtVHkF/36TaWYjsOv0LvyJ3OX8n9T/scNvATzB4F5x7/qxr/M+Lu0GGvAb5f4W8VPN93l+bd98dsG5w85/9el8UGeZNkonn5aGX/UI7/qduEnqaqFowPZbU8rNoC7pvxfLxpgCeM3NOK/pzb8BF0NvRPNsp1rls35XzQgE8fvapjx+w3sn8DaTnxYDiZ7cqQsZNk98yNNc8wm/HBX6ISrEz2XIaOUZXP+lw3IBAmm/Ps8/+P4T85lth+f14PvLx0F1eeyfvlNR9OCOvz0xi2FR+/TUWSrj89l7oby12hAJon/cM9/u3Gbf6XIenG4ufG/bkAmgD/QNNvEcJFpqpw/n79BaPe982awPnt+YNU4Drtzyl+vAZkQfrXIn+X/Bjm9o2RBcPaXqPLG7VfgtzXNKPAbo60LV2xBciFn2M0hdZo9QL3x12pA1pXf0DTLxFAKhzi/fgr8Edn+5+fYtxtdoLyD3yL8KM+vwqu750vperk2/47yj+o3IOskrqa5jB9zgCAJXlc5/Cr8ZPvStCJ/dVlSI/6kL34I/5qGMVSkO52wK/hrN4DrwB9054cUOs//+dfhB3Q78mYDu4p/Lbr7RAW/DfwOJmvObp+aoNskzn590+KmMj80QPmUrgCE/8b88BjP8b2v3a04K88/hcpb5QO2xKlsfmQ144cnG3YYb3d3hWZlfuUDxvyUzQ/4WlCLH9J9P15UfVhwXcGvfEBJQacu5y/FxLX4wWACFB92Fejzs06yDLWCX/mB/17sWzb3/MFLfngUZqaLfVVl4mwVYfU+y3CJ4ceUX/mBtdpLvEW58s+LNnxFt8zk8LmsQP9ePDpA5viVn6VcBUz1Cb8RraoMZjAhB8gnJxl3f+NnCkho/5HxW0/4rVmZffqVEmt/mtxZhF/P+JUhKCDpjV3Cr+X4SyDnAvo35NRPzu3V/Aq8iCTtJghn/Jvn/HAKq/sY2zoV+LkCUlaAuy/nv6dj/OuZHqpNTmHA7+X4FXiVUM5dLst+HvJv4YJNbfosGNymwK/Au6hSHmaw7CfjL91aPbhgq8E/KvBzBST4gJbxw0bjvmZryc8UEP44jx2++uBX4KUq4c+DM/ftgV+BfhaiW09k7iuY/1zFL0UBi/PbovkvZX6mgMiSpqv5E/6lfH4lEKzA1fx74legJ5bANlY8+RTOvyV2XskvWgHtxv/dC78CXeFEdfC5mT/jn/TAr5jiFLhGT+Cf9MSvQF/Q7t97ofyaGH443BtWcD09W1/P+IUpcIs+nH/ZnN9QgwAno7/9/c/r0z/Gf3jMTy/mBCiQ5Z4d+I10+r+Dwf/89z//+K/f6/Mr0KCj+7vNWMvzw0GlOf/f/vH7v/7GpAG/kghQIG8+7fn/5bffyvyLV/xCFLBy/IFo/sVzfiXtqkBh+hn/pkd+hX52qkP3GNMq8c/75O+oQHH6BfMf4Kt8r/gV2ty5bVdY0307Pzxgattd+276Gf+uZ36oUOF9eRs+I8hlboL4f/+jyL+tww8lBrACpuOYzTSwqvg/2/H//sc//3Pw538cbvnPqi4/XYFJiM1AxQ0UyCWeef5pc/7Vv/9j8Off/y0xbfd2+dWAH4osoacqsWe7thHdG38H/viQOqVLuib8TAGfVVHhWlZUgc/4jy3y56r7ReA/1+XPK1BLgyr89vyVOjXihzpjeFDPuNQXnmyWbf/Kv2/31kWZ/9KIH140GcwzBTQ3QI9VMLFRhc/4T4L4jYb88KZDTgFNM0CFsg7kjyonP+OfCeSfNeH/AAV2Zj4uqoEDOpg3dtPEj+ihfuCd/MrHvqQAMSSiA0ashxLCjn2/Z8njHzXlZ6US06qdSXMNy3IrkMv85/fxKx9QvzY1qxSoI8L5Tw35lR9Q4Fi5AnX5t+/kV37gCfS+pQJYNP++MT+r9Zi1U4Dyt3zrkUPfHrK25Gcr0E6BTvyGHQSBn8ZZ+QTwH1vwK8M5e1B/u9dvxN/yrU00g+A3Wa87818rDRor0IHfCAdxFPpmIoCfKbBtrgD92kzLtx7DJXRMxEX+aTt+ZfzdRgG3Gz8kKIL4Wa3Hl9NMAcbf8q1NsfxMgYVTuB7vn/+zNT9XADdRwPqV+BU3K5WorYBlAn/jt06v/Bhjp8i/68DPaz2c+gp05Hf8ZDRbLxm/0Z1fsXiphPks58+JQfnbtT8k8X9J7OWS0Psr23Vtw+vKz1ZgVXsFuvCr5ipx3KzGzNaE8PNSiboKqF341Xx5nD3UhPBnCpilq84qsU342p6Q9pOcf96VnykApRIvD48C+W1XGD+v9cDly2aZ/GNx/LzWA9cwocA0xfAbw+FYGD+r9dCJD7wyIVH8tpbxb0TwMwVi/FKBAAma/yHl10Xx81IJbOLnCjD+zu1XifcK5s9KJV4o4AjiH17514L4s0oDE8nnp9Mvmv+mwJMVcOjXkjvP/1AGf1Yq8cyEhPBD8JHBn1UamPghP6b8HdsPG0NJ/FmlwWMFRPCTrTfjJxO2FMmveC8UQN35ufXI4c9KJUp1A8L4bWsok/+FAiYKu87/sMj/LZiflkoMwmoTshh/4/bPVfiy+FmpRPUKGJ35x/f8E+H8VIF1pQJqR347hy+PHxoKDdZ+hQJ2N/4CvkR+6Eg1WFYoQPghz6vZfrskBXyZ/LRUYl5WIOjAb9/hA38qi58qsPPv68c68NvGcNgj/0dWKuGI4Wcpc1Eo/0AO/63WI6+A05K/ZDsgllx+Wm3zWVSAHA6SFvy3nCEnhq3K5WdtMQoKIET5o0b8tqqV6cfkj1UjkcmvfECrlinOKWC24C87LhENrtANqH+WyH8rVnFa89tGheUPXcC3EBteHj/r67G/KkDSH5Q24a80neHYANux2Sd0bZn8rNLglJmQyvnDevx2VdDkk+/69Ft6u7EilV/5gdfF95i1P4H2sbX5H9Azx7XZl1Bj8gty+XmxCijgwvZF+f3X/LZaSU8n3zAS2iLlpCny+VlfjzNVwKnJb9tGld2TsAOTb/l7OvkhG182vzKccAXgw5U4fslvV8cc7rdWwHpdnIdKT/zKEEoleF+PV/z2I8Phhh+sKP3auY4un58Vq7CuEpTffGz1VvXU85ip6qw3UJIbvAf+a6XBU/6HVj8cU7snbruj9KOf/Nh98POuEg7nR03gh5phA73L6c/j4tC98F8VwHDFiO/Z1cczT+FJwE9YM6+pfT9yP/ys1mOFS/z2Q5sfa5ZK4UnMidnXozdmeeCe+LNKA+B3ruzEasrw47EGX5y1GbzhosM3p/+oGLcvft5VIs7xu/nbKEKtabT7j83JaSNlOzoO7kPme/iZAvvi/JdE5eSWETjJZZs1JJs9oO+Tn1UaDJ60r4MJt1zVMUN9ccr1UrtojwftkT9TILDuvtlqWZbrwscFo/Rynm6KDewm0c+zMfvk5wocRp7n6boeg+je6HL4ms2ruu6tt4kzfDFkr/ys1qOGzGcX33g675n0y89qPZ7I8eBFwXhYFSmrpWd+5SNdbY+7HXywe71cTr43u+Psi0CHKNB+PupzZ/J/rG03rxUi4gAAAAAASUVORK5CYII=">
            <a:hlinkClick r:id="rId5"/>
          </p:cNvPr>
          <p:cNvSpPr>
            <a:spLocks noChangeAspect="1" noChangeArrowheads="1"/>
          </p:cNvSpPr>
          <p:nvPr/>
        </p:nvSpPr>
        <p:spPr bwMode="auto">
          <a:xfrm>
            <a:off x="114300" y="-2735263"/>
            <a:ext cx="4114800" cy="5705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5" descr="data:image/jpeg;base64,/9j/4AAQSkZJRgABAQAAAQABAAD/2wCEAAkGBxQPEBUUEBQUFBQUEBQVFhUUEBgSFRUYFRUYFxUXFRYZHDQgGBwlHBUWITEhJSkrLi4uFyAzODMsNygtLisBCgoKDg0OGgwQFCwcFBwrLCw3LC0sLCw3Ny83LCsrKzctMCwuLCs4NCwtKywwNzQ1LC4rLi4sKys4NysrOCssK//AABEIAPEA0QMBIgACEQEDEQH/xAAcAAACAwEBAQEAAAAAAAAAAAAAAwEFBgQCBwj/xABQEAACAgACBAkFDAYHBwUAAAABAgADBBEFEiExBhMyQVFhcYGRIjOSoaIUJEJSYnJzdIKxsrMjNEPBw9EHNVNjg5OjFVSElMLh8BYldbTS/8QAGAEBAQEBAQAAAAAAAAAAAAAAAAECAwX/xAAgEQEBAQACAgEFAAAAAAAAAAAAARECAxIxBAUhMqHw/9oADAMBAAIRAxEAPwD7jCEIBCEIBCEIBCEIBCEIBCQTK7E6fwtR1XxFIb4vGKX9AHP1QLKEztnDCjI8WmItIz2Chqt3Qb9UHtzynJbwstPm8OqjptvyYfZrVgezW74GthMNbpvFv+1rrH93RtH2rGYH0Zx2myzzl97/AOM1Y71r1QfCBv8AE4pKhrWOqDpdgo8TKqzhbhAM1uFo6aEfEjb11KRMU9VFJ1mFSHeXbVVj1ljtM9jHKeQHfoNdNli+kq6o7zA09vC8fs8Pc3QzGute/NtYejOO3hNiW5KUV9rPefDJcj4yoXjm5NDDrssrQH0WZh3iMXA3tvamvsV7vWSv3QH26SxT8rEMOqqutB61Le1OSzD6+fGNbZnvFl9li+izauXVlOldEZ8u609S6tY9ldb1z2NC0fCrD/Ss12755MClCYStsl4hHy3JqrZl1BPK8J1UYmweYbHZ7uVYF+yMSdTLrEvaqggyRQo6FAA8BFjGVl9QWIX+LrrrejnnARhdK6RGXmivP7oA1+7iPJl7gOEB1lTEpqMzBRYja1RYnJV2+UhO4ZjLPIZ5kZ8E4NPPq4W5hsK0u4PQUGsp7iAe6BvIQhAITk0jpKrDLrXOqA7ADtZj0Io2seoAyot4YVDzdeIs281XF9/6YrA0UJkbeFd5P6PD1qMt9mIOsD8xEIPpzjt0zi3zzuRBzcThwpHabGYE9eQgbqIxWNrpGdtiVjpdwg8SZgbeMs85de/bcyA9q16q+qcR9z0n9ijfZDH95gbe7hZhV3WGz6Gp7h6SKVHeZx2cL8yRXhrT0NY1daHwYuO9Zm1xWtyEtfsqYDuZwF9c9hL25NIX6W4If9MPAtLOEuKYeSuHqP28R6/I+6cluOxD8vE2ZdFapUPELrD0ooaOuPKtrUdC0lj3Oz5ezGLocfDtuf7YrH+mAcu+Bx34RG2252bc87rGt2/4hIEXXjaVGVbKcvg1DjCPs1gmWteiKF28UhPS44xvSfMztUZbtnZAoxc7cim5gecqtWXWRayn1Ri4bEN8GpB0mxnbvUIB7UuGYAZk5DpJyErMRwiwtfKvrJHMh41vRTMwIXRdh5d5H0VSp+MtGLoav4Rsf59r5eiCF9UqcRw1pHm67rOvVWte/XYN6pWX8NL2z4umpOgs73d5UBcuzPvk1crY4bAVVebrrT5qBT4gTpJ6Z8yxHCHF2b7yg5xWiVjxILeBlXiWNnnbGs+e72epjkI1fF9Pxen8NUSHvqBHwQ4ZvRXM+qVGJ4d4ZfNrdb82rUHb+lKnLunz85DYN3ZlPDNJq+LXYnh/YfNUIo5i9pY96KoHtSnxXC/GWftQn0VSr631j65SM085SavjDsVi7LvO22WdT2sw9EnL1RK0jmAG3PYMsj0joMYqxirCvonAXTLYipq7TrWU6vlHaXrbPUZvlAhlPzQeeXGnf1W/6vb+AzG/0d/rNn1f+IJstPfql/1e38Bmo5323kJXax/8MJUY7GPxmJusO08a9ak/BWs6mqvQM1Y9pnPxxZilSF2GWtkQqpntGsx58tuQzO7ZtnqkeXd9cxf/ANmydPBwe9am57EFrdbW+W335DqAgIGDxDDfTX6d/q8iNGiWPLvs7EVEU+KlvaljdaqKWdgqjeWIUDtJlZZwjw45NnGfRI1o8VBHrgOXQtPwlL/SWPYPRY5eqddGHSsZVoqDoVQv3SmPCFm8zh7G+eyoPZ1j6p4OJx1nJWmodatY3cxYD2YGhni2wIM2IUdLEAeJmdbReIsz43FWEHmQivLqBqCnxJkLwZpz1n1nb4znWPpHb65FxYXcI8Mn7VWPRWDafYBynFbwtXdVTa/QW1a1PrLezOqvRtS7kXv8r750KoXcAOwZQYpW01jbPN0V1/OD2+BJQZ9xiXw+Ot5d5UfFUrWO4out7Uu8RiFrGbsFHX+7pmfx/CTmpH2m/cP5yLjxbwaXlX262XO5L+1YxnLd7lq2Lr2n52qviB/OV2JxTWHN2LHrP3DmnMzSK7Lsf8SutB83XbxbOcV17NyiT3/unhmi2aFDGLZoM0UzQqWaLZpDNACQAE9qslVjFWBCrGKslVjFWUaP+j8e+rPq/wDEE2Gnv1S/6vb+AzI8Ah76s+r/AMRZrtPfql/1e38Bmo5321UJ64s9B8ISow9B2ud2eIxB8b3M6+D65YTDgbhh6h7AnBSfIfrsvPja5lpoZcsPSBuFNX4BAo0UY3FMbNtdRZa15hqHUZ/nFtYZ/FAyyzOdzXgq13IO0+UfEyk4IDydu8IoPbmc/umhJkUTyTAmeSYATPJMCYnEYha1LOcgIUwmUektPqnk1ZMfjfBHZ0yr0rphrvJXNU6Oc/O/lKlmkXDMTiWsOs7Fj1/u6Jzs0GaLZpFDNFs0GaLZoAzRbNIZotmhUs0WTAmSqyCAIxVkqsYqyiFWMVZKrGKsCFWNVYKsYqwi+4Cj30/1f+Is1unf1W/6vb+AzK8CB76f6v8AxFmp0+2WEvJ3DD2/gM1GL7byEISo+Yr5p+24+28uNFj9BV9DX+ESmL50MRzrYR7REutGjKmr6JPwiBn+Cm5894OXgzD90viZQcFm899K3qssl4TI0kmeCYExV9wRSzHIAZkwPOMxS1KWc5AeJPQOuY3SWkGvbNtgHJXmH/frhpTSBvfM7FHJXoH85wM0iyBmi2aDNFs0ihmi2aQzRbNCpZotmkM0WzQJZovOG+e1WRUKsYqyVWMVZUCrGKsFWMVYAqxirBVjFWECrGKsFWNVYFzwLHvp/q5/MWaXhEM8HiB04a38Bmc4HD3031Y/mLNHwibLB4g9GHt/AZqMVvoQhKj5cBlhT9AT7JMvcD5qv6NPwiZ6p9bBgnecLn41zSYYZIvzV+4QMxwWO2/P+3f822XhMoeDWx8QD/b2fm2S7JkaSTMnwh0lxjainyVO35TfyEt9PY/ia8hyn2Dq6T/50zGM0ixLNFs0GaKZpFSzRbNIZotmhUs0WzSGaLZoAzTzACMVZBCrGqsFWMVZQKsYqwVY1VgQqxirBVjFWECrGKslVjFWEQqxirJVYxVlFpwRHvpvqx/MWaPTy54W8HcaLAfRMz/BQe+m+rH8xZodNqThrgN5pcDtKmWM1u4QhKj5QjZYHPowmfhVNNRyF+aPumVD62jcxz4EnxpmsVcgB0ACBkuD+y7Eg82Is/Nsl2TKHQbe+sWP7+381/5zt05i+KoYjefJHa3/AGzPdMtMzprG8daSOSPJXsHP3mVrNIZotmkaSzRbNIZotmhUs0UzQZosmAFoAQAjFWQCrGKsFWNVZRCrGKslVjFWEQqxirJVYxVgQqxirJVYxVhEKsaqwVYxVlEKsYqyVWMVYRYcFx76b6sfzFmi0qcqLPmEeOyZ/g2PfR+rH8xZotIDOsg9KfjWaiVtoQhCPkNS5aMA6MB/BmwmRX+rf+B/gzXQMXoc5Y3FD+9tP+pn++cvC7E+UidALHv2D7j4x+jtmkMSPlWHxdD++UWnb9fEWHobVH2dn7pmtxxM0WzSGaLZpGgzRbNBmi5BJMlVgqxqrAhVjFWSqxirKIVYxVkqsYqwiFWMVZKrGKsCFWMVZKrGKsqBVjFWAWMVYEKsYqyVWMVYQKsYqyVWMVYHXweHvo/Vm/MSX2kvN/4lX5qSk4PLniXPxaFB2bM3ckDPpyTd1jpEutJ+bGX9rQPG5JpluIQhA+Rr/Vv/AAP8Ga6Y7D/1Wv8A8ePyJsEbMA9IBgYTDtq6TxOfMWPdq1tMtdZrEnpJPic5e463V0jjD1Pl/wAuhmcLTFdIGaLZpDNPMiie1WCrGqsCFWMVZKrGKsohVjFWSqxirCIVYxVkqsYqwIVY1VgqxirKgVYxRBVns5AZkgDpJyEAVY1VnjDk2eZR7dmw1oSp/wAQ5J4tLTD6CxD8oV1D5Tca47UTyfbjE1xKsiy9EyDsqk7gSAT1Abz3S/o4Mp+1sss6g3FL4JkcuokzxpPCrQ1SYcCkWM+ualVWbVXPItlnv588+uXHH5Hfx6evl3cvx4zVRm+rrcWypzvdlhkHabSGy6wDHYCnj7AnHBSVJ/RUu6nLfq32KEbfzKZ7Iorfbk1uXOTdcezPNz3TqwmIyvRnVq01Hya3VrLFsslWtjxhOw/B5prxx4vxfrPb8ru48Or49nVffK/2ftc6O0emHUhMzrNrMzHNmbILmT2Ko7AJOkeQPp6Pz642o2WeaotYfGZeIUdvG5MR1qrSxwegrGdWxDIAjBxVXmwLKc0LWMBmAcjkFG0DaZHvNDCEIHyXBJ/7cgP+5KD/AJO2amjkL80fdM1hB7yX6ov5U0eCP6JPo0/CIHzHhC2rpDFdZPrwyfvlEzS44YeTj7+tl9dKCUwExXWegBParJVYxVkEKsYqyVWMVZRCrGqsFWMVYQKJ7VZ5ZwvKIGe7M7+zpnfhNG32+bpsI+My8Uvt5EjsBg1zqsYqy8wvBK5sjbbXWOda1Np7nbID0TLbDcFcOnLDWnptfWB+wuSezLjOsalgJ1VzdviopsbvVQTLPD6GxNnJp1BmNt1gQEc5CrrN3ED9829NK1jVRVUdCqFHgJ7JylxNZrDcFD+1uJ+TUgQdhZtYntGUtMLoHD1EFalLDcz52t3M+ZHdGtpWrPJW4w9FSm3xKAgd5Ej3Rc3IpCDputAPaFr1s+wkSo7p4tsCDNyFA52IUeJnJ7ksbzlx7KaxUCOssWbvDCCYWvDut4UMazm5cmw8WfOeU+ZzA8oZfFy3EwHV4rjPMpZd0cXWdU9lrZV+1PWI4N3YrV41K6wpJUvY9jgkZENXWQpGWXwyOqbOEJZLMvpncDwRqrGTO5HxK8sOncKgG8WMt8Fo2qjPiq0QneVUBj2tvPfOuEKIQhAIQhA+WaPGeDrHThk/LEvNGH9BV9DX+ASn0OM8NT9BX+ASy4PvrYTDnpw9R9gQPnXDeorpC3P4S1uOwoF+9G8JTKs+kcNeD7YpVspAN1WY1ScuMQ7Sue4MCAQT1jZrZjBNgrVOTU3A7suIsP3LtmbG5fsSqxirLfB8F8Vb+yFY6bXCeyubdxAl5g+Ao2G69jt5NSBAeos2sT2jVjF2Mfu37J0YPDvd5mt7OtEJX0z5I7zPoeB4NYWnIrSpYHMNZncwPUzk5d2UtxLjPkwGF4JYl+VxdIy+ETaw7UXIe3LnC8C6httstt+TrcUndqZN4sZeYjSFVZ1XdQ3xc83PYg2nwi/dzt5umw9dmVK9+t5fsxia94LRlNHmqkTrVAGPa28zrnCar35ViVjorTXcdjv5PsQ/2Ujec17Tz8a5ZT/h+b8FlR6t0nUp1dcMw+CgNj+igJnn3XY3m6W7bXFQ7gNZvFROuqsIMlAUDcFAAHcJ7gcPue5+XcEHRTUAewtZrZ9yrAaKq3upsPTazW+AYkL3ATuhAgDIZDYOiTCEAnNpKzUpsbLPKpzl0nVOQ7906ZxY5wzJUCM2dXYA7QtZ18yOgsqr9qBpdFaXosC1pZ5YUDUsBrtOQyz1HAY7t8tZjr6EsXVsVXXoZQw8DJw2Htr/AFa91A28W7cdWegatnlKOpGWBsITO1adur2YijWGzy6Dn2k1ucx2KzmWeA0zRiDq12KXAzNZzSwDpNbZMPCB3whCAQhCB8x0QpWioHYVrRWHQygKw7iCO6WHB/8AVqx8RSn+WxT/AKZb6R4LMbHfD2Kgdi7VvWWXWbaxVlIK6x2nYdpJ55VYbQmOw7ELXRZU7liBiWVkZjmxGdW1SSTlvBJyz3AO+EfVobEvympqHVrXt/0geuddXBqv9rZdb22cWvZq1aoYdTZwKbEYyusgO6qTuUsNZvmrvPdPdXG2eaotb5TrxC/6mTEdYUzUYLR9VAIprrrB2nURUzPSchtM6YGaq0JiH5dlVQ6EU2t3O2QHomNv0FRTW1l7W3CtGZuMsIUhRmc6kyrO7nWaCV3CIe9LvoXJ2Z7AMyPDOBSaD0WtNIGoiE5lhWoRdZiWcgDYBrE5dAnq6vVOUsKj5I7BOTHcodkDnhCEAhPF1qopZ2CqN5YhQO0mcv8AtEN5pXt60XJD1ix8lPcTA7YTiyufeUqHVna/iclB7mgdGI3nda3p41tZf8vkD0YEtpKvMhW4xgcitQNhB6G1di9+Ujjbn5KLWOmxtZvQQ5e1OxVAGQGQG4DYB2CTA4vcJbztlj9StxS+CZEjqYmdGHwyVjKtFQc4VQufWct8bCARuFUlhlzb56pwpO/YPXOoFUGWwffAbOTGaOquGViKwBzGag5EbiM9x65yY/hBTSdVnUPlmEz1rD82tc2beNw55V3adts81S2XxrW4lT9kAv4qN8CxRbaDlRe+Q+BaTiKzn1seMHYHAHROi3hd7mXWxqBF/tK7Ay96Nk+fUoeZx1us85cVHxaV4od7kl+8ERPEUYY67aiMcl4yxs7G27AbHOs207s+eBrP/Xuj/wDeB/lW/wD4hPievif92xH/AC1n8oQP0jCEIBCEIBCEIBM7wpxXGZYVfhrrXZc1WeWr/iEFfmh+qXWkMYtFTWWZ6qLmchmT0Ko5yTkAOckTJYVW8p7cuNtbXsyOYBIACKedVUBQefLPeTAbobGag4mw+XWNme+xBsDjp5s+g59WfnHaQRW8t1BO5c83PYo2nuEMRh1sGTqGyOYzG49IPMesQw+GSsZVqqD5Khc+3LfA5/djv5qpjs2NZ+hXvB8sehJ4i1uXZqj4tSAdxdsye0BZ2QgctWj61IbV1mG53JscdjNmROqEIBCE8XWqilnZVUbyxCgd52QPcFGe7bKx9O1/slsuPyFyTtFjkIe5jE2Y7E2bBxdK9WdzZd4Cqe5oF6KsuUQPWZw2cIcPWcqzxrA5EVqbiD0NqAhPtESmvwaEa2IZrANpNz5oMtuepsQeHNH4VjYMsNVZcANnFV5VkfJtYivu1oD7tM4izkVrUOm19Zh/h1nI+nOR8M1nnrbH+SrcUnopkSOpiZc4fg5ibOWaqR33vl1jyVU97S0w/BGgeeNl5/vX8jvrQBCO0GBj6HpqJrpA1htNdFZsfbzmusFunaR0y1w2icVbyaRWM+VfYFzHSqJrHubV3TbYbDpUoWtVRRuVVCgdgEbAzGH4I5+fvdulahxC+IJfvDCXGj9DUYc501IrHe+rnYfnOfKbvM74QCEIQCEIQCEIQCEJW6e0icPV5GRtc6lQO4uQdp+SoBY9SmBT6axXujEcWPNYdgW6HuIzA6wikHnGsw3FDPEThaBWgUZnLMknezMSzM3WzEk9ZMdAIQnFidK01nVZwW+IgNj+ggJgdsJUPpSxvNU6oz5Vzhe8ImZPYSsQ9dr+dubLLatQ4hPEEuPTgW2KxtdOXGuqZ7gzAE9g3nunDZpkt5ml32bGs/QJ36w1/BDOLBrUGIw6cY+eTcVWbWz+W4By5+UZb4fQeLt+BXQCN9r8Y4P0Vfkkb/2g3QK97L7OVYtY+LSmbDqNj559yrOZ6aa3BfJrPgmxjbYfmaxLdyzW4bggn7e223pVTxFfcE8vuLmXWB0bThxlTUlee/UQKT2kbT3wMTRgsRd5rDvkRsa4+507CCDYPQlrh+Cdjbbr9UfForAI6jZZnrdyrNZCBU4Pg3hqiGFQZxue0m5x2M5JXdzZS2hCAQhCAQhCAQhCAQhCAQhCAQhCATGW4r3Tc15P6NQa6c8stTPN7ftsBz5ataHZmZbcN2YYG0I7VljVXrLlrBbLUR9XMEA6rEZ5c8w7UU6wVybrABkjFr2GWWRSkZhebkqIFtZpurdWTaeipdcZ9BfkA9pEQ+PvfkJXUOmwm5sufyFIAP2jOnDaLxNuWpTqL8a5xWMupFBbuIWWmH4Ik7b8Qx6VpQUqe1jrP3hlgZfE1DLPE3Ow+XYKq+zVTJWHzs51YDDOwAw2HcrzFaxTX2hnyBHzc5tdH6Bw+HINVShgMuMbOy3Lrtclzu5zLKBjsNwXxD+dtrpHOtSm5+0WPko70MtMNwTwy7bFa9st97cYD18XsrB7FEvYQPNdYUAKAANwAyA7BPUIQCEIQCEIQCEIQCEIQCEIQCEIQCEIQCEIQCEIQM1/SN/Vl/bV+dXOD+if+r17T95hCBtIQhAIQhAIQhAIQhAIQhAIQhAIQhAIQhAIQhAIQhAIQhA//9k=">
            <a:hlinkClick r:id="rId6"/>
          </p:cNvPr>
          <p:cNvSpPr>
            <a:spLocks noChangeAspect="1" noChangeArrowheads="1"/>
          </p:cNvSpPr>
          <p:nvPr/>
        </p:nvSpPr>
        <p:spPr bwMode="auto">
          <a:xfrm>
            <a:off x="114301" y="-2041525"/>
            <a:ext cx="3705225" cy="4267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7" descr="data:image/jpeg;base64,/9j/4AAQSkZJRgABAQAAAQABAAD/2wCEAAkGBxQPEBUUEBQUFBQUEBQVFhUUEBgSFRUYFRUYFxUXFRYZHDQgGBwlHBUWITEhJSkrLi4uFyAzODMsNygtLisBCgoKDg0OGgwQFCwcFBwrLCw3LC0sLCw3Ny83LCsrKzctMCwuLCs4NCwtKywwNzQ1LC4rLi4sKys4NysrOCssK//AABEIAPEA0QMBIgACEQEDEQH/xAAcAAACAwEBAQEAAAAAAAAAAAAAAwEFBgQCBwj/xABQEAACAgACBAkFDAYHBwUAAAABAgADBBEFEiExBhMyQVFhcYGRIjOSoaIUJEJSYnJzdIKxsrMjNEPBw9EHNVNjg5OjFVSElMLh8BYldbTS/8QAGAEBAQEBAQAAAAAAAAAAAAAAAAECAwX/xAAgEQEBAQACAgEFAAAAAAAAAAAAARECAxIxBAUhMqHw/9oADAMBAAIRAxEAPwD7jCEIBCEIBCEIBCEIBCEIBCQTK7E6fwtR1XxFIb4vGKX9AHP1QLKEztnDCjI8WmItIz2Chqt3Qb9UHtzynJbwstPm8OqjptvyYfZrVgezW74GthMNbpvFv+1rrH93RtH2rGYH0Zx2myzzl97/AOM1Y71r1QfCBv8AE4pKhrWOqDpdgo8TKqzhbhAM1uFo6aEfEjb11KRMU9VFJ1mFSHeXbVVj1ljtM9jHKeQHfoNdNli+kq6o7zA09vC8fs8Pc3QzGute/NtYejOO3hNiW5KUV9rPefDJcj4yoXjm5NDDrssrQH0WZh3iMXA3tvamvsV7vWSv3QH26SxT8rEMOqqutB61Le1OSzD6+fGNbZnvFl9li+izauXVlOldEZ8u609S6tY9ldb1z2NC0fCrD/Ss12755MClCYStsl4hHy3JqrZl1BPK8J1UYmweYbHZ7uVYF+yMSdTLrEvaqggyRQo6FAA8BFjGVl9QWIX+LrrrejnnARhdK6RGXmivP7oA1+7iPJl7gOEB1lTEpqMzBRYja1RYnJV2+UhO4ZjLPIZ5kZ8E4NPPq4W5hsK0u4PQUGsp7iAe6BvIQhAITk0jpKrDLrXOqA7ADtZj0Io2seoAyot4YVDzdeIs281XF9/6YrA0UJkbeFd5P6PD1qMt9mIOsD8xEIPpzjt0zi3zzuRBzcThwpHabGYE9eQgbqIxWNrpGdtiVjpdwg8SZgbeMs85de/bcyA9q16q+qcR9z0n9ijfZDH95gbe7hZhV3WGz6Gp7h6SKVHeZx2cL8yRXhrT0NY1daHwYuO9Zm1xWtyEtfsqYDuZwF9c9hL25NIX6W4If9MPAtLOEuKYeSuHqP28R6/I+6cluOxD8vE2ZdFapUPELrD0ooaOuPKtrUdC0lj3Oz5ezGLocfDtuf7YrH+mAcu+Bx34RG2252bc87rGt2/4hIEXXjaVGVbKcvg1DjCPs1gmWteiKF28UhPS44xvSfMztUZbtnZAoxc7cim5gecqtWXWRayn1Ri4bEN8GpB0mxnbvUIB7UuGYAZk5DpJyErMRwiwtfKvrJHMh41vRTMwIXRdh5d5H0VSp+MtGLoav4Rsf59r5eiCF9UqcRw1pHm67rOvVWte/XYN6pWX8NL2z4umpOgs73d5UBcuzPvk1crY4bAVVebrrT5qBT4gTpJ6Z8yxHCHF2b7yg5xWiVjxILeBlXiWNnnbGs+e72epjkI1fF9Pxen8NUSHvqBHwQ4ZvRXM+qVGJ4d4ZfNrdb82rUHb+lKnLunz85DYN3ZlPDNJq+LXYnh/YfNUIo5i9pY96KoHtSnxXC/GWftQn0VSr631j65SM085SavjDsVi7LvO22WdT2sw9EnL1RK0jmAG3PYMsj0joMYqxirCvonAXTLYipq7TrWU6vlHaXrbPUZvlAhlPzQeeXGnf1W/6vb+AzG/0d/rNn1f+IJstPfql/1e38Bmo5323kJXax/8MJUY7GPxmJusO08a9ak/BWs6mqvQM1Y9pnPxxZilSF2GWtkQqpntGsx58tuQzO7ZtnqkeXd9cxf/ANmydPBwe9am57EFrdbW+W335DqAgIGDxDDfTX6d/q8iNGiWPLvs7EVEU+KlvaljdaqKWdgqjeWIUDtJlZZwjw45NnGfRI1o8VBHrgOXQtPwlL/SWPYPRY5eqddGHSsZVoqDoVQv3SmPCFm8zh7G+eyoPZ1j6p4OJx1nJWmodatY3cxYD2YGhni2wIM2IUdLEAeJmdbReIsz43FWEHmQivLqBqCnxJkLwZpz1n1nb4znWPpHb65FxYXcI8Mn7VWPRWDafYBynFbwtXdVTa/QW1a1PrLezOqvRtS7kXv8r750KoXcAOwZQYpW01jbPN0V1/OD2+BJQZ9xiXw+Ot5d5UfFUrWO4out7Uu8RiFrGbsFHX+7pmfx/CTmpH2m/cP5yLjxbwaXlX262XO5L+1YxnLd7lq2Lr2n52qviB/OV2JxTWHN2LHrP3DmnMzSK7Lsf8SutB83XbxbOcV17NyiT3/unhmi2aFDGLZoM0UzQqWaLZpDNACQAE9qslVjFWBCrGKslVjFWUaP+j8e+rPq/wDEE2Gnv1S/6vb+AzI8Ah76s+r/AMRZrtPfql/1e38Bmo5321UJ64s9B8ISow9B2ud2eIxB8b3M6+D65YTDgbhh6h7AnBSfIfrsvPja5lpoZcsPSBuFNX4BAo0UY3FMbNtdRZa15hqHUZ/nFtYZ/FAyyzOdzXgq13IO0+UfEyk4IDydu8IoPbmc/umhJkUTyTAmeSYATPJMCYnEYha1LOcgIUwmUektPqnk1ZMfjfBHZ0yr0rphrvJXNU6Oc/O/lKlmkXDMTiWsOs7Fj1/u6Jzs0GaLZpFDNFs0GaLZoAzRbNIZotmhUs0WTAmSqyCAIxVkqsYqyiFWMVZKrGKsCFWNVYKsYqwi+4Cj30/1f+Is1unf1W/6vb+AzK8CB76f6v8AxFmp0+2WEvJ3DD2/gM1GL7byEISo+Yr5p+24+28uNFj9BV9DX+ESmL50MRzrYR7REutGjKmr6JPwiBn+Cm5894OXgzD90viZQcFm899K3qssl4TI0kmeCYExV9wRSzHIAZkwPOMxS1KWc5AeJPQOuY3SWkGvbNtgHJXmH/frhpTSBvfM7FHJXoH85wM0iyBmi2aDNFs0ihmi2aQzRbNCpZotmkM0WzQJZovOG+e1WRUKsYqyVWMVZUCrGKsFWMVYAqxirBVjFWECrGKsFWNVYFzwLHvp/q5/MWaXhEM8HiB04a38Bmc4HD3031Y/mLNHwibLB4g9GHt/AZqMVvoQhKj5cBlhT9AT7JMvcD5qv6NPwiZ6p9bBgnecLn41zSYYZIvzV+4QMxwWO2/P+3f822XhMoeDWx8QD/b2fm2S7JkaSTMnwh0lxjainyVO35TfyEt9PY/ia8hyn2Dq6T/50zGM0ixLNFs0GaKZpFSzRbNIZotmhUs0WzSGaLZoAzTzACMVZBCrGqsFWMVZQKsYqwVY1VgQqxirBVjFWECrGKslVjFWEQqxirJVYxVlFpwRHvpvqx/MWaPTy54W8HcaLAfRMz/BQe+m+rH8xZodNqThrgN5pcDtKmWM1u4QhKj5QjZYHPowmfhVNNRyF+aPumVD62jcxz4EnxpmsVcgB0ACBkuD+y7Eg82Is/Nsl2TKHQbe+sWP7+381/5zt05i+KoYjefJHa3/AGzPdMtMzprG8daSOSPJXsHP3mVrNIZotmkaSzRbNIZotmhUs0UzQZosmAFoAQAjFWQCrGKsFWNVZRCrGKslVjFWEQqxirJVYxVgQqxirJVYxVhEKsaqwVYxVlEKsYqyVWMVYRYcFx76b6sfzFmi0qcqLPmEeOyZ/g2PfR+rH8xZotIDOsg9KfjWaiVtoQhCPkNS5aMA6MB/BmwmRX+rf+B/gzXQMXoc5Y3FD+9tP+pn++cvC7E+UidALHv2D7j4x+jtmkMSPlWHxdD++UWnb9fEWHobVH2dn7pmtxxM0WzSGaLZpGgzRbNBmi5BJMlVgqxqrAhVjFWSqxirKIVYxVkqsYqwiFWMVZKrGKsCFWMVZKrGKsqBVjFWAWMVYEKsYqyVWMVYQKsYqyVWMVYHXweHvo/Vm/MSX2kvN/4lX5qSk4PLniXPxaFB2bM3ckDPpyTd1jpEutJ+bGX9rQPG5JpluIQhA+Rr/Vv/AAP8Ga6Y7D/1Wv8A8ePyJsEbMA9IBgYTDtq6TxOfMWPdq1tMtdZrEnpJPic5e463V0jjD1Pl/wAuhmcLTFdIGaLZpDNPMiie1WCrGqsCFWMVZKrGKsohVjFWSqxirCIVYxVkqsYqwIVY1VgqxirKgVYxRBVns5AZkgDpJyEAVY1VnjDk2eZR7dmw1oSp/wAQ5J4tLTD6CxD8oV1D5Tca47UTyfbjE1xKsiy9EyDsqk7gSAT1Abz3S/o4Mp+1sss6g3FL4JkcuokzxpPCrQ1SYcCkWM+ualVWbVXPItlnv588+uXHH5Hfx6evl3cvx4zVRm+rrcWypzvdlhkHabSGy6wDHYCnj7AnHBSVJ/RUu6nLfq32KEbfzKZ7Iorfbk1uXOTdcezPNz3TqwmIyvRnVq01Hya3VrLFsslWtjxhOw/B5prxx4vxfrPb8ru48Or49nVffK/2ftc6O0emHUhMzrNrMzHNmbILmT2Ko7AJOkeQPp6Pz642o2WeaotYfGZeIUdvG5MR1qrSxwegrGdWxDIAjBxVXmwLKc0LWMBmAcjkFG0DaZHvNDCEIHyXBJ/7cgP+5KD/AJO2amjkL80fdM1hB7yX6ov5U0eCP6JPo0/CIHzHhC2rpDFdZPrwyfvlEzS44YeTj7+tl9dKCUwExXWegBParJVYxVkEKsYqyVWMVZRCrGqsFWMVYQKJ7VZ5ZwvKIGe7M7+zpnfhNG32+bpsI+My8Uvt5EjsBg1zqsYqy8wvBK5sjbbXWOda1Np7nbID0TLbDcFcOnLDWnptfWB+wuSezLjOsalgJ1VzdviopsbvVQTLPD6GxNnJp1BmNt1gQEc5CrrN3ED9829NK1jVRVUdCqFHgJ7JylxNZrDcFD+1uJ+TUgQdhZtYntGUtMLoHD1EFalLDcz52t3M+ZHdGtpWrPJW4w9FSm3xKAgd5Ej3Rc3IpCDputAPaFr1s+wkSo7p4tsCDNyFA52IUeJnJ7ksbzlx7KaxUCOssWbvDCCYWvDut4UMazm5cmw8WfOeU+ZzA8oZfFy3EwHV4rjPMpZd0cXWdU9lrZV+1PWI4N3YrV41K6wpJUvY9jgkZENXWQpGWXwyOqbOEJZLMvpncDwRqrGTO5HxK8sOncKgG8WMt8Fo2qjPiq0QneVUBj2tvPfOuEKIQhAIQhA+WaPGeDrHThk/LEvNGH9BV9DX+ASn0OM8NT9BX+ASy4PvrYTDnpw9R9gQPnXDeorpC3P4S1uOwoF+9G8JTKs+kcNeD7YpVspAN1WY1ScuMQ7Sue4MCAQT1jZrZjBNgrVOTU3A7suIsP3LtmbG5fsSqxirLfB8F8Vb+yFY6bXCeyubdxAl5g+Ao2G69jt5NSBAeos2sT2jVjF2Mfu37J0YPDvd5mt7OtEJX0z5I7zPoeB4NYWnIrSpYHMNZncwPUzk5d2UtxLjPkwGF4JYl+VxdIy+ETaw7UXIe3LnC8C6httstt+TrcUndqZN4sZeYjSFVZ1XdQ3xc83PYg2nwi/dzt5umw9dmVK9+t5fsxia94LRlNHmqkTrVAGPa28zrnCar35ViVjorTXcdjv5PsQ/2Ujec17Tz8a5ZT/h+b8FlR6t0nUp1dcMw+CgNj+igJnn3XY3m6W7bXFQ7gNZvFROuqsIMlAUDcFAAHcJ7gcPue5+XcEHRTUAewtZrZ9yrAaKq3upsPTazW+AYkL3ATuhAgDIZDYOiTCEAnNpKzUpsbLPKpzl0nVOQ7906ZxY5wzJUCM2dXYA7QtZ18yOgsqr9qBpdFaXosC1pZ5YUDUsBrtOQyz1HAY7t8tZjr6EsXVsVXXoZQw8DJw2Htr/AFa91A28W7cdWegatnlKOpGWBsITO1adur2YijWGzy6Dn2k1ucx2KzmWeA0zRiDq12KXAzNZzSwDpNbZMPCB3whCAQhCB8x0QpWioHYVrRWHQygKw7iCO6WHB/8AVqx8RSn+WxT/AKZb6R4LMbHfD2Kgdi7VvWWXWbaxVlIK6x2nYdpJ55VYbQmOw7ELXRZU7liBiWVkZjmxGdW1SSTlvBJyz3AO+EfVobEvympqHVrXt/0geuddXBqv9rZdb22cWvZq1aoYdTZwKbEYyusgO6qTuUsNZvmrvPdPdXG2eaotb5TrxC/6mTEdYUzUYLR9VAIprrrB2nURUzPSchtM6YGaq0JiH5dlVQ6EU2t3O2QHomNv0FRTW1l7W3CtGZuMsIUhRmc6kyrO7nWaCV3CIe9LvoXJ2Z7AMyPDOBSaD0WtNIGoiE5lhWoRdZiWcgDYBrE5dAnq6vVOUsKj5I7BOTHcodkDnhCEAhPF1qopZ2CqN5YhQO0mcv8AtEN5pXt60XJD1ix8lPcTA7YTiyufeUqHVna/iclB7mgdGI3nda3p41tZf8vkD0YEtpKvMhW4xgcitQNhB6G1di9+Ujjbn5KLWOmxtZvQQ5e1OxVAGQGQG4DYB2CTA4vcJbztlj9StxS+CZEjqYmdGHwyVjKtFQc4VQufWct8bCARuFUlhlzb56pwpO/YPXOoFUGWwffAbOTGaOquGViKwBzGag5EbiM9x65yY/hBTSdVnUPlmEz1rD82tc2beNw55V3adts81S2XxrW4lT9kAv4qN8CxRbaDlRe+Q+BaTiKzn1seMHYHAHROi3hd7mXWxqBF/tK7Ay96Nk+fUoeZx1us85cVHxaV4od7kl+8ERPEUYY67aiMcl4yxs7G27AbHOs207s+eBrP/Xuj/wDeB/lW/wD4hPievif92xH/AC1n8oQP0jCEIBCEIBCEIBM7wpxXGZYVfhrrXZc1WeWr/iEFfmh+qXWkMYtFTWWZ6qLmchmT0Ko5yTkAOckTJYVW8p7cuNtbXsyOYBIACKedVUBQefLPeTAbobGag4mw+XWNme+xBsDjp5s+g59WfnHaQRW8t1BO5c83PYo2nuEMRh1sGTqGyOYzG49IPMesQw+GSsZVqqD5Khc+3LfA5/djv5qpjs2NZ+hXvB8sehJ4i1uXZqj4tSAdxdsye0BZ2QgctWj61IbV1mG53JscdjNmROqEIBCE8XWqilnZVUbyxCgd52QPcFGe7bKx9O1/slsuPyFyTtFjkIe5jE2Y7E2bBxdK9WdzZd4Cqe5oF6KsuUQPWZw2cIcPWcqzxrA5EVqbiD0NqAhPtESmvwaEa2IZrANpNz5oMtuepsQeHNH4VjYMsNVZcANnFV5VkfJtYivu1oD7tM4izkVrUOm19Zh/h1nI+nOR8M1nnrbH+SrcUnopkSOpiZc4fg5ibOWaqR33vl1jyVU97S0w/BGgeeNl5/vX8jvrQBCO0GBj6HpqJrpA1htNdFZsfbzmusFunaR0y1w2icVbyaRWM+VfYFzHSqJrHubV3TbYbDpUoWtVRRuVVCgdgEbAzGH4I5+fvdulahxC+IJfvDCXGj9DUYc501IrHe+rnYfnOfKbvM74QCEIQCEIQCEIQCEJW6e0icPV5GRtc6lQO4uQdp+SoBY9SmBT6axXujEcWPNYdgW6HuIzA6wikHnGsw3FDPEThaBWgUZnLMknezMSzM3WzEk9ZMdAIQnFidK01nVZwW+IgNj+ggJgdsJUPpSxvNU6oz5Vzhe8ImZPYSsQ9dr+dubLLatQ4hPEEuPTgW2KxtdOXGuqZ7gzAE9g3nunDZpkt5ml32bGs/QJ36w1/BDOLBrUGIw6cY+eTcVWbWz+W4By5+UZb4fQeLt+BXQCN9r8Y4P0Vfkkb/2g3QK97L7OVYtY+LSmbDqNj559yrOZ6aa3BfJrPgmxjbYfmaxLdyzW4bggn7e223pVTxFfcE8vuLmXWB0bThxlTUlee/UQKT2kbT3wMTRgsRd5rDvkRsa4+507CCDYPQlrh+Cdjbbr9UfForAI6jZZnrdyrNZCBU4Pg3hqiGFQZxue0m5x2M5JXdzZS2hCAQhCAQhCAQhCAQhCAQhCAQhCATGW4r3Tc15P6NQa6c8stTPN7ftsBz5ataHZmZbcN2YYG0I7VljVXrLlrBbLUR9XMEA6rEZ5c8w7UU6wVybrABkjFr2GWWRSkZhebkqIFtZpurdWTaeipdcZ9BfkA9pEQ+PvfkJXUOmwm5sufyFIAP2jOnDaLxNuWpTqL8a5xWMupFBbuIWWmH4Ik7b8Qx6VpQUqe1jrP3hlgZfE1DLPE3Ow+XYKq+zVTJWHzs51YDDOwAw2HcrzFaxTX2hnyBHzc5tdH6Bw+HINVShgMuMbOy3Lrtclzu5zLKBjsNwXxD+dtrpHOtSm5+0WPko70MtMNwTwy7bFa9st97cYD18XsrB7FEvYQPNdYUAKAANwAyA7BPUIQCEIQCEIQCEIQCEIQCEIQCEIQCEIQCEIQCEIQM1/SN/Vl/bV+dXOD+if+r17T95hCBtIQhAIQhAIQhAIQhAIQhAIQhAIQhAIQhAIQhAIQhAIQhA//9k=">
            <a:hlinkClick r:id="rId6"/>
          </p:cNvPr>
          <p:cNvSpPr>
            <a:spLocks noChangeAspect="1" noChangeArrowheads="1"/>
          </p:cNvSpPr>
          <p:nvPr/>
        </p:nvSpPr>
        <p:spPr bwMode="auto">
          <a:xfrm>
            <a:off x="266701" y="-1889125"/>
            <a:ext cx="3705225" cy="4267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6918713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5273" y="159856"/>
            <a:ext cx="11607283" cy="1325563"/>
          </a:xfrm>
          <a:ln w="25400">
            <a:noFill/>
          </a:ln>
        </p:spPr>
        <p:txBody>
          <a:bodyPr>
            <a:normAutofit fontScale="90000"/>
          </a:bodyPr>
          <a:lstStyle/>
          <a:p>
            <a:r>
              <a:rPr lang="en-GB" dirty="0" smtClean="0"/>
              <a:t>The Cognitive Approach:</a:t>
            </a:r>
            <a:br>
              <a:rPr lang="en-GB" dirty="0" smtClean="0"/>
            </a:br>
            <a:r>
              <a:rPr lang="en-GB" sz="3100" b="1" dirty="0"/>
              <a:t>The use of theoretical and computer models to explain and make inferences about mental processes. </a:t>
            </a:r>
            <a:endParaRPr lang="en-GB" sz="4000" b="1" dirty="0"/>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2050" name="Picture 2" descr="https://elusiveself.files.wordpress.com/2013/02/computer_brain.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05274" y="1644159"/>
            <a:ext cx="2658991" cy="309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3073731" y="1654877"/>
            <a:ext cx="8504712" cy="2831544"/>
          </a:xfrm>
          <a:prstGeom prst="rect">
            <a:avLst/>
          </a:prstGeom>
          <a:noFill/>
        </p:spPr>
        <p:txBody>
          <a:bodyPr wrap="square" rtlCol="0">
            <a:spAutoFit/>
          </a:bodyPr>
          <a:lstStyle/>
          <a:p>
            <a:r>
              <a:rPr lang="en-GB" sz="3200" dirty="0" smtClean="0"/>
              <a:t>The cognitive approach tries to </a:t>
            </a:r>
            <a:r>
              <a:rPr lang="en-GB" sz="3200" b="1" dirty="0" smtClean="0"/>
              <a:t>model</a:t>
            </a:r>
            <a:r>
              <a:rPr lang="en-GB" sz="3200" dirty="0" smtClean="0"/>
              <a:t> how our minds might work, by trying to identify and map each of the stages of information processing between a stimulus and the persons response.</a:t>
            </a:r>
          </a:p>
          <a:p>
            <a:endParaRPr lang="en-GB" sz="3200" dirty="0"/>
          </a:p>
          <a:p>
            <a:endParaRPr lang="en-GB" dirty="0"/>
          </a:p>
        </p:txBody>
      </p:sp>
      <p:sp>
        <p:nvSpPr>
          <p:cNvPr id="7" name="Content Placeholder 2"/>
          <p:cNvSpPr>
            <a:spLocks noGrp="1"/>
          </p:cNvSpPr>
          <p:nvPr>
            <p:ph idx="1"/>
          </p:nvPr>
        </p:nvSpPr>
        <p:spPr>
          <a:xfrm>
            <a:off x="2497775" y="3770420"/>
            <a:ext cx="9579431" cy="2873830"/>
          </a:xfrm>
        </p:spPr>
        <p:txBody>
          <a:bodyPr>
            <a:normAutofit fontScale="92500" lnSpcReduction="10000"/>
          </a:bodyPr>
          <a:lstStyle/>
          <a:p>
            <a:pPr marL="0" indent="0">
              <a:buNone/>
            </a:pPr>
            <a:r>
              <a:rPr lang="en-GB" sz="3000" dirty="0" smtClean="0">
                <a:solidFill>
                  <a:srgbClr val="0070C0"/>
                </a:solidFill>
              </a:rPr>
              <a:t>Read the Moral Dilemma - the </a:t>
            </a:r>
            <a:r>
              <a:rPr lang="en-GB" sz="3000" b="1" u="sng" dirty="0" smtClean="0">
                <a:solidFill>
                  <a:srgbClr val="0070C0"/>
                </a:solidFill>
              </a:rPr>
              <a:t>Stimulus</a:t>
            </a:r>
          </a:p>
          <a:p>
            <a:pPr marL="0" indent="0">
              <a:buNone/>
            </a:pPr>
            <a:r>
              <a:rPr lang="en-GB" sz="3000" dirty="0" smtClean="0">
                <a:solidFill>
                  <a:srgbClr val="0070C0"/>
                </a:solidFill>
              </a:rPr>
              <a:t>Make a decision about what you would do in that situation – the </a:t>
            </a:r>
            <a:r>
              <a:rPr lang="en-GB" sz="3000" b="1" u="sng" dirty="0" smtClean="0">
                <a:solidFill>
                  <a:srgbClr val="0070C0"/>
                </a:solidFill>
              </a:rPr>
              <a:t>Response</a:t>
            </a:r>
          </a:p>
          <a:p>
            <a:pPr marL="0" indent="0">
              <a:buNone/>
            </a:pPr>
            <a:r>
              <a:rPr lang="en-GB" sz="3000" dirty="0" smtClean="0">
                <a:solidFill>
                  <a:srgbClr val="0070C0"/>
                </a:solidFill>
              </a:rPr>
              <a:t>In small groups produce a ‘model’ of your decision making processes</a:t>
            </a:r>
          </a:p>
          <a:p>
            <a:pPr marL="0" indent="0">
              <a:buNone/>
            </a:pPr>
            <a:r>
              <a:rPr lang="en-GB" sz="3000" dirty="0" smtClean="0">
                <a:solidFill>
                  <a:srgbClr val="0070C0"/>
                </a:solidFill>
              </a:rPr>
              <a:t>Consider the stages you went through in order to arrive at your response and try to plot these in a sequence</a:t>
            </a:r>
          </a:p>
        </p:txBody>
      </p:sp>
    </p:spTree>
    <p:extLst>
      <p:ext uri="{BB962C8B-B14F-4D97-AF65-F5344CB8AC3E}">
        <p14:creationId xmlns:p14="http://schemas.microsoft.com/office/powerpoint/2010/main" val="378256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5273" y="159856"/>
            <a:ext cx="11607283" cy="1325563"/>
          </a:xfrm>
          <a:ln w="25400">
            <a:noFill/>
          </a:ln>
        </p:spPr>
        <p:txBody>
          <a:bodyPr>
            <a:normAutofit fontScale="90000"/>
          </a:bodyPr>
          <a:lstStyle/>
          <a:p>
            <a:r>
              <a:rPr lang="en-GB" dirty="0" smtClean="0"/>
              <a:t>The Cognitive Approach:</a:t>
            </a:r>
            <a:br>
              <a:rPr lang="en-GB" dirty="0" smtClean="0"/>
            </a:br>
            <a:r>
              <a:rPr lang="en-GB" sz="3100" b="1" dirty="0"/>
              <a:t>The use of theoretical and computer models to explain and make inferences about mental processes. </a:t>
            </a:r>
            <a:endParaRPr lang="en-GB" sz="4000" b="1" dirty="0"/>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graphicFrame>
        <p:nvGraphicFramePr>
          <p:cNvPr id="6" name="Diagram 5"/>
          <p:cNvGraphicFramePr/>
          <p:nvPr>
            <p:extLst>
              <p:ext uri="{D42A27DB-BD31-4B8C-83A1-F6EECF244321}">
                <p14:modId xmlns:p14="http://schemas.microsoft.com/office/powerpoint/2010/main" val="2352764870"/>
              </p:ext>
            </p:extLst>
          </p:nvPr>
        </p:nvGraphicFramePr>
        <p:xfrm>
          <a:off x="2316190" y="1891558"/>
          <a:ext cx="8098477" cy="4551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25638" y="1484420"/>
            <a:ext cx="7908959" cy="461665"/>
          </a:xfrm>
          <a:prstGeom prst="rect">
            <a:avLst/>
          </a:prstGeom>
          <a:noFill/>
        </p:spPr>
        <p:txBody>
          <a:bodyPr wrap="square" rtlCol="0">
            <a:spAutoFit/>
          </a:bodyPr>
          <a:lstStyle/>
          <a:p>
            <a:r>
              <a:rPr lang="en-GB" sz="2400" b="1" dirty="0" smtClean="0"/>
              <a:t>A </a:t>
            </a:r>
            <a:r>
              <a:rPr lang="en-GB" sz="2400" b="1" i="1" dirty="0" smtClean="0"/>
              <a:t>possible</a:t>
            </a:r>
            <a:r>
              <a:rPr lang="en-GB" sz="2400" b="1" dirty="0" smtClean="0"/>
              <a:t> </a:t>
            </a:r>
            <a:r>
              <a:rPr lang="en-GB" sz="2400" b="1" dirty="0" smtClean="0">
                <a:solidFill>
                  <a:srgbClr val="FF0000"/>
                </a:solidFill>
              </a:rPr>
              <a:t>theoretical model </a:t>
            </a:r>
            <a:r>
              <a:rPr lang="en-GB" sz="2400" b="1" dirty="0" smtClean="0"/>
              <a:t>for Moral Decision Making</a:t>
            </a:r>
            <a:endParaRPr lang="en-GB" sz="2400" b="1" dirty="0"/>
          </a:p>
        </p:txBody>
      </p:sp>
    </p:spTree>
    <p:extLst>
      <p:ext uri="{BB962C8B-B14F-4D97-AF65-F5344CB8AC3E}">
        <p14:creationId xmlns:p14="http://schemas.microsoft.com/office/powerpoint/2010/main" val="24787166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5273" y="159856"/>
            <a:ext cx="11607283" cy="1325563"/>
          </a:xfrm>
          <a:ln w="25400">
            <a:noFill/>
          </a:ln>
        </p:spPr>
        <p:txBody>
          <a:bodyPr>
            <a:normAutofit fontScale="90000"/>
          </a:bodyPr>
          <a:lstStyle/>
          <a:p>
            <a:r>
              <a:rPr lang="en-GB" dirty="0" smtClean="0"/>
              <a:t>The Cognitive Approach:</a:t>
            </a:r>
            <a:br>
              <a:rPr lang="en-GB" dirty="0" smtClean="0"/>
            </a:br>
            <a:r>
              <a:rPr lang="en-GB" sz="3100" b="1" dirty="0"/>
              <a:t>The use of theoretical and computer models to explain and make inferences about mental processes. </a:t>
            </a:r>
            <a:endParaRPr lang="en-GB" sz="4000" b="1" dirty="0"/>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51263" y="1654878"/>
            <a:ext cx="11127180" cy="584775"/>
          </a:xfrm>
          <a:prstGeom prst="rect">
            <a:avLst/>
          </a:prstGeom>
          <a:noFill/>
        </p:spPr>
        <p:txBody>
          <a:bodyPr wrap="square" rtlCol="0">
            <a:spAutoFit/>
          </a:bodyPr>
          <a:lstStyle/>
          <a:p>
            <a:r>
              <a:rPr lang="en-GB" sz="3200" dirty="0" smtClean="0"/>
              <a:t>Some examples of models of cognitive processes</a:t>
            </a:r>
            <a:endParaRPr lang="en-GB" dirty="0"/>
          </a:p>
        </p:txBody>
      </p:sp>
      <p:pic>
        <p:nvPicPr>
          <p:cNvPr id="5124" name="Picture 4" descr="https://kangyy1.files.wordpress.com/2014/10/final2.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3166" y="2361923"/>
            <a:ext cx="3573279" cy="326462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cdn-3.simplypsychology.org/as-multi.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8134" y="3184139"/>
            <a:ext cx="4817613" cy="16270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5274" y="5925788"/>
            <a:ext cx="2857500" cy="646331"/>
          </a:xfrm>
          <a:prstGeom prst="rect">
            <a:avLst/>
          </a:prstGeom>
          <a:noFill/>
        </p:spPr>
        <p:txBody>
          <a:bodyPr wrap="square" rtlCol="0">
            <a:spAutoFit/>
          </a:bodyPr>
          <a:lstStyle/>
          <a:p>
            <a:pPr algn="ctr"/>
            <a:r>
              <a:rPr lang="en-GB" b="1" dirty="0" smtClean="0">
                <a:solidFill>
                  <a:srgbClr val="7030A0"/>
                </a:solidFill>
              </a:rPr>
              <a:t>Vygotsky’s Zone of proximal development</a:t>
            </a:r>
            <a:endParaRPr lang="en-GB" b="1" dirty="0">
              <a:solidFill>
                <a:srgbClr val="7030A0"/>
              </a:solidFill>
            </a:endParaRPr>
          </a:p>
        </p:txBody>
      </p:sp>
      <p:sp>
        <p:nvSpPr>
          <p:cNvPr id="12" name="TextBox 11"/>
          <p:cNvSpPr txBox="1"/>
          <p:nvPr/>
        </p:nvSpPr>
        <p:spPr>
          <a:xfrm>
            <a:off x="3932146" y="6033218"/>
            <a:ext cx="2857500" cy="646331"/>
          </a:xfrm>
          <a:prstGeom prst="rect">
            <a:avLst/>
          </a:prstGeom>
          <a:noFill/>
        </p:spPr>
        <p:txBody>
          <a:bodyPr wrap="square" rtlCol="0">
            <a:spAutoFit/>
          </a:bodyPr>
          <a:lstStyle/>
          <a:p>
            <a:pPr algn="ctr"/>
            <a:r>
              <a:rPr lang="en-GB" b="1" dirty="0" smtClean="0">
                <a:solidFill>
                  <a:srgbClr val="7030A0"/>
                </a:solidFill>
              </a:rPr>
              <a:t>Piaget’s model of cognitive development</a:t>
            </a:r>
            <a:endParaRPr lang="en-GB" b="1" dirty="0">
              <a:solidFill>
                <a:srgbClr val="7030A0"/>
              </a:solidFill>
            </a:endParaRPr>
          </a:p>
        </p:txBody>
      </p:sp>
      <p:sp>
        <p:nvSpPr>
          <p:cNvPr id="13" name="TextBox 12"/>
          <p:cNvSpPr txBox="1"/>
          <p:nvPr/>
        </p:nvSpPr>
        <p:spPr>
          <a:xfrm>
            <a:off x="8715923" y="6033219"/>
            <a:ext cx="2857500" cy="646331"/>
          </a:xfrm>
          <a:prstGeom prst="rect">
            <a:avLst/>
          </a:prstGeom>
          <a:noFill/>
        </p:spPr>
        <p:txBody>
          <a:bodyPr wrap="square" rtlCol="0">
            <a:spAutoFit/>
          </a:bodyPr>
          <a:lstStyle/>
          <a:p>
            <a:pPr algn="ctr"/>
            <a:r>
              <a:rPr lang="en-GB" b="1" dirty="0" smtClean="0">
                <a:solidFill>
                  <a:srgbClr val="7030A0"/>
                </a:solidFill>
              </a:rPr>
              <a:t>Atkinson &amp; Shiffrin’s model of memory</a:t>
            </a:r>
            <a:endParaRPr lang="en-GB" b="1" dirty="0">
              <a:solidFill>
                <a:srgbClr val="7030A0"/>
              </a:solidFill>
            </a:endParaRPr>
          </a:p>
        </p:txBody>
      </p:sp>
      <p:pic>
        <p:nvPicPr>
          <p:cNvPr id="5128" name="Picture 8" descr="https://markdmason.files.wordpress.com/2013/07/zone-of-proximal-development.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415" y="2913474"/>
            <a:ext cx="3333751" cy="250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5576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73" y="159856"/>
            <a:ext cx="11607283" cy="1325563"/>
          </a:xfrm>
          <a:ln w="25400">
            <a:noFill/>
          </a:ln>
        </p:spPr>
        <p:txBody>
          <a:bodyPr>
            <a:normAutofit/>
          </a:bodyPr>
          <a:lstStyle/>
          <a:p>
            <a:r>
              <a:rPr lang="en-GB" dirty="0" smtClean="0"/>
              <a:t>The Cognitive Approach:</a:t>
            </a:r>
            <a:br>
              <a:rPr lang="en-GB" dirty="0" smtClean="0"/>
            </a:br>
            <a:r>
              <a:rPr lang="en-GB" sz="4000" b="1" dirty="0" smtClean="0"/>
              <a:t>Emergence of Cognitive Neuroscience</a:t>
            </a:r>
            <a:endParaRPr lang="en-GB" sz="4000" b="1" dirty="0"/>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96883" y="1567544"/>
            <a:ext cx="10977921" cy="3416320"/>
          </a:xfrm>
          <a:prstGeom prst="rect">
            <a:avLst/>
          </a:prstGeom>
          <a:noFill/>
        </p:spPr>
        <p:txBody>
          <a:bodyPr wrap="square" rtlCol="0">
            <a:spAutoFit/>
          </a:bodyPr>
          <a:lstStyle/>
          <a:p>
            <a:pPr marL="342900" indent="-342900">
              <a:buFont typeface="Arial" panose="020B0604020202020204" pitchFamily="34" charset="0"/>
              <a:buChar char="•"/>
            </a:pPr>
            <a:r>
              <a:rPr lang="en-GB" sz="2400" dirty="0"/>
              <a:t>Cognitive neuroscience is the study of how biological processes and structures might influence our thought processes. </a:t>
            </a:r>
            <a:endParaRPr lang="en-GB" sz="2400" dirty="0" smtClean="0"/>
          </a:p>
          <a:p>
            <a:pPr marL="342900" indent="-342900">
              <a:buFont typeface="Arial" panose="020B0604020202020204" pitchFamily="34" charset="0"/>
              <a:buChar char="•"/>
            </a:pPr>
            <a:r>
              <a:rPr lang="en-GB" sz="2400" dirty="0" smtClean="0"/>
              <a:t>Advances </a:t>
            </a:r>
            <a:r>
              <a:rPr lang="en-GB" sz="2400" dirty="0"/>
              <a:t>in technology (such as </a:t>
            </a:r>
            <a:r>
              <a:rPr lang="en-GB" sz="2400" dirty="0" smtClean="0"/>
              <a:t>functional Magnetic Resonance Imaging </a:t>
            </a:r>
            <a:r>
              <a:rPr lang="en-GB" sz="2400" dirty="0"/>
              <a:t>and </a:t>
            </a:r>
            <a:r>
              <a:rPr lang="en-GB" sz="2400" dirty="0" smtClean="0"/>
              <a:t>Positron Emission Topography </a:t>
            </a:r>
            <a:r>
              <a:rPr lang="en-GB" sz="2400" dirty="0"/>
              <a:t>scans) </a:t>
            </a:r>
            <a:r>
              <a:rPr lang="en-GB" sz="2400" dirty="0" smtClean="0"/>
              <a:t>have enabled </a:t>
            </a:r>
            <a:r>
              <a:rPr lang="en-GB" sz="2400" dirty="0"/>
              <a:t>scientists to map the </a:t>
            </a:r>
            <a:r>
              <a:rPr lang="en-GB" sz="2400" dirty="0" smtClean="0"/>
              <a:t>living brain </a:t>
            </a:r>
            <a:r>
              <a:rPr lang="en-GB" sz="2400" dirty="0"/>
              <a:t>to make inferences about how activation of certain areas are linked with a specific mental processes. </a:t>
            </a:r>
            <a:endParaRPr lang="en-GB" sz="2400" dirty="0">
              <a:solidFill>
                <a:srgbClr val="0070C0"/>
              </a:solidFill>
            </a:endParaRPr>
          </a:p>
          <a:p>
            <a:pPr marL="342900" indent="-342900">
              <a:buFont typeface="Arial" panose="020B0604020202020204" pitchFamily="34" charset="0"/>
              <a:buChar char="•"/>
            </a:pPr>
            <a:r>
              <a:rPr lang="en-GB" sz="2400" dirty="0" smtClean="0"/>
              <a:t>Recent </a:t>
            </a:r>
            <a:r>
              <a:rPr lang="en-GB" sz="2400" dirty="0"/>
              <a:t>research into this field has involved the use of computer-generated </a:t>
            </a:r>
            <a:r>
              <a:rPr lang="en-GB" sz="2400" dirty="0" smtClean="0"/>
              <a:t>              models </a:t>
            </a:r>
            <a:r>
              <a:rPr lang="en-GB" sz="2400" dirty="0"/>
              <a:t>which can ‘read’ the brain which has led to the ideas </a:t>
            </a:r>
            <a:r>
              <a:rPr lang="en-GB" sz="2400" dirty="0" smtClean="0"/>
              <a:t>of brain                  mapping </a:t>
            </a:r>
            <a:r>
              <a:rPr lang="en-GB" sz="2400" dirty="0"/>
              <a:t>and ‘brain </a:t>
            </a:r>
            <a:r>
              <a:rPr lang="en-GB" sz="2400" dirty="0" smtClean="0"/>
              <a:t>fingerprinting’</a:t>
            </a:r>
          </a:p>
        </p:txBody>
      </p:sp>
      <p:pic>
        <p:nvPicPr>
          <p:cNvPr id="1026" name="Picture 2" descr="https://encrypted-tbn3.gstatic.com/images?q=tbn:ANd9GcRTuX_Uz-plwL02-KO_uLf2rTRQCciufJbBK1TCXnkZP4Z6TETfR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6049" y="4253217"/>
            <a:ext cx="2240857" cy="24852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ages.sciencedaily.com/2009/07/090714085812_1_900x600.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6735" y="4827363"/>
            <a:ext cx="4047018" cy="191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9448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74" y="159856"/>
            <a:ext cx="11148527" cy="1325563"/>
          </a:xfrm>
          <a:ln w="25400">
            <a:noFill/>
          </a:ln>
        </p:spPr>
        <p:txBody>
          <a:bodyPr>
            <a:normAutofit/>
          </a:bodyPr>
          <a:lstStyle/>
          <a:p>
            <a:r>
              <a:rPr lang="en-GB" dirty="0"/>
              <a:t>The </a:t>
            </a:r>
            <a:r>
              <a:rPr lang="en-GB" dirty="0" smtClean="0"/>
              <a:t>Cognitive Approach:</a:t>
            </a:r>
            <a:br>
              <a:rPr lang="en-GB" dirty="0" smtClean="0"/>
            </a:br>
            <a:r>
              <a:rPr lang="en-GB" sz="4000" b="1" dirty="0" smtClean="0"/>
              <a:t>Evaluation of the Cognitive Approach</a:t>
            </a:r>
            <a:endParaRPr lang="en-GB" sz="4000" b="1" dirty="0"/>
          </a:p>
        </p:txBody>
      </p:sp>
      <p:sp>
        <p:nvSpPr>
          <p:cNvPr id="3" name="Content Placeholder 2"/>
          <p:cNvSpPr>
            <a:spLocks noGrp="1"/>
          </p:cNvSpPr>
          <p:nvPr>
            <p:ph idx="1"/>
          </p:nvPr>
        </p:nvSpPr>
        <p:spPr>
          <a:xfrm>
            <a:off x="1006679" y="1536341"/>
            <a:ext cx="10670796" cy="5208845"/>
          </a:xfrm>
        </p:spPr>
        <p:txBody>
          <a:bodyPr>
            <a:normAutofit/>
          </a:bodyPr>
          <a:lstStyle/>
          <a:p>
            <a:pPr algn="just"/>
            <a:r>
              <a:rPr lang="en-GB" sz="2000" dirty="0"/>
              <a:t>A strength of the Cognitive approach is that it has been able to identify and describe many of the internal mental process which occur in response to given stimuli. This has been useful and had practical application in fields such as the treatment of psychological disorders like Depression. </a:t>
            </a:r>
          </a:p>
          <a:p>
            <a:pPr marL="0" indent="0" algn="just">
              <a:buNone/>
            </a:pPr>
            <a:endParaRPr lang="en-GB" sz="2000" dirty="0" smtClean="0"/>
          </a:p>
          <a:p>
            <a:pPr algn="just"/>
            <a:r>
              <a:rPr lang="en-GB" sz="2000" dirty="0" smtClean="0"/>
              <a:t>The </a:t>
            </a:r>
            <a:r>
              <a:rPr lang="en-GB" sz="2000" dirty="0"/>
              <a:t>cognitive approach is also viewed as being less deterministic than some other approaches, such as the Biological or Behaviourist approaches. This is because it allows the individual to ‘think’ about how they wish to respond meaning it allows for a degree of free will in our behaviour. </a:t>
            </a:r>
          </a:p>
          <a:p>
            <a:pPr algn="just"/>
            <a:endParaRPr lang="en-GB" sz="2000" dirty="0" smtClean="0"/>
          </a:p>
          <a:p>
            <a:pPr algn="just"/>
            <a:r>
              <a:rPr lang="en-GB" sz="2000" dirty="0" smtClean="0"/>
              <a:t>A </a:t>
            </a:r>
            <a:r>
              <a:rPr lang="en-GB" sz="2000" dirty="0"/>
              <a:t>weakness of Cognitive approach is that much of the research is conducted using highly controlled and artificial settings, using artificial stimuli. This is a problem because is questions whether the mental processing which occurs to these artificial stimuli is truly representative of how we process everyday information. This mean the research in this field may lack external validity.</a:t>
            </a:r>
          </a:p>
          <a:p>
            <a:pPr algn="just"/>
            <a:r>
              <a:rPr lang="en-GB" sz="2000" dirty="0"/>
              <a:t>Other critics of the approach have argued that the use of a ‘computer analogy’ of the human mind is too simplistic. They argue that this machine-reductionism often means that role of emotion and how it influences our thoughts is overlooked and that this is a crucial difference between humans and machines.</a:t>
            </a:r>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895" y="2864632"/>
            <a:ext cx="560387" cy="6191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233" y="1614608"/>
            <a:ext cx="560387" cy="6191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570" y="5448208"/>
            <a:ext cx="493712" cy="485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233" y="4265680"/>
            <a:ext cx="493712" cy="48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03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74" y="159856"/>
            <a:ext cx="11148527" cy="1325563"/>
          </a:xfrm>
          <a:ln w="25400">
            <a:noFill/>
          </a:ln>
        </p:spPr>
        <p:txBody>
          <a:bodyPr>
            <a:normAutofit/>
          </a:bodyPr>
          <a:lstStyle/>
          <a:p>
            <a:r>
              <a:rPr lang="en-GB" dirty="0"/>
              <a:t>The </a:t>
            </a:r>
            <a:r>
              <a:rPr lang="en-GB" dirty="0" smtClean="0"/>
              <a:t>Cognitive Approach:</a:t>
            </a:r>
            <a:br>
              <a:rPr lang="en-GB" dirty="0" smtClean="0"/>
            </a:br>
            <a:r>
              <a:rPr lang="en-GB" sz="4000" b="1" dirty="0" smtClean="0"/>
              <a:t>Practice Questions</a:t>
            </a:r>
            <a:endParaRPr lang="en-GB" sz="4000" b="1" dirty="0"/>
          </a:p>
        </p:txBody>
      </p:sp>
      <p:sp>
        <p:nvSpPr>
          <p:cNvPr id="3" name="Content Placeholder 2"/>
          <p:cNvSpPr>
            <a:spLocks noGrp="1"/>
          </p:cNvSpPr>
          <p:nvPr>
            <p:ph idx="1"/>
          </p:nvPr>
        </p:nvSpPr>
        <p:spPr>
          <a:xfrm>
            <a:off x="302004" y="1536341"/>
            <a:ext cx="11375471" cy="5208845"/>
          </a:xfrm>
        </p:spPr>
        <p:txBody>
          <a:bodyPr>
            <a:normAutofit/>
          </a:bodyPr>
          <a:lstStyle/>
          <a:p>
            <a:pPr marL="0" indent="0">
              <a:buNone/>
            </a:pPr>
            <a:r>
              <a:rPr lang="en-GB" sz="1600" dirty="0" smtClean="0"/>
              <a:t>1. Psychologists </a:t>
            </a:r>
            <a:r>
              <a:rPr lang="en-GB" sz="1600" dirty="0"/>
              <a:t>investigating theoretical models of cognitive processing study human cognitive processing. They sometimes give participants problems to solve then ask them about the experience afterwards. Typical participant responses are as follows: </a:t>
            </a:r>
          </a:p>
          <a:p>
            <a:pPr>
              <a:spcBef>
                <a:spcPts val="0"/>
              </a:spcBef>
            </a:pPr>
            <a:r>
              <a:rPr lang="en-GB" sz="1600" b="1" dirty="0"/>
              <a:t>Response A: </a:t>
            </a:r>
            <a:r>
              <a:rPr lang="en-GB" sz="1600" dirty="0"/>
              <a:t>‘There were too many things to think about at the same time.’ </a:t>
            </a:r>
          </a:p>
          <a:p>
            <a:pPr>
              <a:spcBef>
                <a:spcPts val="0"/>
              </a:spcBef>
            </a:pPr>
            <a:r>
              <a:rPr lang="en-GB" sz="1600" b="1" dirty="0"/>
              <a:t>Response B: </a:t>
            </a:r>
            <a:r>
              <a:rPr lang="en-GB" sz="1600" dirty="0"/>
              <a:t>‘I had to do one task at a time, then do the next task, and so on.’ 	</a:t>
            </a:r>
          </a:p>
          <a:p>
            <a:pPr marL="0" indent="0" algn="just">
              <a:buNone/>
            </a:pPr>
            <a:r>
              <a:rPr lang="en-GB" sz="1600" dirty="0" smtClean="0"/>
              <a:t>Briefly </a:t>
            </a:r>
            <a:r>
              <a:rPr lang="en-GB" sz="1600" dirty="0"/>
              <a:t>suggest how </a:t>
            </a:r>
            <a:r>
              <a:rPr lang="en-GB" sz="1600" b="1" dirty="0"/>
              <a:t>each </a:t>
            </a:r>
            <a:r>
              <a:rPr lang="en-GB" sz="1600" dirty="0"/>
              <a:t>of these responses might inform psychologists investigating models of human cognitive processing. </a:t>
            </a:r>
            <a:r>
              <a:rPr lang="en-GB" sz="1600" dirty="0" smtClean="0"/>
              <a:t>(2 marks)</a:t>
            </a:r>
          </a:p>
          <a:p>
            <a:pPr marL="0" indent="0" algn="just">
              <a:buNone/>
            </a:pPr>
            <a:endParaRPr lang="en-GB" sz="1600" dirty="0" smtClean="0"/>
          </a:p>
          <a:p>
            <a:pPr marL="0" indent="0" algn="just">
              <a:buNone/>
            </a:pPr>
            <a:endParaRPr lang="en-GB" sz="1600" dirty="0"/>
          </a:p>
          <a:p>
            <a:pPr marL="0" indent="0" algn="just">
              <a:buNone/>
            </a:pPr>
            <a:endParaRPr lang="en-GB" sz="1600" dirty="0"/>
          </a:p>
          <a:p>
            <a:pPr marL="0" indent="0" algn="just">
              <a:buNone/>
            </a:pPr>
            <a:r>
              <a:rPr lang="en-GB" sz="1600" dirty="0" smtClean="0"/>
              <a:t>2. In </a:t>
            </a:r>
            <a:r>
              <a:rPr lang="en-GB" sz="1600" dirty="0"/>
              <a:t>a laboratory study of problem-solving, cognitive psychologists asked participants to solve problems presented in different colours of ink. They found that it took longer to solve problems presented in green ink, than it did to solve problems presented in other colours. They inferred that the mental processing of problems is made more difficult when a problem is presented in green ink. 	</a:t>
            </a:r>
          </a:p>
          <a:p>
            <a:pPr marL="0" indent="0" algn="just">
              <a:buNone/>
            </a:pPr>
            <a:r>
              <a:rPr lang="en-GB" sz="1600" dirty="0"/>
              <a:t>Explain what is meant by ‘inference’ in relation to this study. </a:t>
            </a:r>
            <a:r>
              <a:rPr lang="en-GB" sz="1600" dirty="0" smtClean="0"/>
              <a:t> (2 marks)</a:t>
            </a:r>
          </a:p>
          <a:p>
            <a:pPr marL="0" indent="0" algn="just">
              <a:buNone/>
            </a:pPr>
            <a:endParaRPr lang="en-GB" sz="1600" dirty="0" smtClean="0"/>
          </a:p>
          <a:p>
            <a:pPr marL="0" indent="0" algn="just">
              <a:buNone/>
            </a:pPr>
            <a:endParaRPr lang="en-GB" sz="1600" dirty="0" smtClean="0"/>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27839" y="2919856"/>
            <a:ext cx="10687574" cy="830997"/>
          </a:xfrm>
          <a:prstGeom prst="rect">
            <a:avLst/>
          </a:prstGeom>
          <a:noFill/>
          <a:ln w="34925">
            <a:solidFill>
              <a:srgbClr val="7030A0"/>
            </a:solidFill>
          </a:ln>
        </p:spPr>
        <p:txBody>
          <a:bodyPr wrap="square" rtlCol="0">
            <a:spAutoFit/>
          </a:bodyPr>
          <a:lstStyle/>
          <a:p>
            <a:r>
              <a:rPr lang="en-GB" sz="1600" b="1" dirty="0"/>
              <a:t>Marks for this question: AO2 = 2 </a:t>
            </a:r>
            <a:endParaRPr lang="en-GB" sz="1600" dirty="0"/>
          </a:p>
          <a:p>
            <a:r>
              <a:rPr lang="en-GB" sz="1600" b="1" dirty="0"/>
              <a:t>1 mark </a:t>
            </a:r>
            <a:r>
              <a:rPr lang="en-GB" sz="1600" dirty="0"/>
              <a:t>for response A: processing is restricted by capacity (when performing demanding/novel tasks) </a:t>
            </a:r>
          </a:p>
          <a:p>
            <a:r>
              <a:rPr lang="en-GB" sz="1600" b="1" dirty="0"/>
              <a:t>1 mark </a:t>
            </a:r>
            <a:r>
              <a:rPr lang="en-GB" sz="1600" dirty="0"/>
              <a:t>for response B: processing is sequential (when performing demanding/novel tasks). </a:t>
            </a:r>
          </a:p>
        </p:txBody>
      </p:sp>
      <p:sp>
        <p:nvSpPr>
          <p:cNvPr id="10" name="TextBox 9"/>
          <p:cNvSpPr txBox="1"/>
          <p:nvPr/>
        </p:nvSpPr>
        <p:spPr>
          <a:xfrm>
            <a:off x="427838" y="5110294"/>
            <a:ext cx="11764161" cy="1600438"/>
          </a:xfrm>
          <a:prstGeom prst="rect">
            <a:avLst/>
          </a:prstGeom>
          <a:noFill/>
          <a:ln w="34925">
            <a:solidFill>
              <a:srgbClr val="7030A0"/>
            </a:solidFill>
          </a:ln>
        </p:spPr>
        <p:txBody>
          <a:bodyPr wrap="square" rtlCol="0">
            <a:spAutoFit/>
          </a:bodyPr>
          <a:lstStyle/>
          <a:p>
            <a:r>
              <a:rPr lang="en-GB" b="1" dirty="0" smtClean="0"/>
              <a:t>Marks </a:t>
            </a:r>
            <a:r>
              <a:rPr lang="en-GB" b="1" dirty="0"/>
              <a:t>for this question: AO2 = 2 </a:t>
            </a:r>
          </a:p>
          <a:p>
            <a:r>
              <a:rPr lang="en-GB" sz="1600" b="1" dirty="0"/>
              <a:t>1 mark </a:t>
            </a:r>
            <a:r>
              <a:rPr lang="en-GB" sz="1600" dirty="0"/>
              <a:t>for an explanation of inference: going beyond the immediate evidence to make assumptions about mental processes that cannot be directly observed. </a:t>
            </a:r>
          </a:p>
          <a:p>
            <a:r>
              <a:rPr lang="en-GB" sz="1600" b="1" dirty="0"/>
              <a:t>1 mark </a:t>
            </a:r>
            <a:r>
              <a:rPr lang="en-GB" sz="1600" dirty="0"/>
              <a:t>for a application to the study; clear description about what is being inferred (problem difficulty/more difficult processing) on the basis of what is being measured (time taken to solve the problem in the different conditions). </a:t>
            </a:r>
          </a:p>
          <a:p>
            <a:r>
              <a:rPr lang="en-GB" sz="1600" dirty="0"/>
              <a:t>Award </a:t>
            </a:r>
            <a:r>
              <a:rPr lang="en-GB" sz="1600" b="1" dirty="0"/>
              <a:t>1 mark </a:t>
            </a:r>
            <a:r>
              <a:rPr lang="en-GB" sz="1600" dirty="0"/>
              <a:t>only for answers where knowledge of inference and application are only partially clear. </a:t>
            </a:r>
          </a:p>
        </p:txBody>
      </p:sp>
    </p:spTree>
    <p:extLst>
      <p:ext uri="{BB962C8B-B14F-4D97-AF65-F5344CB8AC3E}">
        <p14:creationId xmlns:p14="http://schemas.microsoft.com/office/powerpoint/2010/main" val="312612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http://www.firecracker-uk.co.uk/wp-content/uploads/2012/07/Brain-in-cog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6884" y="311604"/>
            <a:ext cx="4049649" cy="30372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b="1" dirty="0" smtClean="0">
                <a:solidFill>
                  <a:srgbClr val="0070C0"/>
                </a:solidFill>
              </a:rPr>
              <a:t>Specification says…</a:t>
            </a:r>
            <a:endParaRPr lang="en-GB" b="1" dirty="0">
              <a:solidFill>
                <a:srgbClr val="0070C0"/>
              </a:solidFill>
            </a:endParaRPr>
          </a:p>
        </p:txBody>
      </p:sp>
      <p:sp>
        <p:nvSpPr>
          <p:cNvPr id="3" name="Content Placeholder 2"/>
          <p:cNvSpPr>
            <a:spLocks noGrp="1"/>
          </p:cNvSpPr>
          <p:nvPr>
            <p:ph idx="1"/>
          </p:nvPr>
        </p:nvSpPr>
        <p:spPr/>
        <p:txBody>
          <a:bodyPr>
            <a:normAutofit/>
          </a:bodyPr>
          <a:lstStyle/>
          <a:p>
            <a:pPr marL="0" indent="0">
              <a:buNone/>
            </a:pPr>
            <a:r>
              <a:rPr lang="en-GB" dirty="0" smtClean="0"/>
              <a:t>The </a:t>
            </a:r>
            <a:r>
              <a:rPr lang="en-GB" dirty="0"/>
              <a:t>basic assumptions </a:t>
            </a:r>
            <a:r>
              <a:rPr lang="en-GB" dirty="0" smtClean="0"/>
              <a:t>of: </a:t>
            </a:r>
          </a:p>
          <a:p>
            <a:r>
              <a:rPr lang="en-GB" dirty="0" smtClean="0"/>
              <a:t>The </a:t>
            </a:r>
            <a:r>
              <a:rPr lang="en-GB" dirty="0"/>
              <a:t>cognitive approach: </a:t>
            </a:r>
            <a:endParaRPr lang="en-GB" dirty="0" smtClean="0"/>
          </a:p>
          <a:p>
            <a:pPr lvl="1"/>
            <a:r>
              <a:rPr lang="en-GB" dirty="0" smtClean="0"/>
              <a:t>The </a:t>
            </a:r>
            <a:r>
              <a:rPr lang="en-GB" dirty="0"/>
              <a:t>study of internal mental processes, the role of </a:t>
            </a:r>
            <a:r>
              <a:rPr lang="en-GB" dirty="0" smtClean="0"/>
              <a:t>schema</a:t>
            </a:r>
          </a:p>
          <a:p>
            <a:pPr lvl="1"/>
            <a:r>
              <a:rPr lang="en-GB" dirty="0" smtClean="0"/>
              <a:t>The </a:t>
            </a:r>
            <a:r>
              <a:rPr lang="en-GB" dirty="0"/>
              <a:t>use </a:t>
            </a:r>
            <a:r>
              <a:rPr lang="en-GB" dirty="0" smtClean="0"/>
              <a:t>of theoretical </a:t>
            </a:r>
            <a:r>
              <a:rPr lang="en-GB" dirty="0"/>
              <a:t>and computer models to explain and make inferences about mental processes. </a:t>
            </a:r>
            <a:endParaRPr lang="en-GB" dirty="0" smtClean="0"/>
          </a:p>
          <a:p>
            <a:pPr lvl="1"/>
            <a:r>
              <a:rPr lang="en-GB" dirty="0" smtClean="0"/>
              <a:t>The emergence </a:t>
            </a:r>
            <a:r>
              <a:rPr lang="en-GB" dirty="0"/>
              <a:t>of cognitive neuroscience</a:t>
            </a:r>
            <a:r>
              <a:rPr lang="en-GB" dirty="0" smtClean="0"/>
              <a:t>.</a:t>
            </a:r>
          </a:p>
          <a:p>
            <a:pPr lvl="1"/>
            <a:endParaRPr lang="en-GB" dirty="0"/>
          </a:p>
          <a:p>
            <a:pPr lvl="1"/>
            <a:endParaRPr lang="en-GB" dirty="0"/>
          </a:p>
        </p:txBody>
      </p:sp>
      <p:pic>
        <p:nvPicPr>
          <p:cNvPr id="4" name="Picture 2" descr="http://vecto2000.com/wp-content/uploads/2013/01/Design-material-brain-thinking-4-vector-material.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346059" y="3693228"/>
            <a:ext cx="3363012" cy="295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2324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5273" y="159856"/>
            <a:ext cx="11607283" cy="1325563"/>
          </a:xfrm>
          <a:ln w="25400">
            <a:noFill/>
          </a:ln>
        </p:spPr>
        <p:txBody>
          <a:bodyPr>
            <a:normAutofit/>
          </a:bodyPr>
          <a:lstStyle/>
          <a:p>
            <a:r>
              <a:rPr lang="en-GB" dirty="0" smtClean="0"/>
              <a:t>The Cognitive Approach:</a:t>
            </a:r>
            <a:br>
              <a:rPr lang="en-GB" dirty="0" smtClean="0"/>
            </a:br>
            <a:r>
              <a:rPr lang="en-GB" sz="4000" b="1" dirty="0"/>
              <a:t>The study of internal mental </a:t>
            </a:r>
            <a:r>
              <a:rPr lang="en-GB" sz="4000" b="1" dirty="0" smtClean="0"/>
              <a:t>processes</a:t>
            </a:r>
            <a:endParaRPr lang="en-GB" sz="4000" b="1" dirty="0"/>
          </a:p>
        </p:txBody>
      </p:sp>
      <p:sp>
        <p:nvSpPr>
          <p:cNvPr id="3" name="Content Placeholder 2"/>
          <p:cNvSpPr>
            <a:spLocks noGrp="1"/>
          </p:cNvSpPr>
          <p:nvPr>
            <p:ph idx="1"/>
          </p:nvPr>
        </p:nvSpPr>
        <p:spPr>
          <a:xfrm>
            <a:off x="419593" y="3122445"/>
            <a:ext cx="8027720" cy="1508167"/>
          </a:xfrm>
        </p:spPr>
        <p:txBody>
          <a:bodyPr>
            <a:normAutofit/>
          </a:bodyPr>
          <a:lstStyle/>
          <a:p>
            <a:pPr marL="0" indent="0">
              <a:buNone/>
            </a:pPr>
            <a:r>
              <a:rPr lang="en-GB" sz="3000" dirty="0" smtClean="0">
                <a:solidFill>
                  <a:srgbClr val="0070C0"/>
                </a:solidFill>
              </a:rPr>
              <a:t>In pairs, can you make a list of some of our </a:t>
            </a:r>
            <a:r>
              <a:rPr lang="en-GB" sz="3000" b="1" i="1" u="sng" dirty="0" smtClean="0">
                <a:solidFill>
                  <a:srgbClr val="FF0000"/>
                </a:solidFill>
              </a:rPr>
              <a:t>internal mental processes </a:t>
            </a:r>
            <a:r>
              <a:rPr lang="en-GB" sz="3000" dirty="0" smtClean="0">
                <a:solidFill>
                  <a:srgbClr val="0070C0"/>
                </a:solidFill>
              </a:rPr>
              <a:t>Cognitive Psychologists might be interested in?</a:t>
            </a:r>
            <a:endParaRPr lang="en-GB" dirty="0">
              <a:solidFill>
                <a:srgbClr val="0070C0"/>
              </a:solidFill>
            </a:endParaRPr>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73133" y="1552784"/>
            <a:ext cx="10735295" cy="1569660"/>
          </a:xfrm>
          <a:prstGeom prst="rect">
            <a:avLst/>
          </a:prstGeom>
          <a:noFill/>
        </p:spPr>
        <p:txBody>
          <a:bodyPr wrap="square" rtlCol="0">
            <a:spAutoFit/>
          </a:bodyPr>
          <a:lstStyle/>
          <a:p>
            <a:r>
              <a:rPr lang="en-GB" sz="3200" dirty="0"/>
              <a:t>Assumption of </a:t>
            </a:r>
            <a:r>
              <a:rPr lang="en-GB" sz="3200" dirty="0" smtClean="0"/>
              <a:t>Cognitive Approach</a:t>
            </a:r>
            <a:r>
              <a:rPr lang="en-GB" sz="3200" dirty="0"/>
              <a:t>:</a:t>
            </a:r>
          </a:p>
          <a:p>
            <a:pPr lvl="1"/>
            <a:r>
              <a:rPr lang="en-GB" sz="3200" dirty="0"/>
              <a:t>All our </a:t>
            </a:r>
            <a:r>
              <a:rPr lang="en-GB" sz="3200" dirty="0" smtClean="0"/>
              <a:t>behaviour is governed by our internal mental processes; our thoughts and emotions.</a:t>
            </a:r>
            <a:endParaRPr lang="en-GB" dirty="0"/>
          </a:p>
        </p:txBody>
      </p:sp>
      <p:pic>
        <p:nvPicPr>
          <p:cNvPr id="1026" name="Picture 2" descr="http://vecto2000.com/wp-content/uploads/2013/01/Design-material-brain-thinking-4-vector-material.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458613" y="3122445"/>
            <a:ext cx="3511715" cy="352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755077" y="4494977"/>
            <a:ext cx="1929740" cy="584775"/>
          </a:xfrm>
          <a:prstGeom prst="rect">
            <a:avLst/>
          </a:prstGeom>
          <a:noFill/>
        </p:spPr>
        <p:txBody>
          <a:bodyPr wrap="square" rtlCol="0">
            <a:spAutoFit/>
          </a:bodyPr>
          <a:lstStyle/>
          <a:p>
            <a:r>
              <a:rPr lang="en-GB" sz="3200" b="1" dirty="0" smtClean="0">
                <a:solidFill>
                  <a:srgbClr val="FF0000"/>
                </a:solidFill>
              </a:rPr>
              <a:t>Attention</a:t>
            </a:r>
            <a:endParaRPr lang="en-GB" b="1" dirty="0">
              <a:solidFill>
                <a:srgbClr val="FF0000"/>
              </a:solidFill>
            </a:endParaRPr>
          </a:p>
        </p:txBody>
      </p:sp>
      <p:sp>
        <p:nvSpPr>
          <p:cNvPr id="9" name="TextBox 8"/>
          <p:cNvSpPr txBox="1"/>
          <p:nvPr/>
        </p:nvSpPr>
        <p:spPr>
          <a:xfrm>
            <a:off x="508660" y="4497864"/>
            <a:ext cx="2068285" cy="584775"/>
          </a:xfrm>
          <a:prstGeom prst="rect">
            <a:avLst/>
          </a:prstGeom>
          <a:noFill/>
        </p:spPr>
        <p:txBody>
          <a:bodyPr wrap="square" rtlCol="0">
            <a:spAutoFit/>
          </a:bodyPr>
          <a:lstStyle/>
          <a:p>
            <a:r>
              <a:rPr lang="en-GB" sz="3200" b="1" dirty="0" smtClean="0">
                <a:solidFill>
                  <a:srgbClr val="00B050"/>
                </a:solidFill>
              </a:rPr>
              <a:t>Perception</a:t>
            </a:r>
            <a:endParaRPr lang="en-GB" b="1" dirty="0">
              <a:solidFill>
                <a:srgbClr val="00B050"/>
              </a:solidFill>
            </a:endParaRPr>
          </a:p>
        </p:txBody>
      </p:sp>
      <p:sp>
        <p:nvSpPr>
          <p:cNvPr id="10" name="TextBox 9"/>
          <p:cNvSpPr txBox="1"/>
          <p:nvPr/>
        </p:nvSpPr>
        <p:spPr>
          <a:xfrm>
            <a:off x="2967839" y="5210566"/>
            <a:ext cx="1929740" cy="584775"/>
          </a:xfrm>
          <a:prstGeom prst="rect">
            <a:avLst/>
          </a:prstGeom>
          <a:noFill/>
        </p:spPr>
        <p:txBody>
          <a:bodyPr wrap="square" rtlCol="0">
            <a:spAutoFit/>
          </a:bodyPr>
          <a:lstStyle/>
          <a:p>
            <a:r>
              <a:rPr lang="en-GB" sz="3200" b="1" dirty="0" smtClean="0">
                <a:solidFill>
                  <a:srgbClr val="FF00FF"/>
                </a:solidFill>
              </a:rPr>
              <a:t>Memory</a:t>
            </a:r>
            <a:endParaRPr lang="en-GB" b="1" dirty="0">
              <a:solidFill>
                <a:srgbClr val="FF00FF"/>
              </a:solidFill>
            </a:endParaRPr>
          </a:p>
        </p:txBody>
      </p:sp>
      <p:sp>
        <p:nvSpPr>
          <p:cNvPr id="12" name="TextBox 11"/>
          <p:cNvSpPr txBox="1"/>
          <p:nvPr/>
        </p:nvSpPr>
        <p:spPr>
          <a:xfrm>
            <a:off x="5640779" y="5082638"/>
            <a:ext cx="1929740" cy="584775"/>
          </a:xfrm>
          <a:prstGeom prst="rect">
            <a:avLst/>
          </a:prstGeom>
          <a:noFill/>
        </p:spPr>
        <p:txBody>
          <a:bodyPr wrap="square" rtlCol="0">
            <a:spAutoFit/>
          </a:bodyPr>
          <a:lstStyle/>
          <a:p>
            <a:r>
              <a:rPr lang="en-GB" sz="3200" b="1" dirty="0" smtClean="0">
                <a:solidFill>
                  <a:srgbClr val="0070C0"/>
                </a:solidFill>
              </a:rPr>
              <a:t>Learning</a:t>
            </a:r>
            <a:endParaRPr lang="en-GB" b="1" dirty="0">
              <a:solidFill>
                <a:srgbClr val="0070C0"/>
              </a:solidFill>
            </a:endParaRPr>
          </a:p>
        </p:txBody>
      </p:sp>
      <p:sp>
        <p:nvSpPr>
          <p:cNvPr id="13" name="TextBox 12"/>
          <p:cNvSpPr txBox="1"/>
          <p:nvPr/>
        </p:nvSpPr>
        <p:spPr>
          <a:xfrm>
            <a:off x="647206" y="5858108"/>
            <a:ext cx="1929740" cy="584775"/>
          </a:xfrm>
          <a:prstGeom prst="rect">
            <a:avLst/>
          </a:prstGeom>
          <a:noFill/>
        </p:spPr>
        <p:txBody>
          <a:bodyPr wrap="square" rtlCol="0">
            <a:spAutoFit/>
          </a:bodyPr>
          <a:lstStyle/>
          <a:p>
            <a:r>
              <a:rPr lang="en-GB" sz="3200" b="1" dirty="0" smtClean="0">
                <a:solidFill>
                  <a:srgbClr val="FF6600"/>
                </a:solidFill>
              </a:rPr>
              <a:t>Forgetting</a:t>
            </a:r>
            <a:endParaRPr lang="en-GB" b="1" dirty="0">
              <a:solidFill>
                <a:srgbClr val="FF6600"/>
              </a:solidFill>
            </a:endParaRPr>
          </a:p>
        </p:txBody>
      </p:sp>
      <p:sp>
        <p:nvSpPr>
          <p:cNvPr id="14" name="TextBox 13"/>
          <p:cNvSpPr txBox="1"/>
          <p:nvPr/>
        </p:nvSpPr>
        <p:spPr>
          <a:xfrm>
            <a:off x="2937162" y="5858106"/>
            <a:ext cx="2992583" cy="584775"/>
          </a:xfrm>
          <a:prstGeom prst="rect">
            <a:avLst/>
          </a:prstGeom>
          <a:noFill/>
        </p:spPr>
        <p:txBody>
          <a:bodyPr wrap="square" rtlCol="0">
            <a:spAutoFit/>
          </a:bodyPr>
          <a:lstStyle/>
          <a:p>
            <a:r>
              <a:rPr lang="en-GB" sz="3200" b="1" dirty="0" smtClean="0">
                <a:solidFill>
                  <a:schemeClr val="bg1">
                    <a:lumMod val="50000"/>
                  </a:schemeClr>
                </a:solidFill>
              </a:rPr>
              <a:t>Problem-solving</a:t>
            </a:r>
            <a:endParaRPr lang="en-GB" b="1" dirty="0">
              <a:solidFill>
                <a:schemeClr val="bg1">
                  <a:lumMod val="50000"/>
                </a:schemeClr>
              </a:solidFill>
            </a:endParaRPr>
          </a:p>
        </p:txBody>
      </p:sp>
      <p:sp>
        <p:nvSpPr>
          <p:cNvPr id="15" name="TextBox 14"/>
          <p:cNvSpPr txBox="1"/>
          <p:nvPr/>
        </p:nvSpPr>
        <p:spPr>
          <a:xfrm>
            <a:off x="5049981" y="4494978"/>
            <a:ext cx="3279569" cy="584775"/>
          </a:xfrm>
          <a:prstGeom prst="rect">
            <a:avLst/>
          </a:prstGeom>
          <a:noFill/>
        </p:spPr>
        <p:txBody>
          <a:bodyPr wrap="square" rtlCol="0">
            <a:spAutoFit/>
          </a:bodyPr>
          <a:lstStyle/>
          <a:p>
            <a:r>
              <a:rPr lang="en-GB" sz="3200" b="1" dirty="0" smtClean="0">
                <a:solidFill>
                  <a:srgbClr val="7030A0"/>
                </a:solidFill>
              </a:rPr>
              <a:t>Decision making</a:t>
            </a:r>
            <a:endParaRPr lang="en-GB" b="1" dirty="0">
              <a:solidFill>
                <a:srgbClr val="7030A0"/>
              </a:solidFill>
            </a:endParaRPr>
          </a:p>
        </p:txBody>
      </p:sp>
      <p:sp>
        <p:nvSpPr>
          <p:cNvPr id="16" name="TextBox 15"/>
          <p:cNvSpPr txBox="1"/>
          <p:nvPr/>
        </p:nvSpPr>
        <p:spPr>
          <a:xfrm>
            <a:off x="6008915" y="5795341"/>
            <a:ext cx="1929740" cy="584775"/>
          </a:xfrm>
          <a:prstGeom prst="rect">
            <a:avLst/>
          </a:prstGeom>
          <a:noFill/>
        </p:spPr>
        <p:txBody>
          <a:bodyPr wrap="square" rtlCol="0">
            <a:spAutoFit/>
          </a:bodyPr>
          <a:lstStyle/>
          <a:p>
            <a:r>
              <a:rPr lang="en-GB" sz="3200" b="1" dirty="0" smtClean="0">
                <a:solidFill>
                  <a:srgbClr val="FFC000"/>
                </a:solidFill>
              </a:rPr>
              <a:t>Thinking</a:t>
            </a:r>
            <a:endParaRPr lang="en-GB" b="1" dirty="0">
              <a:solidFill>
                <a:srgbClr val="FFC000"/>
              </a:solidFill>
            </a:endParaRPr>
          </a:p>
        </p:txBody>
      </p:sp>
      <p:sp>
        <p:nvSpPr>
          <p:cNvPr id="17" name="TextBox 16"/>
          <p:cNvSpPr txBox="1"/>
          <p:nvPr/>
        </p:nvSpPr>
        <p:spPr>
          <a:xfrm>
            <a:off x="647206" y="5210566"/>
            <a:ext cx="1929740" cy="584775"/>
          </a:xfrm>
          <a:prstGeom prst="rect">
            <a:avLst/>
          </a:prstGeom>
          <a:noFill/>
        </p:spPr>
        <p:txBody>
          <a:bodyPr wrap="square" rtlCol="0">
            <a:spAutoFit/>
          </a:bodyPr>
          <a:lstStyle/>
          <a:p>
            <a:r>
              <a:rPr lang="en-GB" sz="3200" b="1" dirty="0" smtClean="0">
                <a:solidFill>
                  <a:srgbClr val="002060"/>
                </a:solidFill>
              </a:rPr>
              <a:t>Language</a:t>
            </a:r>
            <a:endParaRPr lang="en-GB" b="1" dirty="0">
              <a:solidFill>
                <a:srgbClr val="002060"/>
              </a:solidFill>
            </a:endParaRPr>
          </a:p>
        </p:txBody>
      </p:sp>
    </p:spTree>
    <p:extLst>
      <p:ext uri="{BB962C8B-B14F-4D97-AF65-F5344CB8AC3E}">
        <p14:creationId xmlns:p14="http://schemas.microsoft.com/office/powerpoint/2010/main" val="60625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9" grpId="0"/>
      <p:bldP spid="10" grpId="0"/>
      <p:bldP spid="12" grpId="0"/>
      <p:bldP spid="13"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5273" y="159856"/>
            <a:ext cx="11607283" cy="1325563"/>
          </a:xfrm>
          <a:ln w="25400">
            <a:noFill/>
          </a:ln>
        </p:spPr>
        <p:txBody>
          <a:bodyPr>
            <a:normAutofit/>
          </a:bodyPr>
          <a:lstStyle/>
          <a:p>
            <a:r>
              <a:rPr lang="en-GB" dirty="0" smtClean="0"/>
              <a:t>The Cognitive Approach:</a:t>
            </a:r>
            <a:br>
              <a:rPr lang="en-GB" dirty="0" smtClean="0"/>
            </a:br>
            <a:r>
              <a:rPr lang="en-GB" sz="4000" b="1" dirty="0"/>
              <a:t>The study of internal mental </a:t>
            </a:r>
            <a:r>
              <a:rPr lang="en-GB" sz="4000" b="1" dirty="0" smtClean="0"/>
              <a:t>processes</a:t>
            </a:r>
            <a:endParaRPr lang="en-GB" sz="4000" b="1" dirty="0"/>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318161" y="1567543"/>
            <a:ext cx="9262755" cy="5293757"/>
          </a:xfrm>
          <a:prstGeom prst="rect">
            <a:avLst/>
          </a:prstGeom>
          <a:noFill/>
        </p:spPr>
        <p:txBody>
          <a:bodyPr wrap="square" rtlCol="0">
            <a:spAutoFit/>
          </a:bodyPr>
          <a:lstStyle/>
          <a:p>
            <a:pPr lvl="1"/>
            <a:r>
              <a:rPr lang="en-GB" sz="2800" dirty="0"/>
              <a:t>According to </a:t>
            </a:r>
            <a:r>
              <a:rPr lang="en-GB" sz="2800" dirty="0" err="1"/>
              <a:t>Neisser</a:t>
            </a:r>
            <a:r>
              <a:rPr lang="en-GB" sz="2800" dirty="0"/>
              <a:t>, cognition involves </a:t>
            </a:r>
            <a:r>
              <a:rPr lang="en-GB" sz="2800" b="1" i="1" dirty="0"/>
              <a:t>"all processes by which the sensory input is transformed, reduced, elaborated, stored, recovered, and used. It is concerned with these processes even when they operate in the absence of relevant stimulation, as in images and </a:t>
            </a:r>
            <a:r>
              <a:rPr lang="en-GB" sz="2800" b="1" i="1" dirty="0" smtClean="0"/>
              <a:t>hallucinations”. </a:t>
            </a:r>
          </a:p>
          <a:p>
            <a:pPr lvl="1"/>
            <a:endParaRPr lang="en-GB" sz="2800" dirty="0" smtClean="0"/>
          </a:p>
          <a:p>
            <a:pPr lvl="1"/>
            <a:r>
              <a:rPr lang="en-GB" sz="2800" dirty="0" smtClean="0"/>
              <a:t>Given </a:t>
            </a:r>
            <a:r>
              <a:rPr lang="en-GB" sz="2800" dirty="0"/>
              <a:t>such a sweeping definition, it is apparent that cognition is involved in everything a human being might possibly do; that every psychological phenomenon is a cognitive phenomenon</a:t>
            </a:r>
            <a:r>
              <a:rPr lang="en-GB" sz="2800" dirty="0" smtClean="0"/>
              <a:t>.</a:t>
            </a:r>
          </a:p>
          <a:p>
            <a:pPr lvl="1"/>
            <a:endParaRPr lang="en-GB" sz="1200" dirty="0" smtClean="0"/>
          </a:p>
          <a:p>
            <a:pPr lvl="1"/>
            <a:r>
              <a:rPr lang="en-GB" dirty="0" smtClean="0"/>
              <a:t>Source</a:t>
            </a:r>
            <a:r>
              <a:rPr lang="en-GB" dirty="0"/>
              <a:t>: http://</a:t>
            </a:r>
            <a:r>
              <a:rPr lang="en-GB" dirty="0" smtClean="0"/>
              <a:t>psychology.about.com</a:t>
            </a:r>
            <a:endParaRPr lang="en-GB" dirty="0"/>
          </a:p>
        </p:txBody>
      </p:sp>
      <p:pic>
        <p:nvPicPr>
          <p:cNvPr id="1026" name="Picture 2" descr="http://vecto2000.com/wp-content/uploads/2013/01/Design-material-brain-thinking-4-vector-material.jpg"/>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0078863" y="4726380"/>
            <a:ext cx="1929427" cy="1935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http://www.fabbs.org/files/8612/7929/2225/neiss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274" y="1675886"/>
            <a:ext cx="1428751" cy="200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160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5273" y="159856"/>
            <a:ext cx="11607283" cy="1325563"/>
          </a:xfrm>
          <a:ln w="25400">
            <a:noFill/>
          </a:ln>
        </p:spPr>
        <p:txBody>
          <a:bodyPr>
            <a:normAutofit/>
          </a:bodyPr>
          <a:lstStyle/>
          <a:p>
            <a:r>
              <a:rPr lang="en-GB" dirty="0" smtClean="0"/>
              <a:t>The Cognitive Approach:</a:t>
            </a:r>
            <a:br>
              <a:rPr lang="en-GB" dirty="0" smtClean="0"/>
            </a:br>
            <a:r>
              <a:rPr lang="en-GB" sz="4000" b="1" dirty="0"/>
              <a:t>The study of internal mental </a:t>
            </a:r>
            <a:r>
              <a:rPr lang="en-GB" sz="4000" b="1" dirty="0" smtClean="0"/>
              <a:t>processes</a:t>
            </a:r>
            <a:endParaRPr lang="en-GB" sz="4000" b="1" dirty="0"/>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96883" y="1567543"/>
            <a:ext cx="11400312" cy="3046988"/>
          </a:xfrm>
          <a:prstGeom prst="rect">
            <a:avLst/>
          </a:prstGeom>
          <a:noFill/>
        </p:spPr>
        <p:txBody>
          <a:bodyPr wrap="square" rtlCol="0">
            <a:spAutoFit/>
          </a:bodyPr>
          <a:lstStyle/>
          <a:p>
            <a:r>
              <a:rPr lang="en-GB" sz="3200" dirty="0" smtClean="0"/>
              <a:t>The cognitive approach is </a:t>
            </a:r>
            <a:r>
              <a:rPr lang="en-GB" sz="3200" b="1" i="1" dirty="0" smtClean="0"/>
              <a:t>different</a:t>
            </a:r>
            <a:r>
              <a:rPr lang="en-GB" sz="3200" dirty="0" smtClean="0"/>
              <a:t> from the Behaviourist approach in that these </a:t>
            </a:r>
            <a:r>
              <a:rPr lang="en-GB" sz="3200" i="1" dirty="0" smtClean="0"/>
              <a:t>internal mental processes </a:t>
            </a:r>
            <a:r>
              <a:rPr lang="en-GB" sz="3200" dirty="0" smtClean="0"/>
              <a:t>cannot be DIRECTLY observed; instead psychologists have to make </a:t>
            </a:r>
            <a:r>
              <a:rPr lang="en-GB" sz="3200" b="1" i="1" dirty="0" smtClean="0"/>
              <a:t>inferences</a:t>
            </a:r>
            <a:r>
              <a:rPr lang="en-GB" sz="3200" dirty="0" smtClean="0"/>
              <a:t> about how they are directing our behaviour.</a:t>
            </a:r>
          </a:p>
          <a:p>
            <a:endParaRPr lang="en-GB" sz="3200" dirty="0"/>
          </a:p>
          <a:p>
            <a:r>
              <a:rPr lang="en-GB" sz="3200" dirty="0" smtClean="0">
                <a:solidFill>
                  <a:srgbClr val="0070C0"/>
                </a:solidFill>
              </a:rPr>
              <a:t>What is meant by an ‘</a:t>
            </a:r>
            <a:r>
              <a:rPr lang="en-GB" sz="3200" b="1" dirty="0" smtClean="0">
                <a:solidFill>
                  <a:srgbClr val="0070C0"/>
                </a:solidFill>
              </a:rPr>
              <a:t>inference</a:t>
            </a:r>
            <a:r>
              <a:rPr lang="en-GB" sz="3200" dirty="0" smtClean="0">
                <a:solidFill>
                  <a:srgbClr val="0070C0"/>
                </a:solidFill>
              </a:rPr>
              <a:t>’?</a:t>
            </a:r>
            <a:endParaRPr lang="en-GB" dirty="0">
              <a:solidFill>
                <a:srgbClr val="0070C0"/>
              </a:solidFill>
            </a:endParaRPr>
          </a:p>
        </p:txBody>
      </p:sp>
      <p:pic>
        <p:nvPicPr>
          <p:cNvPr id="2052" name="Picture 4" descr="http://www.firecracker-uk.co.uk/wp-content/uploads/2012/07/Brain-in-cog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1460" y="3339813"/>
            <a:ext cx="4295072" cy="32213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5618" y="5033394"/>
            <a:ext cx="7231310" cy="1200329"/>
          </a:xfrm>
          <a:prstGeom prst="rect">
            <a:avLst/>
          </a:prstGeom>
          <a:noFill/>
        </p:spPr>
        <p:txBody>
          <a:bodyPr wrap="square" rtlCol="0">
            <a:spAutoFit/>
          </a:bodyPr>
          <a:lstStyle/>
          <a:p>
            <a:r>
              <a:rPr lang="en-GB" sz="2400" i="1" dirty="0">
                <a:solidFill>
                  <a:srgbClr val="FF0000"/>
                </a:solidFill>
              </a:rPr>
              <a:t>G</a:t>
            </a:r>
            <a:r>
              <a:rPr lang="en-GB" sz="2400" i="1" dirty="0" smtClean="0">
                <a:solidFill>
                  <a:srgbClr val="FF0000"/>
                </a:solidFill>
              </a:rPr>
              <a:t>oing </a:t>
            </a:r>
            <a:r>
              <a:rPr lang="en-GB" sz="2400" i="1" dirty="0">
                <a:solidFill>
                  <a:srgbClr val="FF0000"/>
                </a:solidFill>
              </a:rPr>
              <a:t>beyond the immediate </a:t>
            </a:r>
            <a:r>
              <a:rPr lang="en-GB" sz="2400" i="1" dirty="0" smtClean="0">
                <a:solidFill>
                  <a:srgbClr val="FF0000"/>
                </a:solidFill>
              </a:rPr>
              <a:t>evidence/findings of a study </a:t>
            </a:r>
            <a:r>
              <a:rPr lang="en-GB" sz="2400" i="1" dirty="0">
                <a:solidFill>
                  <a:srgbClr val="FF0000"/>
                </a:solidFill>
              </a:rPr>
              <a:t>to make assumptions about </a:t>
            </a:r>
            <a:r>
              <a:rPr lang="en-GB" sz="2400" i="1" dirty="0" smtClean="0">
                <a:solidFill>
                  <a:srgbClr val="FF0000"/>
                </a:solidFill>
              </a:rPr>
              <a:t>one or more mental </a:t>
            </a:r>
            <a:r>
              <a:rPr lang="en-GB" sz="2400" i="1" dirty="0">
                <a:solidFill>
                  <a:srgbClr val="FF0000"/>
                </a:solidFill>
              </a:rPr>
              <a:t>processes that cannot be directly observed. </a:t>
            </a:r>
          </a:p>
        </p:txBody>
      </p:sp>
    </p:spTree>
    <p:extLst>
      <p:ext uri="{BB962C8B-B14F-4D97-AF65-F5344CB8AC3E}">
        <p14:creationId xmlns:p14="http://schemas.microsoft.com/office/powerpoint/2010/main" val="314479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Picture 4" descr="http://www.firecracker-uk.co.uk/wp-content/uploads/2012/07/Brain-in-cog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4663" y="73804"/>
            <a:ext cx="1694212" cy="12706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drawingsecretsrevealed.com/wp-content/uploads/2012/06/Numbers-in-Words-Brain-Teas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164" y="1313646"/>
            <a:ext cx="5617029" cy="56170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05273" y="159856"/>
            <a:ext cx="11607283" cy="1325563"/>
          </a:xfrm>
          <a:ln w="25400">
            <a:noFill/>
          </a:ln>
        </p:spPr>
        <p:txBody>
          <a:bodyPr>
            <a:normAutofit/>
          </a:bodyPr>
          <a:lstStyle/>
          <a:p>
            <a:r>
              <a:rPr lang="en-GB" dirty="0" smtClean="0"/>
              <a:t>The Cognitive Approach:</a:t>
            </a:r>
            <a:br>
              <a:rPr lang="en-GB" dirty="0" smtClean="0"/>
            </a:br>
            <a:r>
              <a:rPr lang="en-GB" sz="4000" b="1" dirty="0"/>
              <a:t>The study of internal mental </a:t>
            </a:r>
            <a:r>
              <a:rPr lang="en-GB" sz="4000" b="1" dirty="0" smtClean="0"/>
              <a:t>processes</a:t>
            </a:r>
            <a:endParaRPr lang="en-GB" sz="4000" b="1" dirty="0"/>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Content Placeholder 2"/>
          <p:cNvSpPr>
            <a:spLocks noGrp="1"/>
          </p:cNvSpPr>
          <p:nvPr>
            <p:ph idx="1"/>
          </p:nvPr>
        </p:nvSpPr>
        <p:spPr>
          <a:xfrm>
            <a:off x="446316" y="2012359"/>
            <a:ext cx="5461000" cy="4627562"/>
          </a:xfrm>
        </p:spPr>
        <p:txBody>
          <a:bodyPr>
            <a:normAutofit/>
          </a:bodyPr>
          <a:lstStyle/>
          <a:p>
            <a:r>
              <a:rPr lang="en-GB" dirty="0" err="1"/>
              <a:t>Aoccdrnig</a:t>
            </a:r>
            <a:r>
              <a:rPr lang="en-GB" dirty="0"/>
              <a:t> to </a:t>
            </a:r>
            <a:r>
              <a:rPr lang="en-GB" dirty="0" err="1"/>
              <a:t>rscheearch</a:t>
            </a:r>
            <a:r>
              <a:rPr lang="en-GB" dirty="0"/>
              <a:t> at </a:t>
            </a:r>
            <a:r>
              <a:rPr lang="en-GB" dirty="0" err="1"/>
              <a:t>Cmabrigde</a:t>
            </a:r>
            <a:r>
              <a:rPr lang="en-GB" dirty="0"/>
              <a:t> </a:t>
            </a:r>
            <a:r>
              <a:rPr lang="en-GB" dirty="0" err="1"/>
              <a:t>Uinervtisy</a:t>
            </a:r>
            <a:r>
              <a:rPr lang="en-GB" dirty="0"/>
              <a:t>, it </a:t>
            </a:r>
            <a:r>
              <a:rPr lang="en-GB" dirty="0" err="1"/>
              <a:t>deosn't</a:t>
            </a:r>
            <a:r>
              <a:rPr lang="en-GB" dirty="0"/>
              <a:t> </a:t>
            </a:r>
            <a:r>
              <a:rPr lang="en-GB" dirty="0" err="1"/>
              <a:t>mttaer</a:t>
            </a:r>
            <a:r>
              <a:rPr lang="en-GB" dirty="0"/>
              <a:t> in </a:t>
            </a:r>
            <a:r>
              <a:rPr lang="en-GB" dirty="0" err="1"/>
              <a:t>waht</a:t>
            </a:r>
            <a:r>
              <a:rPr lang="en-GB" dirty="0"/>
              <a:t> </a:t>
            </a:r>
            <a:r>
              <a:rPr lang="en-GB" dirty="0" err="1"/>
              <a:t>oredr</a:t>
            </a:r>
            <a:r>
              <a:rPr lang="en-GB" dirty="0"/>
              <a:t> the </a:t>
            </a:r>
            <a:r>
              <a:rPr lang="en-GB" dirty="0" err="1"/>
              <a:t>ltteers</a:t>
            </a:r>
            <a:r>
              <a:rPr lang="en-GB" dirty="0"/>
              <a:t> in a </a:t>
            </a:r>
            <a:r>
              <a:rPr lang="en-GB" dirty="0" err="1"/>
              <a:t>wrod</a:t>
            </a:r>
            <a:r>
              <a:rPr lang="en-GB" dirty="0"/>
              <a:t> are, the </a:t>
            </a:r>
            <a:r>
              <a:rPr lang="en-GB" dirty="0" err="1"/>
              <a:t>olny</a:t>
            </a:r>
            <a:r>
              <a:rPr lang="en-GB" dirty="0"/>
              <a:t> </a:t>
            </a:r>
            <a:r>
              <a:rPr lang="en-GB" dirty="0" err="1"/>
              <a:t>iprmoetnt</a:t>
            </a:r>
            <a:r>
              <a:rPr lang="en-GB" dirty="0"/>
              <a:t> </a:t>
            </a:r>
            <a:r>
              <a:rPr lang="en-GB" dirty="0" err="1"/>
              <a:t>tihng</a:t>
            </a:r>
            <a:r>
              <a:rPr lang="en-GB" dirty="0"/>
              <a:t> is </a:t>
            </a:r>
            <a:r>
              <a:rPr lang="en-GB" dirty="0" err="1"/>
              <a:t>taht</a:t>
            </a:r>
            <a:r>
              <a:rPr lang="en-GB" dirty="0"/>
              <a:t> the </a:t>
            </a:r>
            <a:r>
              <a:rPr lang="en-GB" dirty="0" err="1"/>
              <a:t>frist</a:t>
            </a:r>
            <a:r>
              <a:rPr lang="en-GB" dirty="0"/>
              <a:t> and </a:t>
            </a:r>
            <a:r>
              <a:rPr lang="en-GB" dirty="0" err="1"/>
              <a:t>lsat</a:t>
            </a:r>
            <a:r>
              <a:rPr lang="en-GB" dirty="0"/>
              <a:t> </a:t>
            </a:r>
            <a:r>
              <a:rPr lang="en-GB" dirty="0" err="1"/>
              <a:t>ltteer</a:t>
            </a:r>
            <a:r>
              <a:rPr lang="en-GB" dirty="0"/>
              <a:t> be at the </a:t>
            </a:r>
            <a:r>
              <a:rPr lang="en-GB" dirty="0" err="1"/>
              <a:t>rghit</a:t>
            </a:r>
            <a:r>
              <a:rPr lang="en-GB" dirty="0"/>
              <a:t> </a:t>
            </a:r>
            <a:r>
              <a:rPr lang="en-GB" dirty="0" err="1"/>
              <a:t>pclae</a:t>
            </a:r>
            <a:r>
              <a:rPr lang="en-GB" dirty="0"/>
              <a:t>. The </a:t>
            </a:r>
            <a:r>
              <a:rPr lang="en-GB" dirty="0" err="1"/>
              <a:t>rset</a:t>
            </a:r>
            <a:r>
              <a:rPr lang="en-GB" dirty="0"/>
              <a:t> can be a </a:t>
            </a:r>
            <a:r>
              <a:rPr lang="en-GB" dirty="0" err="1"/>
              <a:t>toatl</a:t>
            </a:r>
            <a:r>
              <a:rPr lang="en-GB" dirty="0"/>
              <a:t> </a:t>
            </a:r>
            <a:r>
              <a:rPr lang="en-GB" dirty="0" err="1"/>
              <a:t>mses</a:t>
            </a:r>
            <a:r>
              <a:rPr lang="en-GB" dirty="0"/>
              <a:t> and you can </a:t>
            </a:r>
            <a:r>
              <a:rPr lang="en-GB" dirty="0" err="1"/>
              <a:t>sitll</a:t>
            </a:r>
            <a:r>
              <a:rPr lang="en-GB" dirty="0"/>
              <a:t> </a:t>
            </a:r>
            <a:r>
              <a:rPr lang="en-GB" dirty="0" err="1"/>
              <a:t>raed</a:t>
            </a:r>
            <a:r>
              <a:rPr lang="en-GB" dirty="0"/>
              <a:t> it </a:t>
            </a:r>
            <a:r>
              <a:rPr lang="en-GB" dirty="0" err="1"/>
              <a:t>wouthit</a:t>
            </a:r>
            <a:r>
              <a:rPr lang="en-GB" dirty="0"/>
              <a:t> a </a:t>
            </a:r>
            <a:r>
              <a:rPr lang="en-GB" dirty="0" err="1"/>
              <a:t>porbelm</a:t>
            </a:r>
            <a:r>
              <a:rPr lang="en-GB" dirty="0"/>
              <a:t>. </a:t>
            </a:r>
            <a:r>
              <a:rPr lang="en-GB" dirty="0" err="1"/>
              <a:t>Tihs</a:t>
            </a:r>
            <a:r>
              <a:rPr lang="en-GB" dirty="0"/>
              <a:t> is </a:t>
            </a:r>
            <a:r>
              <a:rPr lang="en-GB" dirty="0" err="1"/>
              <a:t>bcuseae</a:t>
            </a:r>
            <a:r>
              <a:rPr lang="en-GB" dirty="0"/>
              <a:t> the </a:t>
            </a:r>
            <a:r>
              <a:rPr lang="en-GB" dirty="0" err="1"/>
              <a:t>huamn</a:t>
            </a:r>
            <a:r>
              <a:rPr lang="en-GB" dirty="0"/>
              <a:t> </a:t>
            </a:r>
            <a:r>
              <a:rPr lang="en-GB" dirty="0" err="1"/>
              <a:t>mnid</a:t>
            </a:r>
            <a:r>
              <a:rPr lang="en-GB" dirty="0"/>
              <a:t> </a:t>
            </a:r>
            <a:r>
              <a:rPr lang="en-GB" dirty="0" err="1"/>
              <a:t>deos</a:t>
            </a:r>
            <a:r>
              <a:rPr lang="en-GB" dirty="0"/>
              <a:t> not </a:t>
            </a:r>
            <a:r>
              <a:rPr lang="en-GB" dirty="0" err="1"/>
              <a:t>raed</a:t>
            </a:r>
            <a:r>
              <a:rPr lang="en-GB" dirty="0"/>
              <a:t> </a:t>
            </a:r>
            <a:r>
              <a:rPr lang="en-GB" dirty="0" err="1"/>
              <a:t>ervey</a:t>
            </a:r>
            <a:r>
              <a:rPr lang="en-GB" dirty="0"/>
              <a:t> </a:t>
            </a:r>
            <a:r>
              <a:rPr lang="en-GB" dirty="0" err="1"/>
              <a:t>lteter</a:t>
            </a:r>
            <a:r>
              <a:rPr lang="en-GB" dirty="0"/>
              <a:t> by </a:t>
            </a:r>
            <a:r>
              <a:rPr lang="en-GB" dirty="0" err="1"/>
              <a:t>istlef</a:t>
            </a:r>
            <a:r>
              <a:rPr lang="en-GB" dirty="0"/>
              <a:t>, but the </a:t>
            </a:r>
            <a:r>
              <a:rPr lang="en-GB" dirty="0" err="1"/>
              <a:t>wrod</a:t>
            </a:r>
            <a:r>
              <a:rPr lang="en-GB" dirty="0"/>
              <a:t> as a </a:t>
            </a:r>
            <a:r>
              <a:rPr lang="en-GB" dirty="0" err="1"/>
              <a:t>wlohe</a:t>
            </a:r>
            <a:r>
              <a:rPr lang="en-GB" dirty="0"/>
              <a:t>.</a:t>
            </a:r>
          </a:p>
        </p:txBody>
      </p:sp>
      <p:sp>
        <p:nvSpPr>
          <p:cNvPr id="9" name="TextBox 8"/>
          <p:cNvSpPr txBox="1"/>
          <p:nvPr/>
        </p:nvSpPr>
        <p:spPr>
          <a:xfrm>
            <a:off x="412243" y="1427588"/>
            <a:ext cx="11400312" cy="584775"/>
          </a:xfrm>
          <a:prstGeom prst="rect">
            <a:avLst/>
          </a:prstGeom>
          <a:noFill/>
        </p:spPr>
        <p:txBody>
          <a:bodyPr wrap="square" rtlCol="0">
            <a:spAutoFit/>
          </a:bodyPr>
          <a:lstStyle/>
          <a:p>
            <a:r>
              <a:rPr lang="en-GB" sz="3200" dirty="0" smtClean="0"/>
              <a:t>Can you read both/either of the following?</a:t>
            </a:r>
            <a:endParaRPr lang="en-GB" dirty="0">
              <a:solidFill>
                <a:srgbClr val="0070C0"/>
              </a:solidFill>
            </a:endParaRPr>
          </a:p>
        </p:txBody>
      </p:sp>
    </p:spTree>
    <p:extLst>
      <p:ext uri="{BB962C8B-B14F-4D97-AF65-F5344CB8AC3E}">
        <p14:creationId xmlns:p14="http://schemas.microsoft.com/office/powerpoint/2010/main" val="291168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Picture 4" descr="http://www.firecracker-uk.co.uk/wp-content/uploads/2012/07/Brain-in-cog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8737" y="4631379"/>
            <a:ext cx="2739243" cy="20544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05273" y="159856"/>
            <a:ext cx="11607283" cy="1325563"/>
          </a:xfrm>
          <a:ln w="25400">
            <a:noFill/>
          </a:ln>
        </p:spPr>
        <p:txBody>
          <a:bodyPr>
            <a:normAutofit/>
          </a:bodyPr>
          <a:lstStyle/>
          <a:p>
            <a:r>
              <a:rPr lang="en-GB" dirty="0" smtClean="0"/>
              <a:t>The Cognitive Approach:</a:t>
            </a:r>
            <a:br>
              <a:rPr lang="en-GB" dirty="0" smtClean="0"/>
            </a:br>
            <a:r>
              <a:rPr lang="en-GB" sz="4000" b="1" dirty="0"/>
              <a:t>The study of internal mental </a:t>
            </a:r>
            <a:r>
              <a:rPr lang="en-GB" sz="4000" b="1" dirty="0" smtClean="0"/>
              <a:t>processes</a:t>
            </a:r>
            <a:endParaRPr lang="en-GB" sz="4000" b="1" dirty="0"/>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Content Placeholder 2"/>
          <p:cNvSpPr>
            <a:spLocks noGrp="1"/>
          </p:cNvSpPr>
          <p:nvPr>
            <p:ph idx="1"/>
          </p:nvPr>
        </p:nvSpPr>
        <p:spPr>
          <a:xfrm>
            <a:off x="446317" y="1733797"/>
            <a:ext cx="9505207" cy="4906124"/>
          </a:xfrm>
        </p:spPr>
        <p:txBody>
          <a:bodyPr>
            <a:normAutofit/>
          </a:bodyPr>
          <a:lstStyle/>
          <a:p>
            <a:r>
              <a:rPr lang="en-GB" dirty="0"/>
              <a:t>Watch the </a:t>
            </a:r>
            <a:r>
              <a:rPr lang="en-GB" dirty="0">
                <a:hlinkClick r:id="rId3"/>
              </a:rPr>
              <a:t>video </a:t>
            </a:r>
            <a:r>
              <a:rPr lang="en-GB" dirty="0"/>
              <a:t>and follow the </a:t>
            </a:r>
            <a:r>
              <a:rPr lang="en-GB" dirty="0" smtClean="0"/>
              <a:t>instructions</a:t>
            </a:r>
            <a:endParaRPr lang="en-GB" dirty="0"/>
          </a:p>
        </p:txBody>
      </p:sp>
    </p:spTree>
    <p:extLst>
      <p:ext uri="{BB962C8B-B14F-4D97-AF65-F5344CB8AC3E}">
        <p14:creationId xmlns:p14="http://schemas.microsoft.com/office/powerpoint/2010/main" val="371198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73" y="159856"/>
            <a:ext cx="11607283" cy="1325563"/>
          </a:xfrm>
          <a:ln w="25400">
            <a:noFill/>
          </a:ln>
        </p:spPr>
        <p:txBody>
          <a:bodyPr>
            <a:normAutofit/>
          </a:bodyPr>
          <a:lstStyle/>
          <a:p>
            <a:r>
              <a:rPr lang="en-GB" dirty="0" smtClean="0"/>
              <a:t>The Cognitive Approach:</a:t>
            </a:r>
            <a:br>
              <a:rPr lang="en-GB" dirty="0" smtClean="0"/>
            </a:br>
            <a:r>
              <a:rPr lang="en-GB" sz="4000" b="1" dirty="0"/>
              <a:t>The study of internal mental </a:t>
            </a:r>
            <a:r>
              <a:rPr lang="en-GB" sz="4000" b="1" dirty="0" smtClean="0"/>
              <a:t>processes</a:t>
            </a:r>
            <a:endParaRPr lang="en-GB" sz="4000" b="1" dirty="0"/>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96883" y="1567544"/>
            <a:ext cx="11400312" cy="3323987"/>
          </a:xfrm>
          <a:prstGeom prst="rect">
            <a:avLst/>
          </a:prstGeom>
          <a:noFill/>
        </p:spPr>
        <p:txBody>
          <a:bodyPr wrap="square" rtlCol="0">
            <a:spAutoFit/>
          </a:bodyPr>
          <a:lstStyle/>
          <a:p>
            <a:pPr marL="514350" indent="-514350">
              <a:buFont typeface="+mj-lt"/>
              <a:buAutoNum type="arabicPeriod"/>
            </a:pPr>
            <a:r>
              <a:rPr lang="en-GB" sz="3200" dirty="0" smtClean="0">
                <a:solidFill>
                  <a:srgbClr val="0070C0"/>
                </a:solidFill>
              </a:rPr>
              <a:t>What internal mental processes are at work when reading those passages and watching the video?</a:t>
            </a:r>
          </a:p>
          <a:p>
            <a:pPr marL="514350" indent="-514350">
              <a:buFont typeface="+mj-lt"/>
              <a:buAutoNum type="arabicPeriod"/>
            </a:pPr>
            <a:endParaRPr lang="en-GB" sz="3200" dirty="0">
              <a:solidFill>
                <a:srgbClr val="0070C0"/>
              </a:solidFill>
            </a:endParaRPr>
          </a:p>
          <a:p>
            <a:pPr marL="514350" indent="-514350">
              <a:buFont typeface="+mj-lt"/>
              <a:buAutoNum type="arabicPeriod"/>
            </a:pPr>
            <a:endParaRPr lang="en-GB" sz="3200" dirty="0" smtClean="0">
              <a:solidFill>
                <a:srgbClr val="0070C0"/>
              </a:solidFill>
            </a:endParaRPr>
          </a:p>
          <a:p>
            <a:pPr marL="514350" indent="-514350">
              <a:buFont typeface="+mj-lt"/>
              <a:buAutoNum type="arabicPeriod"/>
            </a:pPr>
            <a:r>
              <a:rPr lang="en-GB" sz="3200" dirty="0" smtClean="0">
                <a:solidFill>
                  <a:srgbClr val="0070C0"/>
                </a:solidFill>
              </a:rPr>
              <a:t>What </a:t>
            </a:r>
            <a:r>
              <a:rPr lang="en-GB" sz="3200" b="1" dirty="0" smtClean="0">
                <a:solidFill>
                  <a:srgbClr val="0070C0"/>
                </a:solidFill>
              </a:rPr>
              <a:t>inferences</a:t>
            </a:r>
            <a:r>
              <a:rPr lang="en-GB" sz="3200" dirty="0" smtClean="0">
                <a:solidFill>
                  <a:srgbClr val="0070C0"/>
                </a:solidFill>
              </a:rPr>
              <a:t> can we make about how our minds work based on these passages and the selective attention video?</a:t>
            </a:r>
          </a:p>
          <a:p>
            <a:pPr marL="514350" indent="-514350">
              <a:buFont typeface="+mj-lt"/>
              <a:buAutoNum type="arabicPeriod"/>
            </a:pPr>
            <a:endParaRPr lang="en-GB" dirty="0">
              <a:solidFill>
                <a:srgbClr val="0070C0"/>
              </a:solidFill>
            </a:endParaRPr>
          </a:p>
        </p:txBody>
      </p:sp>
      <p:pic>
        <p:nvPicPr>
          <p:cNvPr id="2052" name="Picture 4" descr="http://www.firecracker-uk.co.uk/wp-content/uploads/2012/07/Brain-in-cog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58600" y="4957951"/>
            <a:ext cx="2533400" cy="19000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689765" y="2653284"/>
            <a:ext cx="1929740" cy="584775"/>
          </a:xfrm>
          <a:prstGeom prst="rect">
            <a:avLst/>
          </a:prstGeom>
          <a:noFill/>
        </p:spPr>
        <p:txBody>
          <a:bodyPr wrap="square" rtlCol="0">
            <a:spAutoFit/>
          </a:bodyPr>
          <a:lstStyle/>
          <a:p>
            <a:r>
              <a:rPr lang="en-GB" sz="3200" b="1" dirty="0" smtClean="0">
                <a:solidFill>
                  <a:srgbClr val="FF0000"/>
                </a:solidFill>
              </a:rPr>
              <a:t>Attention</a:t>
            </a:r>
            <a:endParaRPr lang="en-GB" b="1" dirty="0">
              <a:solidFill>
                <a:srgbClr val="FF0000"/>
              </a:solidFill>
            </a:endParaRPr>
          </a:p>
        </p:txBody>
      </p:sp>
      <p:sp>
        <p:nvSpPr>
          <p:cNvPr id="8" name="TextBox 7"/>
          <p:cNvSpPr txBox="1"/>
          <p:nvPr/>
        </p:nvSpPr>
        <p:spPr>
          <a:xfrm>
            <a:off x="296883" y="2636909"/>
            <a:ext cx="2068285" cy="584775"/>
          </a:xfrm>
          <a:prstGeom prst="rect">
            <a:avLst/>
          </a:prstGeom>
          <a:noFill/>
        </p:spPr>
        <p:txBody>
          <a:bodyPr wrap="square" rtlCol="0">
            <a:spAutoFit/>
          </a:bodyPr>
          <a:lstStyle/>
          <a:p>
            <a:r>
              <a:rPr lang="en-GB" sz="3200" b="1" dirty="0" smtClean="0">
                <a:solidFill>
                  <a:srgbClr val="00B050"/>
                </a:solidFill>
              </a:rPr>
              <a:t>Perception</a:t>
            </a:r>
            <a:endParaRPr lang="en-GB" b="1" dirty="0">
              <a:solidFill>
                <a:srgbClr val="00B050"/>
              </a:solidFill>
            </a:endParaRPr>
          </a:p>
        </p:txBody>
      </p:sp>
      <p:sp>
        <p:nvSpPr>
          <p:cNvPr id="9" name="TextBox 8"/>
          <p:cNvSpPr txBox="1"/>
          <p:nvPr/>
        </p:nvSpPr>
        <p:spPr>
          <a:xfrm>
            <a:off x="2629395" y="2632583"/>
            <a:ext cx="1929740" cy="584775"/>
          </a:xfrm>
          <a:prstGeom prst="rect">
            <a:avLst/>
          </a:prstGeom>
          <a:noFill/>
        </p:spPr>
        <p:txBody>
          <a:bodyPr wrap="square" rtlCol="0">
            <a:spAutoFit/>
          </a:bodyPr>
          <a:lstStyle/>
          <a:p>
            <a:r>
              <a:rPr lang="en-GB" sz="3200" b="1" dirty="0" smtClean="0">
                <a:solidFill>
                  <a:srgbClr val="FF00FF"/>
                </a:solidFill>
              </a:rPr>
              <a:t>Memory</a:t>
            </a:r>
            <a:endParaRPr lang="en-GB" b="1" dirty="0">
              <a:solidFill>
                <a:srgbClr val="FF00FF"/>
              </a:solidFill>
            </a:endParaRPr>
          </a:p>
        </p:txBody>
      </p:sp>
      <p:sp>
        <p:nvSpPr>
          <p:cNvPr id="10" name="TextBox 9"/>
          <p:cNvSpPr txBox="1"/>
          <p:nvPr/>
        </p:nvSpPr>
        <p:spPr>
          <a:xfrm>
            <a:off x="8718664" y="2632583"/>
            <a:ext cx="3279569" cy="584775"/>
          </a:xfrm>
          <a:prstGeom prst="rect">
            <a:avLst/>
          </a:prstGeom>
          <a:noFill/>
        </p:spPr>
        <p:txBody>
          <a:bodyPr wrap="square" rtlCol="0">
            <a:spAutoFit/>
          </a:bodyPr>
          <a:lstStyle/>
          <a:p>
            <a:r>
              <a:rPr lang="en-GB" sz="3200" b="1" dirty="0" smtClean="0">
                <a:solidFill>
                  <a:srgbClr val="7030A0"/>
                </a:solidFill>
              </a:rPr>
              <a:t>Decision making</a:t>
            </a:r>
            <a:endParaRPr lang="en-GB" b="1" dirty="0">
              <a:solidFill>
                <a:srgbClr val="7030A0"/>
              </a:solidFill>
            </a:endParaRPr>
          </a:p>
        </p:txBody>
      </p:sp>
      <p:sp>
        <p:nvSpPr>
          <p:cNvPr id="11" name="TextBox 10"/>
          <p:cNvSpPr txBox="1"/>
          <p:nvPr/>
        </p:nvSpPr>
        <p:spPr>
          <a:xfrm>
            <a:off x="4658294" y="2632583"/>
            <a:ext cx="1929740" cy="584775"/>
          </a:xfrm>
          <a:prstGeom prst="rect">
            <a:avLst/>
          </a:prstGeom>
          <a:noFill/>
        </p:spPr>
        <p:txBody>
          <a:bodyPr wrap="square" rtlCol="0">
            <a:spAutoFit/>
          </a:bodyPr>
          <a:lstStyle/>
          <a:p>
            <a:r>
              <a:rPr lang="en-GB" sz="3200" b="1" dirty="0" smtClean="0">
                <a:solidFill>
                  <a:srgbClr val="FFC000"/>
                </a:solidFill>
              </a:rPr>
              <a:t>Thinking</a:t>
            </a:r>
            <a:endParaRPr lang="en-GB" b="1" dirty="0">
              <a:solidFill>
                <a:srgbClr val="FFC000"/>
              </a:solidFill>
            </a:endParaRPr>
          </a:p>
        </p:txBody>
      </p:sp>
      <p:sp>
        <p:nvSpPr>
          <p:cNvPr id="12" name="TextBox 11"/>
          <p:cNvSpPr txBox="1"/>
          <p:nvPr/>
        </p:nvSpPr>
        <p:spPr>
          <a:xfrm>
            <a:off x="296883" y="4733900"/>
            <a:ext cx="9609118" cy="1569660"/>
          </a:xfrm>
          <a:prstGeom prst="rect">
            <a:avLst/>
          </a:prstGeom>
          <a:noFill/>
        </p:spPr>
        <p:txBody>
          <a:bodyPr wrap="square" rtlCol="0">
            <a:spAutoFit/>
          </a:bodyPr>
          <a:lstStyle/>
          <a:p>
            <a:r>
              <a:rPr lang="en-GB" sz="2400" b="1" i="1" dirty="0"/>
              <a:t>Shows we automatically </a:t>
            </a:r>
            <a:r>
              <a:rPr lang="en-GB" sz="2400" b="1" i="1" dirty="0" smtClean="0"/>
              <a:t>(without the need for conscious processing) filter </a:t>
            </a:r>
            <a:r>
              <a:rPr lang="en-GB" sz="2400" b="1" i="1" dirty="0"/>
              <a:t>sensory stimuli. </a:t>
            </a:r>
            <a:r>
              <a:rPr lang="en-GB" sz="2400" b="1" i="1" dirty="0" smtClean="0"/>
              <a:t>Our minds selectively attend to relevant information and they ignore unimportant/irrelevant information. Good as it makes our minds efficient! However, it can means we make errors about events.</a:t>
            </a:r>
            <a:endParaRPr lang="en-GB" sz="1400" b="1" i="1" dirty="0"/>
          </a:p>
        </p:txBody>
      </p:sp>
    </p:spTree>
    <p:extLst>
      <p:ext uri="{BB962C8B-B14F-4D97-AF65-F5344CB8AC3E}">
        <p14:creationId xmlns:p14="http://schemas.microsoft.com/office/powerpoint/2010/main" val="76999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owerPoint" ma:contentTypeID="0x010100EA90949D6391244A906844C304818D4E005233BE9C285BD544A578BDAD1FA510DC" ma:contentTypeVersion="1" ma:contentTypeDescription="Create a new PowerPoint document" ma:contentTypeScope="" ma:versionID="1da34c2df48e7fcde6ae4e9a6c2e3ea8">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8EDFF7-6C1B-4BF0-9677-3887F0D61415}">
  <ds:schemaRefs>
    <ds:schemaRef ds:uri="http://purl.org/dc/dcmitype/"/>
    <ds:schemaRef ds:uri="http://schemas.microsoft.com/office/infopath/2007/PartnerControls"/>
    <ds:schemaRef ds:uri="http://schemas.microsoft.com/office/2006/documentManagement/types"/>
    <ds:schemaRef ds:uri="http://purl.org/dc/elements/1.1/"/>
    <ds:schemaRef ds:uri="http://purl.org/dc/terms/"/>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DB49960-02B4-4C8C-8CA5-F8B05B4FDF4E}">
  <ds:schemaRefs>
    <ds:schemaRef ds:uri="http://schemas.microsoft.com/sharepoint/v3/contenttype/forms"/>
  </ds:schemaRefs>
</ds:datastoreItem>
</file>

<file path=customXml/itemProps3.xml><?xml version="1.0" encoding="utf-8"?>
<ds:datastoreItem xmlns:ds="http://schemas.openxmlformats.org/officeDocument/2006/customXml" ds:itemID="{293C1534-D5DA-4010-82F1-77DF49F005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1257</TotalTime>
  <Words>1707</Words>
  <Application>Microsoft Office PowerPoint</Application>
  <PresentationFormat>Widescreen</PresentationFormat>
  <Paragraphs>163</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Imprint MT Shadow</vt:lpstr>
      <vt:lpstr>Tahoma</vt:lpstr>
      <vt:lpstr>Office Theme</vt:lpstr>
      <vt:lpstr>AS PSYCHOLOGY: Paper 2 </vt:lpstr>
      <vt:lpstr>PowerPoint Presentation</vt:lpstr>
      <vt:lpstr>Specification says…</vt:lpstr>
      <vt:lpstr>The Cognitive Approach: The study of internal mental processes</vt:lpstr>
      <vt:lpstr>The Cognitive Approach: The study of internal mental processes</vt:lpstr>
      <vt:lpstr>The Cognitive Approach: The study of internal mental processes</vt:lpstr>
      <vt:lpstr>The Cognitive Approach: The study of internal mental processes</vt:lpstr>
      <vt:lpstr>The Cognitive Approach: The study of internal mental processes</vt:lpstr>
      <vt:lpstr>The Cognitive Approach: The study of internal mental processes</vt:lpstr>
      <vt:lpstr>The Cognitive Approach: Stroop Test</vt:lpstr>
      <vt:lpstr>The Cognitive Approach: Stroop Test – Data Analysis</vt:lpstr>
      <vt:lpstr>The Cognitive Approach: The role of Schema</vt:lpstr>
      <vt:lpstr>PowerPoint Presentation</vt:lpstr>
      <vt:lpstr>Read the sign…</vt:lpstr>
      <vt:lpstr>What does this image show?</vt:lpstr>
      <vt:lpstr>Actual Roman Numerals</vt:lpstr>
      <vt:lpstr>Read the sign again (carefully!)…Is it what you have written?</vt:lpstr>
      <vt:lpstr>Can we be sure? Do we know or are we making assumptions?</vt:lpstr>
      <vt:lpstr>The Cognitive Approach: The role of Schema</vt:lpstr>
      <vt:lpstr>The Cognitive Approach: The use of theoretical and computer models to explain and make inferences about mental processes. </vt:lpstr>
      <vt:lpstr>The Cognitive Approach: The use of theoretical and computer models to explain and make inferences about mental processes. </vt:lpstr>
      <vt:lpstr>The Cognitive Approach: The use of theoretical and computer models to explain and make inferences about mental processes. </vt:lpstr>
      <vt:lpstr>The Cognitive Approach: The use of theoretical and computer models to explain and make inferences about mental processes. </vt:lpstr>
      <vt:lpstr>The Cognitive Approach: The use of theoretical and computer models to explain and make inferences about mental processes. </vt:lpstr>
      <vt:lpstr>The Cognitive Approach: Emergence of Cognitive Neuroscience</vt:lpstr>
      <vt:lpstr>The Cognitive Approach: Evaluation of the Cognitive Approach</vt:lpstr>
      <vt:lpstr>The Cognitive Approach: Practice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 PSYCHOLOGY: Paper 2</dc:title>
  <dc:creator>Radwanski</dc:creator>
  <cp:lastModifiedBy>Radwanski</cp:lastModifiedBy>
  <cp:revision>104</cp:revision>
  <cp:lastPrinted>2015-07-06T11:15:24Z</cp:lastPrinted>
  <dcterms:created xsi:type="dcterms:W3CDTF">2015-07-04T21:09:32Z</dcterms:created>
  <dcterms:modified xsi:type="dcterms:W3CDTF">2015-09-25T20:33:06Z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0x010100EA90949D6391244A906844C304818D4E005233BE9C285BD544A578BDAD1FA510DC</vt:lpwstr>
  </property>
</Properties>
</file>