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6" r:id="rId5"/>
    <p:sldId id="306" r:id="rId6"/>
    <p:sldId id="320" r:id="rId7"/>
    <p:sldId id="302" r:id="rId8"/>
    <p:sldId id="303" r:id="rId9"/>
    <p:sldId id="304" r:id="rId10"/>
    <p:sldId id="305" r:id="rId11"/>
    <p:sldId id="310" r:id="rId12"/>
    <p:sldId id="312" r:id="rId13"/>
    <p:sldId id="316" r:id="rId14"/>
    <p:sldId id="328" r:id="rId15"/>
    <p:sldId id="313" r:id="rId16"/>
    <p:sldId id="315" r:id="rId17"/>
    <p:sldId id="314" r:id="rId18"/>
    <p:sldId id="317" r:id="rId19"/>
    <p:sldId id="321" r:id="rId20"/>
    <p:sldId id="323" r:id="rId21"/>
    <p:sldId id="322" r:id="rId22"/>
    <p:sldId id="324" r:id="rId23"/>
    <p:sldId id="325" r:id="rId24"/>
    <p:sldId id="327"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00"/>
    <a:srgbClr val="66FF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29" autoAdjust="0"/>
  </p:normalViewPr>
  <p:slideViewPr>
    <p:cSldViewPr snapToGrid="0">
      <p:cViewPr>
        <p:scale>
          <a:sx n="114" d="100"/>
          <a:sy n="114" d="100"/>
        </p:scale>
        <p:origin x="-144" y="3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61AF25C-9403-4AEA-B63D-C0E000CBF7EE}" type="datetimeFigureOut">
              <a:rPr lang="en-GB" smtClean="0"/>
              <a:t>27/08/2015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7FD4EFB-F973-44F1-BD80-FE7E590CEE13}" type="slidenum">
              <a:rPr lang="en-GB" smtClean="0"/>
              <a:t>‹#›</a:t>
            </a:fld>
            <a:endParaRPr lang="en-GB"/>
          </a:p>
        </p:txBody>
      </p:sp>
    </p:spTree>
    <p:extLst>
      <p:ext uri="{BB962C8B-B14F-4D97-AF65-F5344CB8AC3E}">
        <p14:creationId xmlns:p14="http://schemas.microsoft.com/office/powerpoint/2010/main" val="4190821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9014855-F3F4-4913-ADF1-1BE187255E43}" type="datetimeFigureOut">
              <a:rPr lang="en-GB" smtClean="0"/>
              <a:t>27/08/2015</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9B50FCBC-DD8C-46E5-ACE3-0191E617F25A}" type="slidenum">
              <a:rPr lang="en-GB" smtClean="0"/>
              <a:t>‹#›</a:t>
            </a:fld>
            <a:endParaRPr lang="en-GB"/>
          </a:p>
        </p:txBody>
      </p:sp>
    </p:spTree>
    <p:extLst>
      <p:ext uri="{BB962C8B-B14F-4D97-AF65-F5344CB8AC3E}">
        <p14:creationId xmlns:p14="http://schemas.microsoft.com/office/powerpoint/2010/main" val="267051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B9A5D1-8478-48DE-B5C8-299B11349748}" type="datetimeFigureOut">
              <a:rPr lang="en-GB" smtClean="0"/>
              <a:t>27/08/2015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1610042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B9A5D1-8478-48DE-B5C8-299B11349748}" type="datetimeFigureOut">
              <a:rPr lang="en-GB" smtClean="0"/>
              <a:t>27/08/2015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127136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B9A5D1-8478-48DE-B5C8-299B11349748}" type="datetimeFigureOut">
              <a:rPr lang="en-GB" smtClean="0"/>
              <a:t>27/08/2015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273605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B9A5D1-8478-48DE-B5C8-299B11349748}" type="datetimeFigureOut">
              <a:rPr lang="en-GB" smtClean="0"/>
              <a:t>27/08/2015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1482989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B9A5D1-8478-48DE-B5C8-299B11349748}" type="datetimeFigureOut">
              <a:rPr lang="en-GB" smtClean="0"/>
              <a:t>27/08/2015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1363745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B9A5D1-8478-48DE-B5C8-299B11349748}" type="datetimeFigureOut">
              <a:rPr lang="en-GB" smtClean="0"/>
              <a:t>27/08/2015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55824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0B9A5D1-8478-48DE-B5C8-299B11349748}" type="datetimeFigureOut">
              <a:rPr lang="en-GB" smtClean="0"/>
              <a:t>27/08/2015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2863299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B9A5D1-8478-48DE-B5C8-299B11349748}" type="datetimeFigureOut">
              <a:rPr lang="en-GB" smtClean="0"/>
              <a:t>27/08/2015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204926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9A5D1-8478-48DE-B5C8-299B11349748}" type="datetimeFigureOut">
              <a:rPr lang="en-GB" smtClean="0"/>
              <a:t>27/08/2015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3875817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9A5D1-8478-48DE-B5C8-299B11349748}" type="datetimeFigureOut">
              <a:rPr lang="en-GB" smtClean="0"/>
              <a:t>27/08/2015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254092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9A5D1-8478-48DE-B5C8-299B11349748}" type="datetimeFigureOut">
              <a:rPr lang="en-GB" smtClean="0"/>
              <a:t>27/08/2015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1533394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9A5D1-8478-48DE-B5C8-299B11349748}" type="datetimeFigureOut">
              <a:rPr lang="en-GB" smtClean="0"/>
              <a:t>27/08/2015</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0833E-F1F3-4067-871E-B38ADAB76C5F}" type="slidenum">
              <a:rPr lang="en-GB" smtClean="0"/>
              <a:t>‹#›</a:t>
            </a:fld>
            <a:endParaRPr lang="en-GB"/>
          </a:p>
        </p:txBody>
      </p:sp>
    </p:spTree>
    <p:extLst>
      <p:ext uri="{BB962C8B-B14F-4D97-AF65-F5344CB8AC3E}">
        <p14:creationId xmlns:p14="http://schemas.microsoft.com/office/powerpoint/2010/main" val="129202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http://blog.ways2awake.com/wp-content/uploads/2014/02/Human-Brain.png"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http://vecto2000.com/wp-content/uploads/2013/01/Design-material-brain-thinking-4-vector-material.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youtube.com/watch?v=yhvaSEJtOV8"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youtube.com/watch?v=PQtDTdDr8v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8zo5DBBuy_0" TargetMode="External"/><Relationship Id="rId2" Type="http://schemas.openxmlformats.org/officeDocument/2006/relationships/hyperlink" Target="https://online.godalming.ac.uk/mod/data/view.php?id=14118" TargetMode="External"/><Relationship Id="rId1" Type="http://schemas.openxmlformats.org/officeDocument/2006/relationships/slideLayout" Target="../slideLayouts/slideLayout2.xml"/><Relationship Id="rId4" Type="http://schemas.openxmlformats.org/officeDocument/2006/relationships/hyperlink" Target="https://www.youtube.com/watch?v=qLp2Aqvk3X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jpeg"/><Relationship Id="rId4" Type="http://schemas.openxmlformats.org/officeDocument/2006/relationships/image" Target="http://i.ytimg.com/vi/2TjHs8moSyQ/maxresdefault.jp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1.jpeg"/><Relationship Id="rId4" Type="http://schemas.openxmlformats.org/officeDocument/2006/relationships/image" Target="http://i.ytimg.com/vi/2TjHs8moSyQ/maxresdefault.jp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kuAVOQixBl8"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https://upload.wikimedia.org/wikipedia/commons/thumb/2/2a/Ivan_Pavlov_nobel.jpg/250px-Ivan_Pavlov_nobel.jpg" TargetMode="Externa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Xt0ucxOrPQE"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google.co.uk/url?sa=i&amp;rct=j&amp;q=&amp;esrc=s&amp;frm=1&amp;source=images&amp;cd=&amp;cad=rja&amp;uact=8&amp;ved=0CAcQjRxqFQoTCM3akMabnscCFckX2wodj5IFQg&amp;url=http://manyakhaber.net/dunyasinin-en-korkunc-deneyi-kucuk-alberta-ne-oldu-resimleri,145.html&amp;ei=pHDIVc34Bsmv7AaPpZaQBA&amp;bvm=bv.99804247,d.ZGU&amp;psig=AFQjCNHYQZ2G7zSUMLeThrAx8spdUPj3MA&amp;ust=143928570835350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66380"/>
            <a:ext cx="9144000" cy="2387600"/>
          </a:xfrm>
        </p:spPr>
        <p:txBody>
          <a:bodyPr>
            <a:normAutofit fontScale="90000"/>
          </a:bodyPr>
          <a:lstStyle/>
          <a:p>
            <a:r>
              <a:rPr lang="en-GB" dirty="0" smtClean="0"/>
              <a:t>AS PSYCHOLOGY:</a:t>
            </a:r>
            <a:br>
              <a:rPr lang="en-GB" dirty="0" smtClean="0"/>
            </a:br>
            <a:r>
              <a:rPr lang="en-GB" dirty="0" smtClean="0"/>
              <a:t>Paper 2</a:t>
            </a:r>
            <a:br>
              <a:rPr lang="en-GB" dirty="0" smtClean="0"/>
            </a:br>
            <a:endParaRPr lang="en-GB" dirty="0"/>
          </a:p>
        </p:txBody>
      </p:sp>
      <p:sp>
        <p:nvSpPr>
          <p:cNvPr id="3" name="Subtitle 2"/>
          <p:cNvSpPr>
            <a:spLocks noGrp="1"/>
          </p:cNvSpPr>
          <p:nvPr>
            <p:ph type="subTitle" idx="1"/>
          </p:nvPr>
        </p:nvSpPr>
        <p:spPr>
          <a:xfrm>
            <a:off x="1524000" y="2845484"/>
            <a:ext cx="9144000" cy="1655762"/>
          </a:xfrm>
        </p:spPr>
        <p:txBody>
          <a:bodyPr>
            <a:normAutofit fontScale="62500" lnSpcReduction="20000"/>
          </a:bodyPr>
          <a:lstStyle/>
          <a:p>
            <a:r>
              <a:rPr lang="en-GB" sz="11500" dirty="0" smtClean="0"/>
              <a:t>APPROACHES IN PSYCHOLOGY</a:t>
            </a:r>
          </a:p>
          <a:p>
            <a:endParaRPr lang="en-GB" dirty="0"/>
          </a:p>
        </p:txBody>
      </p:sp>
      <p:pic>
        <p:nvPicPr>
          <p:cNvPr id="1026" name="irc_mi" descr="http://blog.ways2awake.com/wp-content/uploads/2014/02/Human-Brain.pn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30873" y="4546507"/>
            <a:ext cx="2755615" cy="215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3323" y="4546506"/>
            <a:ext cx="3130871" cy="22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5" name="Group 4"/>
          <p:cNvGrpSpPr>
            <a:grpSpLocks/>
          </p:cNvGrpSpPr>
          <p:nvPr/>
        </p:nvGrpSpPr>
        <p:grpSpPr bwMode="auto">
          <a:xfrm>
            <a:off x="9113481" y="4401630"/>
            <a:ext cx="2777448" cy="2297021"/>
            <a:chOff x="7533" y="7179"/>
            <a:chExt cx="2109" cy="2160"/>
          </a:xfrm>
        </p:grpSpPr>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7" y="8347"/>
              <a:ext cx="1225" cy="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62" y="7179"/>
              <a:ext cx="1180" cy="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3" y="7723"/>
              <a:ext cx="1316" cy="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pic>
        <p:nvPicPr>
          <p:cNvPr id="1032" name="Picture 8" descr="http://vecto2000.com/wp-content/uploads/2013/01/Design-material-brain-thinking-4-vector-material.jpg"/>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3034125" y="4546508"/>
            <a:ext cx="2508260" cy="215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 name="Picture 2" descr="http://vecto2000.com/wp-content/uploads/2013/01/Design-material-brain-thinking-4-vector-material.jpg"/>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3010375" y="4410451"/>
            <a:ext cx="2647100" cy="23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271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a:bodyPr>
          <a:lstStyle/>
          <a:p>
            <a:r>
              <a:rPr lang="en-GB" dirty="0"/>
              <a:t>The </a:t>
            </a:r>
            <a:r>
              <a:rPr lang="en-GB" dirty="0" smtClean="0"/>
              <a:t>Behaviourist Approach:</a:t>
            </a:r>
            <a:r>
              <a:rPr lang="en-GB" b="1" dirty="0"/>
              <a:t> </a:t>
            </a:r>
            <a:r>
              <a:rPr lang="en-GB" b="1" dirty="0" smtClean="0"/>
              <a:t/>
            </a:r>
            <a:br>
              <a:rPr lang="en-GB" b="1" dirty="0" smtClean="0"/>
            </a:br>
            <a:r>
              <a:rPr lang="en-GB" sz="4000" b="1" dirty="0" smtClean="0"/>
              <a:t>Shaping Behaviour</a:t>
            </a:r>
            <a:endParaRPr lang="en-GB" sz="4000" b="1" dirty="0"/>
          </a:p>
        </p:txBody>
      </p:sp>
      <p:sp>
        <p:nvSpPr>
          <p:cNvPr id="3" name="Content Placeholder 2"/>
          <p:cNvSpPr>
            <a:spLocks noGrp="1"/>
          </p:cNvSpPr>
          <p:nvPr>
            <p:ph idx="1"/>
          </p:nvPr>
        </p:nvSpPr>
        <p:spPr>
          <a:xfrm>
            <a:off x="259711" y="1522585"/>
            <a:ext cx="7019864" cy="5080095"/>
          </a:xfrm>
        </p:spPr>
        <p:txBody>
          <a:bodyPr>
            <a:normAutofit/>
          </a:bodyPr>
          <a:lstStyle/>
          <a:p>
            <a:endParaRPr lang="en-GB" b="1" u="sng" dirty="0" smtClean="0"/>
          </a:p>
          <a:p>
            <a:pPr marL="0" indent="0">
              <a:buNone/>
            </a:pPr>
            <a:endParaRPr lang="en-GB" dirty="0"/>
          </a:p>
          <a:p>
            <a:pPr marL="0" indent="0">
              <a:buNone/>
            </a:pPr>
            <a:endParaRPr lang="en-GB"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259711" y="1536341"/>
            <a:ext cx="11552844" cy="5208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dirty="0" smtClean="0"/>
          </a:p>
          <a:p>
            <a:pPr algn="just"/>
            <a:endParaRPr lang="en-GB" sz="9600" dirty="0" smtClean="0"/>
          </a:p>
          <a:p>
            <a:endParaRPr lang="en-GB" b="1" u="sng" dirty="0" smtClean="0"/>
          </a:p>
          <a:p>
            <a:pPr marL="0" indent="0">
              <a:buFont typeface="Arial" panose="020B0604020202020204" pitchFamily="34" charset="0"/>
              <a:buNone/>
            </a:pPr>
            <a:endParaRPr lang="en-GB" dirty="0" smtClean="0"/>
          </a:p>
          <a:p>
            <a:endParaRPr lang="en-GB" b="1" dirty="0" smtClean="0"/>
          </a:p>
        </p:txBody>
      </p:sp>
      <p:sp>
        <p:nvSpPr>
          <p:cNvPr id="11" name="Content Placeholder 2"/>
          <p:cNvSpPr txBox="1">
            <a:spLocks/>
          </p:cNvSpPr>
          <p:nvPr/>
        </p:nvSpPr>
        <p:spPr>
          <a:xfrm>
            <a:off x="259711" y="1536341"/>
            <a:ext cx="11674991" cy="520884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3400" dirty="0" smtClean="0"/>
              <a:t>I need two volunteers </a:t>
            </a:r>
          </a:p>
          <a:p>
            <a:pPr marL="0" indent="0" algn="just">
              <a:buNone/>
            </a:pPr>
            <a:r>
              <a:rPr lang="en-GB" sz="3400" b="1" u="sng" dirty="0" smtClean="0"/>
              <a:t>The volunteers</a:t>
            </a:r>
          </a:p>
          <a:p>
            <a:pPr algn="just"/>
            <a:r>
              <a:rPr lang="en-GB" sz="3400" dirty="0"/>
              <a:t>W</a:t>
            </a:r>
            <a:r>
              <a:rPr lang="en-GB" sz="3400" dirty="0" smtClean="0"/>
              <a:t>ait outside the classroom (quietly) I will come an get you shortly.</a:t>
            </a:r>
          </a:p>
          <a:p>
            <a:pPr marL="0" indent="0" algn="just">
              <a:buNone/>
            </a:pPr>
            <a:r>
              <a:rPr lang="en-GB" sz="3400" b="1" u="sng" dirty="0" smtClean="0"/>
              <a:t>The class</a:t>
            </a:r>
            <a:endParaRPr lang="en-GB" sz="3400" b="1" u="sng" dirty="0"/>
          </a:p>
          <a:p>
            <a:pPr algn="just"/>
            <a:r>
              <a:rPr lang="en-GB" sz="3400" dirty="0" smtClean="0"/>
              <a:t>We are going to try to make them draw similar pictures on the whiteboard using only feedback from you</a:t>
            </a:r>
          </a:p>
          <a:p>
            <a:pPr algn="just"/>
            <a:r>
              <a:rPr lang="en-GB" sz="3400" dirty="0" smtClean="0"/>
              <a:t>We need to decide on a simple image you could get them to draw</a:t>
            </a:r>
          </a:p>
          <a:p>
            <a:pPr algn="just"/>
            <a:r>
              <a:rPr lang="en-GB" sz="3400" dirty="0" smtClean="0"/>
              <a:t>I will instruct them to start drawing/making shapes on the whiteboard and to look to you for feedback as to whether they are doing what they need to</a:t>
            </a:r>
          </a:p>
          <a:p>
            <a:pPr marL="0" indent="0" algn="just">
              <a:buNone/>
            </a:pPr>
            <a:r>
              <a:rPr lang="en-GB" sz="3400" b="1" u="sng" dirty="0" smtClean="0"/>
              <a:t>The rules!</a:t>
            </a:r>
          </a:p>
          <a:p>
            <a:pPr algn="just"/>
            <a:r>
              <a:rPr lang="en-GB" sz="3400" dirty="0" smtClean="0"/>
              <a:t>You cannot tell them what they are trying to draw. You cannot tell them what to draw</a:t>
            </a:r>
          </a:p>
          <a:p>
            <a:pPr algn="just"/>
            <a:r>
              <a:rPr lang="en-GB" sz="3400" dirty="0" smtClean="0"/>
              <a:t>You can only encourage/discourage what they have drawn</a:t>
            </a:r>
          </a:p>
          <a:p>
            <a:pPr algn="just"/>
            <a:r>
              <a:rPr lang="en-GB" sz="3400" dirty="0" smtClean="0"/>
              <a:t>You need to raise the </a:t>
            </a:r>
            <a:r>
              <a:rPr lang="en-GB" sz="3400" b="1" dirty="0" smtClean="0">
                <a:solidFill>
                  <a:srgbClr val="00B050"/>
                </a:solidFill>
              </a:rPr>
              <a:t>green tick </a:t>
            </a:r>
            <a:r>
              <a:rPr lang="en-GB" sz="3400" dirty="0" smtClean="0"/>
              <a:t>side of your feedback board if you think what they have drawn is good/relevant/useful in producing the image </a:t>
            </a:r>
          </a:p>
          <a:p>
            <a:pPr algn="just"/>
            <a:r>
              <a:rPr lang="en-GB" sz="3400" dirty="0"/>
              <a:t>You need to raise the </a:t>
            </a:r>
            <a:r>
              <a:rPr lang="en-GB" sz="3400" b="1" dirty="0" smtClean="0">
                <a:solidFill>
                  <a:srgbClr val="FF0000"/>
                </a:solidFill>
              </a:rPr>
              <a:t>red cross </a:t>
            </a:r>
            <a:r>
              <a:rPr lang="en-GB" sz="3400" dirty="0" smtClean="0"/>
              <a:t>side </a:t>
            </a:r>
            <a:r>
              <a:rPr lang="en-GB" sz="3400" dirty="0"/>
              <a:t>of your feedback board if you think what they have drawn is </a:t>
            </a:r>
            <a:r>
              <a:rPr lang="en-GB" sz="3400" dirty="0" smtClean="0"/>
              <a:t>not useful/should be erased or changed</a:t>
            </a:r>
          </a:p>
          <a:p>
            <a:pPr algn="just"/>
            <a:endParaRPr lang="en-GB" dirty="0" smtClean="0"/>
          </a:p>
          <a:p>
            <a:pPr algn="just"/>
            <a:endParaRPr lang="en-GB" dirty="0"/>
          </a:p>
          <a:p>
            <a:pPr algn="just"/>
            <a:endParaRPr lang="en-GB" b="1" u="sng" dirty="0" smtClean="0"/>
          </a:p>
          <a:p>
            <a:pPr marL="0" indent="0">
              <a:buFont typeface="Arial" panose="020B0604020202020204" pitchFamily="34" charset="0"/>
              <a:buNone/>
            </a:pPr>
            <a:endParaRPr lang="en-GB" dirty="0" smtClean="0"/>
          </a:p>
          <a:p>
            <a:endParaRPr lang="en-GB" b="1" dirty="0" smtClean="0"/>
          </a:p>
        </p:txBody>
      </p:sp>
    </p:spTree>
    <p:extLst>
      <p:ext uri="{BB962C8B-B14F-4D97-AF65-F5344CB8AC3E}">
        <p14:creationId xmlns:p14="http://schemas.microsoft.com/office/powerpoint/2010/main" val="735369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a:bodyPr>
          <a:lstStyle/>
          <a:p>
            <a:r>
              <a:rPr lang="en-GB" dirty="0"/>
              <a:t>The </a:t>
            </a:r>
            <a:r>
              <a:rPr lang="en-GB" dirty="0" smtClean="0"/>
              <a:t>Behaviourist Approach:</a:t>
            </a:r>
            <a:r>
              <a:rPr lang="en-GB" b="1" dirty="0"/>
              <a:t> </a:t>
            </a:r>
            <a:r>
              <a:rPr lang="en-GB" b="1" dirty="0" smtClean="0"/>
              <a:t/>
            </a:r>
            <a:br>
              <a:rPr lang="en-GB" b="1" dirty="0" smtClean="0"/>
            </a:br>
            <a:endParaRPr lang="en-GB" sz="4000" b="1" dirty="0"/>
          </a:p>
        </p:txBody>
      </p:sp>
      <p:sp>
        <p:nvSpPr>
          <p:cNvPr id="3" name="Content Placeholder 2"/>
          <p:cNvSpPr>
            <a:spLocks noGrp="1"/>
          </p:cNvSpPr>
          <p:nvPr>
            <p:ph idx="1"/>
          </p:nvPr>
        </p:nvSpPr>
        <p:spPr>
          <a:xfrm>
            <a:off x="259711" y="1522585"/>
            <a:ext cx="7019864" cy="5080095"/>
          </a:xfrm>
        </p:spPr>
        <p:txBody>
          <a:bodyPr>
            <a:normAutofit/>
          </a:bodyPr>
          <a:lstStyle/>
          <a:p>
            <a:endParaRPr lang="en-GB" b="1" u="sng" dirty="0" smtClean="0"/>
          </a:p>
          <a:p>
            <a:pPr marL="0" indent="0">
              <a:buNone/>
            </a:pPr>
            <a:endParaRPr lang="en-GB" dirty="0"/>
          </a:p>
          <a:p>
            <a:pPr marL="0" indent="0">
              <a:buNone/>
            </a:pPr>
            <a:endParaRPr lang="en-GB"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259711" y="1536341"/>
            <a:ext cx="11552844" cy="5208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dirty="0" smtClean="0"/>
          </a:p>
          <a:p>
            <a:pPr algn="just"/>
            <a:endParaRPr lang="en-GB" sz="9600" dirty="0" smtClean="0"/>
          </a:p>
          <a:p>
            <a:endParaRPr lang="en-GB" b="1" u="sng" dirty="0" smtClean="0"/>
          </a:p>
          <a:p>
            <a:pPr marL="0" indent="0">
              <a:buFont typeface="Arial" panose="020B0604020202020204" pitchFamily="34" charset="0"/>
              <a:buNone/>
            </a:pPr>
            <a:endParaRPr lang="en-GB" dirty="0" smtClean="0"/>
          </a:p>
          <a:p>
            <a:endParaRPr lang="en-GB" b="1" dirty="0" smtClean="0"/>
          </a:p>
        </p:txBody>
      </p:sp>
      <p:sp>
        <p:nvSpPr>
          <p:cNvPr id="11" name="Content Placeholder 2"/>
          <p:cNvSpPr txBox="1">
            <a:spLocks/>
          </p:cNvSpPr>
          <p:nvPr/>
        </p:nvSpPr>
        <p:spPr>
          <a:xfrm>
            <a:off x="259711" y="1536341"/>
            <a:ext cx="11674991" cy="5208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3400" dirty="0" smtClean="0"/>
              <a:t>You are going to be asked to produce an image of something that has been decided by the class</a:t>
            </a:r>
          </a:p>
          <a:p>
            <a:pPr algn="just"/>
            <a:r>
              <a:rPr lang="en-GB" sz="3400" dirty="0" smtClean="0"/>
              <a:t>They will raise the </a:t>
            </a:r>
            <a:r>
              <a:rPr lang="en-GB" sz="3400" b="1" dirty="0" smtClean="0">
                <a:solidFill>
                  <a:srgbClr val="00B050"/>
                </a:solidFill>
              </a:rPr>
              <a:t>green tick </a:t>
            </a:r>
            <a:r>
              <a:rPr lang="en-GB" sz="3400" dirty="0" smtClean="0"/>
              <a:t>side of your feedback board if you think what they have drawn is good/relevant/useful in producing the image </a:t>
            </a:r>
          </a:p>
          <a:p>
            <a:pPr algn="just"/>
            <a:r>
              <a:rPr lang="en-GB" sz="3400" dirty="0" smtClean="0"/>
              <a:t>They will raise </a:t>
            </a:r>
            <a:r>
              <a:rPr lang="en-GB" sz="3400" dirty="0"/>
              <a:t>the </a:t>
            </a:r>
            <a:r>
              <a:rPr lang="en-GB" sz="3400" b="1" dirty="0" smtClean="0">
                <a:solidFill>
                  <a:srgbClr val="FF0000"/>
                </a:solidFill>
              </a:rPr>
              <a:t>red cross </a:t>
            </a:r>
            <a:r>
              <a:rPr lang="en-GB" sz="3400" dirty="0" smtClean="0"/>
              <a:t>side </a:t>
            </a:r>
            <a:r>
              <a:rPr lang="en-GB" sz="3400" dirty="0"/>
              <a:t>of your feedback board if you think what they have drawn is </a:t>
            </a:r>
            <a:r>
              <a:rPr lang="en-GB" sz="3400" dirty="0" smtClean="0"/>
              <a:t>not useful/should be erased or changed</a:t>
            </a:r>
          </a:p>
          <a:p>
            <a:pPr algn="just"/>
            <a:r>
              <a:rPr lang="en-GB" sz="3400" dirty="0" smtClean="0"/>
              <a:t>Good luck!</a:t>
            </a:r>
          </a:p>
          <a:p>
            <a:pPr marL="0" indent="0" algn="just">
              <a:buNone/>
            </a:pPr>
            <a:endParaRPr lang="en-GB" sz="3400" dirty="0" smtClean="0"/>
          </a:p>
          <a:p>
            <a:pPr algn="just"/>
            <a:endParaRPr lang="en-GB" dirty="0" smtClean="0"/>
          </a:p>
          <a:p>
            <a:pPr algn="just"/>
            <a:endParaRPr lang="en-GB" dirty="0"/>
          </a:p>
          <a:p>
            <a:pPr algn="just"/>
            <a:endParaRPr lang="en-GB" b="1" u="sng" dirty="0" smtClean="0"/>
          </a:p>
          <a:p>
            <a:pPr marL="0" indent="0">
              <a:buFont typeface="Arial" panose="020B0604020202020204" pitchFamily="34" charset="0"/>
              <a:buNone/>
            </a:pPr>
            <a:endParaRPr lang="en-GB" dirty="0" smtClean="0"/>
          </a:p>
          <a:p>
            <a:endParaRPr lang="en-GB" b="1" dirty="0" smtClean="0"/>
          </a:p>
        </p:txBody>
      </p:sp>
    </p:spTree>
    <p:extLst>
      <p:ext uri="{BB962C8B-B14F-4D97-AF65-F5344CB8AC3E}">
        <p14:creationId xmlns:p14="http://schemas.microsoft.com/office/powerpoint/2010/main" val="487304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a:bodyPr>
          <a:lstStyle/>
          <a:p>
            <a:r>
              <a:rPr lang="en-GB" dirty="0"/>
              <a:t>The </a:t>
            </a:r>
            <a:r>
              <a:rPr lang="en-GB" dirty="0" smtClean="0"/>
              <a:t>Behaviourist Approach:</a:t>
            </a:r>
            <a:r>
              <a:rPr lang="en-GB" b="1" dirty="0"/>
              <a:t> </a:t>
            </a:r>
            <a:r>
              <a:rPr lang="en-GB" b="1" dirty="0" smtClean="0"/>
              <a:t/>
            </a:r>
            <a:br>
              <a:rPr lang="en-GB" b="1" dirty="0" smtClean="0"/>
            </a:br>
            <a:r>
              <a:rPr lang="en-GB" sz="4000" b="1" dirty="0" smtClean="0"/>
              <a:t>Operant Conditioning</a:t>
            </a:r>
            <a:endParaRPr lang="en-GB" sz="4000" b="1" dirty="0"/>
          </a:p>
        </p:txBody>
      </p:sp>
      <p:sp>
        <p:nvSpPr>
          <p:cNvPr id="3" name="Content Placeholder 2"/>
          <p:cNvSpPr>
            <a:spLocks noGrp="1"/>
          </p:cNvSpPr>
          <p:nvPr>
            <p:ph idx="1"/>
          </p:nvPr>
        </p:nvSpPr>
        <p:spPr>
          <a:xfrm>
            <a:off x="259711" y="1522585"/>
            <a:ext cx="7019864" cy="5080095"/>
          </a:xfrm>
        </p:spPr>
        <p:txBody>
          <a:bodyPr>
            <a:normAutofit/>
          </a:bodyPr>
          <a:lstStyle/>
          <a:p>
            <a:endParaRPr lang="en-GB" b="1" u="sng" dirty="0" smtClean="0"/>
          </a:p>
          <a:p>
            <a:pPr marL="0" indent="0">
              <a:buNone/>
            </a:pPr>
            <a:endParaRPr lang="en-GB" dirty="0"/>
          </a:p>
          <a:p>
            <a:pPr marL="0" indent="0">
              <a:buNone/>
            </a:pPr>
            <a:endParaRPr lang="en-GB"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259711" y="1536341"/>
            <a:ext cx="11552844" cy="5208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dirty="0" smtClean="0"/>
          </a:p>
          <a:p>
            <a:pPr algn="just"/>
            <a:endParaRPr lang="en-GB" sz="9600" dirty="0" smtClean="0"/>
          </a:p>
          <a:p>
            <a:endParaRPr lang="en-GB" b="1" u="sng" dirty="0" smtClean="0"/>
          </a:p>
          <a:p>
            <a:pPr marL="0" indent="0">
              <a:buFont typeface="Arial" panose="020B0604020202020204" pitchFamily="34" charset="0"/>
              <a:buNone/>
            </a:pPr>
            <a:endParaRPr lang="en-GB" dirty="0" smtClean="0"/>
          </a:p>
          <a:p>
            <a:endParaRPr lang="en-GB" b="1" dirty="0" smtClean="0"/>
          </a:p>
        </p:txBody>
      </p:sp>
      <p:sp>
        <p:nvSpPr>
          <p:cNvPr id="11" name="Content Placeholder 2"/>
          <p:cNvSpPr txBox="1">
            <a:spLocks/>
          </p:cNvSpPr>
          <p:nvPr/>
        </p:nvSpPr>
        <p:spPr>
          <a:xfrm>
            <a:off x="259711" y="1536341"/>
            <a:ext cx="11674991" cy="520884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dirty="0" smtClean="0"/>
              <a:t>Learning through consequences</a:t>
            </a:r>
          </a:p>
          <a:p>
            <a:pPr algn="just"/>
            <a:r>
              <a:rPr lang="en-GB" dirty="0" smtClean="0"/>
              <a:t>‘Shaping’ behaviour</a:t>
            </a:r>
          </a:p>
          <a:p>
            <a:r>
              <a:rPr lang="en-GB" b="1" dirty="0">
                <a:solidFill>
                  <a:srgbClr val="0070C0"/>
                </a:solidFill>
              </a:rPr>
              <a:t>Positive Reinforcement </a:t>
            </a:r>
            <a:r>
              <a:rPr lang="en-GB" dirty="0"/>
              <a:t>is when a behaviour is </a:t>
            </a:r>
            <a:r>
              <a:rPr lang="en-GB" b="1" u="sng" dirty="0"/>
              <a:t>rewarded</a:t>
            </a:r>
            <a:r>
              <a:rPr lang="en-GB" dirty="0"/>
              <a:t> which makes it </a:t>
            </a:r>
            <a:r>
              <a:rPr lang="en-GB" b="1" u="sng" dirty="0">
                <a:solidFill>
                  <a:srgbClr val="00B050"/>
                </a:solidFill>
              </a:rPr>
              <a:t>more</a:t>
            </a:r>
            <a:r>
              <a:rPr lang="en-GB" b="1" u="sng" dirty="0"/>
              <a:t> likely to reoccur</a:t>
            </a:r>
            <a:r>
              <a:rPr lang="en-GB" dirty="0"/>
              <a:t> in the future. </a:t>
            </a:r>
            <a:endParaRPr lang="en-GB" dirty="0" smtClean="0"/>
          </a:p>
          <a:p>
            <a:pPr marL="0" indent="0">
              <a:buNone/>
            </a:pPr>
            <a:r>
              <a:rPr lang="en-GB" sz="2600" i="1" dirty="0" smtClean="0">
                <a:solidFill>
                  <a:srgbClr val="0070C0"/>
                </a:solidFill>
              </a:rPr>
              <a:t>Can you think of an example of a positive reinforcement you have received in the past?</a:t>
            </a:r>
            <a:endParaRPr lang="en-GB" sz="2600" i="1" dirty="0">
              <a:solidFill>
                <a:srgbClr val="0070C0"/>
              </a:solidFill>
            </a:endParaRPr>
          </a:p>
          <a:p>
            <a:r>
              <a:rPr lang="en-GB" b="1" dirty="0" smtClean="0">
                <a:solidFill>
                  <a:srgbClr val="0070C0"/>
                </a:solidFill>
              </a:rPr>
              <a:t>Negative </a:t>
            </a:r>
            <a:r>
              <a:rPr lang="en-GB" b="1" dirty="0">
                <a:solidFill>
                  <a:srgbClr val="0070C0"/>
                </a:solidFill>
              </a:rPr>
              <a:t>Reinforcement </a:t>
            </a:r>
            <a:r>
              <a:rPr lang="en-GB" dirty="0"/>
              <a:t>is when a </a:t>
            </a:r>
            <a:r>
              <a:rPr lang="en-GB" b="1" u="sng" dirty="0"/>
              <a:t>behaviour </a:t>
            </a:r>
            <a:r>
              <a:rPr lang="en-GB" b="1" u="sng" dirty="0" smtClean="0"/>
              <a:t>avoids/removes </a:t>
            </a:r>
            <a:r>
              <a:rPr lang="en-GB" b="1" u="sng" dirty="0"/>
              <a:t>a negative consequence</a:t>
            </a:r>
            <a:r>
              <a:rPr lang="en-GB" dirty="0"/>
              <a:t> which makes the </a:t>
            </a:r>
            <a:r>
              <a:rPr lang="en-GB" b="1" u="sng" dirty="0"/>
              <a:t>behaviour </a:t>
            </a:r>
            <a:r>
              <a:rPr lang="en-GB" b="1" u="sng" dirty="0">
                <a:solidFill>
                  <a:srgbClr val="00B050"/>
                </a:solidFill>
              </a:rPr>
              <a:t>more</a:t>
            </a:r>
            <a:r>
              <a:rPr lang="en-GB" b="1" u="sng" dirty="0"/>
              <a:t> likely to reoccur </a:t>
            </a:r>
            <a:r>
              <a:rPr lang="en-GB" dirty="0"/>
              <a:t>in the future.  </a:t>
            </a:r>
            <a:endParaRPr lang="en-GB" dirty="0" smtClean="0"/>
          </a:p>
          <a:p>
            <a:pPr marL="0" indent="0">
              <a:buNone/>
            </a:pPr>
            <a:r>
              <a:rPr lang="en-GB" i="1" dirty="0">
                <a:solidFill>
                  <a:srgbClr val="0070C0"/>
                </a:solidFill>
              </a:rPr>
              <a:t>Can you think of an example of a </a:t>
            </a:r>
            <a:r>
              <a:rPr lang="en-GB" i="1" dirty="0" smtClean="0">
                <a:solidFill>
                  <a:srgbClr val="0070C0"/>
                </a:solidFill>
              </a:rPr>
              <a:t>negative reinforcement </a:t>
            </a:r>
            <a:r>
              <a:rPr lang="en-GB" i="1" dirty="0">
                <a:solidFill>
                  <a:srgbClr val="0070C0"/>
                </a:solidFill>
              </a:rPr>
              <a:t>you have received in the past?</a:t>
            </a:r>
          </a:p>
          <a:p>
            <a:r>
              <a:rPr lang="en-GB" b="1" dirty="0" smtClean="0">
                <a:solidFill>
                  <a:srgbClr val="0070C0"/>
                </a:solidFill>
              </a:rPr>
              <a:t>Punishment</a:t>
            </a:r>
            <a:r>
              <a:rPr lang="en-GB" dirty="0" smtClean="0">
                <a:solidFill>
                  <a:srgbClr val="0070C0"/>
                </a:solidFill>
              </a:rPr>
              <a:t> </a:t>
            </a:r>
            <a:r>
              <a:rPr lang="en-GB" dirty="0" smtClean="0"/>
              <a:t>is a </a:t>
            </a:r>
            <a:r>
              <a:rPr lang="en-GB" b="1" u="sng" dirty="0" smtClean="0"/>
              <a:t>negative consequence in response to the behaviour </a:t>
            </a:r>
            <a:r>
              <a:rPr lang="en-GB" dirty="0" smtClean="0"/>
              <a:t>which makes the </a:t>
            </a:r>
            <a:r>
              <a:rPr lang="en-GB" b="1" u="sng" dirty="0" smtClean="0"/>
              <a:t>behaviour </a:t>
            </a:r>
            <a:r>
              <a:rPr lang="en-GB" b="1" u="sng" dirty="0" smtClean="0">
                <a:solidFill>
                  <a:srgbClr val="FF0000"/>
                </a:solidFill>
              </a:rPr>
              <a:t>less</a:t>
            </a:r>
            <a:r>
              <a:rPr lang="en-GB" b="1" u="sng" dirty="0" smtClean="0"/>
              <a:t> likely to reoccur </a:t>
            </a:r>
            <a:r>
              <a:rPr lang="en-GB" dirty="0" smtClean="0"/>
              <a:t>in the future.</a:t>
            </a:r>
          </a:p>
          <a:p>
            <a:pPr marL="0" indent="0" algn="just">
              <a:buNone/>
            </a:pPr>
            <a:r>
              <a:rPr lang="en-GB" i="1" dirty="0">
                <a:solidFill>
                  <a:srgbClr val="0070C0"/>
                </a:solidFill>
              </a:rPr>
              <a:t>Can you think of an example of a </a:t>
            </a:r>
            <a:r>
              <a:rPr lang="en-GB" i="1" dirty="0" smtClean="0">
                <a:solidFill>
                  <a:srgbClr val="0070C0"/>
                </a:solidFill>
              </a:rPr>
              <a:t>punishment you </a:t>
            </a:r>
            <a:r>
              <a:rPr lang="en-GB" i="1" dirty="0">
                <a:solidFill>
                  <a:srgbClr val="0070C0"/>
                </a:solidFill>
              </a:rPr>
              <a:t>have received in the past?</a:t>
            </a:r>
          </a:p>
          <a:p>
            <a:pPr marL="0" indent="0" algn="just">
              <a:buNone/>
            </a:pPr>
            <a:endParaRPr lang="en-GB" dirty="0"/>
          </a:p>
          <a:p>
            <a:pPr algn="just"/>
            <a:endParaRPr lang="en-GB" b="1" u="sng" dirty="0" smtClean="0"/>
          </a:p>
          <a:p>
            <a:pPr marL="0" indent="0">
              <a:buFont typeface="Arial" panose="020B0604020202020204" pitchFamily="34" charset="0"/>
              <a:buNone/>
            </a:pPr>
            <a:endParaRPr lang="en-GB" dirty="0" smtClean="0"/>
          </a:p>
          <a:p>
            <a:endParaRPr lang="en-GB" b="1" dirty="0" smtClean="0"/>
          </a:p>
        </p:txBody>
      </p:sp>
    </p:spTree>
    <p:extLst>
      <p:ext uri="{BB962C8B-B14F-4D97-AF65-F5344CB8AC3E}">
        <p14:creationId xmlns:p14="http://schemas.microsoft.com/office/powerpoint/2010/main" val="3092195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fontScale="90000"/>
          </a:bodyPr>
          <a:lstStyle/>
          <a:p>
            <a:r>
              <a:rPr lang="en-GB" dirty="0"/>
              <a:t>The </a:t>
            </a:r>
            <a:r>
              <a:rPr lang="en-GB" dirty="0" smtClean="0"/>
              <a:t>Behaviourist Approach:</a:t>
            </a:r>
            <a:r>
              <a:rPr lang="en-GB" b="1" dirty="0"/>
              <a:t> </a:t>
            </a:r>
            <a:r>
              <a:rPr lang="en-GB" b="1" dirty="0" smtClean="0"/>
              <a:t>Operant Conditioning</a:t>
            </a:r>
            <a:r>
              <a:rPr lang="en-GB" dirty="0" smtClean="0"/>
              <a:t/>
            </a:r>
            <a:br>
              <a:rPr lang="en-GB" dirty="0" smtClean="0"/>
            </a:br>
            <a:r>
              <a:rPr lang="en-GB" sz="4000" b="1" dirty="0" smtClean="0"/>
              <a:t>Skinner’s Research</a:t>
            </a:r>
            <a:endParaRPr lang="en-GB" sz="4000" b="1" dirty="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259711" y="1536341"/>
            <a:ext cx="11552844" cy="5208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dirty="0" smtClean="0"/>
          </a:p>
          <a:p>
            <a:pPr algn="just"/>
            <a:endParaRPr lang="en-GB" sz="9600" dirty="0" smtClean="0"/>
          </a:p>
          <a:p>
            <a:endParaRPr lang="en-GB" b="1" u="sng" dirty="0" smtClean="0"/>
          </a:p>
          <a:p>
            <a:pPr marL="0" indent="0">
              <a:buFont typeface="Arial" panose="020B0604020202020204" pitchFamily="34" charset="0"/>
              <a:buNone/>
            </a:pPr>
            <a:endParaRPr lang="en-GB" dirty="0" smtClean="0"/>
          </a:p>
          <a:p>
            <a:endParaRPr lang="en-GB" b="1" dirty="0" smtClean="0"/>
          </a:p>
        </p:txBody>
      </p:sp>
      <p:sp>
        <p:nvSpPr>
          <p:cNvPr id="4" name="TextBox 3"/>
          <p:cNvSpPr txBox="1"/>
          <p:nvPr/>
        </p:nvSpPr>
        <p:spPr>
          <a:xfrm>
            <a:off x="8677707" y="6301430"/>
            <a:ext cx="3230088" cy="369332"/>
          </a:xfrm>
          <a:prstGeom prst="rect">
            <a:avLst/>
          </a:prstGeom>
          <a:noFill/>
        </p:spPr>
        <p:txBody>
          <a:bodyPr wrap="square" rtlCol="0">
            <a:spAutoFit/>
          </a:bodyPr>
          <a:lstStyle/>
          <a:p>
            <a:r>
              <a:rPr lang="en-GB" b="1" i="1" dirty="0" smtClean="0"/>
              <a:t>Click on Skinner for video link</a:t>
            </a:r>
            <a:endParaRPr lang="en-GB" b="1" i="1" dirty="0"/>
          </a:p>
        </p:txBody>
      </p:sp>
      <p:sp>
        <p:nvSpPr>
          <p:cNvPr id="8" name="TextBox 7"/>
          <p:cNvSpPr txBox="1"/>
          <p:nvPr/>
        </p:nvSpPr>
        <p:spPr>
          <a:xfrm>
            <a:off x="205274" y="1584380"/>
            <a:ext cx="6595919" cy="584775"/>
          </a:xfrm>
          <a:prstGeom prst="rect">
            <a:avLst/>
          </a:prstGeom>
          <a:noFill/>
        </p:spPr>
        <p:txBody>
          <a:bodyPr wrap="square" rtlCol="0">
            <a:spAutoFit/>
          </a:bodyPr>
          <a:lstStyle/>
          <a:p>
            <a:r>
              <a:rPr lang="en-GB" sz="3200" b="1" dirty="0" smtClean="0">
                <a:solidFill>
                  <a:srgbClr val="0070C0"/>
                </a:solidFill>
              </a:rPr>
              <a:t>Skinner Box</a:t>
            </a:r>
            <a:endParaRPr lang="en-GB" sz="3200" b="1" dirty="0">
              <a:solidFill>
                <a:srgbClr val="0070C0"/>
              </a:solidFill>
            </a:endParaRPr>
          </a:p>
        </p:txBody>
      </p:sp>
      <p:pic>
        <p:nvPicPr>
          <p:cNvPr id="3074" name="Picture 2" descr="http://memetics.timtyler.org/graphics_book/skinn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655" y="1536341"/>
            <a:ext cx="3513901" cy="471705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911" y="2169155"/>
            <a:ext cx="6111037" cy="3687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205273" y="6116764"/>
            <a:ext cx="3553280" cy="369332"/>
          </a:xfrm>
          <a:prstGeom prst="rect">
            <a:avLst/>
          </a:prstGeom>
          <a:noFill/>
        </p:spPr>
        <p:txBody>
          <a:bodyPr wrap="square" rtlCol="0">
            <a:spAutoFit/>
          </a:bodyPr>
          <a:lstStyle/>
          <a:p>
            <a:r>
              <a:rPr lang="en-GB" b="1" i="1" dirty="0" smtClean="0"/>
              <a:t>Click on Skinner box for video link</a:t>
            </a:r>
            <a:endParaRPr lang="en-GB" b="1" i="1" dirty="0"/>
          </a:p>
        </p:txBody>
      </p:sp>
    </p:spTree>
    <p:extLst>
      <p:ext uri="{BB962C8B-B14F-4D97-AF65-F5344CB8AC3E}">
        <p14:creationId xmlns:p14="http://schemas.microsoft.com/office/powerpoint/2010/main" val="3885518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986727" cy="1325563"/>
          </a:xfrm>
          <a:ln w="25400">
            <a:noFill/>
          </a:ln>
        </p:spPr>
        <p:txBody>
          <a:bodyPr>
            <a:normAutofit fontScale="90000"/>
          </a:bodyPr>
          <a:lstStyle/>
          <a:p>
            <a:r>
              <a:rPr lang="en-GB" dirty="0"/>
              <a:t>The Behaviourist Approach</a:t>
            </a:r>
            <a:r>
              <a:rPr lang="en-GB" dirty="0" smtClean="0"/>
              <a:t>:</a:t>
            </a:r>
            <a:r>
              <a:rPr lang="en-GB" dirty="0"/>
              <a:t/>
            </a:r>
            <a:br>
              <a:rPr lang="en-GB" dirty="0"/>
            </a:br>
            <a:r>
              <a:rPr lang="en-GB" sz="4000" b="1" dirty="0" smtClean="0"/>
              <a:t>Evaluation of Research into </a:t>
            </a:r>
            <a:r>
              <a:rPr lang="en-GB" sz="4000" b="1" dirty="0"/>
              <a:t>C</a:t>
            </a:r>
            <a:r>
              <a:rPr lang="en-GB" sz="4000" b="1" dirty="0" smtClean="0"/>
              <a:t>lassical and Operant Conditioning</a:t>
            </a:r>
            <a:endParaRPr lang="en-GB" sz="4000" b="1" dirty="0"/>
          </a:p>
        </p:txBody>
      </p:sp>
      <p:sp>
        <p:nvSpPr>
          <p:cNvPr id="3" name="Content Placeholder 2"/>
          <p:cNvSpPr>
            <a:spLocks noGrp="1"/>
          </p:cNvSpPr>
          <p:nvPr>
            <p:ph idx="1"/>
          </p:nvPr>
        </p:nvSpPr>
        <p:spPr>
          <a:xfrm>
            <a:off x="259711" y="1522585"/>
            <a:ext cx="7019864" cy="5080095"/>
          </a:xfrm>
        </p:spPr>
        <p:txBody>
          <a:bodyPr>
            <a:normAutofit/>
          </a:bodyPr>
          <a:lstStyle/>
          <a:p>
            <a:endParaRPr lang="en-GB" b="1" u="sng" dirty="0" smtClean="0"/>
          </a:p>
          <a:p>
            <a:pPr marL="0" indent="0">
              <a:buNone/>
            </a:pPr>
            <a:endParaRPr lang="en-GB" dirty="0"/>
          </a:p>
          <a:p>
            <a:pPr marL="0" indent="0">
              <a:buNone/>
            </a:pPr>
            <a:endParaRPr lang="en-GB"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259711" y="1536341"/>
            <a:ext cx="11552844" cy="5208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t>In pairs discuss the research of Pavlov, Watson and Skinner</a:t>
            </a:r>
          </a:p>
          <a:p>
            <a:pPr marL="0" indent="0">
              <a:buNone/>
            </a:pPr>
            <a:r>
              <a:rPr lang="en-GB" dirty="0" smtClean="0"/>
              <a:t>Can you think of any </a:t>
            </a:r>
            <a:r>
              <a:rPr lang="en-GB" b="1" dirty="0" smtClean="0">
                <a:solidFill>
                  <a:srgbClr val="00B050"/>
                </a:solidFill>
              </a:rPr>
              <a:t>strengths</a:t>
            </a:r>
            <a:r>
              <a:rPr lang="en-GB" dirty="0" smtClean="0">
                <a:solidFill>
                  <a:srgbClr val="00B050"/>
                </a:solidFill>
              </a:rPr>
              <a:t> </a:t>
            </a:r>
            <a:r>
              <a:rPr lang="en-GB" dirty="0" smtClean="0"/>
              <a:t>or </a:t>
            </a:r>
            <a:r>
              <a:rPr lang="en-GB" b="1" dirty="0" smtClean="0">
                <a:solidFill>
                  <a:srgbClr val="FF0000"/>
                </a:solidFill>
              </a:rPr>
              <a:t>weaknesses</a:t>
            </a:r>
            <a:r>
              <a:rPr lang="en-GB" dirty="0" smtClean="0">
                <a:solidFill>
                  <a:srgbClr val="FF0000"/>
                </a:solidFill>
              </a:rPr>
              <a:t> </a:t>
            </a:r>
            <a:r>
              <a:rPr lang="en-GB" dirty="0" smtClean="0"/>
              <a:t>of their studies</a:t>
            </a:r>
          </a:p>
          <a:p>
            <a:pPr marL="0" indent="0">
              <a:buNone/>
            </a:pPr>
            <a:r>
              <a:rPr lang="en-GB" dirty="0" smtClean="0"/>
              <a:t>You might want to consider </a:t>
            </a:r>
          </a:p>
          <a:p>
            <a:pPr lvl="1"/>
            <a:r>
              <a:rPr lang="en-GB" dirty="0" smtClean="0"/>
              <a:t>the research methods used </a:t>
            </a:r>
          </a:p>
          <a:p>
            <a:pPr lvl="1"/>
            <a:r>
              <a:rPr lang="en-GB" dirty="0" smtClean="0"/>
              <a:t>the participants used</a:t>
            </a:r>
          </a:p>
          <a:p>
            <a:pPr lvl="1"/>
            <a:r>
              <a:rPr lang="en-GB" dirty="0" smtClean="0"/>
              <a:t>the ethics of the research</a:t>
            </a:r>
          </a:p>
          <a:p>
            <a:pPr marL="0" indent="0">
              <a:buNone/>
            </a:pPr>
            <a:r>
              <a:rPr lang="en-GB" dirty="0"/>
              <a:t>	</a:t>
            </a:r>
            <a:endParaRPr lang="en-GB" sz="9600" dirty="0" smtClean="0"/>
          </a:p>
          <a:p>
            <a:endParaRPr lang="en-GB" b="1" u="sng" dirty="0" smtClean="0"/>
          </a:p>
          <a:p>
            <a:pPr marL="0" indent="0">
              <a:buFont typeface="Arial" panose="020B0604020202020204" pitchFamily="34" charset="0"/>
              <a:buNone/>
            </a:pPr>
            <a:endParaRPr lang="en-GB" dirty="0" smtClean="0"/>
          </a:p>
          <a:p>
            <a:endParaRPr lang="en-GB" b="1" dirty="0" smtClean="0"/>
          </a:p>
        </p:txBody>
      </p:sp>
    </p:spTree>
    <p:extLst>
      <p:ext uri="{BB962C8B-B14F-4D97-AF65-F5344CB8AC3E}">
        <p14:creationId xmlns:p14="http://schemas.microsoft.com/office/powerpoint/2010/main" val="454921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a:bodyPr>
          <a:lstStyle/>
          <a:p>
            <a:r>
              <a:rPr lang="en-GB" dirty="0"/>
              <a:t>The </a:t>
            </a:r>
            <a:r>
              <a:rPr lang="en-GB" dirty="0" smtClean="0"/>
              <a:t>Behaviourist Approach:</a:t>
            </a:r>
            <a:br>
              <a:rPr lang="en-GB" dirty="0" smtClean="0"/>
            </a:br>
            <a:r>
              <a:rPr lang="en-GB" sz="4000" b="1" dirty="0" smtClean="0"/>
              <a:t>Evaluation of the Behaviourist Approach</a:t>
            </a:r>
            <a:endParaRPr lang="en-GB" sz="4000" b="1" dirty="0"/>
          </a:p>
        </p:txBody>
      </p:sp>
      <p:sp>
        <p:nvSpPr>
          <p:cNvPr id="3" name="Content Placeholder 2"/>
          <p:cNvSpPr>
            <a:spLocks noGrp="1"/>
          </p:cNvSpPr>
          <p:nvPr>
            <p:ph idx="1"/>
          </p:nvPr>
        </p:nvSpPr>
        <p:spPr>
          <a:xfrm>
            <a:off x="944296" y="1536341"/>
            <a:ext cx="10408515" cy="5208845"/>
          </a:xfrm>
        </p:spPr>
        <p:txBody>
          <a:bodyPr>
            <a:normAutofit fontScale="25000" lnSpcReduction="20000"/>
          </a:bodyPr>
          <a:lstStyle/>
          <a:p>
            <a:pPr marL="0" indent="0" algn="just">
              <a:buNone/>
            </a:pPr>
            <a:r>
              <a:rPr lang="en-GB" sz="9200" dirty="0" smtClean="0"/>
              <a:t>Scientific approach – focus on observable </a:t>
            </a:r>
            <a:r>
              <a:rPr lang="en-GB" sz="9200" dirty="0"/>
              <a:t>and measurable behaviours and </a:t>
            </a:r>
            <a:r>
              <a:rPr lang="en-GB" sz="9200" dirty="0" smtClean="0"/>
              <a:t>the use of </a:t>
            </a:r>
            <a:r>
              <a:rPr lang="en-GB" sz="9200" dirty="0"/>
              <a:t>well controlled laboratory methods to conduct </a:t>
            </a:r>
            <a:r>
              <a:rPr lang="en-GB" sz="9200" dirty="0" smtClean="0"/>
              <a:t>research</a:t>
            </a:r>
            <a:r>
              <a:rPr lang="en-GB" sz="9200" dirty="0"/>
              <a:t>. E</a:t>
            </a:r>
            <a:r>
              <a:rPr lang="en-GB" sz="9200" dirty="0" smtClean="0"/>
              <a:t>asier </a:t>
            </a:r>
            <a:r>
              <a:rPr lang="en-GB" sz="9200" dirty="0"/>
              <a:t>to draw conclusions about cause and effect in relation to stimulus-response links and the influence of consequences of behaviour</a:t>
            </a:r>
            <a:r>
              <a:rPr lang="en-GB" sz="9200" dirty="0" smtClean="0"/>
              <a:t>.</a:t>
            </a:r>
          </a:p>
          <a:p>
            <a:pPr marL="0" indent="0" algn="just">
              <a:buNone/>
            </a:pPr>
            <a:endParaRPr lang="en-GB" sz="4800" dirty="0"/>
          </a:p>
          <a:p>
            <a:pPr marL="0" indent="0" algn="just">
              <a:spcAft>
                <a:spcPts val="0"/>
              </a:spcAft>
              <a:buNone/>
            </a:pPr>
            <a:r>
              <a:rPr lang="en-GB" sz="9200" dirty="0" smtClean="0">
                <a:ea typeface="Times New Roman"/>
                <a:cs typeface="Times New Roman"/>
              </a:rPr>
              <a:t>Views </a:t>
            </a:r>
            <a:r>
              <a:rPr lang="en-GB" sz="9200" dirty="0">
                <a:ea typeface="Times New Roman"/>
                <a:cs typeface="Times New Roman"/>
              </a:rPr>
              <a:t>all behaviour as learned – it therefore assumes behaviours can also be unleaded by the same processes. </a:t>
            </a:r>
            <a:r>
              <a:rPr lang="en-GB" sz="9200" dirty="0" smtClean="0">
                <a:ea typeface="Times New Roman"/>
                <a:cs typeface="Times New Roman"/>
              </a:rPr>
              <a:t>Real </a:t>
            </a:r>
            <a:r>
              <a:rPr lang="en-GB" sz="9200" dirty="0">
                <a:ea typeface="Times New Roman"/>
                <a:cs typeface="Times New Roman"/>
              </a:rPr>
              <a:t>life application in modifying </a:t>
            </a:r>
            <a:r>
              <a:rPr lang="en-GB" sz="9200" dirty="0" smtClean="0">
                <a:ea typeface="Times New Roman"/>
                <a:cs typeface="Times New Roman"/>
              </a:rPr>
              <a:t>behaviour. </a:t>
            </a:r>
            <a:r>
              <a:rPr lang="en-GB" sz="9200" dirty="0">
                <a:ea typeface="Times New Roman"/>
                <a:cs typeface="Times New Roman"/>
              </a:rPr>
              <a:t>For example in teaching children positive behaviours; </a:t>
            </a:r>
            <a:r>
              <a:rPr lang="en-GB" sz="9200" dirty="0" smtClean="0">
                <a:ea typeface="Times New Roman"/>
                <a:cs typeface="Times New Roman"/>
              </a:rPr>
              <a:t>in </a:t>
            </a:r>
            <a:r>
              <a:rPr lang="en-GB" sz="9200" dirty="0">
                <a:ea typeface="Times New Roman"/>
                <a:cs typeface="Times New Roman"/>
              </a:rPr>
              <a:t>prisons to maintain order; by therapists to alter maladaptive responses such as phobias.</a:t>
            </a:r>
            <a:endParaRPr lang="en-GB" sz="9200" dirty="0">
              <a:latin typeface="Arial"/>
              <a:ea typeface="Times New Roman"/>
              <a:cs typeface="Times New Roman"/>
            </a:endParaRPr>
          </a:p>
          <a:p>
            <a:pPr marL="0" indent="0" algn="just">
              <a:spcAft>
                <a:spcPts val="0"/>
              </a:spcAft>
              <a:buNone/>
            </a:pPr>
            <a:endParaRPr lang="en-GB" sz="4800" dirty="0" smtClean="0">
              <a:ea typeface="Times New Roman"/>
              <a:cs typeface="Times New Roman"/>
            </a:endParaRPr>
          </a:p>
          <a:p>
            <a:pPr marL="0" indent="0" algn="just">
              <a:spcAft>
                <a:spcPts val="0"/>
              </a:spcAft>
              <a:buNone/>
            </a:pPr>
            <a:r>
              <a:rPr lang="en-GB" sz="9200" dirty="0" smtClean="0">
                <a:ea typeface="Times New Roman"/>
                <a:cs typeface="Times New Roman"/>
              </a:rPr>
              <a:t>Overlooks free </a:t>
            </a:r>
            <a:r>
              <a:rPr lang="en-GB" sz="9200" dirty="0">
                <a:ea typeface="Times New Roman"/>
                <a:cs typeface="Times New Roman"/>
              </a:rPr>
              <a:t>will. </a:t>
            </a:r>
            <a:r>
              <a:rPr lang="en-GB" sz="9200" dirty="0" smtClean="0">
                <a:ea typeface="Times New Roman"/>
                <a:cs typeface="Times New Roman"/>
              </a:rPr>
              <a:t>Claims </a:t>
            </a:r>
            <a:r>
              <a:rPr lang="en-GB" sz="9200" dirty="0">
                <a:ea typeface="Times New Roman"/>
                <a:cs typeface="Times New Roman"/>
              </a:rPr>
              <a:t>our behaviours are determined by learned stimulus-response associations or from learning the consequences of our actions. However people often demonstrate unique or spontaneous behaviours, which are hard to explain using the behaviourist approach.</a:t>
            </a:r>
            <a:endParaRPr lang="en-GB" sz="9200" dirty="0">
              <a:latin typeface="Arial"/>
              <a:ea typeface="Times New Roman"/>
              <a:cs typeface="Times New Roman"/>
            </a:endParaRPr>
          </a:p>
          <a:p>
            <a:pPr marL="0" indent="0" algn="just">
              <a:buNone/>
            </a:pPr>
            <a:endParaRPr lang="en-GB" sz="4800" dirty="0" smtClean="0">
              <a:ea typeface="Times New Roman"/>
              <a:cs typeface="Times New Roman"/>
            </a:endParaRPr>
          </a:p>
          <a:p>
            <a:pPr marL="0" indent="0" algn="just">
              <a:buNone/>
            </a:pPr>
            <a:r>
              <a:rPr lang="en-GB" sz="9200" dirty="0" smtClean="0">
                <a:ea typeface="Times New Roman"/>
                <a:cs typeface="Times New Roman"/>
              </a:rPr>
              <a:t>Much </a:t>
            </a:r>
            <a:r>
              <a:rPr lang="en-GB" sz="9200" dirty="0">
                <a:ea typeface="Times New Roman"/>
                <a:cs typeface="Times New Roman"/>
              </a:rPr>
              <a:t>of the research </a:t>
            </a:r>
            <a:r>
              <a:rPr lang="en-GB" sz="9200" dirty="0" smtClean="0">
                <a:ea typeface="Times New Roman"/>
                <a:cs typeface="Times New Roman"/>
              </a:rPr>
              <a:t>has been </a:t>
            </a:r>
            <a:r>
              <a:rPr lang="en-GB" sz="9200" dirty="0">
                <a:ea typeface="Times New Roman"/>
                <a:cs typeface="Times New Roman"/>
              </a:rPr>
              <a:t>conducted on non-human animals. </a:t>
            </a:r>
            <a:r>
              <a:rPr lang="en-GB" sz="9200" dirty="0" smtClean="0">
                <a:ea typeface="Times New Roman"/>
                <a:cs typeface="Times New Roman"/>
              </a:rPr>
              <a:t>Behaviourists </a:t>
            </a:r>
            <a:r>
              <a:rPr lang="en-GB" sz="9200" dirty="0">
                <a:ea typeface="Times New Roman"/>
                <a:cs typeface="Times New Roman"/>
              </a:rPr>
              <a:t>claim that animals and humans learn using similar </a:t>
            </a:r>
            <a:r>
              <a:rPr lang="en-GB" sz="9200" dirty="0" smtClean="0">
                <a:ea typeface="Times New Roman"/>
                <a:cs typeface="Times New Roman"/>
              </a:rPr>
              <a:t>processes, however </a:t>
            </a:r>
            <a:r>
              <a:rPr lang="en-GB" sz="9200" dirty="0">
                <a:ea typeface="Times New Roman"/>
                <a:cs typeface="Times New Roman"/>
              </a:rPr>
              <a:t>critics argue that humans are much more complex and therefore they question the validity of </a:t>
            </a:r>
            <a:r>
              <a:rPr lang="en-GB" sz="9200" dirty="0" smtClean="0">
                <a:ea typeface="Times New Roman"/>
                <a:cs typeface="Times New Roman"/>
              </a:rPr>
              <a:t>this </a:t>
            </a:r>
            <a:r>
              <a:rPr lang="en-GB" sz="9200" dirty="0">
                <a:ea typeface="Times New Roman"/>
                <a:cs typeface="Times New Roman"/>
              </a:rPr>
              <a:t>research in explaining human behaviours.</a:t>
            </a:r>
            <a:endParaRPr lang="en-GB" sz="9200" dirty="0" smtClean="0"/>
          </a:p>
          <a:p>
            <a:pPr algn="just"/>
            <a:endParaRPr lang="en-GB" sz="9600" dirty="0"/>
          </a:p>
          <a:p>
            <a:endParaRPr lang="en-GB" b="1" u="sng" dirty="0"/>
          </a:p>
          <a:p>
            <a:pPr marL="0" indent="0">
              <a:buNone/>
            </a:pPr>
            <a:endParaRPr lang="en-GB" dirty="0" smtClean="0"/>
          </a:p>
          <a:p>
            <a:endParaRPr lang="en-GB"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81" y="2856243"/>
            <a:ext cx="560387" cy="6191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233" y="1634035"/>
            <a:ext cx="560387" cy="6191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571" y="5649151"/>
            <a:ext cx="493712" cy="485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233" y="4343340"/>
            <a:ext cx="493712" cy="48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6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986727" cy="1325563"/>
          </a:xfrm>
          <a:ln w="25400">
            <a:noFill/>
          </a:ln>
        </p:spPr>
        <p:txBody>
          <a:bodyPr>
            <a:normAutofit/>
          </a:bodyPr>
          <a:lstStyle/>
          <a:p>
            <a:r>
              <a:rPr lang="en-GB" dirty="0"/>
              <a:t>The </a:t>
            </a:r>
            <a:r>
              <a:rPr lang="en-GB" dirty="0" smtClean="0"/>
              <a:t>Social Learning Theory:</a:t>
            </a:r>
            <a:endParaRPr lang="en-GB" sz="4000" b="1" dirty="0"/>
          </a:p>
        </p:txBody>
      </p:sp>
      <p:sp>
        <p:nvSpPr>
          <p:cNvPr id="3" name="Content Placeholder 2"/>
          <p:cNvSpPr>
            <a:spLocks noGrp="1"/>
          </p:cNvSpPr>
          <p:nvPr>
            <p:ph idx="1"/>
          </p:nvPr>
        </p:nvSpPr>
        <p:spPr>
          <a:xfrm>
            <a:off x="259711" y="1522585"/>
            <a:ext cx="7019864" cy="5080095"/>
          </a:xfrm>
        </p:spPr>
        <p:txBody>
          <a:bodyPr>
            <a:normAutofit/>
          </a:bodyPr>
          <a:lstStyle/>
          <a:p>
            <a:endParaRPr lang="en-GB" b="1" u="sng" dirty="0" smtClean="0"/>
          </a:p>
          <a:p>
            <a:pPr marL="0" indent="0">
              <a:buNone/>
            </a:pPr>
            <a:endParaRPr lang="en-GB" dirty="0"/>
          </a:p>
          <a:p>
            <a:pPr marL="0" indent="0">
              <a:buNone/>
            </a:pPr>
            <a:endParaRPr lang="en-GB"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259711" y="1536341"/>
            <a:ext cx="11552844" cy="5208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Same as Behaviourist Approach as it assumes behaviour </a:t>
            </a:r>
            <a:r>
              <a:rPr lang="en-GB" dirty="0"/>
              <a:t>is learned from the environment and our </a:t>
            </a:r>
            <a:r>
              <a:rPr lang="en-GB" dirty="0" smtClean="0"/>
              <a:t>experiences</a:t>
            </a:r>
          </a:p>
          <a:p>
            <a:r>
              <a:rPr lang="en-GB" dirty="0"/>
              <a:t>Social Learning Theory </a:t>
            </a:r>
            <a:r>
              <a:rPr lang="en-GB" dirty="0" smtClean="0"/>
              <a:t>is an </a:t>
            </a:r>
            <a:r>
              <a:rPr lang="en-GB" dirty="0"/>
              <a:t>extension of the behaviourist approach </a:t>
            </a:r>
            <a:endParaRPr lang="en-GB" dirty="0" smtClean="0"/>
          </a:p>
          <a:p>
            <a:pPr lvl="1"/>
            <a:r>
              <a:rPr lang="en-GB" dirty="0" smtClean="0"/>
              <a:t>It </a:t>
            </a:r>
            <a:r>
              <a:rPr lang="en-GB" dirty="0"/>
              <a:t>claims </a:t>
            </a:r>
            <a:r>
              <a:rPr lang="en-GB" dirty="0" smtClean="0"/>
              <a:t>that </a:t>
            </a:r>
            <a:r>
              <a:rPr lang="en-GB" dirty="0"/>
              <a:t>we can </a:t>
            </a:r>
            <a:r>
              <a:rPr lang="en-GB" b="1" dirty="0"/>
              <a:t>learn</a:t>
            </a:r>
            <a:r>
              <a:rPr lang="en-GB" dirty="0"/>
              <a:t> </a:t>
            </a:r>
            <a:r>
              <a:rPr lang="en-GB" b="1" dirty="0"/>
              <a:t>indirectly</a:t>
            </a:r>
            <a:r>
              <a:rPr lang="en-GB" dirty="0"/>
              <a:t> from others by observing their behaviour and its consequences. </a:t>
            </a:r>
            <a:endParaRPr lang="en-GB" dirty="0" smtClean="0"/>
          </a:p>
          <a:p>
            <a:pPr lvl="1"/>
            <a:r>
              <a:rPr lang="en-GB" dirty="0" smtClean="0"/>
              <a:t>Views </a:t>
            </a:r>
            <a:r>
              <a:rPr lang="en-GB" b="1" dirty="0"/>
              <a:t>cognitive processes </a:t>
            </a:r>
            <a:r>
              <a:rPr lang="en-GB" dirty="0" smtClean="0"/>
              <a:t>as being important in </a:t>
            </a:r>
            <a:r>
              <a:rPr lang="en-GB" dirty="0"/>
              <a:t>learning </a:t>
            </a:r>
            <a:r>
              <a:rPr lang="en-GB" dirty="0" smtClean="0"/>
              <a:t>too (overlooked by Behaviourists). </a:t>
            </a:r>
            <a:endParaRPr lang="en-GB" dirty="0"/>
          </a:p>
          <a:p>
            <a:pPr marL="0" indent="0">
              <a:buNone/>
            </a:pPr>
            <a:r>
              <a:rPr lang="en-GB" dirty="0"/>
              <a:t>	</a:t>
            </a:r>
            <a:endParaRPr lang="en-GB" sz="9600" dirty="0" smtClean="0"/>
          </a:p>
          <a:p>
            <a:endParaRPr lang="en-GB" b="1" u="sng" dirty="0" smtClean="0"/>
          </a:p>
          <a:p>
            <a:pPr marL="0" indent="0">
              <a:buFont typeface="Arial" panose="020B0604020202020204" pitchFamily="34" charset="0"/>
              <a:buNone/>
            </a:pPr>
            <a:endParaRPr lang="en-GB" dirty="0" smtClean="0"/>
          </a:p>
          <a:p>
            <a:endParaRPr lang="en-GB" b="1" dirty="0" smtClean="0"/>
          </a:p>
        </p:txBody>
      </p:sp>
      <p:grpSp>
        <p:nvGrpSpPr>
          <p:cNvPr id="7" name="Group 6"/>
          <p:cNvGrpSpPr>
            <a:grpSpLocks/>
          </p:cNvGrpSpPr>
          <p:nvPr/>
        </p:nvGrpSpPr>
        <p:grpSpPr bwMode="auto">
          <a:xfrm>
            <a:off x="9113481" y="4401630"/>
            <a:ext cx="2777448" cy="2297021"/>
            <a:chOff x="7533" y="7179"/>
            <a:chExt cx="2109" cy="2160"/>
          </a:xfrm>
        </p:grpSpPr>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7" y="8347"/>
              <a:ext cx="1225" cy="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2" y="7179"/>
              <a:ext cx="1180" cy="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3" y="7723"/>
              <a:ext cx="1316" cy="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Tree>
    <p:extLst>
      <p:ext uri="{BB962C8B-B14F-4D97-AF65-F5344CB8AC3E}">
        <p14:creationId xmlns:p14="http://schemas.microsoft.com/office/powerpoint/2010/main" val="3307723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fontScale="90000"/>
          </a:bodyPr>
          <a:lstStyle/>
          <a:p>
            <a:pPr lvl="1" algn="l" rtl="0">
              <a:lnSpc>
                <a:spcPct val="90000"/>
              </a:lnSpc>
              <a:spcBef>
                <a:spcPct val="0"/>
              </a:spcBef>
            </a:pPr>
            <a:r>
              <a:rPr lang="en-GB" sz="4400" dirty="0" smtClean="0">
                <a:latin typeface="+mj-lt"/>
              </a:rPr>
              <a:t>The Social Learning Theory:</a:t>
            </a:r>
            <a:br>
              <a:rPr lang="en-GB" sz="4400" dirty="0" smtClean="0">
                <a:latin typeface="+mj-lt"/>
              </a:rPr>
            </a:br>
            <a:r>
              <a:rPr lang="en-GB" sz="3100" b="1" dirty="0" smtClean="0">
                <a:latin typeface="+mj-lt"/>
              </a:rPr>
              <a:t>Imitation, identification, modelling, vicarious reinforcement, the role of mediational processes </a:t>
            </a:r>
            <a:endParaRPr lang="en-GB" sz="4400" b="1" dirty="0">
              <a:latin typeface="+mj-lt"/>
            </a:endParaRPr>
          </a:p>
        </p:txBody>
      </p:sp>
      <p:sp>
        <p:nvSpPr>
          <p:cNvPr id="3" name="Content Placeholder 2"/>
          <p:cNvSpPr>
            <a:spLocks noGrp="1"/>
          </p:cNvSpPr>
          <p:nvPr>
            <p:ph idx="1"/>
          </p:nvPr>
        </p:nvSpPr>
        <p:spPr>
          <a:xfrm>
            <a:off x="259711" y="1522585"/>
            <a:ext cx="7019864" cy="5080095"/>
          </a:xfrm>
        </p:spPr>
        <p:txBody>
          <a:bodyPr>
            <a:normAutofit/>
          </a:bodyPr>
          <a:lstStyle/>
          <a:p>
            <a:endParaRPr lang="en-GB" b="1" u="sng" dirty="0" smtClean="0"/>
          </a:p>
          <a:p>
            <a:pPr marL="0" indent="0">
              <a:buNone/>
            </a:pPr>
            <a:endParaRPr lang="en-GB" dirty="0"/>
          </a:p>
          <a:p>
            <a:endParaRPr lang="en-GB"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259711" y="1536341"/>
            <a:ext cx="11093100" cy="5208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dirty="0" smtClean="0"/>
              <a:t>TASK 1</a:t>
            </a:r>
          </a:p>
          <a:p>
            <a:pPr algn="just"/>
            <a:r>
              <a:rPr lang="en-GB" dirty="0" smtClean="0"/>
              <a:t>In pairs – Try to match up the SLT term with the correct definition</a:t>
            </a:r>
          </a:p>
          <a:p>
            <a:pPr marL="0" indent="0" algn="just">
              <a:buNone/>
            </a:pPr>
            <a:endParaRPr lang="en-GB" sz="9600" dirty="0" smtClean="0"/>
          </a:p>
          <a:p>
            <a:endParaRPr lang="en-GB" b="1" u="sng" dirty="0" smtClean="0"/>
          </a:p>
          <a:p>
            <a:pPr marL="0" indent="0">
              <a:buFont typeface="Arial" panose="020B0604020202020204" pitchFamily="34" charset="0"/>
              <a:buNone/>
            </a:pPr>
            <a:endParaRPr lang="en-GB" dirty="0" smtClean="0"/>
          </a:p>
          <a:p>
            <a:endParaRPr lang="en-GB" b="1" dirty="0" smtClean="0"/>
          </a:p>
        </p:txBody>
      </p:sp>
    </p:spTree>
    <p:extLst>
      <p:ext uri="{BB962C8B-B14F-4D97-AF65-F5344CB8AC3E}">
        <p14:creationId xmlns:p14="http://schemas.microsoft.com/office/powerpoint/2010/main" val="160488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a:bodyPr>
          <a:lstStyle/>
          <a:p>
            <a:pPr lvl="1" algn="l" rtl="0">
              <a:lnSpc>
                <a:spcPct val="90000"/>
              </a:lnSpc>
              <a:spcBef>
                <a:spcPct val="0"/>
              </a:spcBef>
            </a:pPr>
            <a:r>
              <a:rPr lang="en-GB" sz="4400" dirty="0" smtClean="0">
                <a:latin typeface="+mj-lt"/>
              </a:rPr>
              <a:t>The Social Learning Theory:</a:t>
            </a:r>
            <a:endParaRPr lang="en-GB" sz="4400" b="1" dirty="0">
              <a:latin typeface="+mj-lt"/>
            </a:endParaRPr>
          </a:p>
        </p:txBody>
      </p:sp>
      <p:sp>
        <p:nvSpPr>
          <p:cNvPr id="3" name="Content Placeholder 2"/>
          <p:cNvSpPr>
            <a:spLocks noGrp="1"/>
          </p:cNvSpPr>
          <p:nvPr>
            <p:ph idx="1"/>
          </p:nvPr>
        </p:nvSpPr>
        <p:spPr>
          <a:xfrm>
            <a:off x="259711" y="1522585"/>
            <a:ext cx="7019864" cy="5080095"/>
          </a:xfrm>
        </p:spPr>
        <p:txBody>
          <a:bodyPr>
            <a:normAutofit/>
          </a:bodyPr>
          <a:lstStyle/>
          <a:p>
            <a:endParaRPr lang="en-GB" b="1" u="sng" dirty="0" smtClean="0"/>
          </a:p>
          <a:p>
            <a:pPr marL="0" indent="0">
              <a:buNone/>
            </a:pPr>
            <a:endParaRPr lang="en-GB" dirty="0"/>
          </a:p>
          <a:p>
            <a:endParaRPr lang="en-GB"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259711" y="1536341"/>
            <a:ext cx="11093100" cy="5208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GB" sz="9600" dirty="0" smtClean="0"/>
          </a:p>
          <a:p>
            <a:endParaRPr lang="en-GB" b="1" u="sng" dirty="0" smtClean="0"/>
          </a:p>
          <a:p>
            <a:pPr marL="0" indent="0">
              <a:buFont typeface="Arial" panose="020B0604020202020204" pitchFamily="34" charset="0"/>
              <a:buNone/>
            </a:pPr>
            <a:endParaRPr lang="en-GB" dirty="0" smtClean="0"/>
          </a:p>
          <a:p>
            <a:endParaRPr lang="en-GB" b="1" dirty="0" smtClean="0"/>
          </a:p>
        </p:txBody>
      </p:sp>
      <p:graphicFrame>
        <p:nvGraphicFramePr>
          <p:cNvPr id="4" name="Table 3"/>
          <p:cNvGraphicFramePr>
            <a:graphicFrameLocks noGrp="1"/>
          </p:cNvGraphicFramePr>
          <p:nvPr>
            <p:extLst>
              <p:ext uri="{D42A27DB-BD31-4B8C-83A1-F6EECF244321}">
                <p14:modId xmlns:p14="http://schemas.microsoft.com/office/powerpoint/2010/main" val="392407751"/>
              </p:ext>
            </p:extLst>
          </p:nvPr>
        </p:nvGraphicFramePr>
        <p:xfrm>
          <a:off x="662730" y="1639277"/>
          <a:ext cx="10690081" cy="4918903"/>
        </p:xfrm>
        <a:graphic>
          <a:graphicData uri="http://schemas.openxmlformats.org/drawingml/2006/table">
            <a:tbl>
              <a:tblPr firstRow="1" firstCol="1" bandRow="1">
                <a:tableStyleId>{5C22544A-7EE6-4342-B048-85BDC9FD1C3A}</a:tableStyleId>
              </a:tblPr>
              <a:tblGrid>
                <a:gridCol w="2160425"/>
                <a:gridCol w="8529656"/>
              </a:tblGrid>
              <a:tr h="378377">
                <a:tc>
                  <a:txBody>
                    <a:bodyPr/>
                    <a:lstStyle/>
                    <a:p>
                      <a:pPr algn="ctr">
                        <a:spcAft>
                          <a:spcPts val="0"/>
                        </a:spcAft>
                      </a:pPr>
                      <a:r>
                        <a:rPr lang="en-GB" sz="1800" dirty="0" smtClean="0">
                          <a:effectLst/>
                          <a:latin typeface="Arial"/>
                          <a:ea typeface="Times New Roman"/>
                          <a:cs typeface="Times New Roman"/>
                        </a:rPr>
                        <a:t>TERM</a:t>
                      </a:r>
                      <a:endParaRPr lang="en-GB" sz="1800" dirty="0">
                        <a:effectLst/>
                        <a:latin typeface="Arial"/>
                        <a:ea typeface="Times New Roman"/>
                        <a:cs typeface="Times New Roman"/>
                      </a:endParaRPr>
                    </a:p>
                  </a:txBody>
                  <a:tcPr marL="60811" marR="60811" marT="0" marB="0" anchor="ctr"/>
                </a:tc>
                <a:tc>
                  <a:txBody>
                    <a:bodyPr/>
                    <a:lstStyle/>
                    <a:p>
                      <a:pPr>
                        <a:spcAft>
                          <a:spcPts val="0"/>
                        </a:spcAft>
                      </a:pPr>
                      <a:r>
                        <a:rPr lang="en-GB" sz="1800" dirty="0" smtClean="0">
                          <a:effectLst/>
                          <a:latin typeface="Arial"/>
                          <a:ea typeface="Times New Roman"/>
                          <a:cs typeface="Times New Roman"/>
                        </a:rPr>
                        <a:t>DEFINITION</a:t>
                      </a:r>
                      <a:endParaRPr lang="en-GB" sz="1800" dirty="0">
                        <a:effectLst/>
                        <a:latin typeface="Arial"/>
                        <a:ea typeface="Times New Roman"/>
                        <a:cs typeface="Times New Roman"/>
                      </a:endParaRPr>
                    </a:p>
                  </a:txBody>
                  <a:tcPr marL="60811" marR="60811" marT="0" marB="0" anchor="ctr"/>
                </a:tc>
              </a:tr>
              <a:tr h="5675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effectLst/>
                        </a:rPr>
                        <a:t>Role models</a:t>
                      </a:r>
                      <a:endParaRPr lang="en-GB" sz="1600" dirty="0" smtClean="0">
                        <a:solidFill>
                          <a:schemeClr val="tx1"/>
                        </a:solidFill>
                        <a:effectLst/>
                        <a:latin typeface="Arial"/>
                        <a:ea typeface="Times New Roman"/>
                        <a:cs typeface="Times New Roman"/>
                      </a:endParaRPr>
                    </a:p>
                  </a:txBody>
                  <a:tcPr marL="60811" marR="60811"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effectLst/>
                        </a:rPr>
                        <a:t>People significant to us who we might watch (</a:t>
                      </a:r>
                      <a:r>
                        <a:rPr lang="en-GB" sz="1600" dirty="0" err="1" smtClean="0">
                          <a:effectLst/>
                        </a:rPr>
                        <a:t>e.g</a:t>
                      </a:r>
                      <a:r>
                        <a:rPr lang="en-GB" sz="1600" dirty="0" smtClean="0">
                          <a:effectLst/>
                        </a:rPr>
                        <a:t> parents, friends, celebrities) </a:t>
                      </a:r>
                      <a:endParaRPr lang="en-GB" sz="1200" dirty="0" smtClean="0">
                        <a:effectLst/>
                        <a:latin typeface="Arial"/>
                        <a:ea typeface="Times New Roman"/>
                        <a:cs typeface="Times New Roman"/>
                      </a:endParaRPr>
                    </a:p>
                    <a:p>
                      <a:pPr>
                        <a:spcAft>
                          <a:spcPts val="0"/>
                        </a:spcAft>
                      </a:pPr>
                      <a:endParaRPr lang="en-GB" sz="1400" dirty="0">
                        <a:effectLst/>
                        <a:latin typeface="Arial"/>
                        <a:ea typeface="Times New Roman"/>
                        <a:cs typeface="Times New Roman"/>
                      </a:endParaRPr>
                    </a:p>
                  </a:txBody>
                  <a:tcPr marL="60811" marR="60811" marT="0" marB="0" anchor="ctr"/>
                </a:tc>
              </a:tr>
              <a:tr h="567566">
                <a:tc>
                  <a:txBody>
                    <a:bodyPr/>
                    <a:lstStyle/>
                    <a:p>
                      <a:pPr algn="ctr">
                        <a:spcAft>
                          <a:spcPts val="0"/>
                        </a:spcAft>
                      </a:pPr>
                      <a:r>
                        <a:rPr lang="en-GB" sz="1800" dirty="0">
                          <a:solidFill>
                            <a:schemeClr val="tx1"/>
                          </a:solidFill>
                          <a:effectLst/>
                        </a:rPr>
                        <a:t>Vicarious (indirect) reinforcement</a:t>
                      </a:r>
                      <a:endParaRPr lang="en-GB" sz="1600" dirty="0">
                        <a:solidFill>
                          <a:schemeClr val="tx1"/>
                        </a:solidFill>
                        <a:effectLst/>
                        <a:latin typeface="Arial"/>
                        <a:ea typeface="Times New Roman"/>
                        <a:cs typeface="Times New Roman"/>
                      </a:endParaRPr>
                    </a:p>
                  </a:txBody>
                  <a:tcPr marL="60811" marR="60811" marT="0" marB="0" anchor="ctr"/>
                </a:tc>
                <a:tc>
                  <a:txBody>
                    <a:bodyPr/>
                    <a:lstStyle/>
                    <a:p>
                      <a:pPr>
                        <a:spcAft>
                          <a:spcPts val="0"/>
                        </a:spcAft>
                      </a:pPr>
                      <a:r>
                        <a:rPr lang="en-GB" sz="1600" dirty="0">
                          <a:effectLst/>
                        </a:rPr>
                        <a:t>When a role model’s behaviour is positively reinforced this acts as an indirect reinforcement for the observer, making it more likely the behaviour will be imitated.</a:t>
                      </a:r>
                      <a:endParaRPr lang="en-GB" sz="1400" dirty="0">
                        <a:effectLst/>
                        <a:latin typeface="Arial"/>
                        <a:ea typeface="Times New Roman"/>
                        <a:cs typeface="Times New Roman"/>
                      </a:endParaRPr>
                    </a:p>
                  </a:txBody>
                  <a:tcPr marL="60811" marR="60811" marT="0" marB="0" anchor="ctr"/>
                </a:tc>
              </a:tr>
              <a:tr h="378377">
                <a:tc>
                  <a:txBody>
                    <a:bodyPr/>
                    <a:lstStyle/>
                    <a:p>
                      <a:pPr algn="ctr">
                        <a:spcAft>
                          <a:spcPts val="0"/>
                        </a:spcAft>
                      </a:pPr>
                      <a:r>
                        <a:rPr lang="en-GB" sz="1800" dirty="0">
                          <a:solidFill>
                            <a:schemeClr val="tx1"/>
                          </a:solidFill>
                          <a:effectLst/>
                        </a:rPr>
                        <a:t>Imitation</a:t>
                      </a:r>
                      <a:endParaRPr lang="en-GB" sz="1600" dirty="0">
                        <a:solidFill>
                          <a:schemeClr val="tx1"/>
                        </a:solidFill>
                        <a:effectLst/>
                        <a:latin typeface="Arial"/>
                        <a:ea typeface="Times New Roman"/>
                        <a:cs typeface="Times New Roman"/>
                      </a:endParaRPr>
                    </a:p>
                  </a:txBody>
                  <a:tcPr marL="60811" marR="60811" marT="0" marB="0" anchor="ctr"/>
                </a:tc>
                <a:tc>
                  <a:txBody>
                    <a:bodyPr/>
                    <a:lstStyle/>
                    <a:p>
                      <a:pPr>
                        <a:spcAft>
                          <a:spcPts val="0"/>
                        </a:spcAft>
                      </a:pPr>
                      <a:r>
                        <a:rPr lang="en-GB" sz="1600" dirty="0">
                          <a:effectLst/>
                        </a:rPr>
                        <a:t>Where the observers copies/repeats the behaviour shown by the role model</a:t>
                      </a:r>
                      <a:endParaRPr lang="en-GB" sz="1400" dirty="0">
                        <a:effectLst/>
                        <a:latin typeface="Arial"/>
                        <a:ea typeface="Times New Roman"/>
                        <a:cs typeface="Times New Roman"/>
                      </a:endParaRPr>
                    </a:p>
                  </a:txBody>
                  <a:tcPr marL="60811" marR="60811" marT="0" marB="0" anchor="ctr"/>
                </a:tc>
              </a:tr>
              <a:tr h="378377">
                <a:tc>
                  <a:txBody>
                    <a:bodyPr/>
                    <a:lstStyle/>
                    <a:p>
                      <a:pPr algn="ctr">
                        <a:spcAft>
                          <a:spcPts val="0"/>
                        </a:spcAft>
                      </a:pPr>
                      <a:r>
                        <a:rPr lang="en-GB" sz="1800" dirty="0">
                          <a:solidFill>
                            <a:schemeClr val="tx1"/>
                          </a:solidFill>
                          <a:effectLst/>
                        </a:rPr>
                        <a:t>Modelling</a:t>
                      </a:r>
                      <a:endParaRPr lang="en-GB" sz="1600" dirty="0">
                        <a:solidFill>
                          <a:schemeClr val="tx1"/>
                        </a:solidFill>
                        <a:effectLst/>
                        <a:latin typeface="Arial"/>
                        <a:ea typeface="Times New Roman"/>
                        <a:cs typeface="Times New Roman"/>
                      </a:endParaRPr>
                    </a:p>
                  </a:txBody>
                  <a:tcPr marL="60811" marR="60811" marT="0" marB="0" anchor="ctr"/>
                </a:tc>
                <a:tc>
                  <a:txBody>
                    <a:bodyPr/>
                    <a:lstStyle/>
                    <a:p>
                      <a:pPr>
                        <a:spcAft>
                          <a:spcPts val="0"/>
                        </a:spcAft>
                      </a:pPr>
                      <a:r>
                        <a:rPr lang="en-GB" sz="1600" dirty="0">
                          <a:effectLst/>
                        </a:rPr>
                        <a:t>Combined process of observing and subsequently imitating a behaviour shown by a role model.</a:t>
                      </a:r>
                      <a:endParaRPr lang="en-GB" sz="1400" dirty="0">
                        <a:effectLst/>
                        <a:latin typeface="Arial"/>
                        <a:ea typeface="Times New Roman"/>
                        <a:cs typeface="Times New Roman"/>
                      </a:endParaRPr>
                    </a:p>
                  </a:txBody>
                  <a:tcPr marL="60811" marR="60811" marT="0" marB="0" anchor="ctr"/>
                </a:tc>
              </a:tr>
              <a:tr h="567566">
                <a:tc>
                  <a:txBody>
                    <a:bodyPr/>
                    <a:lstStyle/>
                    <a:p>
                      <a:pPr algn="ctr">
                        <a:spcAft>
                          <a:spcPts val="0"/>
                        </a:spcAft>
                      </a:pPr>
                      <a:r>
                        <a:rPr lang="en-GB" sz="1800" dirty="0">
                          <a:solidFill>
                            <a:schemeClr val="tx1"/>
                          </a:solidFill>
                          <a:effectLst/>
                        </a:rPr>
                        <a:t>Vicarious (indirect) punishment</a:t>
                      </a:r>
                      <a:endParaRPr lang="en-GB" sz="1600" dirty="0">
                        <a:solidFill>
                          <a:schemeClr val="tx1"/>
                        </a:solidFill>
                        <a:effectLst/>
                        <a:latin typeface="Arial"/>
                        <a:ea typeface="Times New Roman"/>
                        <a:cs typeface="Times New Roman"/>
                      </a:endParaRPr>
                    </a:p>
                  </a:txBody>
                  <a:tcPr marL="60811" marR="60811" marT="0" marB="0" anchor="ctr"/>
                </a:tc>
                <a:tc>
                  <a:txBody>
                    <a:bodyPr/>
                    <a:lstStyle/>
                    <a:p>
                      <a:pPr>
                        <a:spcAft>
                          <a:spcPts val="0"/>
                        </a:spcAft>
                      </a:pPr>
                      <a:r>
                        <a:rPr lang="en-GB" sz="1600" dirty="0">
                          <a:effectLst/>
                        </a:rPr>
                        <a:t>When a role model’s behaviour results in a negative consequence this acts as an indirect deterrent for the observer, making it less likely the behaviour will be imitated.</a:t>
                      </a:r>
                      <a:endParaRPr lang="en-GB" sz="1400" dirty="0">
                        <a:effectLst/>
                        <a:latin typeface="Arial"/>
                        <a:ea typeface="Times New Roman"/>
                        <a:cs typeface="Times New Roman"/>
                      </a:endParaRPr>
                    </a:p>
                  </a:txBody>
                  <a:tcPr marL="60811" marR="60811" marT="0" marB="0" anchor="ctr"/>
                </a:tc>
              </a:tr>
              <a:tr h="1324320">
                <a:tc>
                  <a:txBody>
                    <a:bodyPr/>
                    <a:lstStyle/>
                    <a:p>
                      <a:pPr algn="ctr">
                        <a:spcAft>
                          <a:spcPts val="0"/>
                        </a:spcAft>
                      </a:pPr>
                      <a:r>
                        <a:rPr lang="en-GB" sz="1800" dirty="0">
                          <a:solidFill>
                            <a:schemeClr val="tx1"/>
                          </a:solidFill>
                          <a:effectLst/>
                        </a:rPr>
                        <a:t>Mediational </a:t>
                      </a:r>
                      <a:endParaRPr lang="en-GB" sz="1600" dirty="0">
                        <a:solidFill>
                          <a:schemeClr val="tx1"/>
                        </a:solidFill>
                        <a:effectLst/>
                      </a:endParaRPr>
                    </a:p>
                    <a:p>
                      <a:pPr algn="ctr">
                        <a:spcAft>
                          <a:spcPts val="0"/>
                        </a:spcAft>
                      </a:pPr>
                      <a:r>
                        <a:rPr lang="en-GB" sz="1800" dirty="0">
                          <a:solidFill>
                            <a:schemeClr val="tx1"/>
                          </a:solidFill>
                          <a:effectLst/>
                        </a:rPr>
                        <a:t>processes</a:t>
                      </a:r>
                      <a:endParaRPr lang="en-GB" sz="1600" dirty="0">
                        <a:solidFill>
                          <a:schemeClr val="tx1"/>
                        </a:solidFill>
                        <a:effectLst/>
                        <a:latin typeface="Arial"/>
                        <a:ea typeface="Times New Roman"/>
                        <a:cs typeface="Times New Roman"/>
                      </a:endParaRPr>
                    </a:p>
                  </a:txBody>
                  <a:tcPr marL="60811" marR="60811" marT="0" marB="0" anchor="ctr"/>
                </a:tc>
                <a:tc>
                  <a:txBody>
                    <a:bodyPr/>
                    <a:lstStyle/>
                    <a:p>
                      <a:pPr>
                        <a:spcAft>
                          <a:spcPts val="0"/>
                        </a:spcAft>
                      </a:pPr>
                      <a:r>
                        <a:rPr lang="en-GB" sz="1600" dirty="0">
                          <a:effectLst/>
                        </a:rPr>
                        <a:t>Internal cognitive processes which create a mental representation of the behaviour </a:t>
                      </a:r>
                      <a:endParaRPr lang="en-GB" sz="1400" dirty="0">
                        <a:effectLst/>
                      </a:endParaRPr>
                    </a:p>
                    <a:p>
                      <a:pPr>
                        <a:spcAft>
                          <a:spcPts val="0"/>
                        </a:spcAft>
                      </a:pPr>
                      <a:r>
                        <a:rPr lang="en-GB" sz="1600" dirty="0">
                          <a:effectLst/>
                        </a:rPr>
                        <a:t>These processes include paying attention to the behaviour and its consequences; remembering the behaviour and its consequences; believing they have the required motor reproduction skills to reproduce the same behaviour; all which affect the observer’s motivation to perform the behaviour.</a:t>
                      </a:r>
                      <a:endParaRPr lang="en-GB" sz="1400" dirty="0">
                        <a:effectLst/>
                        <a:latin typeface="Arial"/>
                        <a:ea typeface="Times New Roman"/>
                        <a:cs typeface="Times New Roman"/>
                      </a:endParaRPr>
                    </a:p>
                  </a:txBody>
                  <a:tcPr marL="60811" marR="60811" marT="0" marB="0" anchor="ctr"/>
                </a:tc>
              </a:tr>
              <a:tr h="756754">
                <a:tc>
                  <a:txBody>
                    <a:bodyPr/>
                    <a:lstStyle/>
                    <a:p>
                      <a:pPr algn="ctr">
                        <a:spcAft>
                          <a:spcPts val="0"/>
                        </a:spcAft>
                      </a:pPr>
                      <a:r>
                        <a:rPr lang="en-GB" sz="2000" dirty="0">
                          <a:solidFill>
                            <a:schemeClr val="tx1"/>
                          </a:solidFill>
                          <a:effectLst/>
                        </a:rPr>
                        <a:t>Identification</a:t>
                      </a:r>
                      <a:endParaRPr lang="en-GB" sz="1800" dirty="0">
                        <a:solidFill>
                          <a:schemeClr val="tx1"/>
                        </a:solidFill>
                        <a:effectLst/>
                        <a:latin typeface="Arial"/>
                        <a:ea typeface="Times New Roman"/>
                        <a:cs typeface="Times New Roman"/>
                      </a:endParaRPr>
                    </a:p>
                  </a:txBody>
                  <a:tcPr marL="60811" marR="60811" marT="0" marB="0" anchor="ctr"/>
                </a:tc>
                <a:tc>
                  <a:txBody>
                    <a:bodyPr/>
                    <a:lstStyle/>
                    <a:p>
                      <a:pPr>
                        <a:spcAft>
                          <a:spcPts val="0"/>
                        </a:spcAft>
                      </a:pPr>
                      <a:r>
                        <a:rPr lang="en-GB" sz="1600" dirty="0">
                          <a:effectLst/>
                        </a:rPr>
                        <a:t>When the observer views themselves as similar to the role model (e.g. in gender, ethnicity </a:t>
                      </a:r>
                      <a:r>
                        <a:rPr lang="en-GB" sz="1600" dirty="0" err="1">
                          <a:effectLst/>
                        </a:rPr>
                        <a:t>etc</a:t>
                      </a:r>
                      <a:r>
                        <a:rPr lang="en-GB" sz="1600" dirty="0">
                          <a:effectLst/>
                        </a:rPr>
                        <a:t>) or they view the role model as having higher status to which they aspire (e.g. more expertise, a celebrity), then they are more likely to imitate their behaviour.</a:t>
                      </a:r>
                      <a:endParaRPr lang="en-GB" sz="1400" dirty="0">
                        <a:effectLst/>
                        <a:latin typeface="Arial"/>
                        <a:ea typeface="Times New Roman"/>
                        <a:cs typeface="Times New Roman"/>
                      </a:endParaRPr>
                    </a:p>
                  </a:txBody>
                  <a:tcPr marL="60811" marR="60811" marT="0" marB="0" anchor="ctr"/>
                </a:tc>
              </a:tr>
            </a:tbl>
          </a:graphicData>
        </a:graphic>
      </p:graphicFrame>
      <p:sp>
        <p:nvSpPr>
          <p:cNvPr id="7" name="Rectangle 1"/>
          <p:cNvSpPr>
            <a:spLocks noChangeArrowheads="1"/>
          </p:cNvSpPr>
          <p:nvPr/>
        </p:nvSpPr>
        <p:spPr bwMode="auto">
          <a:xfrm>
            <a:off x="3101975"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0672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fontScale="90000"/>
          </a:bodyPr>
          <a:lstStyle/>
          <a:p>
            <a:pPr lvl="1" algn="l" rtl="0">
              <a:lnSpc>
                <a:spcPct val="90000"/>
              </a:lnSpc>
              <a:spcBef>
                <a:spcPct val="0"/>
              </a:spcBef>
            </a:pPr>
            <a:r>
              <a:rPr lang="en-GB" sz="4400" dirty="0" smtClean="0">
                <a:latin typeface="+mj-lt"/>
              </a:rPr>
              <a:t>The Social Learning Theory:</a:t>
            </a:r>
            <a:br>
              <a:rPr lang="en-GB" sz="4400" dirty="0" smtClean="0">
                <a:latin typeface="+mj-lt"/>
              </a:rPr>
            </a:br>
            <a:r>
              <a:rPr lang="en-GB" sz="3100" b="1" dirty="0" smtClean="0">
                <a:latin typeface="+mj-lt"/>
              </a:rPr>
              <a:t>Imitation, identification, modelling, vicarious reinforcement, the role of mediational processes </a:t>
            </a:r>
            <a:endParaRPr lang="en-GB" sz="4400" b="1" dirty="0">
              <a:latin typeface="+mj-lt"/>
            </a:endParaRPr>
          </a:p>
        </p:txBody>
      </p:sp>
      <p:sp>
        <p:nvSpPr>
          <p:cNvPr id="3" name="Content Placeholder 2"/>
          <p:cNvSpPr>
            <a:spLocks noGrp="1"/>
          </p:cNvSpPr>
          <p:nvPr>
            <p:ph idx="1"/>
          </p:nvPr>
        </p:nvSpPr>
        <p:spPr>
          <a:xfrm>
            <a:off x="259711" y="1522585"/>
            <a:ext cx="7019864" cy="5080095"/>
          </a:xfrm>
        </p:spPr>
        <p:txBody>
          <a:bodyPr>
            <a:normAutofit/>
          </a:bodyPr>
          <a:lstStyle/>
          <a:p>
            <a:endParaRPr lang="en-GB" b="1" u="sng" dirty="0" smtClean="0"/>
          </a:p>
          <a:p>
            <a:pPr marL="0" indent="0">
              <a:buNone/>
            </a:pPr>
            <a:endParaRPr lang="en-GB" dirty="0"/>
          </a:p>
          <a:p>
            <a:endParaRPr lang="en-GB"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259710" y="1536341"/>
            <a:ext cx="11552845" cy="5208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smtClean="0">
                <a:solidFill>
                  <a:srgbClr val="FF0000"/>
                </a:solidFill>
              </a:rPr>
              <a:t>Some examples of SLT</a:t>
            </a:r>
          </a:p>
          <a:p>
            <a:pPr marL="0" indent="0">
              <a:buNone/>
            </a:pPr>
            <a:r>
              <a:rPr lang="en-GB" dirty="0" smtClean="0">
                <a:hlinkClick r:id="rId2"/>
              </a:rPr>
              <a:t>Children See Children do</a:t>
            </a:r>
            <a:endParaRPr lang="en-GB" dirty="0" smtClean="0"/>
          </a:p>
          <a:p>
            <a:pPr marL="0" indent="0">
              <a:buNone/>
            </a:pPr>
            <a:r>
              <a:rPr lang="en-GB" dirty="0">
                <a:hlinkClick r:id="rId3"/>
              </a:rPr>
              <a:t>Big </a:t>
            </a:r>
            <a:r>
              <a:rPr lang="en-GB" dirty="0" smtClean="0">
                <a:hlinkClick r:id="rId3"/>
              </a:rPr>
              <a:t>Daddy</a:t>
            </a:r>
            <a:endParaRPr lang="en-GB" dirty="0" smtClean="0"/>
          </a:p>
          <a:p>
            <a:pPr marL="0" indent="0">
              <a:buNone/>
            </a:pPr>
            <a:r>
              <a:rPr lang="en-GB" dirty="0" smtClean="0">
                <a:hlinkClick r:id="rId4"/>
              </a:rPr>
              <a:t>Dancing baby</a:t>
            </a:r>
            <a:endParaRPr lang="en-GB" dirty="0" smtClean="0"/>
          </a:p>
          <a:p>
            <a:pPr marL="0" indent="0">
              <a:buNone/>
            </a:pPr>
            <a:r>
              <a:rPr lang="en-GB" dirty="0" smtClean="0"/>
              <a:t>TASK 2</a:t>
            </a:r>
          </a:p>
          <a:p>
            <a:r>
              <a:rPr lang="en-GB" dirty="0" smtClean="0"/>
              <a:t>Try to find a video clip/example/image showing someone copying the behaviour of someone else </a:t>
            </a:r>
          </a:p>
          <a:p>
            <a:r>
              <a:rPr lang="en-GB" dirty="0" smtClean="0"/>
              <a:t>Use your SLT terms to make notes explaining the behaviour in your clip/image/example.</a:t>
            </a:r>
          </a:p>
          <a:p>
            <a:pPr marL="0" indent="0" algn="just">
              <a:buNone/>
            </a:pPr>
            <a:endParaRPr lang="en-GB" sz="9600" dirty="0" smtClean="0"/>
          </a:p>
          <a:p>
            <a:endParaRPr lang="en-GB" b="1" u="sng" dirty="0" smtClean="0"/>
          </a:p>
          <a:p>
            <a:pPr marL="0" indent="0">
              <a:buFont typeface="Arial" panose="020B0604020202020204" pitchFamily="34" charset="0"/>
              <a:buNone/>
            </a:pPr>
            <a:endParaRPr lang="en-GB" dirty="0" smtClean="0"/>
          </a:p>
          <a:p>
            <a:endParaRPr lang="en-GB" b="1" dirty="0" smtClean="0"/>
          </a:p>
        </p:txBody>
      </p:sp>
    </p:spTree>
    <p:extLst>
      <p:ext uri="{BB962C8B-B14F-4D97-AF65-F5344CB8AC3E}">
        <p14:creationId xmlns:p14="http://schemas.microsoft.com/office/powerpoint/2010/main" val="398873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605643"/>
            <a:ext cx="11148527" cy="879775"/>
          </a:xfrm>
          <a:ln w="25400">
            <a:noFill/>
          </a:ln>
        </p:spPr>
        <p:txBody>
          <a:bodyPr>
            <a:normAutofit/>
          </a:bodyPr>
          <a:lstStyle/>
          <a:p>
            <a:r>
              <a:rPr lang="en-GB" b="1" dirty="0" smtClean="0"/>
              <a:t>APPROACHES IN PSYCHOLOGY</a:t>
            </a:r>
            <a:endParaRPr lang="en-GB" sz="4000" b="1" dirty="0"/>
          </a:p>
        </p:txBody>
      </p:sp>
      <p:sp>
        <p:nvSpPr>
          <p:cNvPr id="3" name="Content Placeholder 2"/>
          <p:cNvSpPr>
            <a:spLocks noGrp="1"/>
          </p:cNvSpPr>
          <p:nvPr>
            <p:ph idx="1"/>
          </p:nvPr>
        </p:nvSpPr>
        <p:spPr>
          <a:xfrm>
            <a:off x="259709" y="1587500"/>
            <a:ext cx="11094091" cy="5074556"/>
          </a:xfrm>
        </p:spPr>
        <p:txBody>
          <a:bodyPr>
            <a:normAutofit/>
          </a:bodyPr>
          <a:lstStyle/>
          <a:p>
            <a:r>
              <a:rPr lang="en-GB" dirty="0"/>
              <a:t>How might </a:t>
            </a:r>
            <a:r>
              <a:rPr lang="en-GB" dirty="0" smtClean="0"/>
              <a:t>these behaviours </a:t>
            </a:r>
            <a:r>
              <a:rPr lang="en-GB" dirty="0"/>
              <a:t>be explained?</a:t>
            </a:r>
          </a:p>
          <a:p>
            <a:r>
              <a:rPr lang="en-GB" dirty="0" smtClean="0"/>
              <a:t>In small groups discuss the possible causes/antecedents of these acts – try to elaborate on your ideas where possible.</a:t>
            </a:r>
            <a:endParaRPr lang="en-GB" dirty="0"/>
          </a:p>
          <a:p>
            <a:pPr marL="514350" indent="-514350">
              <a:buAutoNum type="arabicPeriod"/>
            </a:pPr>
            <a:endParaRPr lang="en-GB"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7" name="Picture 4" descr="http://f38127902844d2d310ca-1df1a87cae2ea2c629203abf3b29fb44.r8.cf2.rackcdn.com/0612CD72-1606-47A8-841A-CAFE0F7ACA1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47" y="3053609"/>
            <a:ext cx="5194671" cy="33607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dailymail.co.uk/i/pix/2015/05/29/12/video-undefined-292D462700000578-959_636x3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655" y="3053609"/>
            <a:ext cx="5970432" cy="33607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06753" y="3111440"/>
            <a:ext cx="3045147" cy="3046988"/>
          </a:xfrm>
          <a:prstGeom prst="rect">
            <a:avLst/>
          </a:prstGeom>
          <a:solidFill>
            <a:schemeClr val="bg1">
              <a:alpha val="51000"/>
            </a:schemeClr>
          </a:solidFill>
        </p:spPr>
        <p:txBody>
          <a:bodyPr wrap="square" rtlCol="0">
            <a:spAutoFit/>
          </a:bodyPr>
          <a:lstStyle/>
          <a:p>
            <a:r>
              <a:rPr lang="en-GB" sz="2400" dirty="0"/>
              <a:t>This is the amazing moment around 100 commuters came to a trapped unicyclist's aid, lifting a double decker bus off him after a collision in east </a:t>
            </a:r>
            <a:r>
              <a:rPr lang="en-GB" sz="2400" dirty="0" smtClean="0"/>
              <a:t>London</a:t>
            </a:r>
            <a:endParaRPr lang="en-GB" dirty="0"/>
          </a:p>
        </p:txBody>
      </p:sp>
    </p:spTree>
    <p:extLst>
      <p:ext uri="{BB962C8B-B14F-4D97-AF65-F5344CB8AC3E}">
        <p14:creationId xmlns:p14="http://schemas.microsoft.com/office/powerpoint/2010/main" val="4096021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a:bodyPr>
          <a:lstStyle/>
          <a:p>
            <a:pPr lvl="1" algn="l" rtl="0">
              <a:lnSpc>
                <a:spcPct val="90000"/>
              </a:lnSpc>
              <a:spcBef>
                <a:spcPct val="0"/>
              </a:spcBef>
            </a:pPr>
            <a:r>
              <a:rPr lang="en-GB" sz="4400" dirty="0" smtClean="0">
                <a:latin typeface="+mj-lt"/>
              </a:rPr>
              <a:t>The Social Learning Theory: </a:t>
            </a:r>
            <a:r>
              <a:rPr lang="en-GB" sz="4000" b="1" dirty="0" smtClean="0">
                <a:latin typeface="+mj-lt"/>
              </a:rPr>
              <a:t>Bandura’s research</a:t>
            </a:r>
            <a:endParaRPr lang="en-GB" sz="4000" b="1" dirty="0">
              <a:latin typeface="+mj-lt"/>
            </a:endParaRPr>
          </a:p>
        </p:txBody>
      </p:sp>
      <p:sp>
        <p:nvSpPr>
          <p:cNvPr id="3" name="Content Placeholder 2"/>
          <p:cNvSpPr>
            <a:spLocks noGrp="1"/>
          </p:cNvSpPr>
          <p:nvPr>
            <p:ph idx="1"/>
          </p:nvPr>
        </p:nvSpPr>
        <p:spPr>
          <a:xfrm>
            <a:off x="2676207" y="1954635"/>
            <a:ext cx="9252938" cy="2449585"/>
          </a:xfrm>
        </p:spPr>
        <p:txBody>
          <a:bodyPr>
            <a:normAutofit lnSpcReduction="10000"/>
          </a:bodyPr>
          <a:lstStyle/>
          <a:p>
            <a:pPr marL="285750" indent="-285750"/>
            <a:r>
              <a:rPr lang="en-GB" sz="2000" dirty="0" smtClean="0"/>
              <a:t>Ps </a:t>
            </a:r>
            <a:r>
              <a:rPr lang="en-GB" sz="2000" dirty="0"/>
              <a:t>= 4 year children - 36 boys and 36 girls. </a:t>
            </a:r>
          </a:p>
          <a:p>
            <a:pPr marL="285750" indent="-285750"/>
            <a:r>
              <a:rPr lang="en-GB" sz="2000" dirty="0"/>
              <a:t>Either watched an aggressive model - an adult behaving aggressively towards a bobo doll by punching and hitting it with a hammer, or a non-aggressive model. </a:t>
            </a:r>
          </a:p>
          <a:p>
            <a:pPr marL="285750" indent="-285750"/>
            <a:r>
              <a:rPr lang="en-GB" sz="2000" dirty="0"/>
              <a:t>The children were frustrated by being shown toys they couldn’t play with</a:t>
            </a:r>
          </a:p>
          <a:p>
            <a:pPr marL="285750" indent="-285750"/>
            <a:r>
              <a:rPr lang="en-GB" sz="2000" dirty="0"/>
              <a:t>They were then moved to another room with other toys, including a hammer and a bobo doll. </a:t>
            </a:r>
          </a:p>
          <a:p>
            <a:pPr marL="285750" indent="-285750"/>
            <a:r>
              <a:rPr lang="en-GB" sz="2000" dirty="0"/>
              <a:t>Their behaviour was observed through a one-way mirror.</a:t>
            </a:r>
          </a:p>
          <a:p>
            <a:endParaRPr lang="en-GB" sz="2000"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259711" y="1536341"/>
            <a:ext cx="11093100" cy="5208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GB" sz="9600" dirty="0" smtClean="0"/>
          </a:p>
          <a:p>
            <a:endParaRPr lang="en-GB" b="1" u="sng" dirty="0" smtClean="0"/>
          </a:p>
          <a:p>
            <a:pPr marL="0" indent="0">
              <a:buFont typeface="Arial" panose="020B0604020202020204" pitchFamily="34" charset="0"/>
              <a:buNone/>
            </a:pPr>
            <a:endParaRPr lang="en-GB" dirty="0" smtClean="0"/>
          </a:p>
          <a:p>
            <a:endParaRPr lang="en-GB" b="1" dirty="0" smtClean="0"/>
          </a:p>
        </p:txBody>
      </p:sp>
      <p:sp>
        <p:nvSpPr>
          <p:cNvPr id="7" name="Rectangle 1"/>
          <p:cNvSpPr>
            <a:spLocks noChangeArrowheads="1"/>
          </p:cNvSpPr>
          <p:nvPr/>
        </p:nvSpPr>
        <p:spPr bwMode="auto">
          <a:xfrm>
            <a:off x="2676207" y="1535388"/>
            <a:ext cx="36814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n-GB" sz="2000" b="1" dirty="0"/>
              <a:t>Bobo Doll – Bandura et al (1961) </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11" y="1704121"/>
            <a:ext cx="2309953" cy="195348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3"/>
          <p:cNvGrpSpPr>
            <a:grpSpLocks/>
          </p:cNvGrpSpPr>
          <p:nvPr/>
        </p:nvGrpSpPr>
        <p:grpSpPr bwMode="auto">
          <a:xfrm>
            <a:off x="8808440" y="3657600"/>
            <a:ext cx="3004115" cy="3039845"/>
            <a:chOff x="3651" y="2160"/>
            <a:chExt cx="2109" cy="216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 y="3328"/>
              <a:ext cx="1225" cy="99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 y="2160"/>
              <a:ext cx="1180" cy="9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 y="2704"/>
              <a:ext cx="1316" cy="1038"/>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Content Placeholder 2"/>
          <p:cNvSpPr txBox="1">
            <a:spLocks/>
          </p:cNvSpPr>
          <p:nvPr/>
        </p:nvSpPr>
        <p:spPr>
          <a:xfrm>
            <a:off x="205273" y="3993160"/>
            <a:ext cx="8863226" cy="286484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smtClean="0"/>
              <a:t>Findings</a:t>
            </a:r>
            <a:endParaRPr lang="en-GB" b="1" dirty="0" smtClean="0"/>
          </a:p>
          <a:p>
            <a:pPr lvl="0"/>
            <a:r>
              <a:rPr lang="en-GB" sz="3600" dirty="0" smtClean="0"/>
              <a:t>Aggressive </a:t>
            </a:r>
            <a:r>
              <a:rPr lang="en-GB" sz="3600" dirty="0"/>
              <a:t>model </a:t>
            </a:r>
            <a:r>
              <a:rPr lang="en-GB" sz="3600" dirty="0" smtClean="0"/>
              <a:t>– Children reproduced much of the </a:t>
            </a:r>
            <a:r>
              <a:rPr lang="en-GB" sz="3600" dirty="0"/>
              <a:t>physical and verbal aggressive behaviour </a:t>
            </a:r>
            <a:r>
              <a:rPr lang="en-GB" sz="3600" dirty="0" smtClean="0"/>
              <a:t>shown by the </a:t>
            </a:r>
            <a:r>
              <a:rPr lang="en-GB" sz="3600" dirty="0"/>
              <a:t>model. </a:t>
            </a:r>
          </a:p>
          <a:p>
            <a:pPr lvl="0"/>
            <a:r>
              <a:rPr lang="en-GB" sz="3600" dirty="0" smtClean="0"/>
              <a:t>Boys </a:t>
            </a:r>
            <a:r>
              <a:rPr lang="en-GB" sz="3600" dirty="0"/>
              <a:t>showed higher levels of aggression than the girls. </a:t>
            </a:r>
          </a:p>
          <a:p>
            <a:pPr lvl="0"/>
            <a:r>
              <a:rPr lang="en-GB" sz="3600" dirty="0" smtClean="0"/>
              <a:t>Boys </a:t>
            </a:r>
            <a:r>
              <a:rPr lang="en-GB" sz="3600" dirty="0"/>
              <a:t>and girls were more likely to imitate </a:t>
            </a:r>
            <a:r>
              <a:rPr lang="en-GB" sz="3600" dirty="0" smtClean="0"/>
              <a:t>aggressive </a:t>
            </a:r>
            <a:r>
              <a:rPr lang="en-GB" sz="3600" dirty="0"/>
              <a:t>behaviour if the </a:t>
            </a:r>
            <a:r>
              <a:rPr lang="en-GB" sz="3600" dirty="0" smtClean="0"/>
              <a:t>model </a:t>
            </a:r>
            <a:r>
              <a:rPr lang="en-GB" sz="3600" dirty="0"/>
              <a:t>was the same </a:t>
            </a:r>
            <a:r>
              <a:rPr lang="en-GB" sz="3600" dirty="0" smtClean="0"/>
              <a:t>gender. </a:t>
            </a:r>
          </a:p>
          <a:p>
            <a:pPr lvl="0"/>
            <a:r>
              <a:rPr lang="en-GB" sz="3600" dirty="0" smtClean="0"/>
              <a:t>Children </a:t>
            </a:r>
            <a:r>
              <a:rPr lang="en-GB" sz="3600" dirty="0"/>
              <a:t>in the non-aggressive group exhibited virtually no aggression toward the doll</a:t>
            </a:r>
            <a:r>
              <a:rPr lang="en-GB" sz="3600" dirty="0" smtClean="0"/>
              <a:t>.</a:t>
            </a:r>
          </a:p>
          <a:p>
            <a:pPr marL="0" lvl="0" indent="0">
              <a:buNone/>
            </a:pPr>
            <a:r>
              <a:rPr lang="en-GB" sz="3600" b="1" i="1" dirty="0" smtClean="0">
                <a:solidFill>
                  <a:srgbClr val="FF0000"/>
                </a:solidFill>
              </a:rPr>
              <a:t>What do these findings suggest?</a:t>
            </a:r>
            <a:endParaRPr lang="en-GB" sz="3600" b="1" i="1" dirty="0">
              <a:solidFill>
                <a:srgbClr val="FF0000"/>
              </a:solidFill>
            </a:endParaRPr>
          </a:p>
        </p:txBody>
      </p:sp>
    </p:spTree>
    <p:extLst>
      <p:ext uri="{BB962C8B-B14F-4D97-AF65-F5344CB8AC3E}">
        <p14:creationId xmlns:p14="http://schemas.microsoft.com/office/powerpoint/2010/main" val="197910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a:bodyPr>
          <a:lstStyle/>
          <a:p>
            <a:r>
              <a:rPr lang="en-GB" dirty="0"/>
              <a:t>The </a:t>
            </a:r>
            <a:r>
              <a:rPr lang="en-GB" dirty="0" smtClean="0"/>
              <a:t>Social Learning Theory:</a:t>
            </a:r>
            <a:br>
              <a:rPr lang="en-GB" dirty="0" smtClean="0"/>
            </a:br>
            <a:r>
              <a:rPr lang="en-GB" sz="4000" b="1" dirty="0" smtClean="0"/>
              <a:t>Evaluation of the Social Learning Theory</a:t>
            </a:r>
            <a:endParaRPr lang="en-GB" sz="4000" b="1" dirty="0"/>
          </a:p>
        </p:txBody>
      </p:sp>
      <p:sp>
        <p:nvSpPr>
          <p:cNvPr id="3" name="Content Placeholder 2"/>
          <p:cNvSpPr>
            <a:spLocks noGrp="1"/>
          </p:cNvSpPr>
          <p:nvPr>
            <p:ph idx="1"/>
          </p:nvPr>
        </p:nvSpPr>
        <p:spPr>
          <a:xfrm>
            <a:off x="944296" y="1536341"/>
            <a:ext cx="10408515" cy="5208845"/>
          </a:xfrm>
        </p:spPr>
        <p:txBody>
          <a:bodyPr>
            <a:normAutofit fontScale="25000" lnSpcReduction="20000"/>
          </a:bodyPr>
          <a:lstStyle/>
          <a:p>
            <a:pPr marL="0" indent="0" algn="just">
              <a:spcAft>
                <a:spcPts val="0"/>
              </a:spcAft>
              <a:buNone/>
            </a:pPr>
            <a:r>
              <a:rPr lang="en-GB" sz="8000" dirty="0" smtClean="0">
                <a:ea typeface="Times New Roman"/>
                <a:cs typeface="Times New Roman"/>
              </a:rPr>
              <a:t>A </a:t>
            </a:r>
            <a:r>
              <a:rPr lang="en-GB" sz="8000" dirty="0">
                <a:ea typeface="Times New Roman"/>
                <a:cs typeface="Times New Roman"/>
              </a:rPr>
              <a:t>strength of the Social Learning Theory is that it takes into account cognitive factors in the learning process. Neither classical nor operant conditioning alone are sufficient to explain the learning of human behaviours. Therefore Social Learning can provide a more comprehensive explanation of learning, especially of novel behaviours (e.g. starting smoking).</a:t>
            </a:r>
            <a:endParaRPr lang="en-GB" sz="8000" dirty="0">
              <a:latin typeface="Arial"/>
              <a:ea typeface="Times New Roman"/>
              <a:cs typeface="Times New Roman"/>
            </a:endParaRPr>
          </a:p>
          <a:p>
            <a:pPr marL="0" indent="0" algn="just">
              <a:buNone/>
            </a:pPr>
            <a:endParaRPr lang="en-GB" sz="4400" dirty="0"/>
          </a:p>
          <a:p>
            <a:pPr marL="0" indent="0" algn="just">
              <a:spcAft>
                <a:spcPts val="0"/>
              </a:spcAft>
              <a:buNone/>
            </a:pPr>
            <a:r>
              <a:rPr lang="en-GB" sz="8000" dirty="0">
                <a:ea typeface="Times New Roman"/>
                <a:cs typeface="Times New Roman"/>
              </a:rPr>
              <a:t>Social Learning theory also helps us to understand why there are cultural variations in human behaviour. This is because the role models we are exposed to are specific to our culture. This means that the cultural norms are perpetuated through the continuous observation and imitation of behaviours within the culture</a:t>
            </a:r>
            <a:r>
              <a:rPr lang="en-GB" sz="8000" dirty="0" smtClean="0">
                <a:ea typeface="Times New Roman"/>
                <a:cs typeface="Times New Roman"/>
              </a:rPr>
              <a:t>.</a:t>
            </a:r>
          </a:p>
          <a:p>
            <a:pPr marL="0" indent="0" algn="just">
              <a:spcAft>
                <a:spcPts val="0"/>
              </a:spcAft>
              <a:buNone/>
            </a:pPr>
            <a:endParaRPr lang="en-GB" sz="4400" dirty="0" smtClean="0">
              <a:ea typeface="Times New Roman"/>
              <a:cs typeface="Times New Roman"/>
            </a:endParaRPr>
          </a:p>
          <a:p>
            <a:pPr marL="0" indent="0" algn="just">
              <a:spcAft>
                <a:spcPts val="0"/>
              </a:spcAft>
              <a:buNone/>
            </a:pPr>
            <a:r>
              <a:rPr lang="en-GB" sz="8000" dirty="0">
                <a:ea typeface="Times New Roman"/>
                <a:cs typeface="Times New Roman"/>
              </a:rPr>
              <a:t>A weakness of Social Learning Theory is that it can’t explain behaviour for which there is no role model. For example certain individuals will demonstrate completely unique behaviours (e.g. psychopathic behaviours), this may mean these behaviours are more likely to have an underlying biological cause. </a:t>
            </a:r>
            <a:endParaRPr lang="en-GB" sz="8000" dirty="0">
              <a:latin typeface="Arial"/>
              <a:ea typeface="Times New Roman"/>
              <a:cs typeface="Times New Roman"/>
            </a:endParaRPr>
          </a:p>
          <a:p>
            <a:pPr marL="0" indent="0" algn="just">
              <a:buNone/>
            </a:pPr>
            <a:endParaRPr lang="en-GB" sz="4400" dirty="0" smtClean="0">
              <a:ea typeface="Times New Roman"/>
              <a:cs typeface="Times New Roman"/>
            </a:endParaRPr>
          </a:p>
          <a:p>
            <a:pPr marL="0" indent="0" algn="just">
              <a:buNone/>
            </a:pPr>
            <a:r>
              <a:rPr lang="en-GB" sz="8000" dirty="0" smtClean="0">
                <a:ea typeface="Times New Roman"/>
                <a:cs typeface="Times New Roman"/>
              </a:rPr>
              <a:t>Much </a:t>
            </a:r>
            <a:r>
              <a:rPr lang="en-GB" sz="8000" dirty="0">
                <a:ea typeface="Times New Roman"/>
                <a:cs typeface="Times New Roman"/>
              </a:rPr>
              <a:t>of the research on which the social learning theory is based was controlled laboratory research. This type of research has been criticised for being too artificial and being subject to demand characteristics – meaning the children showed the aggressive behaviour because that was what they thought they were supposed to do. This questions the validity of the research and therefore the validity of the theory in explaining learning</a:t>
            </a:r>
            <a:endParaRPr lang="en-GB"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81" y="2856243"/>
            <a:ext cx="560387" cy="6191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233" y="1614608"/>
            <a:ext cx="560387" cy="6191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018" y="5272039"/>
            <a:ext cx="493712" cy="485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81" y="4100452"/>
            <a:ext cx="493712" cy="48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055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273" y="366087"/>
            <a:ext cx="9639371" cy="918994"/>
          </a:xfrm>
        </p:spPr>
        <p:txBody>
          <a:bodyPr>
            <a:normAutofit fontScale="62500" lnSpcReduction="20000"/>
          </a:bodyPr>
          <a:lstStyle/>
          <a:p>
            <a:r>
              <a:rPr lang="en-GB" sz="11500" dirty="0" smtClean="0">
                <a:solidFill>
                  <a:srgbClr val="0070C0"/>
                </a:solidFill>
              </a:rPr>
              <a:t>LEARNING APPROACHES</a:t>
            </a:r>
          </a:p>
          <a:p>
            <a:endParaRPr lang="en-GB" dirty="0"/>
          </a:p>
        </p:txBody>
      </p:sp>
      <p:cxnSp>
        <p:nvCxnSpPr>
          <p:cNvPr id="12" name="Straight Connector 11"/>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536" y="4431189"/>
            <a:ext cx="3322637"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ttp://i.ytimg.com/vi/2TjHs8moSyQ/maxresdefault.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075331" y="4481482"/>
            <a:ext cx="3878294" cy="221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9783" y="4942351"/>
            <a:ext cx="1181100" cy="106362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
          <p:cNvGrpSpPr>
            <a:grpSpLocks/>
          </p:cNvGrpSpPr>
          <p:nvPr/>
        </p:nvGrpSpPr>
        <p:grpSpPr bwMode="auto">
          <a:xfrm>
            <a:off x="9327041" y="4273375"/>
            <a:ext cx="2485515" cy="2439987"/>
            <a:chOff x="3651" y="2160"/>
            <a:chExt cx="2109" cy="2160"/>
          </a:xfrm>
        </p:grpSpPr>
        <p:pic>
          <p:nvPicPr>
            <p:cNvPr id="1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5" y="3328"/>
              <a:ext cx="1225" cy="99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0" y="2160"/>
              <a:ext cx="1180" cy="97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1" y="2704"/>
              <a:ext cx="1316" cy="10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68460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Specification says…</a:t>
            </a:r>
            <a:endParaRPr lang="en-GB" b="1" dirty="0">
              <a:solidFill>
                <a:srgbClr val="0070C0"/>
              </a:solidFill>
            </a:endParaRPr>
          </a:p>
        </p:txBody>
      </p:sp>
      <p:sp>
        <p:nvSpPr>
          <p:cNvPr id="3" name="Content Placeholder 2"/>
          <p:cNvSpPr>
            <a:spLocks noGrp="1"/>
          </p:cNvSpPr>
          <p:nvPr>
            <p:ph idx="1"/>
          </p:nvPr>
        </p:nvSpPr>
        <p:spPr>
          <a:xfrm>
            <a:off x="838201" y="1825625"/>
            <a:ext cx="7221028" cy="4351338"/>
          </a:xfrm>
        </p:spPr>
        <p:txBody>
          <a:bodyPr>
            <a:normAutofit/>
          </a:bodyPr>
          <a:lstStyle/>
          <a:p>
            <a:pPr marL="0" indent="0">
              <a:buNone/>
            </a:pPr>
            <a:r>
              <a:rPr lang="en-GB" dirty="0" smtClean="0"/>
              <a:t>The </a:t>
            </a:r>
            <a:r>
              <a:rPr lang="en-GB" dirty="0"/>
              <a:t>basic assumptions </a:t>
            </a:r>
            <a:r>
              <a:rPr lang="en-GB" dirty="0" smtClean="0"/>
              <a:t>of Learning </a:t>
            </a:r>
            <a:r>
              <a:rPr lang="en-GB" dirty="0"/>
              <a:t>approaches: </a:t>
            </a:r>
            <a:endParaRPr lang="en-GB" dirty="0" smtClean="0"/>
          </a:p>
          <a:p>
            <a:r>
              <a:rPr lang="en-GB" dirty="0" smtClean="0"/>
              <a:t>The </a:t>
            </a:r>
            <a:r>
              <a:rPr lang="en-GB" dirty="0"/>
              <a:t>B</a:t>
            </a:r>
            <a:r>
              <a:rPr lang="en-GB" dirty="0" smtClean="0"/>
              <a:t>ehaviourist </a:t>
            </a:r>
            <a:r>
              <a:rPr lang="en-GB" dirty="0"/>
              <a:t>A</a:t>
            </a:r>
            <a:r>
              <a:rPr lang="en-GB" dirty="0" smtClean="0"/>
              <a:t>pproach </a:t>
            </a:r>
          </a:p>
          <a:p>
            <a:pPr lvl="1"/>
            <a:r>
              <a:rPr lang="en-GB" dirty="0" smtClean="0"/>
              <a:t>Classical </a:t>
            </a:r>
            <a:r>
              <a:rPr lang="en-GB" dirty="0"/>
              <a:t>conditioning </a:t>
            </a:r>
            <a:r>
              <a:rPr lang="en-GB" dirty="0" smtClean="0"/>
              <a:t>and Pavlov’s research</a:t>
            </a:r>
          </a:p>
          <a:p>
            <a:pPr lvl="1"/>
            <a:r>
              <a:rPr lang="en-GB" dirty="0" smtClean="0"/>
              <a:t>Operant </a:t>
            </a:r>
            <a:r>
              <a:rPr lang="en-GB" dirty="0"/>
              <a:t>conditioning, types of reinforcement and Skinner’s </a:t>
            </a:r>
            <a:r>
              <a:rPr lang="en-GB" dirty="0" smtClean="0"/>
              <a:t>research</a:t>
            </a:r>
          </a:p>
          <a:p>
            <a:r>
              <a:rPr lang="en-GB" dirty="0" smtClean="0"/>
              <a:t>Social Learning Theory </a:t>
            </a:r>
          </a:p>
          <a:p>
            <a:pPr lvl="1"/>
            <a:r>
              <a:rPr lang="en-GB" dirty="0" smtClean="0"/>
              <a:t>Imitation, identification, modelling</a:t>
            </a:r>
            <a:r>
              <a:rPr lang="en-GB" dirty="0"/>
              <a:t>, vicarious reinforcement, the role of </a:t>
            </a:r>
            <a:r>
              <a:rPr lang="en-GB" dirty="0" smtClean="0"/>
              <a:t>mediational processes </a:t>
            </a:r>
          </a:p>
          <a:p>
            <a:pPr lvl="1"/>
            <a:r>
              <a:rPr lang="en-GB" dirty="0" smtClean="0"/>
              <a:t>Bandura’s research.</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5431" y="433042"/>
            <a:ext cx="3322637"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i.ytimg.com/vi/2TjHs8moSyQ/maxresdefault.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369737" y="2710761"/>
            <a:ext cx="3456179"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3581" y="5086991"/>
            <a:ext cx="1181100" cy="106362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6"/>
          <p:cNvGrpSpPr>
            <a:grpSpLocks/>
          </p:cNvGrpSpPr>
          <p:nvPr/>
        </p:nvGrpSpPr>
        <p:grpSpPr bwMode="auto">
          <a:xfrm>
            <a:off x="9550837" y="4418015"/>
            <a:ext cx="2485515" cy="2439987"/>
            <a:chOff x="3651" y="2160"/>
            <a:chExt cx="2109" cy="2160"/>
          </a:xfrm>
        </p:grpSpPr>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5" y="3328"/>
              <a:ext cx="1225" cy="9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0" y="2160"/>
              <a:ext cx="1180" cy="97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1" y="2704"/>
              <a:ext cx="1316" cy="10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72968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a:bodyPr>
          <a:lstStyle/>
          <a:p>
            <a:r>
              <a:rPr lang="en-GB" dirty="0"/>
              <a:t>The </a:t>
            </a:r>
            <a:r>
              <a:rPr lang="en-GB" dirty="0" smtClean="0"/>
              <a:t>Behaviourist Approach:</a:t>
            </a:r>
            <a:endParaRPr lang="en-GB" sz="4000" b="1" dirty="0"/>
          </a:p>
        </p:txBody>
      </p:sp>
      <p:sp>
        <p:nvSpPr>
          <p:cNvPr id="3" name="Content Placeholder 2"/>
          <p:cNvSpPr>
            <a:spLocks noGrp="1"/>
          </p:cNvSpPr>
          <p:nvPr>
            <p:ph idx="1"/>
          </p:nvPr>
        </p:nvSpPr>
        <p:spPr>
          <a:xfrm>
            <a:off x="259711" y="1522585"/>
            <a:ext cx="7019864" cy="5080095"/>
          </a:xfrm>
        </p:spPr>
        <p:txBody>
          <a:bodyPr>
            <a:normAutofit/>
          </a:bodyPr>
          <a:lstStyle/>
          <a:p>
            <a:endParaRPr lang="en-GB" b="1" u="sng" dirty="0" smtClean="0"/>
          </a:p>
          <a:p>
            <a:pPr marL="0" indent="0">
              <a:buNone/>
            </a:pPr>
            <a:endParaRPr lang="en-GB" dirty="0"/>
          </a:p>
          <a:p>
            <a:endParaRPr lang="en-GB"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259711" y="1536341"/>
            <a:ext cx="11093100" cy="5208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dirty="0" smtClean="0"/>
              <a:t>Assumptions of Behaviourist Approach</a:t>
            </a:r>
          </a:p>
          <a:p>
            <a:pPr lvl="1"/>
            <a:r>
              <a:rPr lang="en-GB" dirty="0" smtClean="0"/>
              <a:t>We are </a:t>
            </a:r>
            <a:r>
              <a:rPr lang="en-GB" dirty="0"/>
              <a:t>born a ‘blank slate’ </a:t>
            </a:r>
            <a:r>
              <a:rPr lang="en-GB" dirty="0" smtClean="0"/>
              <a:t>– </a:t>
            </a:r>
            <a:r>
              <a:rPr lang="en-GB" i="1" dirty="0" smtClean="0"/>
              <a:t>Tabula Rasa</a:t>
            </a:r>
          </a:p>
          <a:p>
            <a:pPr lvl="1"/>
            <a:r>
              <a:rPr lang="en-GB" dirty="0" smtClean="0"/>
              <a:t>All </a:t>
            </a:r>
            <a:r>
              <a:rPr lang="en-GB" dirty="0"/>
              <a:t>behaviour is learned from </a:t>
            </a:r>
            <a:r>
              <a:rPr lang="en-GB" dirty="0" smtClean="0"/>
              <a:t>experience</a:t>
            </a:r>
          </a:p>
          <a:p>
            <a:pPr lvl="1"/>
            <a:r>
              <a:rPr lang="en-GB" dirty="0"/>
              <a:t>A</a:t>
            </a:r>
            <a:r>
              <a:rPr lang="en-GB" dirty="0" smtClean="0"/>
              <a:t>ll </a:t>
            </a:r>
            <a:r>
              <a:rPr lang="en-GB" dirty="0"/>
              <a:t>animals (including humans) learn via the same basic </a:t>
            </a:r>
            <a:r>
              <a:rPr lang="en-GB" dirty="0" smtClean="0"/>
              <a:t>processes</a:t>
            </a:r>
          </a:p>
          <a:p>
            <a:pPr lvl="1"/>
            <a:r>
              <a:rPr lang="en-GB" dirty="0"/>
              <a:t>O</a:t>
            </a:r>
            <a:r>
              <a:rPr lang="en-GB" dirty="0" smtClean="0"/>
              <a:t>nly </a:t>
            </a:r>
            <a:r>
              <a:rPr lang="en-GB" dirty="0"/>
              <a:t>behaviours which are directly observable and can be scientifically measured should be studied.  </a:t>
            </a:r>
          </a:p>
          <a:p>
            <a:pPr algn="just"/>
            <a:endParaRPr lang="en-GB" dirty="0" smtClean="0"/>
          </a:p>
          <a:p>
            <a:pPr algn="just"/>
            <a:endParaRPr lang="en-GB" sz="9600" dirty="0" smtClean="0"/>
          </a:p>
          <a:p>
            <a:endParaRPr lang="en-GB" b="1" u="sng" dirty="0" smtClean="0"/>
          </a:p>
          <a:p>
            <a:pPr marL="0" indent="0">
              <a:buFont typeface="Arial" panose="020B0604020202020204" pitchFamily="34" charset="0"/>
              <a:buNone/>
            </a:pPr>
            <a:endParaRPr lang="en-GB" dirty="0" smtClean="0"/>
          </a:p>
          <a:p>
            <a:endParaRPr lang="en-GB" b="1" dirty="0" smtClean="0"/>
          </a:p>
        </p:txBody>
      </p:sp>
    </p:spTree>
    <p:extLst>
      <p:ext uri="{BB962C8B-B14F-4D97-AF65-F5344CB8AC3E}">
        <p14:creationId xmlns:p14="http://schemas.microsoft.com/office/powerpoint/2010/main" val="2745528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a:bodyPr>
          <a:lstStyle/>
          <a:p>
            <a:r>
              <a:rPr lang="en-GB" dirty="0"/>
              <a:t>The </a:t>
            </a:r>
            <a:r>
              <a:rPr lang="en-GB" dirty="0" smtClean="0"/>
              <a:t>Behaviourist Approach:</a:t>
            </a:r>
            <a:br>
              <a:rPr lang="en-GB" dirty="0" smtClean="0"/>
            </a:br>
            <a:r>
              <a:rPr lang="en-GB" sz="4000" b="1" dirty="0" smtClean="0"/>
              <a:t>Classical Conditioning</a:t>
            </a:r>
            <a:endParaRPr lang="en-GB" sz="4000" b="1" dirty="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259711" y="1536341"/>
            <a:ext cx="11552844" cy="5208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000" dirty="0"/>
              <a:t>L</a:t>
            </a:r>
            <a:r>
              <a:rPr lang="en-GB" sz="2000" dirty="0" smtClean="0"/>
              <a:t>earning by association</a:t>
            </a:r>
          </a:p>
          <a:p>
            <a:r>
              <a:rPr lang="en-GB" sz="2000" dirty="0" smtClean="0"/>
              <a:t>Based </a:t>
            </a:r>
            <a:r>
              <a:rPr lang="en-GB" sz="2000" dirty="0"/>
              <a:t>on the reflex </a:t>
            </a:r>
            <a:r>
              <a:rPr lang="en-GB" sz="2000" dirty="0" smtClean="0"/>
              <a:t>response</a:t>
            </a:r>
            <a:endParaRPr lang="en-GB" sz="2000" dirty="0"/>
          </a:p>
          <a:p>
            <a:pPr marL="0" indent="0">
              <a:buNone/>
            </a:pPr>
            <a:r>
              <a:rPr lang="en-GB" sz="2400" b="1" u="sng" dirty="0" smtClean="0"/>
              <a:t>BEFORE CONDITIONING</a:t>
            </a:r>
          </a:p>
          <a:p>
            <a:pPr marL="0" indent="0">
              <a:buNone/>
            </a:pPr>
            <a:r>
              <a:rPr lang="en-GB" sz="2400" dirty="0"/>
              <a:t>	</a:t>
            </a:r>
            <a:r>
              <a:rPr lang="en-GB" sz="2400" dirty="0" smtClean="0"/>
              <a:t>		</a:t>
            </a:r>
          </a:p>
          <a:p>
            <a:pPr marL="0" indent="0">
              <a:buNone/>
            </a:pPr>
            <a:r>
              <a:rPr lang="en-GB" sz="2400" dirty="0"/>
              <a:t>	</a:t>
            </a:r>
            <a:r>
              <a:rPr lang="en-GB" sz="2400" dirty="0" smtClean="0"/>
              <a:t>			    	</a:t>
            </a:r>
            <a:endParaRPr lang="en-GB" sz="1800" i="1" dirty="0" smtClean="0"/>
          </a:p>
          <a:p>
            <a:pPr marL="0" indent="0">
              <a:buNone/>
            </a:pPr>
            <a:r>
              <a:rPr lang="en-GB" sz="2400" b="1" u="sng" dirty="0" smtClean="0"/>
              <a:t>DURING CONDITIONING</a:t>
            </a:r>
            <a:r>
              <a:rPr lang="en-GB" sz="2400" dirty="0" smtClean="0"/>
              <a:t>	</a:t>
            </a:r>
          </a:p>
          <a:p>
            <a:pPr marL="0" indent="0">
              <a:buNone/>
            </a:pPr>
            <a:r>
              <a:rPr lang="en-GB" sz="2400" dirty="0" smtClean="0"/>
              <a:t>	</a:t>
            </a:r>
            <a:r>
              <a:rPr lang="en-GB" sz="2400" dirty="0"/>
              <a:t>		</a:t>
            </a:r>
            <a:r>
              <a:rPr lang="en-GB" sz="2400" dirty="0" smtClean="0"/>
              <a:t>	</a:t>
            </a:r>
          </a:p>
          <a:p>
            <a:pPr marL="0" indent="0">
              <a:buNone/>
            </a:pPr>
            <a:r>
              <a:rPr lang="en-GB" sz="2400" dirty="0"/>
              <a:t>	</a:t>
            </a:r>
            <a:r>
              <a:rPr lang="en-GB" sz="2400" dirty="0" smtClean="0"/>
              <a:t>						</a:t>
            </a:r>
            <a:r>
              <a:rPr lang="en-GB" sz="2400" dirty="0"/>
              <a:t>	</a:t>
            </a:r>
            <a:endParaRPr lang="en-GB" sz="2400" dirty="0" smtClean="0"/>
          </a:p>
          <a:p>
            <a:pPr marL="0" indent="0">
              <a:buNone/>
            </a:pPr>
            <a:endParaRPr lang="en-GB" sz="2400" b="1" u="sng" dirty="0" smtClean="0"/>
          </a:p>
          <a:p>
            <a:pPr marL="0" indent="0">
              <a:buNone/>
            </a:pPr>
            <a:r>
              <a:rPr lang="en-GB" sz="2400" b="1" u="sng" dirty="0" smtClean="0"/>
              <a:t>AFTER CONDITIONING</a:t>
            </a:r>
            <a:endParaRPr lang="en-GB" sz="2400" b="1" u="sng" dirty="0"/>
          </a:p>
          <a:p>
            <a:pPr marL="0" indent="0">
              <a:buNone/>
            </a:pPr>
            <a:r>
              <a:rPr lang="en-GB" dirty="0" smtClean="0"/>
              <a:t>			</a:t>
            </a:r>
          </a:p>
          <a:p>
            <a:pPr algn="just"/>
            <a:endParaRPr lang="en-GB" sz="9600" dirty="0" smtClean="0"/>
          </a:p>
          <a:p>
            <a:endParaRPr lang="en-GB" b="1" u="sng" dirty="0" smtClean="0"/>
          </a:p>
          <a:p>
            <a:pPr marL="0" indent="0">
              <a:buFont typeface="Arial" panose="020B0604020202020204" pitchFamily="34" charset="0"/>
              <a:buNone/>
            </a:pPr>
            <a:endParaRPr lang="en-GB" dirty="0" smtClean="0"/>
          </a:p>
          <a:p>
            <a:endParaRPr lang="en-GB" b="1" dirty="0" smtClean="0"/>
          </a:p>
        </p:txBody>
      </p:sp>
      <p:sp>
        <p:nvSpPr>
          <p:cNvPr id="4" name="Right Arrow 3"/>
          <p:cNvSpPr/>
          <p:nvPr/>
        </p:nvSpPr>
        <p:spPr>
          <a:xfrm>
            <a:off x="5308600" y="2757066"/>
            <a:ext cx="1066800" cy="29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5308600" y="3378120"/>
            <a:ext cx="1066800" cy="29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5308600" y="4624525"/>
            <a:ext cx="1066800" cy="29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5308600" y="6235782"/>
            <a:ext cx="1066800" cy="29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a:off x="128983" y="4069512"/>
            <a:ext cx="6246417" cy="1859883"/>
            <a:chOff x="771896" y="4140762"/>
            <a:chExt cx="6246417" cy="1978369"/>
          </a:xfrm>
        </p:grpSpPr>
        <p:sp>
          <p:nvSpPr>
            <p:cNvPr id="8" name="Oval 7"/>
            <p:cNvSpPr/>
            <p:nvPr/>
          </p:nvSpPr>
          <p:spPr>
            <a:xfrm>
              <a:off x="771896" y="4140762"/>
              <a:ext cx="4132613" cy="1630646"/>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049482" y="5136979"/>
              <a:ext cx="2968831" cy="982152"/>
            </a:xfrm>
            <a:prstGeom prst="rect">
              <a:avLst/>
            </a:prstGeom>
            <a:solidFill>
              <a:srgbClr val="FF0000"/>
            </a:solidFill>
          </p:spPr>
          <p:txBody>
            <a:bodyPr wrap="square" rtlCol="0">
              <a:spAutoFit/>
            </a:bodyPr>
            <a:lstStyle/>
            <a:p>
              <a:r>
                <a:rPr lang="en-GB" b="1" dirty="0" smtClean="0">
                  <a:solidFill>
                    <a:schemeClr val="bg1"/>
                  </a:solidFill>
                </a:rPr>
                <a:t>This is where an association (link) is formed – between the UCS and the NS</a:t>
              </a:r>
              <a:endParaRPr lang="en-GB" b="1" dirty="0">
                <a:solidFill>
                  <a:schemeClr val="bg1"/>
                </a:solidFill>
              </a:endParaRPr>
            </a:p>
          </p:txBody>
        </p:sp>
      </p:grpSp>
      <p:sp>
        <p:nvSpPr>
          <p:cNvPr id="14" name="TextBox 13"/>
          <p:cNvSpPr txBox="1"/>
          <p:nvPr/>
        </p:nvSpPr>
        <p:spPr>
          <a:xfrm>
            <a:off x="299001" y="4140764"/>
            <a:ext cx="3966359" cy="461665"/>
          </a:xfrm>
          <a:prstGeom prst="rect">
            <a:avLst/>
          </a:prstGeom>
          <a:noFill/>
        </p:spPr>
        <p:txBody>
          <a:bodyPr wrap="square" rtlCol="0">
            <a:spAutoFit/>
          </a:bodyPr>
          <a:lstStyle/>
          <a:p>
            <a:r>
              <a:rPr lang="en-GB" sz="2400" dirty="0"/>
              <a:t>Unconditioned Stimulus (UCS) </a:t>
            </a:r>
          </a:p>
        </p:txBody>
      </p:sp>
      <p:sp>
        <p:nvSpPr>
          <p:cNvPr id="15" name="TextBox 14"/>
          <p:cNvSpPr txBox="1"/>
          <p:nvPr/>
        </p:nvSpPr>
        <p:spPr>
          <a:xfrm>
            <a:off x="6816414" y="3293337"/>
            <a:ext cx="3966359" cy="461665"/>
          </a:xfrm>
          <a:prstGeom prst="rect">
            <a:avLst/>
          </a:prstGeom>
          <a:noFill/>
        </p:spPr>
        <p:txBody>
          <a:bodyPr wrap="square" rtlCol="0">
            <a:spAutoFit/>
          </a:bodyPr>
          <a:lstStyle/>
          <a:p>
            <a:r>
              <a:rPr lang="en-GB" sz="2400" dirty="0" smtClean="0"/>
              <a:t>No Response</a:t>
            </a:r>
            <a:endParaRPr lang="en-GB" sz="2400" dirty="0"/>
          </a:p>
        </p:txBody>
      </p:sp>
      <p:sp>
        <p:nvSpPr>
          <p:cNvPr id="16" name="TextBox 15"/>
          <p:cNvSpPr txBox="1"/>
          <p:nvPr/>
        </p:nvSpPr>
        <p:spPr>
          <a:xfrm>
            <a:off x="6816413" y="2664891"/>
            <a:ext cx="4354289" cy="461665"/>
          </a:xfrm>
          <a:prstGeom prst="rect">
            <a:avLst/>
          </a:prstGeom>
          <a:noFill/>
        </p:spPr>
        <p:txBody>
          <a:bodyPr wrap="square" rtlCol="0">
            <a:spAutoFit/>
          </a:bodyPr>
          <a:lstStyle/>
          <a:p>
            <a:r>
              <a:rPr lang="en-GB" sz="2400" dirty="0"/>
              <a:t>Unconditioned </a:t>
            </a:r>
            <a:r>
              <a:rPr lang="en-GB" sz="2400" dirty="0" smtClean="0"/>
              <a:t>Response (UCR) </a:t>
            </a:r>
            <a:endParaRPr lang="en-GB" sz="2400" dirty="0"/>
          </a:p>
        </p:txBody>
      </p:sp>
      <p:sp>
        <p:nvSpPr>
          <p:cNvPr id="17" name="TextBox 16"/>
          <p:cNvSpPr txBox="1"/>
          <p:nvPr/>
        </p:nvSpPr>
        <p:spPr>
          <a:xfrm>
            <a:off x="327275" y="3142753"/>
            <a:ext cx="3966359" cy="461665"/>
          </a:xfrm>
          <a:prstGeom prst="rect">
            <a:avLst/>
          </a:prstGeom>
          <a:noFill/>
        </p:spPr>
        <p:txBody>
          <a:bodyPr wrap="square" rtlCol="0">
            <a:spAutoFit/>
          </a:bodyPr>
          <a:lstStyle/>
          <a:p>
            <a:r>
              <a:rPr lang="en-GB" sz="2400" dirty="0" smtClean="0"/>
              <a:t>Neutral Stimulus (</a:t>
            </a:r>
            <a:r>
              <a:rPr lang="en-GB" sz="2400" dirty="0"/>
              <a:t>N</a:t>
            </a:r>
            <a:r>
              <a:rPr lang="en-GB" sz="2400" dirty="0" smtClean="0"/>
              <a:t>S</a:t>
            </a:r>
            <a:r>
              <a:rPr lang="en-GB" sz="2400" dirty="0"/>
              <a:t>) </a:t>
            </a:r>
          </a:p>
        </p:txBody>
      </p:sp>
      <p:sp>
        <p:nvSpPr>
          <p:cNvPr id="18" name="TextBox 17"/>
          <p:cNvSpPr txBox="1"/>
          <p:nvPr/>
        </p:nvSpPr>
        <p:spPr>
          <a:xfrm>
            <a:off x="299001" y="2666026"/>
            <a:ext cx="3966359" cy="461665"/>
          </a:xfrm>
          <a:prstGeom prst="rect">
            <a:avLst/>
          </a:prstGeom>
          <a:noFill/>
        </p:spPr>
        <p:txBody>
          <a:bodyPr wrap="square" rtlCol="0">
            <a:spAutoFit/>
          </a:bodyPr>
          <a:lstStyle/>
          <a:p>
            <a:r>
              <a:rPr lang="en-GB" sz="2400" dirty="0"/>
              <a:t>Unconditioned Stimulus (UCS) </a:t>
            </a:r>
          </a:p>
        </p:txBody>
      </p:sp>
      <p:sp>
        <p:nvSpPr>
          <p:cNvPr id="19" name="TextBox 18"/>
          <p:cNvSpPr txBox="1"/>
          <p:nvPr/>
        </p:nvSpPr>
        <p:spPr>
          <a:xfrm>
            <a:off x="299001" y="4985575"/>
            <a:ext cx="3966359" cy="461665"/>
          </a:xfrm>
          <a:prstGeom prst="rect">
            <a:avLst/>
          </a:prstGeom>
          <a:noFill/>
        </p:spPr>
        <p:txBody>
          <a:bodyPr wrap="square" rtlCol="0">
            <a:spAutoFit/>
          </a:bodyPr>
          <a:lstStyle/>
          <a:p>
            <a:r>
              <a:rPr lang="en-GB" sz="2400" dirty="0" smtClean="0"/>
              <a:t>Neutral Stimulus (</a:t>
            </a:r>
            <a:r>
              <a:rPr lang="en-GB" sz="2400" dirty="0"/>
              <a:t>N</a:t>
            </a:r>
            <a:r>
              <a:rPr lang="en-GB" sz="2400" dirty="0" smtClean="0"/>
              <a:t>S</a:t>
            </a:r>
            <a:r>
              <a:rPr lang="en-GB" sz="2400" dirty="0"/>
              <a:t>) </a:t>
            </a:r>
          </a:p>
        </p:txBody>
      </p:sp>
      <p:sp>
        <p:nvSpPr>
          <p:cNvPr id="20" name="TextBox 19"/>
          <p:cNvSpPr txBox="1"/>
          <p:nvPr/>
        </p:nvSpPr>
        <p:spPr>
          <a:xfrm>
            <a:off x="6707588" y="4541605"/>
            <a:ext cx="4354289" cy="461665"/>
          </a:xfrm>
          <a:prstGeom prst="rect">
            <a:avLst/>
          </a:prstGeom>
          <a:noFill/>
        </p:spPr>
        <p:txBody>
          <a:bodyPr wrap="square" rtlCol="0">
            <a:spAutoFit/>
          </a:bodyPr>
          <a:lstStyle/>
          <a:p>
            <a:r>
              <a:rPr lang="en-GB" sz="2400" dirty="0"/>
              <a:t>Unconditioned </a:t>
            </a:r>
            <a:r>
              <a:rPr lang="en-GB" sz="2400" dirty="0" smtClean="0"/>
              <a:t>Response (UCR) </a:t>
            </a:r>
            <a:endParaRPr lang="en-GB" sz="2400" dirty="0"/>
          </a:p>
        </p:txBody>
      </p:sp>
      <p:sp>
        <p:nvSpPr>
          <p:cNvPr id="21" name="TextBox 20"/>
          <p:cNvSpPr txBox="1"/>
          <p:nvPr/>
        </p:nvSpPr>
        <p:spPr>
          <a:xfrm>
            <a:off x="6707588" y="6091626"/>
            <a:ext cx="4354289" cy="461665"/>
          </a:xfrm>
          <a:prstGeom prst="rect">
            <a:avLst/>
          </a:prstGeom>
          <a:noFill/>
        </p:spPr>
        <p:txBody>
          <a:bodyPr wrap="square" rtlCol="0">
            <a:spAutoFit/>
          </a:bodyPr>
          <a:lstStyle/>
          <a:p>
            <a:r>
              <a:rPr lang="en-GB" sz="2400" dirty="0"/>
              <a:t>C</a:t>
            </a:r>
            <a:r>
              <a:rPr lang="en-GB" sz="2400" dirty="0" smtClean="0"/>
              <a:t>onditioned Response (CR) </a:t>
            </a:r>
            <a:endParaRPr lang="en-GB" sz="2400" dirty="0"/>
          </a:p>
        </p:txBody>
      </p:sp>
      <p:sp>
        <p:nvSpPr>
          <p:cNvPr id="23" name="TextBox 22"/>
          <p:cNvSpPr txBox="1"/>
          <p:nvPr/>
        </p:nvSpPr>
        <p:spPr>
          <a:xfrm>
            <a:off x="299001" y="5784385"/>
            <a:ext cx="3966359" cy="738664"/>
          </a:xfrm>
          <a:prstGeom prst="rect">
            <a:avLst/>
          </a:prstGeom>
          <a:noFill/>
        </p:spPr>
        <p:txBody>
          <a:bodyPr wrap="square" rtlCol="0">
            <a:spAutoFit/>
          </a:bodyPr>
          <a:lstStyle/>
          <a:p>
            <a:r>
              <a:rPr lang="en-GB" b="1" i="1" dirty="0" smtClean="0">
                <a:solidFill>
                  <a:srgbClr val="0070C0"/>
                </a:solidFill>
              </a:rPr>
              <a:t>Neutral stimulus is now called the </a:t>
            </a:r>
            <a:r>
              <a:rPr lang="en-GB" sz="2400" dirty="0" smtClean="0"/>
              <a:t>Conditioned </a:t>
            </a:r>
            <a:r>
              <a:rPr lang="en-GB" sz="2400" dirty="0"/>
              <a:t>Stimulus </a:t>
            </a:r>
            <a:r>
              <a:rPr lang="en-GB" sz="2400" dirty="0" smtClean="0"/>
              <a:t>(CS</a:t>
            </a:r>
            <a:r>
              <a:rPr lang="en-GB" sz="2400" dirty="0"/>
              <a:t>) </a:t>
            </a:r>
          </a:p>
        </p:txBody>
      </p:sp>
      <p:sp>
        <p:nvSpPr>
          <p:cNvPr id="24" name="TextBox 23"/>
          <p:cNvSpPr txBox="1"/>
          <p:nvPr/>
        </p:nvSpPr>
        <p:spPr>
          <a:xfrm>
            <a:off x="4639269" y="2896858"/>
            <a:ext cx="4354289" cy="461665"/>
          </a:xfrm>
          <a:prstGeom prst="rect">
            <a:avLst/>
          </a:prstGeom>
          <a:noFill/>
        </p:spPr>
        <p:txBody>
          <a:bodyPr wrap="square" rtlCol="0">
            <a:spAutoFit/>
          </a:bodyPr>
          <a:lstStyle/>
          <a:p>
            <a:r>
              <a:rPr lang="en-GB" sz="2400" dirty="0"/>
              <a:t> </a:t>
            </a:r>
            <a:r>
              <a:rPr lang="en-GB" sz="1600" i="1" dirty="0">
                <a:solidFill>
                  <a:srgbClr val="0070C0"/>
                </a:solidFill>
              </a:rPr>
              <a:t>(innate/unlearned reflex) </a:t>
            </a:r>
            <a:endParaRPr lang="en-GB" sz="1600" dirty="0">
              <a:solidFill>
                <a:srgbClr val="0070C0"/>
              </a:solidFill>
            </a:endParaRPr>
          </a:p>
        </p:txBody>
      </p:sp>
      <p:sp>
        <p:nvSpPr>
          <p:cNvPr id="25" name="TextBox 24"/>
          <p:cNvSpPr txBox="1"/>
          <p:nvPr/>
        </p:nvSpPr>
        <p:spPr>
          <a:xfrm>
            <a:off x="327276" y="4602427"/>
            <a:ext cx="4354289" cy="400110"/>
          </a:xfrm>
          <a:prstGeom prst="rect">
            <a:avLst/>
          </a:prstGeom>
          <a:noFill/>
        </p:spPr>
        <p:txBody>
          <a:bodyPr wrap="square" rtlCol="0">
            <a:spAutoFit/>
          </a:bodyPr>
          <a:lstStyle/>
          <a:p>
            <a:r>
              <a:rPr lang="en-GB" sz="2000" b="1" i="1" dirty="0">
                <a:solidFill>
                  <a:srgbClr val="0070C0"/>
                </a:solidFill>
              </a:rPr>
              <a:t>i</a:t>
            </a:r>
            <a:r>
              <a:rPr lang="en-GB" sz="2000" b="1" i="1" dirty="0" smtClean="0">
                <a:solidFill>
                  <a:srgbClr val="0070C0"/>
                </a:solidFill>
              </a:rPr>
              <a:t>s paired repeatedly with</a:t>
            </a:r>
            <a:endParaRPr lang="en-GB" sz="2000" b="1" i="1" dirty="0">
              <a:solidFill>
                <a:srgbClr val="0070C0"/>
              </a:solidFill>
            </a:endParaRPr>
          </a:p>
        </p:txBody>
      </p:sp>
    </p:spTree>
    <p:extLst>
      <p:ext uri="{BB962C8B-B14F-4D97-AF65-F5344CB8AC3E}">
        <p14:creationId xmlns:p14="http://schemas.microsoft.com/office/powerpoint/2010/main" val="152269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a:bodyPr>
          <a:lstStyle/>
          <a:p>
            <a:r>
              <a:rPr lang="en-GB" dirty="0"/>
              <a:t>The </a:t>
            </a:r>
            <a:r>
              <a:rPr lang="en-GB" dirty="0" smtClean="0"/>
              <a:t>Behaviourist Approach: </a:t>
            </a:r>
            <a:r>
              <a:rPr lang="en-GB" sz="3600" b="1" dirty="0" smtClean="0"/>
              <a:t>Classical Conditioning</a:t>
            </a:r>
            <a:r>
              <a:rPr lang="en-GB" dirty="0" smtClean="0"/>
              <a:t/>
            </a:r>
            <a:br>
              <a:rPr lang="en-GB" dirty="0" smtClean="0"/>
            </a:br>
            <a:r>
              <a:rPr lang="en-GB" sz="4000" b="1" dirty="0" smtClean="0"/>
              <a:t>Pavlov’s Research</a:t>
            </a:r>
            <a:endParaRPr lang="en-GB" sz="4000" b="1" dirty="0"/>
          </a:p>
        </p:txBody>
      </p:sp>
      <p:sp>
        <p:nvSpPr>
          <p:cNvPr id="3" name="Content Placeholder 2"/>
          <p:cNvSpPr>
            <a:spLocks noGrp="1"/>
          </p:cNvSpPr>
          <p:nvPr>
            <p:ph idx="1"/>
          </p:nvPr>
        </p:nvSpPr>
        <p:spPr>
          <a:xfrm>
            <a:off x="259711" y="1522585"/>
            <a:ext cx="7019864" cy="5080095"/>
          </a:xfrm>
        </p:spPr>
        <p:txBody>
          <a:bodyPr>
            <a:normAutofit/>
          </a:bodyPr>
          <a:lstStyle/>
          <a:p>
            <a:endParaRPr lang="en-GB" b="1" u="sng" dirty="0" smtClean="0"/>
          </a:p>
          <a:p>
            <a:pPr marL="0" indent="0">
              <a:buNone/>
            </a:pPr>
            <a:endParaRPr lang="en-GB" dirty="0"/>
          </a:p>
          <a:p>
            <a:pPr marL="0" indent="0">
              <a:buNone/>
            </a:pPr>
            <a:endParaRPr lang="en-GB"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259711" y="1536341"/>
            <a:ext cx="11552844" cy="5208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dirty="0" smtClean="0"/>
          </a:p>
          <a:p>
            <a:pPr algn="just"/>
            <a:endParaRPr lang="en-GB" sz="9600" dirty="0" smtClean="0"/>
          </a:p>
          <a:p>
            <a:endParaRPr lang="en-GB" b="1" u="sng" dirty="0" smtClean="0"/>
          </a:p>
          <a:p>
            <a:pPr marL="0" indent="0">
              <a:buFont typeface="Arial" panose="020B0604020202020204" pitchFamily="34" charset="0"/>
              <a:buNone/>
            </a:pPr>
            <a:endParaRPr lang="en-GB" dirty="0" smtClean="0"/>
          </a:p>
          <a:p>
            <a:endParaRPr lang="en-GB" b="1" dirty="0" smtClean="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699" y="1584378"/>
            <a:ext cx="7252857" cy="505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s://upload.wikimedia.org/wikipedia/commons/thumb/2/2a/Ivan_Pavlov_nobel.jpg/250px-Ivan_Pavlov_nobel.jpg">
            <a:hlinkClick r:id="rId3"/>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11161" y="1594171"/>
            <a:ext cx="3716339" cy="490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127500" y="6199866"/>
            <a:ext cx="3230088" cy="369332"/>
          </a:xfrm>
          <a:prstGeom prst="rect">
            <a:avLst/>
          </a:prstGeom>
          <a:noFill/>
        </p:spPr>
        <p:txBody>
          <a:bodyPr wrap="square" rtlCol="0">
            <a:spAutoFit/>
          </a:bodyPr>
          <a:lstStyle/>
          <a:p>
            <a:r>
              <a:rPr lang="en-GB" b="1" i="1" dirty="0" smtClean="0"/>
              <a:t>Click on Pavlov for video link</a:t>
            </a:r>
            <a:endParaRPr lang="en-GB" b="1" i="1" dirty="0"/>
          </a:p>
        </p:txBody>
      </p:sp>
    </p:spTree>
    <p:extLst>
      <p:ext uri="{BB962C8B-B14F-4D97-AF65-F5344CB8AC3E}">
        <p14:creationId xmlns:p14="http://schemas.microsoft.com/office/powerpoint/2010/main" val="2773204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fontScale="90000"/>
          </a:bodyPr>
          <a:lstStyle/>
          <a:p>
            <a:r>
              <a:rPr lang="en-GB" dirty="0"/>
              <a:t>The </a:t>
            </a:r>
            <a:r>
              <a:rPr lang="en-GB" dirty="0" smtClean="0"/>
              <a:t>Behaviourist Approach:</a:t>
            </a:r>
            <a:r>
              <a:rPr lang="en-GB" b="1" dirty="0"/>
              <a:t> Classical Conditioning</a:t>
            </a:r>
            <a:r>
              <a:rPr lang="en-GB" dirty="0" smtClean="0"/>
              <a:t/>
            </a:r>
            <a:br>
              <a:rPr lang="en-GB" dirty="0" smtClean="0"/>
            </a:br>
            <a:r>
              <a:rPr lang="en-GB" sz="4000" b="1" dirty="0" smtClean="0"/>
              <a:t>Watson’s Research</a:t>
            </a:r>
            <a:endParaRPr lang="en-GB" sz="4000" b="1" dirty="0"/>
          </a:p>
        </p:txBody>
      </p:sp>
      <p:sp>
        <p:nvSpPr>
          <p:cNvPr id="3" name="Content Placeholder 2"/>
          <p:cNvSpPr>
            <a:spLocks noGrp="1"/>
          </p:cNvSpPr>
          <p:nvPr>
            <p:ph idx="1"/>
          </p:nvPr>
        </p:nvSpPr>
        <p:spPr>
          <a:xfrm>
            <a:off x="259711" y="1522585"/>
            <a:ext cx="7019864" cy="5080095"/>
          </a:xfrm>
        </p:spPr>
        <p:txBody>
          <a:bodyPr>
            <a:normAutofit/>
          </a:bodyPr>
          <a:lstStyle/>
          <a:p>
            <a:endParaRPr lang="en-GB" b="1" u="sng" dirty="0" smtClean="0"/>
          </a:p>
          <a:p>
            <a:pPr marL="0" indent="0">
              <a:buNone/>
            </a:pPr>
            <a:endParaRPr lang="en-GB" dirty="0"/>
          </a:p>
          <a:p>
            <a:pPr marL="0" indent="0">
              <a:buNone/>
            </a:pPr>
            <a:endParaRPr lang="en-GB"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259711" y="1536341"/>
            <a:ext cx="11552844" cy="5208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dirty="0" smtClean="0"/>
          </a:p>
          <a:p>
            <a:pPr algn="just"/>
            <a:endParaRPr lang="en-GB" sz="9600" dirty="0" smtClean="0"/>
          </a:p>
          <a:p>
            <a:endParaRPr lang="en-GB" b="1" u="sng" dirty="0" smtClean="0"/>
          </a:p>
          <a:p>
            <a:pPr marL="0" indent="0">
              <a:buFont typeface="Arial" panose="020B0604020202020204" pitchFamily="34" charset="0"/>
              <a:buNone/>
            </a:pPr>
            <a:endParaRPr lang="en-GB" dirty="0" smtClean="0"/>
          </a:p>
          <a:p>
            <a:endParaRPr lang="en-GB" b="1" dirty="0" smtClean="0"/>
          </a:p>
        </p:txBody>
      </p:sp>
      <p:sp>
        <p:nvSpPr>
          <p:cNvPr id="4" name="TextBox 3"/>
          <p:cNvSpPr txBox="1"/>
          <p:nvPr/>
        </p:nvSpPr>
        <p:spPr>
          <a:xfrm>
            <a:off x="4127500" y="6199866"/>
            <a:ext cx="3230088" cy="369332"/>
          </a:xfrm>
          <a:prstGeom prst="rect">
            <a:avLst/>
          </a:prstGeom>
          <a:noFill/>
        </p:spPr>
        <p:txBody>
          <a:bodyPr wrap="square" rtlCol="0">
            <a:spAutoFit/>
          </a:bodyPr>
          <a:lstStyle/>
          <a:p>
            <a:r>
              <a:rPr lang="en-GB" b="1" i="1" dirty="0" smtClean="0"/>
              <a:t>Click on Watson for video link</a:t>
            </a:r>
            <a:endParaRPr lang="en-GB" b="1" i="1" dirty="0"/>
          </a:p>
        </p:txBody>
      </p:sp>
      <p:pic>
        <p:nvPicPr>
          <p:cNvPr id="7" name="Picture 2" descr="https://reynaldojrflores.files.wordpress.com/2013/07/john-b-wats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77" y="1584378"/>
            <a:ext cx="3887177" cy="48876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anyakhaber.net/images/album/John_Broadus_Watson_AND_Alber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0014" y="2169153"/>
            <a:ext cx="4365583" cy="28530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495635" y="1584380"/>
            <a:ext cx="6595919" cy="584775"/>
          </a:xfrm>
          <a:prstGeom prst="rect">
            <a:avLst/>
          </a:prstGeom>
          <a:noFill/>
        </p:spPr>
        <p:txBody>
          <a:bodyPr wrap="square" rtlCol="0">
            <a:spAutoFit/>
          </a:bodyPr>
          <a:lstStyle/>
          <a:p>
            <a:r>
              <a:rPr lang="en-GB" sz="3200" b="1" dirty="0" smtClean="0">
                <a:solidFill>
                  <a:srgbClr val="0070C0"/>
                </a:solidFill>
              </a:rPr>
              <a:t>Little Albert Experiment</a:t>
            </a:r>
            <a:endParaRPr lang="en-GB" sz="3200" b="1" dirty="0">
              <a:solidFill>
                <a:srgbClr val="0070C0"/>
              </a:solidFill>
            </a:endParaRPr>
          </a:p>
        </p:txBody>
      </p:sp>
      <p:sp>
        <p:nvSpPr>
          <p:cNvPr id="13" name="TextBox 12"/>
          <p:cNvSpPr txBox="1"/>
          <p:nvPr/>
        </p:nvSpPr>
        <p:spPr>
          <a:xfrm>
            <a:off x="4650016" y="5101231"/>
            <a:ext cx="7462817" cy="830997"/>
          </a:xfrm>
          <a:prstGeom prst="rect">
            <a:avLst/>
          </a:prstGeom>
          <a:noFill/>
        </p:spPr>
        <p:txBody>
          <a:bodyPr wrap="square" rtlCol="0">
            <a:spAutoFit/>
          </a:bodyPr>
          <a:lstStyle/>
          <a:p>
            <a:r>
              <a:rPr lang="en-GB" sz="2400" dirty="0" smtClean="0"/>
              <a:t>As you watch the video clip see if you can work out what is the </a:t>
            </a:r>
            <a:r>
              <a:rPr lang="en-GB" sz="2400" b="1" dirty="0" smtClean="0">
                <a:solidFill>
                  <a:srgbClr val="FF0000"/>
                </a:solidFill>
              </a:rPr>
              <a:t>UCS</a:t>
            </a:r>
            <a:r>
              <a:rPr lang="en-GB" sz="2400" dirty="0" smtClean="0"/>
              <a:t>, the </a:t>
            </a:r>
            <a:r>
              <a:rPr lang="en-GB" sz="2400" b="1" dirty="0" smtClean="0">
                <a:solidFill>
                  <a:srgbClr val="FF0000"/>
                </a:solidFill>
              </a:rPr>
              <a:t>UCR</a:t>
            </a:r>
            <a:r>
              <a:rPr lang="en-GB" sz="2400" dirty="0" smtClean="0"/>
              <a:t>, the </a:t>
            </a:r>
            <a:r>
              <a:rPr lang="en-GB" sz="2400" b="1" dirty="0" smtClean="0">
                <a:solidFill>
                  <a:srgbClr val="FF0000"/>
                </a:solidFill>
              </a:rPr>
              <a:t>NS/CS</a:t>
            </a:r>
            <a:r>
              <a:rPr lang="en-GB" sz="2400" dirty="0" smtClean="0"/>
              <a:t> and the </a:t>
            </a:r>
            <a:r>
              <a:rPr lang="en-GB" sz="2400" b="1" dirty="0" smtClean="0">
                <a:solidFill>
                  <a:srgbClr val="FF0000"/>
                </a:solidFill>
              </a:rPr>
              <a:t>CR</a:t>
            </a:r>
            <a:endParaRPr lang="en-GB" sz="2400" b="1" dirty="0">
              <a:solidFill>
                <a:srgbClr val="FF0000"/>
              </a:solidFill>
            </a:endParaRPr>
          </a:p>
        </p:txBody>
      </p:sp>
    </p:spTree>
    <p:extLst>
      <p:ext uri="{BB962C8B-B14F-4D97-AF65-F5344CB8AC3E}">
        <p14:creationId xmlns:p14="http://schemas.microsoft.com/office/powerpoint/2010/main" val="777824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fontScale="90000"/>
          </a:bodyPr>
          <a:lstStyle/>
          <a:p>
            <a:r>
              <a:rPr lang="en-GB" dirty="0"/>
              <a:t>The Behaviourist Approach:</a:t>
            </a:r>
            <a:r>
              <a:rPr lang="en-GB" b="1" dirty="0"/>
              <a:t> Classical Conditioning</a:t>
            </a:r>
            <a:r>
              <a:rPr lang="en-GB" dirty="0"/>
              <a:t/>
            </a:r>
            <a:br>
              <a:rPr lang="en-GB" dirty="0"/>
            </a:br>
            <a:r>
              <a:rPr lang="en-GB" sz="4000" b="1" dirty="0"/>
              <a:t>Watson’s Research</a:t>
            </a:r>
          </a:p>
        </p:txBody>
      </p:sp>
      <p:sp>
        <p:nvSpPr>
          <p:cNvPr id="3" name="Content Placeholder 2"/>
          <p:cNvSpPr>
            <a:spLocks noGrp="1"/>
          </p:cNvSpPr>
          <p:nvPr>
            <p:ph idx="1"/>
          </p:nvPr>
        </p:nvSpPr>
        <p:spPr>
          <a:xfrm>
            <a:off x="259711" y="1522585"/>
            <a:ext cx="7019864" cy="5080095"/>
          </a:xfrm>
        </p:spPr>
        <p:txBody>
          <a:bodyPr>
            <a:normAutofit/>
          </a:bodyPr>
          <a:lstStyle/>
          <a:p>
            <a:endParaRPr lang="en-GB" b="1" u="sng" dirty="0" smtClean="0"/>
          </a:p>
          <a:p>
            <a:pPr marL="0" indent="0">
              <a:buNone/>
            </a:pPr>
            <a:endParaRPr lang="en-GB" dirty="0"/>
          </a:p>
          <a:p>
            <a:pPr marL="0" indent="0">
              <a:buNone/>
            </a:pPr>
            <a:endParaRPr lang="en-GB"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259711" y="1536341"/>
            <a:ext cx="11552844" cy="520884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t>BEFORE CONDITIONING</a:t>
            </a:r>
          </a:p>
          <a:p>
            <a:pPr marL="0" indent="0">
              <a:buNone/>
            </a:pPr>
            <a:r>
              <a:rPr lang="en-GB" dirty="0"/>
              <a:t>	</a:t>
            </a:r>
            <a:r>
              <a:rPr lang="en-GB" dirty="0" smtClean="0"/>
              <a:t>Unconditioned </a:t>
            </a:r>
            <a:r>
              <a:rPr lang="en-GB" dirty="0"/>
              <a:t>Stimulus (UCS) </a:t>
            </a:r>
            <a:r>
              <a:rPr lang="en-GB" dirty="0" smtClean="0"/>
              <a:t>		Unconditioned </a:t>
            </a:r>
            <a:r>
              <a:rPr lang="en-GB" dirty="0"/>
              <a:t>Response (UCR) 	</a:t>
            </a:r>
            <a:r>
              <a:rPr lang="en-GB" dirty="0" smtClean="0"/>
              <a:t>			    	            </a:t>
            </a:r>
            <a:r>
              <a:rPr lang="en-GB" sz="1900" i="1" dirty="0" smtClean="0"/>
              <a:t>(innate/unlearned reflex) </a:t>
            </a:r>
          </a:p>
          <a:p>
            <a:pPr marL="0" indent="0">
              <a:buNone/>
            </a:pPr>
            <a:r>
              <a:rPr lang="en-GB" dirty="0" smtClean="0"/>
              <a:t>	Neutral </a:t>
            </a:r>
            <a:r>
              <a:rPr lang="en-GB" dirty="0"/>
              <a:t>stimulus (NS) </a:t>
            </a:r>
            <a:r>
              <a:rPr lang="en-GB" dirty="0" smtClean="0"/>
              <a:t>				No response</a:t>
            </a:r>
          </a:p>
          <a:p>
            <a:pPr marL="0" indent="0">
              <a:buNone/>
            </a:pPr>
            <a:endParaRPr lang="en-GB" dirty="0" smtClean="0"/>
          </a:p>
          <a:p>
            <a:pPr marL="0" indent="0">
              <a:buNone/>
            </a:pPr>
            <a:r>
              <a:rPr lang="en-GB" dirty="0" smtClean="0"/>
              <a:t>DURING CONDITIONING	</a:t>
            </a:r>
          </a:p>
          <a:p>
            <a:pPr marL="0" indent="0">
              <a:buNone/>
            </a:pPr>
            <a:r>
              <a:rPr lang="en-GB" dirty="0" smtClean="0"/>
              <a:t>	Unconditioned </a:t>
            </a:r>
            <a:r>
              <a:rPr lang="en-GB" dirty="0"/>
              <a:t>Stimulus (UCS) 		</a:t>
            </a:r>
            <a:r>
              <a:rPr lang="en-GB" dirty="0" smtClean="0"/>
              <a:t>	</a:t>
            </a:r>
          </a:p>
          <a:p>
            <a:pPr marL="0" indent="0">
              <a:buNone/>
            </a:pPr>
            <a:r>
              <a:rPr lang="en-GB" dirty="0"/>
              <a:t>	</a:t>
            </a:r>
            <a:r>
              <a:rPr lang="en-GB" dirty="0" smtClean="0"/>
              <a:t>						Unconditioned </a:t>
            </a:r>
            <a:r>
              <a:rPr lang="en-GB" dirty="0"/>
              <a:t>Response (UCR) 	</a:t>
            </a:r>
            <a:r>
              <a:rPr lang="en-GB" dirty="0" smtClean="0"/>
              <a:t>Neutral </a:t>
            </a:r>
            <a:r>
              <a:rPr lang="en-GB" dirty="0"/>
              <a:t>stimulus (NS</a:t>
            </a:r>
            <a:r>
              <a:rPr lang="en-GB" dirty="0" smtClean="0"/>
              <a:t>)</a:t>
            </a:r>
          </a:p>
          <a:p>
            <a:pPr marL="0" indent="0">
              <a:buNone/>
            </a:pPr>
            <a:endParaRPr lang="en-GB" dirty="0" smtClean="0"/>
          </a:p>
          <a:p>
            <a:pPr marL="0" indent="0">
              <a:buNone/>
            </a:pPr>
            <a:r>
              <a:rPr lang="en-GB" dirty="0" smtClean="0"/>
              <a:t>AFTER CONDITIONING</a:t>
            </a:r>
            <a:endParaRPr lang="en-GB" dirty="0"/>
          </a:p>
          <a:p>
            <a:pPr marL="0" indent="0">
              <a:buNone/>
            </a:pPr>
            <a:r>
              <a:rPr lang="en-GB" dirty="0" smtClean="0"/>
              <a:t>	Conditioned </a:t>
            </a:r>
            <a:r>
              <a:rPr lang="en-GB" dirty="0"/>
              <a:t>stimulus (CS) </a:t>
            </a:r>
            <a:r>
              <a:rPr lang="en-GB" dirty="0" smtClean="0"/>
              <a:t>			Conditioned </a:t>
            </a:r>
            <a:r>
              <a:rPr lang="en-GB" dirty="0"/>
              <a:t>response (CR). </a:t>
            </a:r>
          </a:p>
          <a:p>
            <a:pPr algn="just"/>
            <a:endParaRPr lang="en-GB" dirty="0" smtClean="0"/>
          </a:p>
          <a:p>
            <a:pPr algn="just"/>
            <a:endParaRPr lang="en-GB" sz="9600" dirty="0" smtClean="0"/>
          </a:p>
          <a:p>
            <a:endParaRPr lang="en-GB" b="1" u="sng" dirty="0" smtClean="0"/>
          </a:p>
          <a:p>
            <a:pPr marL="0" indent="0">
              <a:buFont typeface="Arial" panose="020B0604020202020204" pitchFamily="34" charset="0"/>
              <a:buNone/>
            </a:pPr>
            <a:endParaRPr lang="en-GB" dirty="0" smtClean="0"/>
          </a:p>
          <a:p>
            <a:endParaRPr lang="en-GB" b="1" dirty="0" smtClean="0"/>
          </a:p>
        </p:txBody>
      </p:sp>
      <p:sp>
        <p:nvSpPr>
          <p:cNvPr id="4" name="Right Arrow 3"/>
          <p:cNvSpPr/>
          <p:nvPr/>
        </p:nvSpPr>
        <p:spPr>
          <a:xfrm>
            <a:off x="5502733" y="2044549"/>
            <a:ext cx="1066800" cy="29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5529292" y="2852498"/>
            <a:ext cx="1066800" cy="29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5529292" y="4476930"/>
            <a:ext cx="1066800" cy="29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5308600" y="6216814"/>
            <a:ext cx="1066800" cy="29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995042" y="2182274"/>
            <a:ext cx="2529444" cy="523220"/>
          </a:xfrm>
          <a:prstGeom prst="rect">
            <a:avLst/>
          </a:prstGeom>
          <a:noFill/>
        </p:spPr>
        <p:txBody>
          <a:bodyPr wrap="square" rtlCol="0">
            <a:spAutoFit/>
          </a:bodyPr>
          <a:lstStyle/>
          <a:p>
            <a:r>
              <a:rPr lang="en-GB" sz="2800" b="1" i="1" dirty="0" smtClean="0">
                <a:solidFill>
                  <a:srgbClr val="FF0000"/>
                </a:solidFill>
              </a:rPr>
              <a:t>Loud noise</a:t>
            </a:r>
            <a:endParaRPr lang="en-GB" sz="2800" b="1" i="1" dirty="0">
              <a:solidFill>
                <a:srgbClr val="FF0000"/>
              </a:solidFill>
            </a:endParaRPr>
          </a:p>
        </p:txBody>
      </p:sp>
      <p:sp>
        <p:nvSpPr>
          <p:cNvPr id="12" name="TextBox 11"/>
          <p:cNvSpPr txBox="1"/>
          <p:nvPr/>
        </p:nvSpPr>
        <p:spPr>
          <a:xfrm>
            <a:off x="7752595" y="2190600"/>
            <a:ext cx="2529444" cy="523220"/>
          </a:xfrm>
          <a:prstGeom prst="rect">
            <a:avLst/>
          </a:prstGeom>
          <a:noFill/>
        </p:spPr>
        <p:txBody>
          <a:bodyPr wrap="square" rtlCol="0">
            <a:spAutoFit/>
          </a:bodyPr>
          <a:lstStyle/>
          <a:p>
            <a:r>
              <a:rPr lang="en-GB" sz="2800" b="1" i="1" dirty="0" smtClean="0">
                <a:solidFill>
                  <a:srgbClr val="FF0000"/>
                </a:solidFill>
              </a:rPr>
              <a:t>Fear/Crying</a:t>
            </a:r>
            <a:endParaRPr lang="en-GB" sz="2800" b="1" i="1" dirty="0">
              <a:solidFill>
                <a:srgbClr val="FF0000"/>
              </a:solidFill>
            </a:endParaRPr>
          </a:p>
        </p:txBody>
      </p:sp>
      <p:sp>
        <p:nvSpPr>
          <p:cNvPr id="13" name="TextBox 12"/>
          <p:cNvSpPr txBox="1"/>
          <p:nvPr/>
        </p:nvSpPr>
        <p:spPr>
          <a:xfrm>
            <a:off x="7665509" y="6334781"/>
            <a:ext cx="2529444" cy="523220"/>
          </a:xfrm>
          <a:prstGeom prst="rect">
            <a:avLst/>
          </a:prstGeom>
          <a:noFill/>
        </p:spPr>
        <p:txBody>
          <a:bodyPr wrap="square" rtlCol="0">
            <a:spAutoFit/>
          </a:bodyPr>
          <a:lstStyle/>
          <a:p>
            <a:r>
              <a:rPr lang="en-GB" sz="2800" b="1" i="1" dirty="0" smtClean="0">
                <a:solidFill>
                  <a:srgbClr val="FF0000"/>
                </a:solidFill>
              </a:rPr>
              <a:t>Fear/Crying</a:t>
            </a:r>
            <a:endParaRPr lang="en-GB" sz="2800" b="1" i="1" dirty="0">
              <a:solidFill>
                <a:srgbClr val="FF0000"/>
              </a:solidFill>
            </a:endParaRPr>
          </a:p>
        </p:txBody>
      </p:sp>
      <p:sp>
        <p:nvSpPr>
          <p:cNvPr id="14" name="TextBox 13"/>
          <p:cNvSpPr txBox="1"/>
          <p:nvPr/>
        </p:nvSpPr>
        <p:spPr>
          <a:xfrm>
            <a:off x="7665509" y="4771318"/>
            <a:ext cx="2529444" cy="523220"/>
          </a:xfrm>
          <a:prstGeom prst="rect">
            <a:avLst/>
          </a:prstGeom>
          <a:noFill/>
        </p:spPr>
        <p:txBody>
          <a:bodyPr wrap="square" rtlCol="0">
            <a:spAutoFit/>
          </a:bodyPr>
          <a:lstStyle/>
          <a:p>
            <a:r>
              <a:rPr lang="en-GB" sz="2800" b="1" i="1" dirty="0" smtClean="0">
                <a:solidFill>
                  <a:srgbClr val="FF0000"/>
                </a:solidFill>
              </a:rPr>
              <a:t>Fear/Crying</a:t>
            </a:r>
            <a:endParaRPr lang="en-GB" sz="2800" b="1" i="1" dirty="0">
              <a:solidFill>
                <a:srgbClr val="FF0000"/>
              </a:solidFill>
            </a:endParaRPr>
          </a:p>
        </p:txBody>
      </p:sp>
      <p:sp>
        <p:nvSpPr>
          <p:cNvPr id="15" name="TextBox 14"/>
          <p:cNvSpPr txBox="1"/>
          <p:nvPr/>
        </p:nvSpPr>
        <p:spPr>
          <a:xfrm>
            <a:off x="1957435" y="2947557"/>
            <a:ext cx="2529444" cy="523220"/>
          </a:xfrm>
          <a:prstGeom prst="rect">
            <a:avLst/>
          </a:prstGeom>
          <a:noFill/>
        </p:spPr>
        <p:txBody>
          <a:bodyPr wrap="square" rtlCol="0">
            <a:spAutoFit/>
          </a:bodyPr>
          <a:lstStyle/>
          <a:p>
            <a:r>
              <a:rPr lang="en-GB" sz="2800" b="1" i="1" dirty="0" smtClean="0">
                <a:solidFill>
                  <a:srgbClr val="FF0000"/>
                </a:solidFill>
              </a:rPr>
              <a:t>White Rat</a:t>
            </a:r>
            <a:endParaRPr lang="en-GB" sz="2800" b="1" i="1" dirty="0">
              <a:solidFill>
                <a:srgbClr val="FF0000"/>
              </a:solidFill>
            </a:endParaRPr>
          </a:p>
        </p:txBody>
      </p:sp>
      <p:sp>
        <p:nvSpPr>
          <p:cNvPr id="16" name="TextBox 15"/>
          <p:cNvSpPr txBox="1"/>
          <p:nvPr/>
        </p:nvSpPr>
        <p:spPr>
          <a:xfrm>
            <a:off x="1933686" y="4305981"/>
            <a:ext cx="2529444" cy="523220"/>
          </a:xfrm>
          <a:prstGeom prst="rect">
            <a:avLst/>
          </a:prstGeom>
          <a:noFill/>
        </p:spPr>
        <p:txBody>
          <a:bodyPr wrap="square" rtlCol="0">
            <a:spAutoFit/>
          </a:bodyPr>
          <a:lstStyle/>
          <a:p>
            <a:r>
              <a:rPr lang="en-GB" sz="2800" b="1" i="1" dirty="0" smtClean="0">
                <a:solidFill>
                  <a:srgbClr val="FF0000"/>
                </a:solidFill>
              </a:rPr>
              <a:t>Loud noise</a:t>
            </a:r>
            <a:endParaRPr lang="en-GB" sz="2800" b="1" i="1" dirty="0">
              <a:solidFill>
                <a:srgbClr val="FF0000"/>
              </a:solidFill>
            </a:endParaRPr>
          </a:p>
        </p:txBody>
      </p:sp>
      <p:sp>
        <p:nvSpPr>
          <p:cNvPr id="17" name="TextBox 16"/>
          <p:cNvSpPr txBox="1"/>
          <p:nvPr/>
        </p:nvSpPr>
        <p:spPr>
          <a:xfrm>
            <a:off x="1896079" y="5071264"/>
            <a:ext cx="2529444" cy="523220"/>
          </a:xfrm>
          <a:prstGeom prst="rect">
            <a:avLst/>
          </a:prstGeom>
          <a:noFill/>
        </p:spPr>
        <p:txBody>
          <a:bodyPr wrap="square" rtlCol="0">
            <a:spAutoFit/>
          </a:bodyPr>
          <a:lstStyle/>
          <a:p>
            <a:r>
              <a:rPr lang="en-GB" sz="2800" b="1" i="1" dirty="0" smtClean="0">
                <a:solidFill>
                  <a:srgbClr val="FF0000"/>
                </a:solidFill>
              </a:rPr>
              <a:t>White Rat</a:t>
            </a:r>
            <a:endParaRPr lang="en-GB" sz="2800" b="1" i="1" dirty="0">
              <a:solidFill>
                <a:srgbClr val="FF0000"/>
              </a:solidFill>
            </a:endParaRPr>
          </a:p>
        </p:txBody>
      </p:sp>
      <p:sp>
        <p:nvSpPr>
          <p:cNvPr id="19" name="TextBox 18"/>
          <p:cNvSpPr txBox="1"/>
          <p:nvPr/>
        </p:nvSpPr>
        <p:spPr>
          <a:xfrm>
            <a:off x="1765451" y="6407235"/>
            <a:ext cx="2529444" cy="523220"/>
          </a:xfrm>
          <a:prstGeom prst="rect">
            <a:avLst/>
          </a:prstGeom>
          <a:noFill/>
        </p:spPr>
        <p:txBody>
          <a:bodyPr wrap="square" rtlCol="0">
            <a:spAutoFit/>
          </a:bodyPr>
          <a:lstStyle/>
          <a:p>
            <a:r>
              <a:rPr lang="en-GB" sz="2800" b="1" i="1" dirty="0" smtClean="0">
                <a:solidFill>
                  <a:srgbClr val="FF0000"/>
                </a:solidFill>
              </a:rPr>
              <a:t>White Rat</a:t>
            </a:r>
            <a:endParaRPr lang="en-GB" sz="2800" b="1" i="1" dirty="0">
              <a:solidFill>
                <a:srgbClr val="FF0000"/>
              </a:solidFill>
            </a:endParaRPr>
          </a:p>
        </p:txBody>
      </p:sp>
    </p:spTree>
    <p:extLst>
      <p:ext uri="{BB962C8B-B14F-4D97-AF65-F5344CB8AC3E}">
        <p14:creationId xmlns:p14="http://schemas.microsoft.com/office/powerpoint/2010/main" val="76757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P spid="15" grpId="0"/>
      <p:bldP spid="16" grpId="0"/>
      <p:bldP spid="17"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EA90949D6391244A906844C304818D4E005233BE9C285BD544A578BDAD1FA510DC" ma:contentTypeVersion="1" ma:contentTypeDescription="Create a new PowerPoint document" ma:contentTypeScope="" ma:versionID="1da34c2df48e7fcde6ae4e9a6c2e3ea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3C1534-D5DA-4010-82F1-77DF49F005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08EDFF7-6C1B-4BF0-9677-3887F0D61415}">
  <ds:schemaRefs>
    <ds:schemaRef ds:uri="http://purl.org/dc/terms/"/>
    <ds:schemaRef ds:uri="http://purl.org/dc/elements/1.1/"/>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2DB49960-02B4-4C8C-8CA5-F8B05B4FDF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1442</TotalTime>
  <Words>1645</Words>
  <Application>Microsoft Office PowerPoint</Application>
  <PresentationFormat>Custom</PresentationFormat>
  <Paragraphs>233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AS PSYCHOLOGY: Paper 2 </vt:lpstr>
      <vt:lpstr>APPROACHES IN PSYCHOLOGY</vt:lpstr>
      <vt:lpstr>PowerPoint Presentation</vt:lpstr>
      <vt:lpstr>Specification says…</vt:lpstr>
      <vt:lpstr>The Behaviourist Approach:</vt:lpstr>
      <vt:lpstr>The Behaviourist Approach: Classical Conditioning</vt:lpstr>
      <vt:lpstr>The Behaviourist Approach: Classical Conditioning Pavlov’s Research</vt:lpstr>
      <vt:lpstr>The Behaviourist Approach: Classical Conditioning Watson’s Research</vt:lpstr>
      <vt:lpstr>The Behaviourist Approach: Classical Conditioning Watson’s Research</vt:lpstr>
      <vt:lpstr>The Behaviourist Approach:  Shaping Behaviour</vt:lpstr>
      <vt:lpstr>The Behaviourist Approach:  </vt:lpstr>
      <vt:lpstr>The Behaviourist Approach:  Operant Conditioning</vt:lpstr>
      <vt:lpstr>The Behaviourist Approach: Operant Conditioning Skinner’s Research</vt:lpstr>
      <vt:lpstr>The Behaviourist Approach: Evaluation of Research into Classical and Operant Conditioning</vt:lpstr>
      <vt:lpstr>The Behaviourist Approach: Evaluation of the Behaviourist Approach</vt:lpstr>
      <vt:lpstr>The Social Learning Theory:</vt:lpstr>
      <vt:lpstr>The Social Learning Theory: Imitation, identification, modelling, vicarious reinforcement, the role of mediational processes </vt:lpstr>
      <vt:lpstr>The Social Learning Theory:</vt:lpstr>
      <vt:lpstr>The Social Learning Theory: Imitation, identification, modelling, vicarious reinforcement, the role of mediational processes </vt:lpstr>
      <vt:lpstr>The Social Learning Theory: Bandura’s research</vt:lpstr>
      <vt:lpstr>The Social Learning Theory: Evaluation of the Social Learning Theory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PSYCHOLOGY: Paper 2</dc:title>
  <dc:creator>Radwanski</dc:creator>
  <cp:lastModifiedBy>Hannah Radwanski</cp:lastModifiedBy>
  <cp:revision>105</cp:revision>
  <cp:lastPrinted>2015-07-06T11:15:24Z</cp:lastPrinted>
  <dcterms:created xsi:type="dcterms:W3CDTF">2015-07-04T21:09:32Z</dcterms:created>
  <dcterms:modified xsi:type="dcterms:W3CDTF">2015-08-27T13:44:06Z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0x010100EA90949D6391244A906844C304818D4E005233BE9C285BD544A578BDAD1FA510DC</vt:lpwstr>
  </property>
</Properties>
</file>