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56" r:id="rId5"/>
    <p:sldId id="322" r:id="rId6"/>
    <p:sldId id="257" r:id="rId7"/>
    <p:sldId id="271" r:id="rId8"/>
    <p:sldId id="269" r:id="rId9"/>
    <p:sldId id="270" r:id="rId10"/>
    <p:sldId id="272" r:id="rId11"/>
    <p:sldId id="275" r:id="rId12"/>
    <p:sldId id="274" r:id="rId13"/>
    <p:sldId id="276" r:id="rId14"/>
    <p:sldId id="277" r:id="rId15"/>
    <p:sldId id="323" r:id="rId1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00"/>
    <a:srgbClr val="66FF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29" autoAdjust="0"/>
  </p:normalViewPr>
  <p:slideViewPr>
    <p:cSldViewPr snapToGrid="0">
      <p:cViewPr>
        <p:scale>
          <a:sx n="114" d="100"/>
          <a:sy n="114" d="100"/>
        </p:scale>
        <p:origin x="-144"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661AF25C-9403-4AEA-B63D-C0E000CBF7EE}" type="datetimeFigureOut">
              <a:rPr lang="en-GB" smtClean="0"/>
              <a:t>27/08/2015</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7FD4EFB-F973-44F1-BD80-FE7E590CEE13}" type="slidenum">
              <a:rPr lang="en-GB" smtClean="0"/>
              <a:t>‹#›</a:t>
            </a:fld>
            <a:endParaRPr lang="en-GB"/>
          </a:p>
        </p:txBody>
      </p:sp>
    </p:spTree>
    <p:extLst>
      <p:ext uri="{BB962C8B-B14F-4D97-AF65-F5344CB8AC3E}">
        <p14:creationId xmlns:p14="http://schemas.microsoft.com/office/powerpoint/2010/main" val="4190821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9014855-F3F4-4913-ADF1-1BE187255E43}" type="datetimeFigureOut">
              <a:rPr lang="en-GB" smtClean="0"/>
              <a:t>27/08/2015</a:t>
            </a:fld>
            <a:endParaRPr lang="en-GB"/>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9B50FCBC-DD8C-46E5-ACE3-0191E617F25A}" type="slidenum">
              <a:rPr lang="en-GB" smtClean="0"/>
              <a:t>‹#›</a:t>
            </a:fld>
            <a:endParaRPr lang="en-GB"/>
          </a:p>
        </p:txBody>
      </p:sp>
    </p:spTree>
    <p:extLst>
      <p:ext uri="{BB962C8B-B14F-4D97-AF65-F5344CB8AC3E}">
        <p14:creationId xmlns:p14="http://schemas.microsoft.com/office/powerpoint/2010/main" val="267051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0B9A5D1-8478-48DE-B5C8-299B11349748}" type="datetimeFigureOut">
              <a:rPr lang="en-GB" smtClean="0"/>
              <a:t>27/08/2015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C0833E-F1F3-4067-871E-B38ADAB76C5F}" type="slidenum">
              <a:rPr lang="en-GB" smtClean="0"/>
              <a:t>‹#›</a:t>
            </a:fld>
            <a:endParaRPr lang="en-GB"/>
          </a:p>
        </p:txBody>
      </p:sp>
    </p:spTree>
    <p:extLst>
      <p:ext uri="{BB962C8B-B14F-4D97-AF65-F5344CB8AC3E}">
        <p14:creationId xmlns:p14="http://schemas.microsoft.com/office/powerpoint/2010/main" val="1610042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B9A5D1-8478-48DE-B5C8-299B11349748}" type="datetimeFigureOut">
              <a:rPr lang="en-GB" smtClean="0"/>
              <a:t>27/08/2015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C0833E-F1F3-4067-871E-B38ADAB76C5F}" type="slidenum">
              <a:rPr lang="en-GB" smtClean="0"/>
              <a:t>‹#›</a:t>
            </a:fld>
            <a:endParaRPr lang="en-GB"/>
          </a:p>
        </p:txBody>
      </p:sp>
    </p:spTree>
    <p:extLst>
      <p:ext uri="{BB962C8B-B14F-4D97-AF65-F5344CB8AC3E}">
        <p14:creationId xmlns:p14="http://schemas.microsoft.com/office/powerpoint/2010/main" val="127136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B9A5D1-8478-48DE-B5C8-299B11349748}" type="datetimeFigureOut">
              <a:rPr lang="en-GB" smtClean="0"/>
              <a:t>27/08/2015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C0833E-F1F3-4067-871E-B38ADAB76C5F}" type="slidenum">
              <a:rPr lang="en-GB" smtClean="0"/>
              <a:t>‹#›</a:t>
            </a:fld>
            <a:endParaRPr lang="en-GB"/>
          </a:p>
        </p:txBody>
      </p:sp>
    </p:spTree>
    <p:extLst>
      <p:ext uri="{BB962C8B-B14F-4D97-AF65-F5344CB8AC3E}">
        <p14:creationId xmlns:p14="http://schemas.microsoft.com/office/powerpoint/2010/main" val="2736054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B9A5D1-8478-48DE-B5C8-299B11349748}" type="datetimeFigureOut">
              <a:rPr lang="en-GB" smtClean="0"/>
              <a:t>27/08/2015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C0833E-F1F3-4067-871E-B38ADAB76C5F}" type="slidenum">
              <a:rPr lang="en-GB" smtClean="0"/>
              <a:t>‹#›</a:t>
            </a:fld>
            <a:endParaRPr lang="en-GB"/>
          </a:p>
        </p:txBody>
      </p:sp>
    </p:spTree>
    <p:extLst>
      <p:ext uri="{BB962C8B-B14F-4D97-AF65-F5344CB8AC3E}">
        <p14:creationId xmlns:p14="http://schemas.microsoft.com/office/powerpoint/2010/main" val="1482989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B9A5D1-8478-48DE-B5C8-299B11349748}" type="datetimeFigureOut">
              <a:rPr lang="en-GB" smtClean="0"/>
              <a:t>27/08/2015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C0833E-F1F3-4067-871E-B38ADAB76C5F}" type="slidenum">
              <a:rPr lang="en-GB" smtClean="0"/>
              <a:t>‹#›</a:t>
            </a:fld>
            <a:endParaRPr lang="en-GB"/>
          </a:p>
        </p:txBody>
      </p:sp>
    </p:spTree>
    <p:extLst>
      <p:ext uri="{BB962C8B-B14F-4D97-AF65-F5344CB8AC3E}">
        <p14:creationId xmlns:p14="http://schemas.microsoft.com/office/powerpoint/2010/main" val="1363745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0B9A5D1-8478-48DE-B5C8-299B11349748}" type="datetimeFigureOut">
              <a:rPr lang="en-GB" smtClean="0"/>
              <a:t>27/08/2015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C0833E-F1F3-4067-871E-B38ADAB76C5F}" type="slidenum">
              <a:rPr lang="en-GB" smtClean="0"/>
              <a:t>‹#›</a:t>
            </a:fld>
            <a:endParaRPr lang="en-GB"/>
          </a:p>
        </p:txBody>
      </p:sp>
    </p:spTree>
    <p:extLst>
      <p:ext uri="{BB962C8B-B14F-4D97-AF65-F5344CB8AC3E}">
        <p14:creationId xmlns:p14="http://schemas.microsoft.com/office/powerpoint/2010/main" val="558247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0B9A5D1-8478-48DE-B5C8-299B11349748}" type="datetimeFigureOut">
              <a:rPr lang="en-GB" smtClean="0"/>
              <a:t>27/08/2015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4C0833E-F1F3-4067-871E-B38ADAB76C5F}" type="slidenum">
              <a:rPr lang="en-GB" smtClean="0"/>
              <a:t>‹#›</a:t>
            </a:fld>
            <a:endParaRPr lang="en-GB"/>
          </a:p>
        </p:txBody>
      </p:sp>
    </p:spTree>
    <p:extLst>
      <p:ext uri="{BB962C8B-B14F-4D97-AF65-F5344CB8AC3E}">
        <p14:creationId xmlns:p14="http://schemas.microsoft.com/office/powerpoint/2010/main" val="2863299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0B9A5D1-8478-48DE-B5C8-299B11349748}" type="datetimeFigureOut">
              <a:rPr lang="en-GB" smtClean="0"/>
              <a:t>27/08/2015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4C0833E-F1F3-4067-871E-B38ADAB76C5F}" type="slidenum">
              <a:rPr lang="en-GB" smtClean="0"/>
              <a:t>‹#›</a:t>
            </a:fld>
            <a:endParaRPr lang="en-GB"/>
          </a:p>
        </p:txBody>
      </p:sp>
    </p:spTree>
    <p:extLst>
      <p:ext uri="{BB962C8B-B14F-4D97-AF65-F5344CB8AC3E}">
        <p14:creationId xmlns:p14="http://schemas.microsoft.com/office/powerpoint/2010/main" val="2049260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B9A5D1-8478-48DE-B5C8-299B11349748}" type="datetimeFigureOut">
              <a:rPr lang="en-GB" smtClean="0"/>
              <a:t>27/08/2015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C0833E-F1F3-4067-871E-B38ADAB76C5F}" type="slidenum">
              <a:rPr lang="en-GB" smtClean="0"/>
              <a:t>‹#›</a:t>
            </a:fld>
            <a:endParaRPr lang="en-GB"/>
          </a:p>
        </p:txBody>
      </p:sp>
    </p:spTree>
    <p:extLst>
      <p:ext uri="{BB962C8B-B14F-4D97-AF65-F5344CB8AC3E}">
        <p14:creationId xmlns:p14="http://schemas.microsoft.com/office/powerpoint/2010/main" val="3875817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B9A5D1-8478-48DE-B5C8-299B11349748}" type="datetimeFigureOut">
              <a:rPr lang="en-GB" smtClean="0"/>
              <a:t>27/08/2015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C0833E-F1F3-4067-871E-B38ADAB76C5F}" type="slidenum">
              <a:rPr lang="en-GB" smtClean="0"/>
              <a:t>‹#›</a:t>
            </a:fld>
            <a:endParaRPr lang="en-GB"/>
          </a:p>
        </p:txBody>
      </p:sp>
    </p:spTree>
    <p:extLst>
      <p:ext uri="{BB962C8B-B14F-4D97-AF65-F5344CB8AC3E}">
        <p14:creationId xmlns:p14="http://schemas.microsoft.com/office/powerpoint/2010/main" val="254092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B9A5D1-8478-48DE-B5C8-299B11349748}" type="datetimeFigureOut">
              <a:rPr lang="en-GB" smtClean="0"/>
              <a:t>27/08/2015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C0833E-F1F3-4067-871E-B38ADAB76C5F}" type="slidenum">
              <a:rPr lang="en-GB" smtClean="0"/>
              <a:t>‹#›</a:t>
            </a:fld>
            <a:endParaRPr lang="en-GB"/>
          </a:p>
        </p:txBody>
      </p:sp>
    </p:spTree>
    <p:extLst>
      <p:ext uri="{BB962C8B-B14F-4D97-AF65-F5344CB8AC3E}">
        <p14:creationId xmlns:p14="http://schemas.microsoft.com/office/powerpoint/2010/main" val="1533394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B9A5D1-8478-48DE-B5C8-299B11349748}" type="datetimeFigureOut">
              <a:rPr lang="en-GB" smtClean="0"/>
              <a:t>27/08/2015</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C0833E-F1F3-4067-871E-B38ADAB76C5F}" type="slidenum">
              <a:rPr lang="en-GB" smtClean="0"/>
              <a:t>‹#›</a:t>
            </a:fld>
            <a:endParaRPr lang="en-GB"/>
          </a:p>
        </p:txBody>
      </p:sp>
    </p:spTree>
    <p:extLst>
      <p:ext uri="{BB962C8B-B14F-4D97-AF65-F5344CB8AC3E}">
        <p14:creationId xmlns:p14="http://schemas.microsoft.com/office/powerpoint/2010/main" val="129202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http://blog.ways2awake.com/wp-content/uploads/2014/02/Human-Brain.png" TargetMode="External"/><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http://vecto2000.com/wp-content/uploads/2013/01/Design-material-brain-thinking-4-vector-material.jp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http://upload.wikimedia.org/wikipedia/commons/2/22/Wm_james.jpg"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http://upload.wikimedia.org/wikipedia/commons/2/22/Wm_james.jpg"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http://vecto2000.com/wp-content/uploads/2013/01/Design-material-brain-thinking-4-vector-material.jpg" TargetMode="External"/><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7.gif"/></Relationships>
</file>

<file path=ppt/slides/_rels/slide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http://upload.wikimedia.org/wikipedia/commons/2/22/Wm_james.jpg"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http://upload.wikimedia.org/wikipedia/commons/2/22/Wm_james.jpg"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http://upload.wikimedia.org/wikipedia/commons/2/22/Wm_james.jpg"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66380"/>
            <a:ext cx="9144000" cy="2387600"/>
          </a:xfrm>
        </p:spPr>
        <p:txBody>
          <a:bodyPr>
            <a:normAutofit fontScale="90000"/>
          </a:bodyPr>
          <a:lstStyle/>
          <a:p>
            <a:r>
              <a:rPr lang="en-GB" dirty="0" smtClean="0"/>
              <a:t>AS PSYCHOLOGY:</a:t>
            </a:r>
            <a:br>
              <a:rPr lang="en-GB" dirty="0" smtClean="0"/>
            </a:br>
            <a:r>
              <a:rPr lang="en-GB" dirty="0" smtClean="0"/>
              <a:t>Paper 2</a:t>
            </a:r>
            <a:br>
              <a:rPr lang="en-GB" dirty="0" smtClean="0"/>
            </a:br>
            <a:endParaRPr lang="en-GB" dirty="0"/>
          </a:p>
        </p:txBody>
      </p:sp>
      <p:sp>
        <p:nvSpPr>
          <p:cNvPr id="3" name="Subtitle 2"/>
          <p:cNvSpPr>
            <a:spLocks noGrp="1"/>
          </p:cNvSpPr>
          <p:nvPr>
            <p:ph type="subTitle" idx="1"/>
          </p:nvPr>
        </p:nvSpPr>
        <p:spPr>
          <a:xfrm>
            <a:off x="1524000" y="2845484"/>
            <a:ext cx="9144000" cy="1655762"/>
          </a:xfrm>
        </p:spPr>
        <p:txBody>
          <a:bodyPr>
            <a:normAutofit fontScale="62500" lnSpcReduction="20000"/>
          </a:bodyPr>
          <a:lstStyle/>
          <a:p>
            <a:r>
              <a:rPr lang="en-GB" sz="11500" dirty="0" smtClean="0"/>
              <a:t>APPROACHES IN PSYCHOLOGY</a:t>
            </a:r>
          </a:p>
          <a:p>
            <a:endParaRPr lang="en-GB" dirty="0"/>
          </a:p>
        </p:txBody>
      </p:sp>
      <p:pic>
        <p:nvPicPr>
          <p:cNvPr id="1026" name="irc_mi" descr="http://blog.ways2awake.com/wp-content/uploads/2014/02/Human-Brain.pn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30873" y="4546507"/>
            <a:ext cx="2755615" cy="215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3323" y="4546506"/>
            <a:ext cx="3130871" cy="2215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5" name="Group 4"/>
          <p:cNvGrpSpPr>
            <a:grpSpLocks/>
          </p:cNvGrpSpPr>
          <p:nvPr/>
        </p:nvGrpSpPr>
        <p:grpSpPr bwMode="auto">
          <a:xfrm>
            <a:off x="9113481" y="4401630"/>
            <a:ext cx="2777448" cy="2297021"/>
            <a:chOff x="7533" y="7179"/>
            <a:chExt cx="2109" cy="2160"/>
          </a:xfrm>
        </p:grpSpPr>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17" y="8347"/>
              <a:ext cx="1225" cy="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0"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62" y="7179"/>
              <a:ext cx="1180" cy="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33" y="7723"/>
              <a:ext cx="1316" cy="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pic>
        <p:nvPicPr>
          <p:cNvPr id="1032" name="Picture 8" descr="http://vecto2000.com/wp-content/uploads/2013/01/Design-material-brain-thinking-4-vector-material.jpg"/>
          <p:cNvPicPr>
            <a:picLocks noChangeAspect="1" noChangeArrowheads="1"/>
          </p:cNvPicPr>
          <p:nvPr/>
        </p:nvPicPr>
        <p:blipFill>
          <a:blip r:embed="rId8" r:link="rId9">
            <a:extLst>
              <a:ext uri="{28A0092B-C50C-407E-A947-70E740481C1C}">
                <a14:useLocalDpi xmlns:a14="http://schemas.microsoft.com/office/drawing/2010/main" val="0"/>
              </a:ext>
            </a:extLst>
          </a:blip>
          <a:srcRect/>
          <a:stretch>
            <a:fillRect/>
          </a:stretch>
        </p:blipFill>
        <p:spPr bwMode="auto">
          <a:xfrm>
            <a:off x="3034125" y="4546508"/>
            <a:ext cx="2508260" cy="215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1" name="Picture 2" descr="http://vecto2000.com/wp-content/uploads/2013/01/Design-material-brain-thinking-4-vector-material.jpg"/>
          <p:cNvPicPr>
            <a:picLocks noChangeAspect="1" noChangeArrowheads="1"/>
          </p:cNvPicPr>
          <p:nvPr/>
        </p:nvPicPr>
        <p:blipFill>
          <a:blip r:embed="rId8" r:link="rId9">
            <a:extLst>
              <a:ext uri="{28A0092B-C50C-407E-A947-70E740481C1C}">
                <a14:useLocalDpi xmlns:a14="http://schemas.microsoft.com/office/drawing/2010/main" val="0"/>
              </a:ext>
            </a:extLst>
          </a:blip>
          <a:srcRect/>
          <a:stretch>
            <a:fillRect/>
          </a:stretch>
        </p:blipFill>
        <p:spPr bwMode="auto">
          <a:xfrm>
            <a:off x="3010375" y="4410451"/>
            <a:ext cx="2647100" cy="23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82715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05274" y="159856"/>
            <a:ext cx="11148527" cy="1325563"/>
          </a:xfrm>
          <a:ln w="25400">
            <a:noFill/>
          </a:ln>
        </p:spPr>
        <p:txBody>
          <a:bodyPr>
            <a:normAutofit/>
          </a:bodyPr>
          <a:lstStyle/>
          <a:p>
            <a:r>
              <a:rPr lang="en-GB" dirty="0"/>
              <a:t>Origins of psychology: </a:t>
            </a:r>
            <a:br>
              <a:rPr lang="en-GB" dirty="0"/>
            </a:br>
            <a:r>
              <a:rPr lang="en-GB" sz="4000" b="1" dirty="0"/>
              <a:t>The emergence of Psychology as a </a:t>
            </a:r>
            <a:r>
              <a:rPr lang="en-GB" sz="4000" b="1" dirty="0" smtClean="0"/>
              <a:t>Science</a:t>
            </a:r>
            <a:endParaRPr lang="en-GB" sz="4000" dirty="0"/>
          </a:p>
        </p:txBody>
      </p:sp>
      <p:sp>
        <p:nvSpPr>
          <p:cNvPr id="3" name="Content Placeholder 2"/>
          <p:cNvSpPr>
            <a:spLocks noGrp="1"/>
          </p:cNvSpPr>
          <p:nvPr>
            <p:ph idx="1"/>
          </p:nvPr>
        </p:nvSpPr>
        <p:spPr>
          <a:xfrm>
            <a:off x="259710" y="1670180"/>
            <a:ext cx="7863013" cy="4991876"/>
          </a:xfrm>
        </p:spPr>
        <p:txBody>
          <a:bodyPr>
            <a:normAutofit fontScale="85000" lnSpcReduction="10000"/>
          </a:bodyPr>
          <a:lstStyle/>
          <a:p>
            <a:pPr marL="0" indent="0">
              <a:buNone/>
            </a:pPr>
            <a:r>
              <a:rPr lang="en-GB" b="1" dirty="0" smtClean="0"/>
              <a:t>Wilhelm Wundt – Evaluation</a:t>
            </a:r>
          </a:p>
          <a:p>
            <a:pPr algn="just"/>
            <a:r>
              <a:rPr lang="en-GB" dirty="0">
                <a:solidFill>
                  <a:srgbClr val="00B050"/>
                </a:solidFill>
              </a:rPr>
              <a:t>Wundt’s </a:t>
            </a:r>
            <a:r>
              <a:rPr lang="en-GB" dirty="0" smtClean="0">
                <a:solidFill>
                  <a:srgbClr val="00B050"/>
                </a:solidFill>
              </a:rPr>
              <a:t>emphasised controlled </a:t>
            </a:r>
            <a:r>
              <a:rPr lang="en-GB" dirty="0">
                <a:solidFill>
                  <a:srgbClr val="00B050"/>
                </a:solidFill>
              </a:rPr>
              <a:t>investigation into the </a:t>
            </a:r>
            <a:r>
              <a:rPr lang="en-GB" dirty="0" smtClean="0">
                <a:solidFill>
                  <a:srgbClr val="00B050"/>
                </a:solidFill>
              </a:rPr>
              <a:t>mind. He used laboratory </a:t>
            </a:r>
            <a:r>
              <a:rPr lang="en-GB" dirty="0">
                <a:solidFill>
                  <a:srgbClr val="00B050"/>
                </a:solidFill>
              </a:rPr>
              <a:t>settings, standardised instructions and the same </a:t>
            </a:r>
            <a:r>
              <a:rPr lang="en-GB" dirty="0" smtClean="0">
                <a:solidFill>
                  <a:srgbClr val="00B050"/>
                </a:solidFill>
              </a:rPr>
              <a:t>stimulus for each participant. Enabling replication of his research. His influence has helped to make </a:t>
            </a:r>
            <a:r>
              <a:rPr lang="en-GB" dirty="0">
                <a:solidFill>
                  <a:srgbClr val="00B050"/>
                </a:solidFill>
              </a:rPr>
              <a:t>the discipline of Psychology ‘scientific’ in nature. </a:t>
            </a:r>
          </a:p>
          <a:p>
            <a:pPr algn="just"/>
            <a:r>
              <a:rPr lang="en-GB" dirty="0">
                <a:solidFill>
                  <a:srgbClr val="FF0000"/>
                </a:solidFill>
              </a:rPr>
              <a:t>Wundt’s </a:t>
            </a:r>
            <a:r>
              <a:rPr lang="en-GB" b="1" dirty="0">
                <a:solidFill>
                  <a:srgbClr val="FF0000"/>
                </a:solidFill>
              </a:rPr>
              <a:t>introspection</a:t>
            </a:r>
            <a:r>
              <a:rPr lang="en-GB" dirty="0">
                <a:solidFill>
                  <a:srgbClr val="FF0000"/>
                </a:solidFill>
              </a:rPr>
              <a:t> was considered by his critics to be too subjective (based on the individuals’ interpretations). People’s feelings and emotions varied greatly from person to person, which meant it was too difficult to draw general principles on the nature of the mind.  </a:t>
            </a:r>
          </a:p>
          <a:p>
            <a:pPr algn="just"/>
            <a:r>
              <a:rPr lang="en-GB" dirty="0">
                <a:solidFill>
                  <a:srgbClr val="FF0000"/>
                </a:solidFill>
              </a:rPr>
              <a:t>By the very nature of thoughts and feelings they are ‘non-observable’, private experiences. Individuals can experience them, but they cannot be directly observed or measured by a researcher. Critics stated that this made them unscientific. </a:t>
            </a:r>
          </a:p>
          <a:p>
            <a:pPr marL="0" indent="0">
              <a:buNone/>
            </a:pPr>
            <a:endParaRPr lang="en-GB" b="1" dirty="0" smtClean="0"/>
          </a:p>
        </p:txBody>
      </p:sp>
      <p:cxnSp>
        <p:nvCxnSpPr>
          <p:cNvPr id="5" name="Straight Connector 4"/>
          <p:cNvCxnSpPr/>
          <p:nvPr/>
        </p:nvCxnSpPr>
        <p:spPr>
          <a:xfrm>
            <a:off x="205273" y="1427586"/>
            <a:ext cx="11607283"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2050" name="Picture 2" descr="http://upload.wikimedia.org/wikipedia/commons/2/22/Wm_james.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211050" y="1479892"/>
            <a:ext cx="3618591" cy="5146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6535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05274" y="159856"/>
            <a:ext cx="11148527" cy="1325563"/>
          </a:xfrm>
          <a:ln w="25400">
            <a:noFill/>
          </a:ln>
        </p:spPr>
        <p:txBody>
          <a:bodyPr>
            <a:normAutofit/>
          </a:bodyPr>
          <a:lstStyle/>
          <a:p>
            <a:r>
              <a:rPr lang="en-GB" dirty="0"/>
              <a:t>Origins of psychology: </a:t>
            </a:r>
            <a:br>
              <a:rPr lang="en-GB" dirty="0"/>
            </a:br>
            <a:r>
              <a:rPr lang="en-GB" sz="4000" b="1" dirty="0"/>
              <a:t>The emergence of Psychology as a </a:t>
            </a:r>
            <a:r>
              <a:rPr lang="en-GB" sz="4000" b="1" dirty="0" smtClean="0"/>
              <a:t>Science</a:t>
            </a:r>
            <a:endParaRPr lang="en-GB" sz="4000" dirty="0"/>
          </a:p>
        </p:txBody>
      </p:sp>
      <p:sp>
        <p:nvSpPr>
          <p:cNvPr id="3" name="Content Placeholder 2"/>
          <p:cNvSpPr>
            <a:spLocks noGrp="1"/>
          </p:cNvSpPr>
          <p:nvPr>
            <p:ph idx="1"/>
          </p:nvPr>
        </p:nvSpPr>
        <p:spPr>
          <a:xfrm>
            <a:off x="259710" y="1670180"/>
            <a:ext cx="7863013" cy="4991876"/>
          </a:xfrm>
        </p:spPr>
        <p:txBody>
          <a:bodyPr>
            <a:normAutofit/>
          </a:bodyPr>
          <a:lstStyle/>
          <a:p>
            <a:pPr marL="0" indent="0">
              <a:buNone/>
            </a:pPr>
            <a:r>
              <a:rPr lang="en-GB" b="1" dirty="0" smtClean="0"/>
              <a:t>Exam Questions</a:t>
            </a:r>
          </a:p>
          <a:p>
            <a:pPr marL="0" indent="0">
              <a:buNone/>
            </a:pPr>
            <a:r>
              <a:rPr lang="en-GB" dirty="0" smtClean="0"/>
              <a:t>In pairs write an answer to </a:t>
            </a:r>
            <a:r>
              <a:rPr lang="en-GB" b="1" i="1" dirty="0" smtClean="0"/>
              <a:t>one</a:t>
            </a:r>
            <a:r>
              <a:rPr lang="en-GB" dirty="0" smtClean="0"/>
              <a:t> of the following Qs</a:t>
            </a:r>
          </a:p>
          <a:p>
            <a:pPr marL="514350" indent="-514350">
              <a:buAutoNum type="arabicPeriod"/>
            </a:pPr>
            <a:r>
              <a:rPr lang="en-GB" dirty="0" smtClean="0"/>
              <a:t>Explain what in involved in the technique of Introspection (3 marks)</a:t>
            </a:r>
          </a:p>
          <a:p>
            <a:pPr marL="514350" indent="-514350">
              <a:buAutoNum type="arabicPeriod"/>
            </a:pPr>
            <a:r>
              <a:rPr lang="en-GB" dirty="0" smtClean="0"/>
              <a:t>Briefly describe the emergence of Psychology as a Science (4 marks)</a:t>
            </a:r>
          </a:p>
          <a:p>
            <a:pPr marL="514350" indent="-514350">
              <a:buAutoNum type="arabicPeriod"/>
            </a:pPr>
            <a:r>
              <a:rPr lang="en-GB" dirty="0" smtClean="0"/>
              <a:t>Evaluate the contribution made by Wundt to the emergence of Psychology as a separate science discipline (4 marks) </a:t>
            </a:r>
          </a:p>
          <a:p>
            <a:pPr marL="0" indent="0">
              <a:buNone/>
            </a:pPr>
            <a:r>
              <a:rPr lang="en-GB" dirty="0" smtClean="0"/>
              <a:t>Upload your answers to GOL – Student database</a:t>
            </a:r>
          </a:p>
          <a:p>
            <a:pPr marL="514350" indent="-514350">
              <a:buAutoNum type="arabicPeriod"/>
            </a:pPr>
            <a:endParaRPr lang="en-GB" b="1" dirty="0" smtClean="0"/>
          </a:p>
        </p:txBody>
      </p:sp>
      <p:cxnSp>
        <p:nvCxnSpPr>
          <p:cNvPr id="5" name="Straight Connector 4"/>
          <p:cNvCxnSpPr/>
          <p:nvPr/>
        </p:nvCxnSpPr>
        <p:spPr>
          <a:xfrm>
            <a:off x="205273" y="1427586"/>
            <a:ext cx="11607283"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2050" name="Picture 2" descr="http://upload.wikimedia.org/wikipedia/commons/2/22/Wm_james.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211050" y="1479892"/>
            <a:ext cx="3618591" cy="5146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8619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274" y="159856"/>
            <a:ext cx="11986727" cy="1325563"/>
          </a:xfrm>
          <a:ln w="25400">
            <a:noFill/>
          </a:ln>
        </p:spPr>
        <p:txBody>
          <a:bodyPr>
            <a:normAutofit/>
          </a:bodyPr>
          <a:lstStyle/>
          <a:p>
            <a:r>
              <a:rPr lang="en-GB" sz="4800" dirty="0" smtClean="0"/>
              <a:t>Approaches – </a:t>
            </a:r>
            <a:r>
              <a:rPr lang="en-GB" b="1" dirty="0" smtClean="0"/>
              <a:t>Prep task</a:t>
            </a:r>
            <a:endParaRPr lang="en-GB" b="1" dirty="0"/>
          </a:p>
        </p:txBody>
      </p:sp>
      <p:sp>
        <p:nvSpPr>
          <p:cNvPr id="3" name="Content Placeholder 2"/>
          <p:cNvSpPr>
            <a:spLocks noGrp="1"/>
          </p:cNvSpPr>
          <p:nvPr>
            <p:ph idx="1"/>
          </p:nvPr>
        </p:nvSpPr>
        <p:spPr>
          <a:xfrm>
            <a:off x="259711" y="1522585"/>
            <a:ext cx="7019864" cy="5080095"/>
          </a:xfrm>
        </p:spPr>
        <p:txBody>
          <a:bodyPr>
            <a:normAutofit/>
          </a:bodyPr>
          <a:lstStyle/>
          <a:p>
            <a:endParaRPr lang="en-GB" b="1" u="sng" dirty="0" smtClean="0"/>
          </a:p>
          <a:p>
            <a:pPr marL="0" indent="0">
              <a:buNone/>
            </a:pPr>
            <a:endParaRPr lang="en-GB" dirty="0"/>
          </a:p>
          <a:p>
            <a:pPr marL="0" indent="0">
              <a:buNone/>
            </a:pPr>
            <a:endParaRPr lang="en-GB" b="1" dirty="0" smtClean="0"/>
          </a:p>
        </p:txBody>
      </p:sp>
      <p:cxnSp>
        <p:nvCxnSpPr>
          <p:cNvPr id="5" name="Straight Connector 4"/>
          <p:cNvCxnSpPr/>
          <p:nvPr/>
        </p:nvCxnSpPr>
        <p:spPr>
          <a:xfrm>
            <a:off x="205273" y="1427586"/>
            <a:ext cx="11607283"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 name="Content Placeholder 2"/>
          <p:cNvSpPr txBox="1">
            <a:spLocks/>
          </p:cNvSpPr>
          <p:nvPr/>
        </p:nvSpPr>
        <p:spPr>
          <a:xfrm>
            <a:off x="259711" y="1536341"/>
            <a:ext cx="11552844" cy="520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600" dirty="0" smtClean="0"/>
              <a:t>Tutorial 1: Research into Behaviourist Approach</a:t>
            </a:r>
            <a:endParaRPr lang="en-GB" sz="3600" dirty="0" smtClean="0"/>
          </a:p>
          <a:p>
            <a:pPr marL="0" indent="0">
              <a:buNone/>
            </a:pPr>
            <a:endParaRPr lang="en-GB" dirty="0" smtClean="0"/>
          </a:p>
          <a:p>
            <a:pPr marL="0" indent="0">
              <a:buNone/>
            </a:pPr>
            <a:r>
              <a:rPr lang="en-GB" dirty="0"/>
              <a:t>	</a:t>
            </a:r>
            <a:endParaRPr lang="en-GB" sz="9600" dirty="0" smtClean="0"/>
          </a:p>
          <a:p>
            <a:r>
              <a:rPr lang="en-GB" b="1" dirty="0" smtClean="0">
                <a:solidFill>
                  <a:srgbClr val="FF0000"/>
                </a:solidFill>
              </a:rPr>
              <a:t>Upload a copy of your notes and questions onto GOL, also bring a copy to the lesson.</a:t>
            </a:r>
            <a:endParaRPr lang="en-GB" b="1" dirty="0" smtClean="0">
              <a:solidFill>
                <a:srgbClr val="FF0000"/>
              </a:solidFill>
            </a:endParaRPr>
          </a:p>
          <a:p>
            <a:pPr marL="0" indent="0">
              <a:buFont typeface="Arial" panose="020B0604020202020204" pitchFamily="34" charset="0"/>
              <a:buNone/>
            </a:pPr>
            <a:endParaRPr lang="en-GB" dirty="0" smtClean="0"/>
          </a:p>
          <a:p>
            <a:endParaRPr lang="en-GB" b="1" dirty="0" smtClean="0"/>
          </a:p>
        </p:txBody>
      </p:sp>
    </p:spTree>
    <p:extLst>
      <p:ext uri="{BB962C8B-B14F-4D97-AF65-F5344CB8AC3E}">
        <p14:creationId xmlns:p14="http://schemas.microsoft.com/office/powerpoint/2010/main" val="1137828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5273" y="366087"/>
            <a:ext cx="9639371" cy="918994"/>
          </a:xfrm>
        </p:spPr>
        <p:txBody>
          <a:bodyPr>
            <a:normAutofit fontScale="62500" lnSpcReduction="20000"/>
          </a:bodyPr>
          <a:lstStyle/>
          <a:p>
            <a:r>
              <a:rPr lang="en-GB" sz="11500" dirty="0" smtClean="0">
                <a:solidFill>
                  <a:srgbClr val="0070C0"/>
                </a:solidFill>
              </a:rPr>
              <a:t>ORIGINS IN PSYCHOLOGY</a:t>
            </a:r>
          </a:p>
          <a:p>
            <a:endParaRPr lang="en-GB" dirty="0"/>
          </a:p>
        </p:txBody>
      </p:sp>
      <p:pic>
        <p:nvPicPr>
          <p:cNvPr id="1032" name="Picture 8" descr="http://vecto2000.com/wp-content/uploads/2013/01/Design-material-brain-thinking-4-vector-material.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034125" y="4546508"/>
            <a:ext cx="2508260" cy="215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cxnSp>
        <p:nvCxnSpPr>
          <p:cNvPr id="12" name="Straight Connector 11"/>
          <p:cNvCxnSpPr/>
          <p:nvPr/>
        </p:nvCxnSpPr>
        <p:spPr>
          <a:xfrm>
            <a:off x="205273" y="1427586"/>
            <a:ext cx="11607283"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8" name="Picture 2" descr="The History of Psycholog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1329" y="1822908"/>
            <a:ext cx="4395171" cy="4507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7880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Specification says…</a:t>
            </a:r>
            <a:endParaRPr lang="en-GB" b="1" dirty="0">
              <a:solidFill>
                <a:srgbClr val="0070C0"/>
              </a:solidFill>
            </a:endParaRPr>
          </a:p>
        </p:txBody>
      </p:sp>
      <p:sp>
        <p:nvSpPr>
          <p:cNvPr id="3" name="Content Placeholder 2"/>
          <p:cNvSpPr>
            <a:spLocks noGrp="1"/>
          </p:cNvSpPr>
          <p:nvPr>
            <p:ph idx="1"/>
          </p:nvPr>
        </p:nvSpPr>
        <p:spPr/>
        <p:txBody>
          <a:bodyPr>
            <a:normAutofit/>
          </a:bodyPr>
          <a:lstStyle/>
          <a:p>
            <a:r>
              <a:rPr lang="en-GB" sz="3600" dirty="0" smtClean="0"/>
              <a:t>Origins </a:t>
            </a:r>
            <a:r>
              <a:rPr lang="en-GB" sz="3600" dirty="0"/>
              <a:t>of psychology: </a:t>
            </a:r>
            <a:endParaRPr lang="en-GB" sz="3600" dirty="0" smtClean="0"/>
          </a:p>
          <a:p>
            <a:pPr lvl="1"/>
            <a:r>
              <a:rPr lang="en-GB" sz="3200" dirty="0" smtClean="0"/>
              <a:t>Wundt and introspection </a:t>
            </a:r>
          </a:p>
          <a:p>
            <a:pPr lvl="1"/>
            <a:r>
              <a:rPr lang="en-GB" sz="3200" dirty="0" smtClean="0"/>
              <a:t>The </a:t>
            </a:r>
            <a:r>
              <a:rPr lang="en-GB" sz="3200" dirty="0"/>
              <a:t>emergence of psychology as a science.</a:t>
            </a:r>
          </a:p>
          <a:p>
            <a:pPr marL="0" indent="0">
              <a:buNone/>
            </a:pPr>
            <a:endParaRPr lang="en-GB" dirty="0"/>
          </a:p>
        </p:txBody>
      </p:sp>
      <p:pic>
        <p:nvPicPr>
          <p:cNvPr id="4" name="Picture 2" descr="The History of Psycholog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3188" y="130632"/>
            <a:ext cx="2783949" cy="2855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8940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05274" y="159856"/>
            <a:ext cx="11148527" cy="1325563"/>
          </a:xfrm>
          <a:ln w="25400">
            <a:noFill/>
          </a:ln>
        </p:spPr>
        <p:txBody>
          <a:bodyPr>
            <a:normAutofit/>
          </a:bodyPr>
          <a:lstStyle/>
          <a:p>
            <a:r>
              <a:rPr lang="en-GB" dirty="0"/>
              <a:t>Origins of psychology: </a:t>
            </a:r>
            <a:br>
              <a:rPr lang="en-GB" dirty="0"/>
            </a:br>
            <a:r>
              <a:rPr lang="en-GB" sz="4000" b="1" dirty="0"/>
              <a:t>The emergence of Psychology as a </a:t>
            </a:r>
            <a:r>
              <a:rPr lang="en-GB" sz="4000" b="1" dirty="0" smtClean="0"/>
              <a:t>Science</a:t>
            </a:r>
            <a:endParaRPr lang="en-GB" sz="4000" dirty="0"/>
          </a:p>
        </p:txBody>
      </p:sp>
      <p:sp>
        <p:nvSpPr>
          <p:cNvPr id="3" name="Content Placeholder 2"/>
          <p:cNvSpPr>
            <a:spLocks noGrp="1"/>
          </p:cNvSpPr>
          <p:nvPr>
            <p:ph idx="1"/>
          </p:nvPr>
        </p:nvSpPr>
        <p:spPr>
          <a:xfrm>
            <a:off x="259709" y="1558213"/>
            <a:ext cx="10083699" cy="5388852"/>
          </a:xfrm>
        </p:spPr>
        <p:txBody>
          <a:bodyPr>
            <a:normAutofit fontScale="70000" lnSpcReduction="20000"/>
          </a:bodyPr>
          <a:lstStyle/>
          <a:p>
            <a:r>
              <a:rPr lang="en-GB" dirty="0"/>
              <a:t>Psychology spans a period of over 2000 years from the ancient Greeks to the present day</a:t>
            </a:r>
          </a:p>
          <a:p>
            <a:r>
              <a:rPr lang="en-GB" dirty="0"/>
              <a:t>Only in the last 150 years has Psychology emerged as a separate subject with its own </a:t>
            </a:r>
            <a:r>
              <a:rPr lang="en-GB" dirty="0" smtClean="0"/>
              <a:t>methods of </a:t>
            </a:r>
            <a:r>
              <a:rPr lang="en-GB" dirty="0"/>
              <a:t>investigation and questions about the nature of human existence.</a:t>
            </a:r>
          </a:p>
          <a:p>
            <a:r>
              <a:rPr lang="en-GB" b="1" dirty="0"/>
              <a:t>Rene Descartes</a:t>
            </a:r>
            <a:r>
              <a:rPr lang="en-GB" dirty="0"/>
              <a:t> (1596 - 1650</a:t>
            </a:r>
            <a:r>
              <a:rPr lang="en-GB" dirty="0" smtClean="0"/>
              <a:t>)</a:t>
            </a:r>
          </a:p>
          <a:p>
            <a:pPr lvl="1"/>
            <a:r>
              <a:rPr lang="en-GB" dirty="0" smtClean="0"/>
              <a:t>Theory </a:t>
            </a:r>
            <a:r>
              <a:rPr lang="en-GB" dirty="0"/>
              <a:t>of </a:t>
            </a:r>
            <a:r>
              <a:rPr lang="en-GB" b="1" dirty="0"/>
              <a:t>dualism</a:t>
            </a:r>
            <a:r>
              <a:rPr lang="en-GB" dirty="0"/>
              <a:t>, he made a distinction between </a:t>
            </a:r>
          </a:p>
          <a:p>
            <a:pPr lvl="2"/>
            <a:r>
              <a:rPr lang="en-GB" dirty="0"/>
              <a:t>the mind - thinking, knowing and remembering </a:t>
            </a:r>
            <a:r>
              <a:rPr lang="en-GB" dirty="0" smtClean="0"/>
              <a:t>and</a:t>
            </a:r>
            <a:endParaRPr lang="en-GB" dirty="0"/>
          </a:p>
          <a:p>
            <a:pPr lvl="2"/>
            <a:r>
              <a:rPr lang="en-GB" dirty="0" smtClean="0"/>
              <a:t>the </a:t>
            </a:r>
            <a:r>
              <a:rPr lang="en-GB" dirty="0"/>
              <a:t>body - the physiological processes.</a:t>
            </a:r>
          </a:p>
          <a:p>
            <a:r>
              <a:rPr lang="en-GB" b="1" dirty="0"/>
              <a:t>John Locke</a:t>
            </a:r>
            <a:r>
              <a:rPr lang="en-GB" dirty="0"/>
              <a:t> </a:t>
            </a:r>
            <a:r>
              <a:rPr lang="en-GB" dirty="0" smtClean="0"/>
              <a:t>founded the  </a:t>
            </a:r>
            <a:r>
              <a:rPr lang="en-GB" b="1" dirty="0" smtClean="0"/>
              <a:t>Empiricist </a:t>
            </a:r>
            <a:r>
              <a:rPr lang="en-GB" b="1" dirty="0"/>
              <a:t>Movement</a:t>
            </a:r>
            <a:r>
              <a:rPr lang="en-GB" dirty="0"/>
              <a:t> </a:t>
            </a:r>
            <a:endParaRPr lang="en-GB" dirty="0" smtClean="0"/>
          </a:p>
          <a:p>
            <a:pPr lvl="1"/>
            <a:r>
              <a:rPr lang="en-GB" dirty="0" smtClean="0"/>
              <a:t>Rejected philosophical debate on  the </a:t>
            </a:r>
            <a:r>
              <a:rPr lang="en-GB" dirty="0"/>
              <a:t>nature of human </a:t>
            </a:r>
            <a:r>
              <a:rPr lang="en-GB" dirty="0" smtClean="0"/>
              <a:t>existence – Instead advocated systematic </a:t>
            </a:r>
            <a:r>
              <a:rPr lang="en-GB" dirty="0"/>
              <a:t>and objective observation of human behaviour</a:t>
            </a:r>
          </a:p>
          <a:p>
            <a:r>
              <a:rPr lang="en-GB" b="1" dirty="0"/>
              <a:t>Helmholtz</a:t>
            </a:r>
            <a:r>
              <a:rPr lang="en-GB" dirty="0"/>
              <a:t> and </a:t>
            </a:r>
            <a:r>
              <a:rPr lang="en-GB" b="1" dirty="0"/>
              <a:t>Fechner</a:t>
            </a:r>
            <a:r>
              <a:rPr lang="en-GB" dirty="0"/>
              <a:t> </a:t>
            </a:r>
            <a:r>
              <a:rPr lang="en-GB" dirty="0" smtClean="0"/>
              <a:t> </a:t>
            </a:r>
          </a:p>
          <a:p>
            <a:pPr lvl="1"/>
            <a:r>
              <a:rPr lang="en-GB" dirty="0" smtClean="0"/>
              <a:t>Investigated the nature </a:t>
            </a:r>
            <a:r>
              <a:rPr lang="en-GB" dirty="0"/>
              <a:t>of visual perception </a:t>
            </a:r>
          </a:p>
          <a:p>
            <a:r>
              <a:rPr lang="en-GB" b="1" dirty="0" smtClean="0"/>
              <a:t>Early </a:t>
            </a:r>
            <a:r>
              <a:rPr lang="en-GB" b="1" dirty="0"/>
              <a:t>1800s</a:t>
            </a:r>
          </a:p>
          <a:p>
            <a:pPr lvl="1"/>
            <a:r>
              <a:rPr lang="en-GB" dirty="0" smtClean="0"/>
              <a:t>Physicists were investigating the </a:t>
            </a:r>
            <a:r>
              <a:rPr lang="en-GB" dirty="0"/>
              <a:t>structure and function of the nervous </a:t>
            </a:r>
            <a:r>
              <a:rPr lang="en-GB" dirty="0" smtClean="0"/>
              <a:t>system </a:t>
            </a:r>
            <a:endParaRPr lang="en-GB" dirty="0"/>
          </a:p>
          <a:p>
            <a:r>
              <a:rPr lang="en-GB" b="1" dirty="0" smtClean="0"/>
              <a:t>1879</a:t>
            </a:r>
          </a:p>
          <a:p>
            <a:pPr lvl="1"/>
            <a:r>
              <a:rPr lang="en-GB" dirty="0" smtClean="0"/>
              <a:t>Wilhelm Wundt established the first </a:t>
            </a:r>
            <a:r>
              <a:rPr lang="en-GB" dirty="0"/>
              <a:t>psychological laboratory was founded in </a:t>
            </a:r>
            <a:r>
              <a:rPr lang="en-GB" dirty="0" smtClean="0"/>
              <a:t>Leipzig, Germany</a:t>
            </a:r>
            <a:endParaRPr lang="en-GB" dirty="0"/>
          </a:p>
          <a:p>
            <a:r>
              <a:rPr lang="en-GB" b="1" dirty="0" smtClean="0"/>
              <a:t>Since then…and until present day</a:t>
            </a:r>
            <a:endParaRPr lang="en-GB" b="1" dirty="0"/>
          </a:p>
          <a:p>
            <a:pPr lvl="1"/>
            <a:r>
              <a:rPr lang="en-GB" dirty="0" smtClean="0"/>
              <a:t>Psychologists </a:t>
            </a:r>
            <a:r>
              <a:rPr lang="en-GB" dirty="0"/>
              <a:t>have studied behaviour from many different approaches</a:t>
            </a:r>
          </a:p>
        </p:txBody>
      </p:sp>
      <p:cxnSp>
        <p:nvCxnSpPr>
          <p:cNvPr id="5" name="Straight Connector 4"/>
          <p:cNvCxnSpPr/>
          <p:nvPr/>
        </p:nvCxnSpPr>
        <p:spPr>
          <a:xfrm>
            <a:off x="205273" y="1427586"/>
            <a:ext cx="11607283"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026" name="Picture 2" descr="The History of Psycholog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96185" y="95007"/>
            <a:ext cx="2095817" cy="2149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6782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05274" y="159856"/>
            <a:ext cx="11148527" cy="1325563"/>
          </a:xfrm>
          <a:ln w="25400">
            <a:noFill/>
          </a:ln>
        </p:spPr>
        <p:txBody>
          <a:bodyPr>
            <a:normAutofit/>
          </a:bodyPr>
          <a:lstStyle/>
          <a:p>
            <a:r>
              <a:rPr lang="en-GB" dirty="0"/>
              <a:t>Origins of psychology: </a:t>
            </a:r>
            <a:br>
              <a:rPr lang="en-GB" dirty="0"/>
            </a:br>
            <a:r>
              <a:rPr lang="en-GB" sz="4000" b="1" dirty="0"/>
              <a:t>The emergence of Psychology as a </a:t>
            </a:r>
            <a:r>
              <a:rPr lang="en-GB" sz="4000" b="1" dirty="0" smtClean="0"/>
              <a:t>Science</a:t>
            </a:r>
            <a:endParaRPr lang="en-GB" sz="4000" dirty="0"/>
          </a:p>
        </p:txBody>
      </p:sp>
      <p:sp>
        <p:nvSpPr>
          <p:cNvPr id="3" name="Content Placeholder 2"/>
          <p:cNvSpPr>
            <a:spLocks noGrp="1"/>
          </p:cNvSpPr>
          <p:nvPr>
            <p:ph idx="1"/>
          </p:nvPr>
        </p:nvSpPr>
        <p:spPr>
          <a:xfrm>
            <a:off x="259709" y="1670180"/>
            <a:ext cx="11310251" cy="4991876"/>
          </a:xfrm>
        </p:spPr>
        <p:txBody>
          <a:bodyPr>
            <a:normAutofit fontScale="92500" lnSpcReduction="20000"/>
          </a:bodyPr>
          <a:lstStyle/>
          <a:p>
            <a:r>
              <a:rPr lang="en-GB" dirty="0" smtClean="0"/>
              <a:t>In small groups you will be asked to research a key person or                                  movement in psychology to feedback to the class </a:t>
            </a:r>
          </a:p>
          <a:p>
            <a:r>
              <a:rPr lang="en-GB" dirty="0" smtClean="0"/>
              <a:t>You will need to provide details on :</a:t>
            </a:r>
          </a:p>
          <a:p>
            <a:pPr lvl="1"/>
            <a:r>
              <a:rPr lang="en-GB" dirty="0" smtClean="0"/>
              <a:t>Who they are/name of the movement</a:t>
            </a:r>
          </a:p>
          <a:p>
            <a:pPr lvl="1"/>
            <a:r>
              <a:rPr lang="en-GB" dirty="0" smtClean="0"/>
              <a:t>When the person was working/movement emerged</a:t>
            </a:r>
          </a:p>
          <a:p>
            <a:pPr lvl="1"/>
            <a:r>
              <a:rPr lang="en-GB" dirty="0" smtClean="0"/>
              <a:t>Key ideas/assumptions of the person/movement  (N.B. </a:t>
            </a:r>
            <a:r>
              <a:rPr lang="en-GB" b="1" dirty="0" smtClean="0">
                <a:solidFill>
                  <a:srgbClr val="FF0000"/>
                </a:solidFill>
              </a:rPr>
              <a:t>do not make this overly detailed </a:t>
            </a:r>
            <a:r>
              <a:rPr lang="en-GB" dirty="0" smtClean="0"/>
              <a:t>– it should be perhaps 3 or 4 bullet points of their key ideas/assumptions)</a:t>
            </a:r>
          </a:p>
          <a:p>
            <a:pPr lvl="1"/>
            <a:r>
              <a:rPr lang="en-GB" dirty="0" smtClean="0"/>
              <a:t>You will also need to find an image (expand to A4 size) of the person/representation of the movement. </a:t>
            </a:r>
          </a:p>
          <a:p>
            <a:r>
              <a:rPr lang="en-GB" dirty="0" smtClean="0"/>
              <a:t>You can use reputable sites on the internet or AS textbooks as your sources of information.</a:t>
            </a:r>
          </a:p>
          <a:p>
            <a:r>
              <a:rPr lang="en-GB" dirty="0" smtClean="0"/>
              <a:t>You will be feeding back the details of your person/movement onto the timeline of the History of Psychology.</a:t>
            </a:r>
          </a:p>
          <a:p>
            <a:r>
              <a:rPr lang="en-GB" dirty="0" smtClean="0"/>
              <a:t>You have 20 minutes to complete your research.</a:t>
            </a:r>
          </a:p>
        </p:txBody>
      </p:sp>
      <p:cxnSp>
        <p:nvCxnSpPr>
          <p:cNvPr id="5" name="Straight Connector 4"/>
          <p:cNvCxnSpPr/>
          <p:nvPr/>
        </p:nvCxnSpPr>
        <p:spPr>
          <a:xfrm>
            <a:off x="205273" y="1427586"/>
            <a:ext cx="11607283"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026" name="Picture 2" descr="The History of Psycholog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3188" y="130632"/>
            <a:ext cx="2783949" cy="2855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9747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05274" y="159856"/>
            <a:ext cx="11148527" cy="1325563"/>
          </a:xfrm>
          <a:ln w="25400">
            <a:noFill/>
          </a:ln>
        </p:spPr>
        <p:txBody>
          <a:bodyPr>
            <a:normAutofit/>
          </a:bodyPr>
          <a:lstStyle/>
          <a:p>
            <a:r>
              <a:rPr lang="en-GB" dirty="0"/>
              <a:t>Origins of psychology: </a:t>
            </a:r>
            <a:br>
              <a:rPr lang="en-GB" dirty="0"/>
            </a:br>
            <a:r>
              <a:rPr lang="en-GB" sz="4000" b="1" dirty="0"/>
              <a:t>The emergence of Psychology as a </a:t>
            </a:r>
            <a:r>
              <a:rPr lang="en-GB" sz="4000" b="1" dirty="0" smtClean="0"/>
              <a:t>Science</a:t>
            </a:r>
            <a:endParaRPr lang="en-GB" sz="4000" dirty="0"/>
          </a:p>
        </p:txBody>
      </p:sp>
      <p:sp>
        <p:nvSpPr>
          <p:cNvPr id="3" name="Content Placeholder 2"/>
          <p:cNvSpPr>
            <a:spLocks noGrp="1"/>
          </p:cNvSpPr>
          <p:nvPr>
            <p:ph idx="1"/>
          </p:nvPr>
        </p:nvSpPr>
        <p:spPr>
          <a:xfrm>
            <a:off x="259709" y="1670180"/>
            <a:ext cx="11310251" cy="4991876"/>
          </a:xfrm>
        </p:spPr>
        <p:txBody>
          <a:bodyPr>
            <a:normAutofit/>
          </a:bodyPr>
          <a:lstStyle/>
          <a:p>
            <a:pPr marL="457200" lvl="1" indent="0">
              <a:buNone/>
            </a:pPr>
            <a:r>
              <a:rPr lang="en-GB" dirty="0" smtClean="0"/>
              <a:t>People/movements to research</a:t>
            </a:r>
          </a:p>
          <a:p>
            <a:pPr lvl="1"/>
            <a:r>
              <a:rPr lang="en-GB" dirty="0" smtClean="0"/>
              <a:t>Rene </a:t>
            </a:r>
            <a:r>
              <a:rPr lang="en-GB" dirty="0"/>
              <a:t>Descartes</a:t>
            </a:r>
          </a:p>
          <a:p>
            <a:pPr lvl="1"/>
            <a:r>
              <a:rPr lang="en-GB" dirty="0"/>
              <a:t>Wilhelm Wundt (1875)</a:t>
            </a:r>
          </a:p>
          <a:p>
            <a:pPr lvl="1"/>
            <a:r>
              <a:rPr lang="en-GB" dirty="0"/>
              <a:t>Sigmund Freud &amp; Psychodynamic Approach (1896)</a:t>
            </a:r>
          </a:p>
          <a:p>
            <a:pPr lvl="1"/>
            <a:r>
              <a:rPr lang="en-GB" dirty="0"/>
              <a:t>John Watson &amp; Behaviourist Approach</a:t>
            </a:r>
          </a:p>
          <a:p>
            <a:pPr lvl="1"/>
            <a:r>
              <a:rPr lang="en-GB" dirty="0"/>
              <a:t>Humanistic Approach</a:t>
            </a:r>
          </a:p>
          <a:p>
            <a:pPr lvl="1"/>
            <a:r>
              <a:rPr lang="en-GB" dirty="0"/>
              <a:t>Cognitive Approach</a:t>
            </a:r>
          </a:p>
          <a:p>
            <a:pPr lvl="1"/>
            <a:r>
              <a:rPr lang="en-GB" dirty="0"/>
              <a:t>Social Learning Theory</a:t>
            </a:r>
          </a:p>
          <a:p>
            <a:pPr lvl="1"/>
            <a:r>
              <a:rPr lang="en-GB" dirty="0"/>
              <a:t>Biological Approach</a:t>
            </a:r>
          </a:p>
          <a:p>
            <a:pPr lvl="1"/>
            <a:r>
              <a:rPr lang="en-GB" dirty="0"/>
              <a:t>Cognitive Neuroscience</a:t>
            </a:r>
          </a:p>
          <a:p>
            <a:pPr marL="0" indent="0">
              <a:buNone/>
            </a:pPr>
            <a:endParaRPr lang="en-GB" dirty="0" smtClean="0"/>
          </a:p>
        </p:txBody>
      </p:sp>
      <p:cxnSp>
        <p:nvCxnSpPr>
          <p:cNvPr id="5" name="Straight Connector 4"/>
          <p:cNvCxnSpPr/>
          <p:nvPr/>
        </p:nvCxnSpPr>
        <p:spPr>
          <a:xfrm>
            <a:off x="205273" y="1427586"/>
            <a:ext cx="11607283"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026" name="Picture 2" descr="The History of Psycholog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3188" y="130632"/>
            <a:ext cx="2783949" cy="2855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5918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05274" y="159856"/>
            <a:ext cx="11148527" cy="1325563"/>
          </a:xfrm>
          <a:ln w="25400">
            <a:noFill/>
          </a:ln>
        </p:spPr>
        <p:txBody>
          <a:bodyPr>
            <a:normAutofit/>
          </a:bodyPr>
          <a:lstStyle/>
          <a:p>
            <a:r>
              <a:rPr lang="en-GB" dirty="0"/>
              <a:t>Origins of psychology: </a:t>
            </a:r>
            <a:br>
              <a:rPr lang="en-GB" dirty="0"/>
            </a:br>
            <a:r>
              <a:rPr lang="en-GB" sz="4000" b="1" dirty="0"/>
              <a:t>The emergence of Psychology as a </a:t>
            </a:r>
            <a:r>
              <a:rPr lang="en-GB" sz="4000" b="1" dirty="0" smtClean="0"/>
              <a:t>Science</a:t>
            </a:r>
            <a:endParaRPr lang="en-GB" sz="4000" dirty="0"/>
          </a:p>
        </p:txBody>
      </p:sp>
      <p:sp>
        <p:nvSpPr>
          <p:cNvPr id="3" name="Content Placeholder 2"/>
          <p:cNvSpPr>
            <a:spLocks noGrp="1"/>
          </p:cNvSpPr>
          <p:nvPr>
            <p:ph idx="1"/>
          </p:nvPr>
        </p:nvSpPr>
        <p:spPr>
          <a:xfrm>
            <a:off x="259710" y="1670180"/>
            <a:ext cx="7863013" cy="4991876"/>
          </a:xfrm>
        </p:spPr>
        <p:txBody>
          <a:bodyPr>
            <a:normAutofit/>
          </a:bodyPr>
          <a:lstStyle/>
          <a:p>
            <a:r>
              <a:rPr lang="en-GB" b="1" dirty="0" smtClean="0"/>
              <a:t>Wilhelm Wundt </a:t>
            </a:r>
          </a:p>
          <a:p>
            <a:pPr lvl="1"/>
            <a:r>
              <a:rPr lang="en-GB" altLang="en-US" dirty="0" smtClean="0"/>
              <a:t>Established </a:t>
            </a:r>
            <a:r>
              <a:rPr lang="en-GB" altLang="en-US" dirty="0"/>
              <a:t>psychology as a separate science from the discipline of philosophy. Wundt founded the first psychology laboratory in </a:t>
            </a:r>
            <a:r>
              <a:rPr lang="en-GB" altLang="en-US" dirty="0" smtClean="0"/>
              <a:t>1879</a:t>
            </a:r>
          </a:p>
          <a:p>
            <a:pPr lvl="1"/>
            <a:r>
              <a:rPr lang="en-GB" dirty="0" smtClean="0"/>
              <a:t>Wundt </a:t>
            </a:r>
            <a:r>
              <a:rPr lang="en-GB" dirty="0"/>
              <a:t>concentrated on three areas of mental functioning; thoughts, images and feelings. These are the basic areas studied today in cognitive psychology.  This means that the study of perceptual processes can be traced back to Wundt.  Wundt’s work stimulated interest in cognitive psychology</a:t>
            </a:r>
            <a:r>
              <a:rPr lang="en-GB" dirty="0" smtClean="0"/>
              <a:t>.</a:t>
            </a:r>
          </a:p>
          <a:p>
            <a:pPr lvl="1"/>
            <a:r>
              <a:rPr lang="en-GB" altLang="en-US" dirty="0" smtClean="0"/>
              <a:t>He </a:t>
            </a:r>
            <a:r>
              <a:rPr lang="en-GB" altLang="en-US" dirty="0"/>
              <a:t>developed the technique of </a:t>
            </a:r>
            <a:r>
              <a:rPr lang="en-GB" altLang="en-US" b="1" dirty="0"/>
              <a:t>introspection</a:t>
            </a:r>
            <a:r>
              <a:rPr lang="en-GB" altLang="en-US" dirty="0"/>
              <a:t> to study </a:t>
            </a:r>
            <a:r>
              <a:rPr lang="en-GB" altLang="en-US" dirty="0" smtClean="0"/>
              <a:t>experiences </a:t>
            </a:r>
            <a:r>
              <a:rPr lang="en-GB" altLang="en-US" dirty="0"/>
              <a:t>objectively. Introspection is the study of analytic (i.e. investigative) self reflection. </a:t>
            </a:r>
            <a:endParaRPr lang="en-US" altLang="en-US" dirty="0"/>
          </a:p>
        </p:txBody>
      </p:sp>
      <p:cxnSp>
        <p:nvCxnSpPr>
          <p:cNvPr id="5" name="Straight Connector 4"/>
          <p:cNvCxnSpPr/>
          <p:nvPr/>
        </p:nvCxnSpPr>
        <p:spPr>
          <a:xfrm>
            <a:off x="205273" y="1427586"/>
            <a:ext cx="11607283"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2050" name="Picture 2" descr="http://upload.wikimedia.org/wikipedia/commons/2/22/Wm_james.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211050" y="1479892"/>
            <a:ext cx="3618591" cy="5146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5236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05274" y="159856"/>
            <a:ext cx="11148527" cy="1325563"/>
          </a:xfrm>
          <a:ln w="25400">
            <a:noFill/>
          </a:ln>
        </p:spPr>
        <p:txBody>
          <a:bodyPr>
            <a:normAutofit/>
          </a:bodyPr>
          <a:lstStyle/>
          <a:p>
            <a:r>
              <a:rPr lang="en-GB" dirty="0"/>
              <a:t>Origins of psychology: </a:t>
            </a:r>
            <a:br>
              <a:rPr lang="en-GB" dirty="0"/>
            </a:br>
            <a:r>
              <a:rPr lang="en-GB" sz="4000" b="1" dirty="0"/>
              <a:t>The emergence of Psychology as a </a:t>
            </a:r>
            <a:r>
              <a:rPr lang="en-GB" sz="4000" b="1" dirty="0" smtClean="0"/>
              <a:t>Science</a:t>
            </a:r>
            <a:endParaRPr lang="en-GB" sz="4000" dirty="0"/>
          </a:p>
        </p:txBody>
      </p:sp>
      <p:sp>
        <p:nvSpPr>
          <p:cNvPr id="3" name="Content Placeholder 2"/>
          <p:cNvSpPr>
            <a:spLocks noGrp="1"/>
          </p:cNvSpPr>
          <p:nvPr>
            <p:ph idx="1"/>
          </p:nvPr>
        </p:nvSpPr>
        <p:spPr>
          <a:xfrm>
            <a:off x="259710" y="1670180"/>
            <a:ext cx="7863013" cy="4991876"/>
          </a:xfrm>
        </p:spPr>
        <p:txBody>
          <a:bodyPr>
            <a:normAutofit fontScale="40000" lnSpcReduction="20000"/>
          </a:bodyPr>
          <a:lstStyle/>
          <a:p>
            <a:pPr marL="0" indent="0">
              <a:buNone/>
            </a:pPr>
            <a:r>
              <a:rPr lang="en-US" altLang="en-US" sz="7000" b="1" dirty="0" smtClean="0">
                <a:solidFill>
                  <a:srgbClr val="7030A0"/>
                </a:solidFill>
              </a:rPr>
              <a:t>Introspection Activity</a:t>
            </a:r>
          </a:p>
          <a:p>
            <a:r>
              <a:rPr lang="en-US" altLang="en-US" sz="6000" dirty="0" smtClean="0"/>
              <a:t>You will each be given a stimulus</a:t>
            </a:r>
          </a:p>
          <a:p>
            <a:r>
              <a:rPr lang="en-US" altLang="en-US" sz="6000" dirty="0" smtClean="0"/>
              <a:t>You need to write down your self-reflections in relation to this stimulus – please do not confer with others during your reflection. </a:t>
            </a:r>
          </a:p>
          <a:p>
            <a:r>
              <a:rPr lang="en-US" altLang="en-US" sz="6000" dirty="0"/>
              <a:t>Y</a:t>
            </a:r>
            <a:r>
              <a:rPr lang="en-US" altLang="en-US" sz="6000" dirty="0" smtClean="0"/>
              <a:t>ou will not </a:t>
            </a:r>
            <a:r>
              <a:rPr lang="en-US" altLang="en-US" sz="6000" i="1" dirty="0" smtClean="0"/>
              <a:t>have</a:t>
            </a:r>
            <a:r>
              <a:rPr lang="en-US" altLang="en-US" sz="6000" dirty="0" smtClean="0"/>
              <a:t> to share them if you don’t want to, but please be honest in what you write. </a:t>
            </a:r>
          </a:p>
          <a:p>
            <a:r>
              <a:rPr lang="en-US" altLang="en-US" sz="6000" dirty="0" smtClean="0"/>
              <a:t>Your reflections might make reference to some or all of the following:</a:t>
            </a:r>
          </a:p>
          <a:p>
            <a:pPr lvl="1"/>
            <a:r>
              <a:rPr lang="en-US" altLang="en-US" sz="5000" dirty="0" smtClean="0"/>
              <a:t>What feelings have you experienced since receiving the stimulus?</a:t>
            </a:r>
          </a:p>
          <a:p>
            <a:pPr lvl="1"/>
            <a:r>
              <a:rPr lang="en-US" altLang="en-US" sz="5000" dirty="0" smtClean="0"/>
              <a:t>What thoughts have you had </a:t>
            </a:r>
            <a:r>
              <a:rPr lang="en-US" altLang="en-US" sz="5000" dirty="0"/>
              <a:t>since receiving the </a:t>
            </a:r>
            <a:r>
              <a:rPr lang="en-US" altLang="en-US" sz="5000" dirty="0" smtClean="0"/>
              <a:t>stimulus?</a:t>
            </a:r>
          </a:p>
          <a:p>
            <a:pPr lvl="1"/>
            <a:r>
              <a:rPr lang="en-US" altLang="en-US" sz="5000" dirty="0" smtClean="0"/>
              <a:t>What sensations (e.g. emotional; sensory </a:t>
            </a:r>
            <a:r>
              <a:rPr lang="en-US" altLang="en-US" sz="5000" dirty="0" err="1" smtClean="0"/>
              <a:t>etc</a:t>
            </a:r>
            <a:r>
              <a:rPr lang="en-US" altLang="en-US" sz="5000" dirty="0" smtClean="0"/>
              <a:t>) have you experienced since receiving the stimulus?</a:t>
            </a:r>
            <a:r>
              <a:rPr lang="en-US" altLang="en-US" dirty="0" smtClean="0"/>
              <a:t> </a:t>
            </a:r>
            <a:endParaRPr lang="en-US" altLang="en-US" dirty="0"/>
          </a:p>
        </p:txBody>
      </p:sp>
      <p:cxnSp>
        <p:nvCxnSpPr>
          <p:cNvPr id="5" name="Straight Connector 4"/>
          <p:cNvCxnSpPr/>
          <p:nvPr/>
        </p:nvCxnSpPr>
        <p:spPr>
          <a:xfrm>
            <a:off x="205273" y="1427586"/>
            <a:ext cx="11607283"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2050" name="Picture 2" descr="http://upload.wikimedia.org/wikipedia/commons/2/22/Wm_james.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211050" y="1479892"/>
            <a:ext cx="3618591" cy="5146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05274" y="159856"/>
            <a:ext cx="11148527" cy="1325563"/>
          </a:xfrm>
          <a:ln w="25400">
            <a:noFill/>
          </a:ln>
        </p:spPr>
        <p:txBody>
          <a:bodyPr>
            <a:normAutofit/>
          </a:bodyPr>
          <a:lstStyle/>
          <a:p>
            <a:r>
              <a:rPr lang="en-GB" dirty="0"/>
              <a:t>Origins of psychology: </a:t>
            </a:r>
            <a:br>
              <a:rPr lang="en-GB" dirty="0"/>
            </a:br>
            <a:r>
              <a:rPr lang="en-GB" sz="4000" b="1" dirty="0"/>
              <a:t>The emergence of Psychology as a </a:t>
            </a:r>
            <a:r>
              <a:rPr lang="en-GB" sz="4000" b="1" dirty="0" smtClean="0"/>
              <a:t>Science</a:t>
            </a:r>
            <a:endParaRPr lang="en-GB" sz="4000" dirty="0"/>
          </a:p>
        </p:txBody>
      </p:sp>
      <p:sp>
        <p:nvSpPr>
          <p:cNvPr id="3" name="Content Placeholder 2"/>
          <p:cNvSpPr>
            <a:spLocks noGrp="1"/>
          </p:cNvSpPr>
          <p:nvPr>
            <p:ph idx="1"/>
          </p:nvPr>
        </p:nvSpPr>
        <p:spPr>
          <a:xfrm>
            <a:off x="259710" y="1670180"/>
            <a:ext cx="7863013" cy="4991876"/>
          </a:xfrm>
        </p:spPr>
        <p:txBody>
          <a:bodyPr>
            <a:normAutofit lnSpcReduction="10000"/>
          </a:bodyPr>
          <a:lstStyle/>
          <a:p>
            <a:pPr marL="0" indent="0">
              <a:buNone/>
            </a:pPr>
            <a:r>
              <a:rPr lang="en-GB" b="1" dirty="0" smtClean="0"/>
              <a:t>Wilhelm Wundt </a:t>
            </a:r>
          </a:p>
          <a:p>
            <a:r>
              <a:rPr lang="en-US" altLang="en-US" b="1" dirty="0"/>
              <a:t>Introspection</a:t>
            </a:r>
            <a:r>
              <a:rPr lang="en-US" altLang="en-US" dirty="0"/>
              <a:t> </a:t>
            </a:r>
          </a:p>
          <a:p>
            <a:pPr lvl="1"/>
            <a:r>
              <a:rPr lang="en-US" altLang="en-US" dirty="0"/>
              <a:t>This is the self-observation and reporting of conscious inner thoughts, desires and sensations. </a:t>
            </a:r>
            <a:endParaRPr lang="en-US" altLang="en-US" dirty="0" smtClean="0"/>
          </a:p>
          <a:p>
            <a:pPr lvl="1"/>
            <a:r>
              <a:rPr lang="en-US" altLang="en-US" dirty="0" smtClean="0"/>
              <a:t>It </a:t>
            </a:r>
            <a:r>
              <a:rPr lang="en-US" altLang="en-US" dirty="0"/>
              <a:t>is a </a:t>
            </a:r>
            <a:r>
              <a:rPr lang="en-US" altLang="en-US" dirty="0" smtClean="0"/>
              <a:t>conscious, </a:t>
            </a:r>
            <a:r>
              <a:rPr lang="en-US" altLang="en-US" dirty="0"/>
              <a:t>mental and usually purposive process relying on thinking, reasoning, and examining one's own thoughts </a:t>
            </a:r>
            <a:r>
              <a:rPr lang="en-US" altLang="en-US" dirty="0" smtClean="0"/>
              <a:t>, feelings</a:t>
            </a:r>
            <a:r>
              <a:rPr lang="en-US" altLang="en-US" dirty="0"/>
              <a:t>, and, in more spiritual cases, one's soul </a:t>
            </a:r>
            <a:endParaRPr lang="en-US" altLang="en-US" dirty="0" smtClean="0"/>
          </a:p>
          <a:p>
            <a:pPr lvl="1"/>
            <a:r>
              <a:rPr lang="en-GB" dirty="0" smtClean="0"/>
              <a:t>Wundt trained his students in </a:t>
            </a:r>
            <a:r>
              <a:rPr lang="en-GB" b="1" dirty="0" smtClean="0"/>
              <a:t>introspection</a:t>
            </a:r>
            <a:r>
              <a:rPr lang="en-GB" dirty="0" smtClean="0"/>
              <a:t>. They were then given a </a:t>
            </a:r>
            <a:r>
              <a:rPr lang="en-GB" dirty="0"/>
              <a:t>stimulus </a:t>
            </a:r>
            <a:r>
              <a:rPr lang="en-GB" dirty="0" smtClean="0"/>
              <a:t>(such </a:t>
            </a:r>
            <a:r>
              <a:rPr lang="en-GB" dirty="0"/>
              <a:t>as a ticking </a:t>
            </a:r>
            <a:r>
              <a:rPr lang="en-GB" dirty="0" smtClean="0"/>
              <a:t>metronome) </a:t>
            </a:r>
            <a:r>
              <a:rPr lang="en-GB" dirty="0"/>
              <a:t>and would reflect on the experience. They would report what the stimulus made them think and feel. The same stimulus, physical surroundings and instructions were given to each person.</a:t>
            </a:r>
            <a:endParaRPr lang="en-US" altLang="en-US" dirty="0"/>
          </a:p>
        </p:txBody>
      </p:sp>
      <p:cxnSp>
        <p:nvCxnSpPr>
          <p:cNvPr id="5" name="Straight Connector 4"/>
          <p:cNvCxnSpPr/>
          <p:nvPr/>
        </p:nvCxnSpPr>
        <p:spPr>
          <a:xfrm>
            <a:off x="205273" y="1427586"/>
            <a:ext cx="11607283"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2050" name="Picture 2" descr="http://upload.wikimedia.org/wikipedia/commons/2/22/Wm_james.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211050" y="1479892"/>
            <a:ext cx="3618591" cy="5146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818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5233BE9C285BD544A578BDAD1FA510DC" ma:contentTypeVersion="1" ma:contentTypeDescription="Create a new PowerPoint document" ma:contentTypeScope="" ma:versionID="1da34c2df48e7fcde6ae4e9a6c2e3ea8">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3C1534-D5DA-4010-82F1-77DF49F005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08EDFF7-6C1B-4BF0-9677-3887F0D61415}">
  <ds:schemaRefs>
    <ds:schemaRef ds:uri="http://schemas.microsoft.com/office/2006/metadata/properties"/>
    <ds:schemaRef ds:uri="http://schemas.openxmlformats.org/package/2006/metadata/core-properties"/>
    <ds:schemaRef ds:uri="http://purl.org/dc/terms/"/>
    <ds:schemaRef ds:uri="http://schemas.microsoft.com/office/2006/documentManagement/types"/>
    <ds:schemaRef ds:uri="http://purl.org/dc/elements/1.1/"/>
    <ds:schemaRef ds:uri="http://www.w3.org/XML/1998/namespace"/>
    <ds:schemaRef ds:uri="http://purl.org/dc/dcmitype/"/>
    <ds:schemaRef ds:uri="http://schemas.microsoft.com/office/infopath/2007/PartnerControls"/>
  </ds:schemaRefs>
</ds:datastoreItem>
</file>

<file path=customXml/itemProps3.xml><?xml version="1.0" encoding="utf-8"?>
<ds:datastoreItem xmlns:ds="http://schemas.openxmlformats.org/officeDocument/2006/customXml" ds:itemID="{2DB49960-02B4-4C8C-8CA5-F8B05B4FDF4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1096</TotalTime>
  <Words>851</Words>
  <Application>Microsoft Office PowerPoint</Application>
  <PresentationFormat>Custom</PresentationFormat>
  <Paragraphs>83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AS PSYCHOLOGY: Paper 2 </vt:lpstr>
      <vt:lpstr>PowerPoint Presentation</vt:lpstr>
      <vt:lpstr>Specification says…</vt:lpstr>
      <vt:lpstr>Origins of psychology:  The emergence of Psychology as a Science</vt:lpstr>
      <vt:lpstr>Origins of psychology:  The emergence of Psychology as a Science</vt:lpstr>
      <vt:lpstr>Origins of psychology:  The emergence of Psychology as a Science</vt:lpstr>
      <vt:lpstr>Origins of psychology:  The emergence of Psychology as a Science</vt:lpstr>
      <vt:lpstr>Origins of psychology:  The emergence of Psychology as a Science</vt:lpstr>
      <vt:lpstr>Origins of psychology:  The emergence of Psychology as a Science</vt:lpstr>
      <vt:lpstr>Origins of psychology:  The emergence of Psychology as a Science</vt:lpstr>
      <vt:lpstr>Origins of psychology:  The emergence of Psychology as a Science</vt:lpstr>
      <vt:lpstr>Approaches – Prep task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PSYCHOLOGY: Paper 2</dc:title>
  <dc:creator>Radwanski</dc:creator>
  <cp:lastModifiedBy>Hannah Radwanski</cp:lastModifiedBy>
  <cp:revision>92</cp:revision>
  <cp:lastPrinted>2015-07-06T11:15:24Z</cp:lastPrinted>
  <dcterms:created xsi:type="dcterms:W3CDTF">2015-07-04T21:09:32Z</dcterms:created>
  <dcterms:modified xsi:type="dcterms:W3CDTF">2015-08-27T13:38:28Z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0x010100EA90949D6391244A906844C304818D4E005233BE9C285BD544A578BDAD1FA510DC</vt:lpwstr>
  </property>
</Properties>
</file>