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13" r:id="rId2"/>
    <p:sldId id="315" r:id="rId3"/>
    <p:sldId id="314" r:id="rId4"/>
    <p:sldId id="316" r:id="rId5"/>
    <p:sldId id="317" r:id="rId6"/>
    <p:sldId id="318" r:id="rId7"/>
    <p:sldId id="321" r:id="rId8"/>
    <p:sldId id="322" r:id="rId9"/>
    <p:sldId id="325" r:id="rId10"/>
    <p:sldId id="323" r:id="rId11"/>
    <p:sldId id="324" r:id="rId12"/>
    <p:sldId id="310" r:id="rId13"/>
    <p:sldId id="281" r:id="rId14"/>
    <p:sldId id="280" r:id="rId15"/>
    <p:sldId id="279" r:id="rId16"/>
    <p:sldId id="282" r:id="rId17"/>
    <p:sldId id="283" r:id="rId18"/>
    <p:sldId id="326"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27" r:id="rId41"/>
    <p:sldId id="306" r:id="rId42"/>
    <p:sldId id="307" r:id="rId43"/>
    <p:sldId id="308" r:id="rId44"/>
    <p:sldId id="309"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0B4415-E4AF-4F51-BC05-4FF52C7FC444}" type="datetimeFigureOut">
              <a:rPr lang="en-GB" smtClean="0"/>
              <a:t>14/06/2016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8E7C1A-FA4D-457E-B298-5625FA39E3A8}" type="slidenum">
              <a:rPr lang="en-GB" smtClean="0"/>
              <a:t>‹#›</a:t>
            </a:fld>
            <a:endParaRPr lang="en-GB"/>
          </a:p>
        </p:txBody>
      </p:sp>
    </p:spTree>
    <p:extLst>
      <p:ext uri="{BB962C8B-B14F-4D97-AF65-F5344CB8AC3E}">
        <p14:creationId xmlns:p14="http://schemas.microsoft.com/office/powerpoint/2010/main" val="1879981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11B4E24-FA55-41BB-B80D-A6D3F30B5947}" type="datetimeFigureOut">
              <a:rPr lang="en-GB" smtClean="0"/>
              <a:t>14/06/2016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D7837CC-F3A5-4F3B-8A12-48EC45D35566}" type="slidenum">
              <a:rPr lang="en-GB" smtClean="0"/>
              <a:t>‹#›</a:t>
            </a:fld>
            <a:endParaRPr lang="en-GB"/>
          </a:p>
        </p:txBody>
      </p:sp>
    </p:spTree>
    <p:extLst>
      <p:ext uri="{BB962C8B-B14F-4D97-AF65-F5344CB8AC3E}">
        <p14:creationId xmlns:p14="http://schemas.microsoft.com/office/powerpoint/2010/main" val="52014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E774CC1-CD64-4228-8C98-338E84DEAAF0}" type="slidenum">
              <a:rPr lang="en-GB" smtClean="0"/>
              <a:pPr/>
              <a:t>14</a:t>
            </a:fld>
            <a:endParaRPr lang="en-GB"/>
          </a:p>
        </p:txBody>
      </p:sp>
    </p:spTree>
    <p:extLst>
      <p:ext uri="{BB962C8B-B14F-4D97-AF65-F5344CB8AC3E}">
        <p14:creationId xmlns:p14="http://schemas.microsoft.com/office/powerpoint/2010/main" val="17135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23D377-EB68-4A5F-962A-20601B900453}" type="slidenum">
              <a:rPr lang="en-GB" smtClean="0"/>
              <a:pPr/>
              <a:t>15</a:t>
            </a:fld>
            <a:endParaRPr lang="en-GB"/>
          </a:p>
        </p:txBody>
      </p:sp>
    </p:spTree>
    <p:extLst>
      <p:ext uri="{BB962C8B-B14F-4D97-AF65-F5344CB8AC3E}">
        <p14:creationId xmlns:p14="http://schemas.microsoft.com/office/powerpoint/2010/main" val="18196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693208-CC27-41F2-81EB-12DA75B0A9C0}" type="slidenum">
              <a:rPr lang="en-GB" altLang="en-US">
                <a:latin typeface="Verdana" panose="020B0604030504040204" pitchFamily="34" charset="0"/>
              </a:rPr>
              <a:pPr eaLnBrk="1" hangingPunct="1">
                <a:spcBef>
                  <a:spcPct val="0"/>
                </a:spcBef>
              </a:pPr>
              <a:t>16</a:t>
            </a:fld>
            <a:endParaRPr lang="en-GB" altLang="en-US">
              <a:latin typeface="Verdana" panose="020B060403050404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Id – unconscious set of instincts which we are born with.  Operates on the pleasure principle (completely selfish).  Driven by an innate drive to seek immediate satisfaction.  </a:t>
            </a:r>
          </a:p>
          <a:p>
            <a:pPr eaLnBrk="1" hangingPunct="1">
              <a:spcBef>
                <a:spcPct val="0"/>
              </a:spcBef>
            </a:pPr>
            <a:endParaRPr lang="en-GB" altLang="en-US" smtClean="0"/>
          </a:p>
          <a:p>
            <a:pPr eaLnBrk="1" hangingPunct="1">
              <a:spcBef>
                <a:spcPct val="0"/>
              </a:spcBef>
            </a:pPr>
            <a:r>
              <a:rPr lang="en-GB" altLang="en-US" smtClean="0"/>
              <a:t>Ego – by the end of the infants 1</a:t>
            </a:r>
            <a:r>
              <a:rPr lang="en-GB" altLang="en-US" baseline="30000" smtClean="0"/>
              <a:t>st</a:t>
            </a:r>
            <a:r>
              <a:rPr lang="en-GB" altLang="en-US" smtClean="0"/>
              <a:t> year the ego develops. The conscious rational part of the mind (personal moral authority).  Develops as a consequence of reality because you can’t always get what you want.  Controls the fights between the id &amp; the superego.</a:t>
            </a:r>
          </a:p>
          <a:p>
            <a:pPr eaLnBrk="1" hangingPunct="1">
              <a:spcBef>
                <a:spcPct val="0"/>
              </a:spcBef>
            </a:pPr>
            <a:endParaRPr lang="en-GB" altLang="en-US" smtClean="0"/>
          </a:p>
          <a:p>
            <a:pPr eaLnBrk="1" hangingPunct="1">
              <a:spcBef>
                <a:spcPct val="0"/>
              </a:spcBef>
            </a:pPr>
            <a:r>
              <a:rPr lang="en-GB" altLang="en-US" smtClean="0"/>
              <a:t>Superego – (around 5)  last part to develop (later in childhood) and is concerned with what is right and wrong (morality driven). It develops through the process of socialization when people learn moral standards and expectations.</a:t>
            </a:r>
          </a:p>
        </p:txBody>
      </p:sp>
    </p:spTree>
    <p:extLst>
      <p:ext uri="{BB962C8B-B14F-4D97-AF65-F5344CB8AC3E}">
        <p14:creationId xmlns:p14="http://schemas.microsoft.com/office/powerpoint/2010/main" val="352393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693208-CC27-41F2-81EB-12DA75B0A9C0}" type="slidenum">
              <a:rPr lang="en-GB" altLang="en-US">
                <a:latin typeface="Verdana" panose="020B0604030504040204" pitchFamily="34" charset="0"/>
              </a:rPr>
              <a:pPr eaLnBrk="1" hangingPunct="1">
                <a:spcBef>
                  <a:spcPct val="0"/>
                </a:spcBef>
              </a:pPr>
              <a:t>18</a:t>
            </a:fld>
            <a:endParaRPr lang="en-GB" altLang="en-US">
              <a:latin typeface="Verdana" panose="020B060403050404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Id – unconscious set of instincts which we are born with.  Operates on the pleasure principle (completely selfish).  Driven by an innate drive to seek immediate satisfaction.  </a:t>
            </a:r>
          </a:p>
          <a:p>
            <a:pPr eaLnBrk="1" hangingPunct="1">
              <a:spcBef>
                <a:spcPct val="0"/>
              </a:spcBef>
            </a:pPr>
            <a:endParaRPr lang="en-GB" altLang="en-US" smtClean="0"/>
          </a:p>
          <a:p>
            <a:pPr eaLnBrk="1" hangingPunct="1">
              <a:spcBef>
                <a:spcPct val="0"/>
              </a:spcBef>
            </a:pPr>
            <a:r>
              <a:rPr lang="en-GB" altLang="en-US" smtClean="0"/>
              <a:t>Ego – by the end of the infants 1</a:t>
            </a:r>
            <a:r>
              <a:rPr lang="en-GB" altLang="en-US" baseline="30000" smtClean="0"/>
              <a:t>st</a:t>
            </a:r>
            <a:r>
              <a:rPr lang="en-GB" altLang="en-US" smtClean="0"/>
              <a:t> year the ego develops. The conscious rational part of the mind (personal moral authority).  Develops as a consequence of reality because you can’t always get what you want.  Controls the fights between the id &amp; the superego.</a:t>
            </a:r>
          </a:p>
          <a:p>
            <a:pPr eaLnBrk="1" hangingPunct="1">
              <a:spcBef>
                <a:spcPct val="0"/>
              </a:spcBef>
            </a:pPr>
            <a:endParaRPr lang="en-GB" altLang="en-US" smtClean="0"/>
          </a:p>
          <a:p>
            <a:pPr eaLnBrk="1" hangingPunct="1">
              <a:spcBef>
                <a:spcPct val="0"/>
              </a:spcBef>
            </a:pPr>
            <a:r>
              <a:rPr lang="en-GB" altLang="en-US" smtClean="0"/>
              <a:t>Superego – (around 5)  last part to develop (later in childhood) and is concerned with what is right and wrong (morality driven). It develops through the process of socialization when people learn moral standards and expectations.</a:t>
            </a:r>
          </a:p>
        </p:txBody>
      </p:sp>
    </p:spTree>
    <p:extLst>
      <p:ext uri="{BB962C8B-B14F-4D97-AF65-F5344CB8AC3E}">
        <p14:creationId xmlns:p14="http://schemas.microsoft.com/office/powerpoint/2010/main" val="30872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837CC-F3A5-4F3B-8A12-48EC45D35566}" type="slidenum">
              <a:rPr lang="en-GB" smtClean="0"/>
              <a:t>39</a:t>
            </a:fld>
            <a:endParaRPr lang="en-GB"/>
          </a:p>
        </p:txBody>
      </p:sp>
    </p:spTree>
    <p:extLst>
      <p:ext uri="{BB962C8B-B14F-4D97-AF65-F5344CB8AC3E}">
        <p14:creationId xmlns:p14="http://schemas.microsoft.com/office/powerpoint/2010/main" val="103964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5AB325D0-031C-4263-BF2E-305758006ED8}" type="slidenum">
              <a:rPr lang="en-GB" altLang="en-US"/>
              <a:pPr/>
              <a:t>40</a:t>
            </a:fld>
            <a:endParaRPr lang="en-GB" altLang="en-US"/>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650" name="Rectangle 2"/>
          <p:cNvSpPr txBox="1">
            <a:spLocks noChangeArrowheads="1"/>
          </p:cNvSpPr>
          <p:nvPr>
            <p:ph type="body"/>
          </p:nvPr>
        </p:nvSpPr>
        <p:spPr bwMode="auto">
          <a:xfrm>
            <a:off x="685800" y="4343400"/>
            <a:ext cx="5481638" cy="4203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126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72F4C0-6A89-4787-8CBA-A1954EAE62D9}"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310909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2F4C0-6A89-4787-8CBA-A1954EAE62D9}"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31226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2F4C0-6A89-4787-8CBA-A1954EAE62D9}"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294873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2F4C0-6A89-4787-8CBA-A1954EAE62D9}"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351857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2F4C0-6A89-4787-8CBA-A1954EAE62D9}"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126169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72F4C0-6A89-4787-8CBA-A1954EAE62D9}"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5886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72F4C0-6A89-4787-8CBA-A1954EAE62D9}" type="datetimeFigureOut">
              <a:rPr lang="en-GB" smtClean="0"/>
              <a:t>14/06/2016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40784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72F4C0-6A89-4787-8CBA-A1954EAE62D9}" type="datetimeFigureOut">
              <a:rPr lang="en-GB" smtClean="0"/>
              <a:t>14/06/2016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387085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2F4C0-6A89-4787-8CBA-A1954EAE62D9}" type="datetimeFigureOut">
              <a:rPr lang="en-GB" smtClean="0"/>
              <a:t>14/06/2016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246350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2F4C0-6A89-4787-8CBA-A1954EAE62D9}"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235652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2F4C0-6A89-4787-8CBA-A1954EAE62D9}"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8A28F5-AADA-45F8-B606-0DD5EA1C3075}" type="slidenum">
              <a:rPr lang="en-GB" smtClean="0"/>
              <a:t>‹#›</a:t>
            </a:fld>
            <a:endParaRPr lang="en-GB"/>
          </a:p>
        </p:txBody>
      </p:sp>
    </p:spTree>
    <p:extLst>
      <p:ext uri="{BB962C8B-B14F-4D97-AF65-F5344CB8AC3E}">
        <p14:creationId xmlns:p14="http://schemas.microsoft.com/office/powerpoint/2010/main" val="83460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2F4C0-6A89-4787-8CBA-A1954EAE62D9}" type="datetimeFigureOut">
              <a:rPr lang="en-GB" smtClean="0"/>
              <a:t>14/06/2016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A28F5-AADA-45F8-B606-0DD5EA1C3075}" type="slidenum">
              <a:rPr lang="en-GB" smtClean="0"/>
              <a:t>‹#›</a:t>
            </a:fld>
            <a:endParaRPr lang="en-GB"/>
          </a:p>
        </p:txBody>
      </p:sp>
    </p:spTree>
    <p:extLst>
      <p:ext uri="{BB962C8B-B14F-4D97-AF65-F5344CB8AC3E}">
        <p14:creationId xmlns:p14="http://schemas.microsoft.com/office/powerpoint/2010/main" val="54551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images.google.co.uk/imgres?imgurl=http://www.bradfitzpatrick.com/character_design/images/full/LilDevil.gif&amp;imgrefurl=http://folk.is/andreajons2/?pb=sidur&amp;id=914994&amp;h=193&amp;w=164&amp;sz=9&amp;tbnid=3dGWMRTZ6G0J:&amp;tbnh=98&amp;tbnw=83&amp;start=1&amp;prev=/images?q=cartoon+devil&amp;hl=en&amp;lr="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uk/imgres?imgurl=http://columbiacoholding01.homestead.com/files/cartoon_angel_praying_lg_clr.gif&amp;imgrefurl=http://columbiacoholding01.homestead.com/SusanMessersmith.html&amp;h=182&amp;w=143&amp;sz=34&amp;tbnid=-3H3F4awCP0J:&amp;tbnh=95&amp;tbnw=75&amp;start=3&amp;prev=/images?q=cartoon+angel&amp;hl=en&amp;lr=" TargetMode="External"/><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images.google.co.uk/imgres?imgurl=http://www.eteamz.com/kerrisdalefury/images/referee.gif&amp;imgrefurl=http://www.eteamz.com/KerrisdaleFury/&amp;h=180&amp;w=126&amp;sz=4&amp;tbnid=RpdFVziLXmIJ:&amp;tbnh=96&amp;tbnw=67&amp;start=22&amp;prev=/images?q=cartoon+referee&amp;start=20&amp;hl=en&amp;lr=&amp;s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kJR7TDos9xg" TargetMode="External"/><Relationship Id="rId2" Type="http://schemas.openxmlformats.org/officeDocument/2006/relationships/hyperlink" Target="https://www.youtube.com/watch?v=ov-a1mGSEMc"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v=twZet50f9SQ"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9650" y="3306763"/>
            <a:ext cx="7116763" cy="1470025"/>
          </a:xfrm>
        </p:spPr>
        <p:txBody>
          <a:bodyPr rtlCol="0">
            <a:normAutofit/>
          </a:bodyPr>
          <a:lstStyle/>
          <a:p>
            <a:pPr eaLnBrk="1" fontAlgn="auto" hangingPunct="1">
              <a:spcAft>
                <a:spcPts val="0"/>
              </a:spcAft>
              <a:defRPr/>
            </a:pPr>
            <a:r>
              <a:rPr lang="en-GB" altLang="en-US" sz="6600" b="1" dirty="0" smtClean="0">
                <a:solidFill>
                  <a:srgbClr val="0070C0"/>
                </a:solidFill>
                <a:ea typeface="+mj-ea"/>
              </a:rPr>
              <a:t>WELCOME BACK</a:t>
            </a:r>
          </a:p>
        </p:txBody>
      </p:sp>
      <p:sp>
        <p:nvSpPr>
          <p:cNvPr id="5123" name="Rectangle 3"/>
          <p:cNvSpPr>
            <a:spLocks noGrp="1" noChangeArrowheads="1"/>
          </p:cNvSpPr>
          <p:nvPr>
            <p:ph type="subTitle" idx="1"/>
          </p:nvPr>
        </p:nvSpPr>
        <p:spPr>
          <a:xfrm>
            <a:off x="1009650" y="4776788"/>
            <a:ext cx="7116763" cy="862012"/>
          </a:xfrm>
        </p:spPr>
        <p:txBody>
          <a:bodyPr/>
          <a:lstStyle/>
          <a:p>
            <a:pPr eaLnBrk="1" hangingPunct="1"/>
            <a:r>
              <a:rPr lang="en-GB" altLang="en-US" b="1" i="1" dirty="0" smtClean="0">
                <a:solidFill>
                  <a:srgbClr val="404040"/>
                </a:solidFill>
              </a:rPr>
              <a:t>TO A Level PSYCHOLOGY!!</a:t>
            </a:r>
          </a:p>
        </p:txBody>
      </p:sp>
      <p:pic>
        <p:nvPicPr>
          <p:cNvPr id="5124"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88913"/>
            <a:ext cx="24463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5"/>
          <p:cNvGrpSpPr>
            <a:grpSpLocks/>
          </p:cNvGrpSpPr>
          <p:nvPr/>
        </p:nvGrpSpPr>
        <p:grpSpPr bwMode="auto">
          <a:xfrm>
            <a:off x="215900" y="196850"/>
            <a:ext cx="3348038" cy="784225"/>
            <a:chOff x="414" y="414"/>
            <a:chExt cx="4179" cy="900"/>
          </a:xfrm>
        </p:grpSpPr>
        <p:pic>
          <p:nvPicPr>
            <p:cNvPr id="5126" name="Picture 6" descr="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 y="414"/>
              <a:ext cx="960"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494" y="414"/>
              <a:ext cx="3099"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eaLnBrk="1" hangingPunct="1">
                <a:spcBef>
                  <a:spcPct val="0"/>
                </a:spcBef>
                <a:spcAft>
                  <a:spcPct val="0"/>
                </a:spcAft>
                <a:buClrTx/>
                <a:buFontTx/>
                <a:buNone/>
              </a:pPr>
              <a:r>
                <a:rPr lang="en-GB" altLang="en-US" sz="2100" b="1">
                  <a:solidFill>
                    <a:schemeClr val="tx1"/>
                  </a:solidFill>
                  <a:latin typeface="Arial" panose="020B0604020202020204" pitchFamily="34" charset="0"/>
                </a:rPr>
                <a:t>Psychology </a:t>
              </a:r>
            </a:p>
            <a:p>
              <a:pPr eaLnBrk="1" hangingPunct="1">
                <a:spcBef>
                  <a:spcPct val="0"/>
                </a:spcBef>
                <a:spcAft>
                  <a:spcPct val="0"/>
                </a:spcAft>
                <a:buClrTx/>
                <a:buFontTx/>
                <a:buNone/>
              </a:pPr>
              <a:r>
                <a:rPr lang="en-GB" altLang="en-US" sz="2100" b="1">
                  <a:solidFill>
                    <a:schemeClr val="tx1"/>
                  </a:solidFill>
                  <a:latin typeface="Arial" panose="020B0604020202020204" pitchFamily="34" charset="0"/>
                </a:rPr>
                <a:t>Department</a:t>
              </a:r>
            </a:p>
            <a:p>
              <a:pPr eaLnBrk="1" hangingPunct="1">
                <a:spcBef>
                  <a:spcPct val="0"/>
                </a:spcBef>
                <a:spcAft>
                  <a:spcPct val="0"/>
                </a:spcAft>
                <a:buClrTx/>
                <a:buFontTx/>
                <a:buNone/>
              </a:pPr>
              <a:endParaRPr lang="en-GB" altLang="en-US">
                <a:solidFill>
                  <a:schemeClr val="tx1"/>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A level post AS exams</a:t>
            </a:r>
          </a:p>
        </p:txBody>
      </p:sp>
      <p:sp>
        <p:nvSpPr>
          <p:cNvPr id="11267" name="Rectangle 3"/>
          <p:cNvSpPr>
            <a:spLocks noGrp="1" noChangeArrowheads="1"/>
          </p:cNvSpPr>
          <p:nvPr>
            <p:ph idx="1"/>
          </p:nvPr>
        </p:nvSpPr>
        <p:spPr>
          <a:xfrm>
            <a:off x="457200" y="1052513"/>
            <a:ext cx="8229600" cy="576262"/>
          </a:xfrm>
        </p:spPr>
        <p:txBody>
          <a:bodyPr/>
          <a:lstStyle/>
          <a:p>
            <a:pPr marL="0" indent="0" eaLnBrk="1" hangingPunct="1">
              <a:lnSpc>
                <a:spcPct val="90000"/>
              </a:lnSpc>
              <a:buFont typeface="Wingdings 2" panose="05020102010507070707" pitchFamily="18" charset="2"/>
              <a:buNone/>
            </a:pPr>
            <a:endParaRPr lang="en-GB" altLang="en-US" sz="2800" smtClean="0">
              <a:latin typeface="Century Gothic" panose="020B0502020202020204" pitchFamily="34" charset="0"/>
            </a:endParaRPr>
          </a:p>
        </p:txBody>
      </p:sp>
      <p:graphicFrame>
        <p:nvGraphicFramePr>
          <p:cNvPr id="9276" name="Group 60"/>
          <p:cNvGraphicFramePr>
            <a:graphicFrameLocks noGrp="1"/>
          </p:cNvGraphicFramePr>
          <p:nvPr/>
        </p:nvGraphicFramePr>
        <p:xfrm>
          <a:off x="250825" y="1844675"/>
          <a:ext cx="8642350" cy="3827463"/>
        </p:xfrm>
        <a:graphic>
          <a:graphicData uri="http://schemas.openxmlformats.org/drawingml/2006/table">
            <a:tbl>
              <a:tblPr/>
              <a:tblGrid>
                <a:gridCol w="1392329"/>
                <a:gridCol w="3929406"/>
                <a:gridCol w="3320615"/>
              </a:tblGrid>
              <a:tr h="12209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Timing</a:t>
                      </a:r>
                      <a:endParaRPr kumimoji="0" lang="en-GB" sz="1800" b="0" i="0" u="none" strike="noStrike" cap="none" normalizeH="0" baseline="0" dirty="0" smtClean="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charset="0"/>
                          <a:cs typeface="Arial" charset="0"/>
                        </a:rPr>
                        <a:t>(Approx)</a:t>
                      </a:r>
                      <a:endParaRPr kumimoji="0" lang="en-GB" sz="3200" b="0" i="0" u="none" strike="noStrike" cap="none" normalizeH="0" baseline="0" dirty="0" smtClean="0">
                        <a:ln>
                          <a:noFill/>
                        </a:ln>
                        <a:solidFill>
                          <a:schemeClr val="tx1"/>
                        </a:solidFill>
                        <a:effectLst/>
                        <a:latin typeface="Arial" charset="0"/>
                        <a:ea typeface="Times New Roman" charset="0"/>
                        <a:cs typeface="Arial" charset="0"/>
                      </a:endParaRP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charset="0"/>
                          <a:ea typeface="Times New Roman" charset="0"/>
                          <a:cs typeface="Arial" charset="0"/>
                        </a:rPr>
                        <a:t>PAPER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Times New Roman" charset="0"/>
                          <a:cs typeface="Arial" charset="0"/>
                        </a:rPr>
                        <a:t>(2.25 hours per week)</a:t>
                      </a:r>
                      <a:endParaRPr kumimoji="0" lang="en-GB" sz="3200" b="0" i="0" u="none" strike="noStrike" cap="none" normalizeH="0" baseline="0" dirty="0" smtClean="0">
                        <a:ln>
                          <a:noFill/>
                        </a:ln>
                        <a:solidFill>
                          <a:schemeClr val="tx1"/>
                        </a:solidFill>
                        <a:effectLst/>
                        <a:latin typeface="Arial" charset="0"/>
                        <a:ea typeface="Times New Roman" charset="0"/>
                        <a:cs typeface="Arial" charset="0"/>
                      </a:endParaRP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charset="0"/>
                          <a:ea typeface="Times New Roman" charset="0"/>
                          <a:cs typeface="Arial" charset="0"/>
                        </a:rPr>
                        <a:t>PAPER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Times New Roman" charset="0"/>
                          <a:cs typeface="Arial" charset="0"/>
                        </a:rPr>
                        <a:t>(2.25 hours per week)</a:t>
                      </a:r>
                      <a:endParaRPr kumimoji="0" lang="en-GB" sz="3200" b="0" i="0" u="none" strike="noStrike" cap="none" normalizeH="0" baseline="0" dirty="0" smtClean="0">
                        <a:ln>
                          <a:noFill/>
                        </a:ln>
                        <a:solidFill>
                          <a:schemeClr val="tx1"/>
                        </a:solidFill>
                        <a:effectLst/>
                        <a:latin typeface="Arial" charset="0"/>
                        <a:ea typeface="Times New Roman" charset="0"/>
                        <a:cs typeface="Arial" charset="0"/>
                      </a:endParaRP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6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SUMMER TERM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(post AS)</a:t>
                      </a:r>
                      <a:endParaRPr kumimoji="0" lang="en-GB" sz="1800" b="0" i="0" u="none" strike="noStrike" cap="none" normalizeH="0" baseline="0" dirty="0" smtClean="0">
                        <a:ln>
                          <a:noFill/>
                        </a:ln>
                        <a:solidFill>
                          <a:schemeClr val="tx1"/>
                        </a:solidFill>
                        <a:effectLst/>
                        <a:latin typeface="Times New Roman" charset="0"/>
                        <a:ea typeface="Times New Roman" charset="0"/>
                        <a:cs typeface="Arial" charset="0"/>
                      </a:endParaRP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300" b="1" i="0" u="none" strike="noStrike" cap="none" normalizeH="0" baseline="0" dirty="0" smtClean="0">
                          <a:ln>
                            <a:noFill/>
                          </a:ln>
                          <a:solidFill>
                            <a:schemeClr val="tx1"/>
                          </a:solidFill>
                          <a:effectLst/>
                          <a:latin typeface="Century Gothic" pitchFamily="34" charset="0"/>
                          <a:ea typeface="Times New Roman" charset="0"/>
                          <a:cs typeface="Arial" charset="0"/>
                        </a:rPr>
                        <a:t>Approaches / Biopsychology</a:t>
                      </a: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300" b="1" i="0" u="none" strike="noStrike" cap="none" normalizeH="0" baseline="0" dirty="0" smtClean="0">
                          <a:ln>
                            <a:noFill/>
                          </a:ln>
                          <a:solidFill>
                            <a:schemeClr val="tx1"/>
                          </a:solidFill>
                          <a:effectLst/>
                          <a:latin typeface="Century Gothic" pitchFamily="34" charset="0"/>
                          <a:ea typeface="Times New Roman" charset="0"/>
                          <a:cs typeface="Arial" charset="0"/>
                        </a:rPr>
                        <a:t>Research Methods</a:t>
                      </a:r>
                      <a:endParaRPr kumimoji="0" lang="en-GB" sz="4800" b="1" i="0" u="none" strike="noStrike" cap="none" normalizeH="0" baseline="0" dirty="0" smtClean="0">
                        <a:ln>
                          <a:noFill/>
                        </a:ln>
                        <a:solidFill>
                          <a:schemeClr val="tx1"/>
                        </a:solidFill>
                        <a:effectLst/>
                        <a:latin typeface="Arial" charset="0"/>
                        <a:ea typeface="Times New Roman" charset="0"/>
                        <a:cs typeface="Arial" charset="0"/>
                      </a:endParaRPr>
                    </a:p>
                  </a:txBody>
                  <a:tcPr marL="91447" marR="91447"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1977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Post AS Exams </a:t>
            </a:r>
            <a:endParaRPr lang="en-GB" dirty="0">
              <a:solidFill>
                <a:srgbClr val="0070C0"/>
              </a:solidFill>
            </a:endParaRPr>
          </a:p>
        </p:txBody>
      </p:sp>
      <p:sp>
        <p:nvSpPr>
          <p:cNvPr id="3" name="Content Placeholder 2"/>
          <p:cNvSpPr>
            <a:spLocks noGrp="1"/>
          </p:cNvSpPr>
          <p:nvPr>
            <p:ph idx="1"/>
          </p:nvPr>
        </p:nvSpPr>
        <p:spPr>
          <a:xfrm>
            <a:off x="425746" y="1124744"/>
            <a:ext cx="8229600" cy="4525963"/>
          </a:xfrm>
        </p:spPr>
        <p:txBody>
          <a:bodyPr>
            <a:normAutofit fontScale="92500" lnSpcReduction="10000"/>
          </a:bodyPr>
          <a:lstStyle/>
          <a:p>
            <a:pPr marL="0" indent="0" algn="ctr">
              <a:buNone/>
            </a:pPr>
            <a:r>
              <a:rPr lang="en-GB" sz="2400" b="1" u="sng" dirty="0" smtClean="0"/>
              <a:t>Paper 2 – Psychology in Context</a:t>
            </a:r>
          </a:p>
          <a:p>
            <a:pPr marL="0" indent="0">
              <a:buNone/>
            </a:pPr>
            <a:r>
              <a:rPr lang="en-GB" sz="2400" b="1" dirty="0" smtClean="0"/>
              <a:t>Approaches:</a:t>
            </a:r>
          </a:p>
          <a:p>
            <a:r>
              <a:rPr lang="en-GB" sz="2400" dirty="0" smtClean="0"/>
              <a:t>Psychodynamic Approach</a:t>
            </a:r>
          </a:p>
          <a:p>
            <a:pPr marL="0" indent="0">
              <a:buNone/>
            </a:pPr>
            <a:r>
              <a:rPr lang="en-GB" sz="2400" b="1" dirty="0" smtClean="0"/>
              <a:t>Biopsychology:</a:t>
            </a:r>
          </a:p>
          <a:p>
            <a:r>
              <a:rPr lang="en-GB" sz="2400" dirty="0" smtClean="0"/>
              <a:t>Ways of studying the brain</a:t>
            </a:r>
          </a:p>
          <a:p>
            <a:r>
              <a:rPr lang="en-GB" sz="2400" dirty="0" smtClean="0"/>
              <a:t>Biorhythms – Circadian, </a:t>
            </a:r>
            <a:r>
              <a:rPr lang="en-GB" sz="2400" dirty="0" err="1" smtClean="0"/>
              <a:t>Infradian</a:t>
            </a:r>
            <a:r>
              <a:rPr lang="en-GB" sz="2400" smtClean="0"/>
              <a:t>, Ultradian</a:t>
            </a:r>
            <a:endParaRPr lang="en-GB" sz="2400" dirty="0" smtClean="0"/>
          </a:p>
          <a:p>
            <a:r>
              <a:rPr lang="en-GB" sz="2400" dirty="0" smtClean="0"/>
              <a:t>Endogenous Pacemakers &amp; Exogenous </a:t>
            </a:r>
            <a:r>
              <a:rPr lang="en-GB" sz="2400" dirty="0" err="1" smtClean="0"/>
              <a:t>Zeitgebers</a:t>
            </a:r>
            <a:endParaRPr lang="en-GB" sz="2400" dirty="0" smtClean="0"/>
          </a:p>
          <a:p>
            <a:pPr marL="0" indent="0">
              <a:buNone/>
            </a:pPr>
            <a:r>
              <a:rPr lang="en-GB" sz="2400" b="1" dirty="0" smtClean="0"/>
              <a:t>Research Methods:</a:t>
            </a:r>
          </a:p>
          <a:p>
            <a:r>
              <a:rPr lang="en-GB" sz="2400" dirty="0" smtClean="0"/>
              <a:t>Content Analysis &amp; Coding</a:t>
            </a:r>
          </a:p>
          <a:p>
            <a:r>
              <a:rPr lang="en-GB" sz="2400" dirty="0" smtClean="0"/>
              <a:t>Features of a Science</a:t>
            </a:r>
          </a:p>
          <a:p>
            <a:r>
              <a:rPr lang="en-GB" sz="2400" dirty="0" smtClean="0"/>
              <a:t>Levels of Measurement, probability &amp; significance</a:t>
            </a:r>
          </a:p>
          <a:p>
            <a:r>
              <a:rPr lang="en-GB" sz="2400" dirty="0" err="1" smtClean="0"/>
              <a:t>Spearmans</a:t>
            </a:r>
            <a:r>
              <a:rPr lang="en-GB" sz="2400" dirty="0" smtClean="0"/>
              <a:t> Rho</a:t>
            </a:r>
            <a:endParaRPr lang="en-GB" sz="2400" dirty="0"/>
          </a:p>
        </p:txBody>
      </p:sp>
    </p:spTree>
    <p:extLst>
      <p:ext uri="{BB962C8B-B14F-4D97-AF65-F5344CB8AC3E}">
        <p14:creationId xmlns:p14="http://schemas.microsoft.com/office/powerpoint/2010/main" val="412979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A Level Paper 2</a:t>
            </a:r>
            <a:br>
              <a:rPr lang="en-GB" dirty="0" smtClean="0">
                <a:solidFill>
                  <a:srgbClr val="0070C0"/>
                </a:solidFill>
              </a:rPr>
            </a:br>
            <a:r>
              <a:rPr lang="en-GB" dirty="0" smtClean="0">
                <a:solidFill>
                  <a:srgbClr val="0070C0"/>
                </a:solidFill>
              </a:rPr>
              <a:t>Psychology in Context</a:t>
            </a:r>
            <a:endParaRPr lang="en-GB" dirty="0">
              <a:solidFill>
                <a:srgbClr val="0070C0"/>
              </a:solidFill>
            </a:endParaRPr>
          </a:p>
        </p:txBody>
      </p:sp>
      <p:sp>
        <p:nvSpPr>
          <p:cNvPr id="3" name="Content Placeholder 2"/>
          <p:cNvSpPr>
            <a:spLocks noGrp="1"/>
          </p:cNvSpPr>
          <p:nvPr>
            <p:ph idx="1"/>
          </p:nvPr>
        </p:nvSpPr>
        <p:spPr/>
        <p:txBody>
          <a:bodyPr/>
          <a:lstStyle/>
          <a:p>
            <a:pPr marL="0" indent="0" algn="ctr">
              <a:buNone/>
            </a:pPr>
            <a:endParaRPr lang="en-GB" dirty="0" smtClean="0">
              <a:solidFill>
                <a:srgbClr val="0070C0"/>
              </a:solidFill>
            </a:endParaRPr>
          </a:p>
          <a:p>
            <a:pPr marL="0" indent="0" algn="ctr">
              <a:buNone/>
            </a:pPr>
            <a:r>
              <a:rPr lang="en-GB" dirty="0" smtClean="0">
                <a:solidFill>
                  <a:srgbClr val="0070C0"/>
                </a:solidFill>
              </a:rPr>
              <a:t>Approaches in Psychology</a:t>
            </a:r>
          </a:p>
          <a:p>
            <a:pPr marL="0" indent="0" algn="ctr">
              <a:buNone/>
            </a:pPr>
            <a:r>
              <a:rPr lang="en-GB" dirty="0" smtClean="0">
                <a:solidFill>
                  <a:srgbClr val="0070C0"/>
                </a:solidFill>
              </a:rPr>
              <a:t>The Psychodynamic Approach</a:t>
            </a:r>
            <a:endParaRPr lang="en-GB" dirty="0">
              <a:solidFill>
                <a:srgbClr val="0070C0"/>
              </a:solidFill>
            </a:endParaRPr>
          </a:p>
        </p:txBody>
      </p:sp>
      <p:pic>
        <p:nvPicPr>
          <p:cNvPr id="5" name="Picture 2" descr="http://www.artsz.org/wp-content/uploads/2009/10/Freud-art.jpg"/>
          <p:cNvPicPr>
            <a:picLocks noChangeAspect="1" noChangeArrowheads="1"/>
          </p:cNvPicPr>
          <p:nvPr/>
        </p:nvPicPr>
        <p:blipFill>
          <a:blip r:embed="rId2" cstate="print"/>
          <a:srcRect/>
          <a:stretch>
            <a:fillRect/>
          </a:stretch>
        </p:blipFill>
        <p:spPr bwMode="auto">
          <a:xfrm>
            <a:off x="1331640" y="3379943"/>
            <a:ext cx="2553241" cy="3473798"/>
          </a:xfrm>
          <a:prstGeom prst="rect">
            <a:avLst/>
          </a:prstGeom>
          <a:noFill/>
        </p:spPr>
      </p:pic>
      <p:sp>
        <p:nvSpPr>
          <p:cNvPr id="4" name="Rectangle 3"/>
          <p:cNvSpPr/>
          <p:nvPr/>
        </p:nvSpPr>
        <p:spPr>
          <a:xfrm>
            <a:off x="4644008" y="3933056"/>
            <a:ext cx="3384376" cy="1754326"/>
          </a:xfrm>
          <a:prstGeom prst="rect">
            <a:avLst/>
          </a:prstGeom>
        </p:spPr>
        <p:txBody>
          <a:bodyPr wrap="square">
            <a:spAutoFit/>
          </a:bodyPr>
          <a:lstStyle/>
          <a:p>
            <a:r>
              <a:rPr lang="en-GB" dirty="0"/>
              <a:t>The Psychodynamic Approach is a perspective that describes the different forces, </a:t>
            </a:r>
            <a:r>
              <a:rPr lang="en-GB" dirty="0" smtClean="0"/>
              <a:t>mostly </a:t>
            </a:r>
            <a:r>
              <a:rPr lang="en-GB" dirty="0">
                <a:solidFill>
                  <a:srgbClr val="FF0000"/>
                </a:solidFill>
              </a:rPr>
              <a:t>unconscious</a:t>
            </a:r>
            <a:r>
              <a:rPr lang="en-GB" dirty="0"/>
              <a:t>, that operate on the mind and direct human behaviour and experience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71191" cy="1705173"/>
          </a:xfrm>
          <a:prstGeom prst="rect">
            <a:avLst/>
          </a:prstGeom>
        </p:spPr>
      </p:pic>
    </p:spTree>
    <p:extLst>
      <p:ext uri="{BB962C8B-B14F-4D97-AF65-F5344CB8AC3E}">
        <p14:creationId xmlns:p14="http://schemas.microsoft.com/office/powerpoint/2010/main" val="287992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The Psychodynamic Approach</a:t>
            </a:r>
            <a:endParaRPr lang="en-GB" dirty="0">
              <a:solidFill>
                <a:srgbClr val="0070C0"/>
              </a:solidFill>
            </a:endParaRPr>
          </a:p>
        </p:txBody>
      </p:sp>
      <p:sp>
        <p:nvSpPr>
          <p:cNvPr id="3" name="Content Placeholder 2"/>
          <p:cNvSpPr>
            <a:spLocks noGrp="1"/>
          </p:cNvSpPr>
          <p:nvPr>
            <p:ph idx="1"/>
          </p:nvPr>
        </p:nvSpPr>
        <p:spPr/>
        <p:txBody>
          <a:bodyPr/>
          <a:lstStyle/>
          <a:p>
            <a:pPr marL="0" indent="0">
              <a:buNone/>
            </a:pPr>
            <a:r>
              <a:rPr lang="en-GB" dirty="0" smtClean="0">
                <a:solidFill>
                  <a:srgbClr val="0070C0"/>
                </a:solidFill>
              </a:rPr>
              <a:t>Specification:</a:t>
            </a:r>
          </a:p>
          <a:p>
            <a:r>
              <a:rPr lang="en-GB" dirty="0" smtClean="0"/>
              <a:t>The Role of the Unconscious</a:t>
            </a:r>
          </a:p>
          <a:p>
            <a:r>
              <a:rPr lang="en-GB" dirty="0" smtClean="0"/>
              <a:t>The Structure of the Personality – Id, Ego &amp; Superego</a:t>
            </a:r>
          </a:p>
          <a:p>
            <a:r>
              <a:rPr lang="en-GB" dirty="0" smtClean="0"/>
              <a:t>Defence Mechanisms – Repression, Denial &amp; Displacement</a:t>
            </a:r>
          </a:p>
          <a:p>
            <a:r>
              <a:rPr lang="en-GB" dirty="0" smtClean="0"/>
              <a:t>Psychosexual Stages of Development</a:t>
            </a:r>
            <a:endParaRPr lang="en-GB" dirty="0"/>
          </a:p>
        </p:txBody>
      </p:sp>
      <p:pic>
        <p:nvPicPr>
          <p:cNvPr id="4" name="Picture 2" descr="http://www.artsz.org/wp-content/uploads/2009/10/Freud-art.jpg"/>
          <p:cNvPicPr>
            <a:picLocks noChangeAspect="1" noChangeArrowheads="1"/>
          </p:cNvPicPr>
          <p:nvPr/>
        </p:nvPicPr>
        <p:blipFill>
          <a:blip r:embed="rId2" cstate="print"/>
          <a:srcRect/>
          <a:stretch>
            <a:fillRect/>
          </a:stretch>
        </p:blipFill>
        <p:spPr bwMode="auto">
          <a:xfrm>
            <a:off x="7308304" y="4337428"/>
            <a:ext cx="1852620" cy="2520572"/>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172360"/>
            <a:ext cx="2271191" cy="1705173"/>
          </a:xfrm>
          <a:prstGeom prst="rect">
            <a:avLst/>
          </a:prstGeom>
        </p:spPr>
      </p:pic>
    </p:spTree>
    <p:extLst>
      <p:ext uri="{BB962C8B-B14F-4D97-AF65-F5344CB8AC3E}">
        <p14:creationId xmlns:p14="http://schemas.microsoft.com/office/powerpoint/2010/main" val="411594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psychodynamic approach is one of the earliest approaches in psychology, originating in the 19</a:t>
            </a:r>
            <a:r>
              <a:rPr lang="en-GB" baseline="30000" dirty="0" smtClean="0"/>
              <a:t>th</a:t>
            </a:r>
            <a:r>
              <a:rPr lang="en-GB" dirty="0" smtClean="0"/>
              <a:t> century.</a:t>
            </a:r>
          </a:p>
          <a:p>
            <a:r>
              <a:rPr lang="en-GB" dirty="0" smtClean="0"/>
              <a:t>The main figure in </a:t>
            </a:r>
          </a:p>
          <a:p>
            <a:pPr>
              <a:buNone/>
            </a:pPr>
            <a:r>
              <a:rPr lang="en-GB" dirty="0" smtClean="0"/>
              <a:t>	psychodynamic theory is </a:t>
            </a:r>
          </a:p>
          <a:p>
            <a:pPr>
              <a:buNone/>
            </a:pPr>
            <a:r>
              <a:rPr lang="en-GB" b="1" i="1" dirty="0" smtClean="0"/>
              <a:t>	Sigmund Freud </a:t>
            </a:r>
            <a:endParaRPr lang="en-GB" b="1" i="1" dirty="0"/>
          </a:p>
        </p:txBody>
      </p:sp>
      <p:sp>
        <p:nvSpPr>
          <p:cNvPr id="3" name="Title 2"/>
          <p:cNvSpPr>
            <a:spLocks noGrp="1"/>
          </p:cNvSpPr>
          <p:nvPr>
            <p:ph type="title"/>
          </p:nvPr>
        </p:nvSpPr>
        <p:spPr/>
        <p:txBody>
          <a:bodyPr>
            <a:normAutofit/>
          </a:bodyPr>
          <a:lstStyle/>
          <a:p>
            <a:r>
              <a:rPr lang="en-GB" dirty="0" smtClean="0">
                <a:solidFill>
                  <a:srgbClr val="0070C0"/>
                </a:solidFill>
              </a:rPr>
              <a:t>A bit of history...</a:t>
            </a:r>
          </a:p>
        </p:txBody>
      </p:sp>
      <p:pic>
        <p:nvPicPr>
          <p:cNvPr id="2050" name="Picture 2" descr="http://www.artsz.org/wp-content/uploads/2009/10/Freud-art.jpg"/>
          <p:cNvPicPr>
            <a:picLocks noChangeAspect="1" noChangeArrowheads="1"/>
          </p:cNvPicPr>
          <p:nvPr/>
        </p:nvPicPr>
        <p:blipFill>
          <a:blip r:embed="rId3" cstate="print"/>
          <a:srcRect/>
          <a:stretch>
            <a:fillRect/>
          </a:stretch>
        </p:blipFill>
        <p:spPr bwMode="auto">
          <a:xfrm>
            <a:off x="5486400" y="3048000"/>
            <a:ext cx="2800350" cy="3810000"/>
          </a:xfrm>
          <a:prstGeom prst="rect">
            <a:avLst/>
          </a:prstGeom>
          <a:noFill/>
        </p:spPr>
      </p:pic>
      <p:sp>
        <p:nvSpPr>
          <p:cNvPr id="5" name="TextBox 4"/>
          <p:cNvSpPr txBox="1"/>
          <p:nvPr/>
        </p:nvSpPr>
        <p:spPr>
          <a:xfrm>
            <a:off x="1259632" y="4974501"/>
            <a:ext cx="3168352" cy="1569660"/>
          </a:xfrm>
          <a:prstGeom prst="rect">
            <a:avLst/>
          </a:prstGeom>
          <a:noFill/>
        </p:spPr>
        <p:txBody>
          <a:bodyPr wrap="square" rtlCol="0">
            <a:spAutoFit/>
          </a:bodyPr>
          <a:lstStyle/>
          <a:p>
            <a:pPr algn="ctr"/>
            <a:r>
              <a:rPr lang="en-GB" sz="3200" dirty="0" smtClean="0">
                <a:solidFill>
                  <a:srgbClr val="FF0000"/>
                </a:solidFill>
              </a:rPr>
              <a:t>What do you know about Freud?</a:t>
            </a:r>
            <a:endParaRPr lang="en-GB" sz="3200" dirty="0">
              <a:solidFill>
                <a:srgbClr val="FF0000"/>
              </a:solidFill>
            </a:endParaRPr>
          </a:p>
        </p:txBody>
      </p:sp>
    </p:spTree>
    <p:extLst>
      <p:ext uri="{BB962C8B-B14F-4D97-AF65-F5344CB8AC3E}">
        <p14:creationId xmlns:p14="http://schemas.microsoft.com/office/powerpoint/2010/main" val="31792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4495800" y="1073408"/>
            <a:ext cx="4176712" cy="5540375"/>
          </a:xfrm>
          <a:prstGeom prst="rect">
            <a:avLst/>
          </a:prstGeom>
          <a:noFill/>
          <a:ln w="9525">
            <a:noFill/>
            <a:miter lim="800000"/>
            <a:headEnd/>
            <a:tailEnd/>
          </a:ln>
        </p:spPr>
      </p:pic>
      <p:sp>
        <p:nvSpPr>
          <p:cNvPr id="10243" name="Text Box 4"/>
          <p:cNvSpPr txBox="1">
            <a:spLocks noChangeArrowheads="1"/>
          </p:cNvSpPr>
          <p:nvPr/>
        </p:nvSpPr>
        <p:spPr bwMode="auto">
          <a:xfrm>
            <a:off x="990600" y="1093786"/>
            <a:ext cx="3429000" cy="1556543"/>
          </a:xfrm>
          <a:prstGeom prst="rect">
            <a:avLst/>
          </a:prstGeom>
          <a:solidFill>
            <a:srgbClr val="FFFFFF"/>
          </a:solidFill>
          <a:ln w="9525">
            <a:solidFill>
              <a:srgbClr val="000000"/>
            </a:solidFill>
            <a:miter lim="800000"/>
            <a:headEnd/>
            <a:tailEnd/>
          </a:ln>
        </p:spPr>
        <p:txBody>
          <a:bodyPr/>
          <a:lstStyle/>
          <a:p>
            <a:r>
              <a:rPr lang="en-GB" sz="1900" b="1" dirty="0" smtClean="0">
                <a:solidFill>
                  <a:srgbClr val="0070C0"/>
                </a:solidFill>
              </a:rPr>
              <a:t>The Conscious. </a:t>
            </a:r>
            <a:r>
              <a:rPr lang="en-GB" sz="1900" dirty="0" smtClean="0">
                <a:solidFill>
                  <a:srgbClr val="000000"/>
                </a:solidFill>
              </a:rPr>
              <a:t>The small</a:t>
            </a:r>
          </a:p>
          <a:p>
            <a:r>
              <a:rPr lang="en-GB" sz="1900" dirty="0" smtClean="0">
                <a:solidFill>
                  <a:srgbClr val="000000"/>
                </a:solidFill>
              </a:rPr>
              <a:t>amount of mental activity we</a:t>
            </a:r>
          </a:p>
          <a:p>
            <a:r>
              <a:rPr lang="en-GB" sz="1900" dirty="0" smtClean="0">
                <a:solidFill>
                  <a:srgbClr val="000000"/>
                </a:solidFill>
              </a:rPr>
              <a:t>know about. (e.g. thoughts, perceptions</a:t>
            </a:r>
            <a:r>
              <a:rPr lang="en-GB" sz="1900" b="1" dirty="0" smtClean="0">
                <a:solidFill>
                  <a:srgbClr val="000000"/>
                </a:solidFill>
              </a:rPr>
              <a:t>) </a:t>
            </a:r>
            <a:r>
              <a:rPr lang="en-GB" sz="1900" b="1" dirty="0" smtClean="0">
                <a:solidFill>
                  <a:srgbClr val="FF0000"/>
                </a:solidFill>
              </a:rPr>
              <a:t>‘The tip of the Iceberg’</a:t>
            </a:r>
            <a:endParaRPr lang="en-GB" sz="1900" b="1" dirty="0">
              <a:solidFill>
                <a:srgbClr val="FF0000"/>
              </a:solidFill>
            </a:endParaRPr>
          </a:p>
        </p:txBody>
      </p:sp>
      <p:sp>
        <p:nvSpPr>
          <p:cNvPr id="10244" name="Text Box 5"/>
          <p:cNvSpPr txBox="1">
            <a:spLocks noChangeArrowheads="1"/>
          </p:cNvSpPr>
          <p:nvPr/>
        </p:nvSpPr>
        <p:spPr bwMode="auto">
          <a:xfrm>
            <a:off x="902446" y="2780928"/>
            <a:ext cx="3505200" cy="1763290"/>
          </a:xfrm>
          <a:prstGeom prst="rect">
            <a:avLst/>
          </a:prstGeom>
          <a:solidFill>
            <a:srgbClr val="FFFFFF"/>
          </a:solidFill>
          <a:ln w="9525">
            <a:solidFill>
              <a:srgbClr val="000000"/>
            </a:solidFill>
            <a:miter lim="800000"/>
            <a:headEnd/>
            <a:tailEnd/>
          </a:ln>
        </p:spPr>
        <p:txBody>
          <a:bodyPr/>
          <a:lstStyle/>
          <a:p>
            <a:r>
              <a:rPr lang="en-GB" sz="1900" b="1" dirty="0">
                <a:solidFill>
                  <a:srgbClr val="0070C0"/>
                </a:solidFill>
              </a:rPr>
              <a:t>The </a:t>
            </a:r>
            <a:r>
              <a:rPr lang="en-GB" sz="1900" b="1" dirty="0" smtClean="0">
                <a:solidFill>
                  <a:srgbClr val="0070C0"/>
                </a:solidFill>
              </a:rPr>
              <a:t>Preconscious</a:t>
            </a:r>
            <a:r>
              <a:rPr lang="en-GB" sz="1900" dirty="0">
                <a:solidFill>
                  <a:srgbClr val="0070C0"/>
                </a:solidFill>
              </a:rPr>
              <a:t>. </a:t>
            </a:r>
            <a:r>
              <a:rPr lang="en-GB" sz="1900" dirty="0" smtClean="0"/>
              <a:t>Just bubbling under the surface of the conscious mind-includes thoughts or ideas we may become aware of during dreams or through ‘slips of the tongue’ (</a:t>
            </a:r>
            <a:r>
              <a:rPr lang="en-GB" sz="1900" b="1" dirty="0" smtClean="0">
                <a:solidFill>
                  <a:srgbClr val="FF0000"/>
                </a:solidFill>
              </a:rPr>
              <a:t>parapraxes</a:t>
            </a:r>
            <a:r>
              <a:rPr lang="en-GB" sz="1900" dirty="0" smtClean="0"/>
              <a:t>)</a:t>
            </a:r>
            <a:endParaRPr lang="en-GB" sz="1600" dirty="0"/>
          </a:p>
        </p:txBody>
      </p:sp>
      <p:sp>
        <p:nvSpPr>
          <p:cNvPr id="10245" name="Text Box 6"/>
          <p:cNvSpPr txBox="1">
            <a:spLocks noChangeArrowheads="1"/>
          </p:cNvSpPr>
          <p:nvPr/>
        </p:nvSpPr>
        <p:spPr bwMode="auto">
          <a:xfrm>
            <a:off x="609600" y="4674817"/>
            <a:ext cx="3810000" cy="1850527"/>
          </a:xfrm>
          <a:prstGeom prst="rect">
            <a:avLst/>
          </a:prstGeom>
          <a:solidFill>
            <a:srgbClr val="FFFFFF"/>
          </a:solidFill>
          <a:ln w="9525">
            <a:solidFill>
              <a:srgbClr val="000000"/>
            </a:solidFill>
            <a:miter lim="800000"/>
            <a:headEnd/>
            <a:tailEnd/>
          </a:ln>
        </p:spPr>
        <p:txBody>
          <a:bodyPr/>
          <a:lstStyle/>
          <a:p>
            <a:r>
              <a:rPr lang="en-GB" sz="1900" b="1" dirty="0">
                <a:solidFill>
                  <a:srgbClr val="0070C0"/>
                </a:solidFill>
              </a:rPr>
              <a:t>The </a:t>
            </a:r>
            <a:r>
              <a:rPr lang="en-GB" sz="1900" b="1" dirty="0" smtClean="0">
                <a:solidFill>
                  <a:srgbClr val="0070C0"/>
                </a:solidFill>
              </a:rPr>
              <a:t>Unconscious</a:t>
            </a:r>
            <a:r>
              <a:rPr lang="en-GB" sz="1900" dirty="0">
                <a:solidFill>
                  <a:srgbClr val="0070C0"/>
                </a:solidFill>
              </a:rPr>
              <a:t>. </a:t>
            </a:r>
            <a:r>
              <a:rPr lang="en-GB" sz="1900" dirty="0">
                <a:solidFill>
                  <a:srgbClr val="000000"/>
                </a:solidFill>
              </a:rPr>
              <a:t>Things we are unaware </a:t>
            </a:r>
            <a:r>
              <a:rPr lang="en-GB" sz="1900" dirty="0" smtClean="0">
                <a:solidFill>
                  <a:srgbClr val="000000"/>
                </a:solidFill>
              </a:rPr>
              <a:t>of – biological drives &amp; instincts that influence our behaviour &amp; personality. Also includes disturbing memories that have been </a:t>
            </a:r>
            <a:r>
              <a:rPr lang="en-GB" sz="1900" b="1" dirty="0" smtClean="0">
                <a:solidFill>
                  <a:srgbClr val="FF0000"/>
                </a:solidFill>
              </a:rPr>
              <a:t>repressed</a:t>
            </a:r>
            <a:r>
              <a:rPr lang="en-GB" sz="1900" dirty="0" smtClean="0">
                <a:solidFill>
                  <a:srgbClr val="000000"/>
                </a:solidFill>
              </a:rPr>
              <a:t>.</a:t>
            </a:r>
            <a:endParaRPr lang="en-GB" sz="1900" dirty="0">
              <a:solidFill>
                <a:srgbClr val="000000"/>
              </a:solidFill>
            </a:endParaRPr>
          </a:p>
          <a:p>
            <a:endParaRPr lang="en-GB" sz="1400" dirty="0">
              <a:latin typeface="+mj-lt"/>
            </a:endParaRPr>
          </a:p>
        </p:txBody>
      </p:sp>
      <p:sp>
        <p:nvSpPr>
          <p:cNvPr id="10246" name="Line 7"/>
          <p:cNvSpPr>
            <a:spLocks noChangeShapeType="1"/>
          </p:cNvSpPr>
          <p:nvPr/>
        </p:nvSpPr>
        <p:spPr bwMode="auto">
          <a:xfrm>
            <a:off x="4407646" y="1850861"/>
            <a:ext cx="2274888" cy="420688"/>
          </a:xfrm>
          <a:prstGeom prst="line">
            <a:avLst/>
          </a:prstGeom>
          <a:noFill/>
          <a:ln w="25400">
            <a:solidFill>
              <a:srgbClr val="000000"/>
            </a:solidFill>
            <a:round/>
            <a:headEnd/>
            <a:tailEnd type="triangle" w="med" len="med"/>
          </a:ln>
        </p:spPr>
        <p:txBody>
          <a:bodyPr/>
          <a:lstStyle/>
          <a:p>
            <a:endParaRPr lang="en-GB"/>
          </a:p>
        </p:txBody>
      </p:sp>
      <p:sp>
        <p:nvSpPr>
          <p:cNvPr id="10247" name="Line 8"/>
          <p:cNvSpPr>
            <a:spLocks noChangeShapeType="1"/>
          </p:cNvSpPr>
          <p:nvPr/>
        </p:nvSpPr>
        <p:spPr bwMode="auto">
          <a:xfrm flipV="1">
            <a:off x="4407646" y="2955320"/>
            <a:ext cx="2376264" cy="587202"/>
          </a:xfrm>
          <a:prstGeom prst="line">
            <a:avLst/>
          </a:prstGeom>
          <a:noFill/>
          <a:ln w="25400">
            <a:solidFill>
              <a:srgbClr val="000000"/>
            </a:solidFill>
            <a:round/>
            <a:headEnd/>
            <a:tailEnd type="triangle" w="med" len="med"/>
          </a:ln>
        </p:spPr>
        <p:txBody>
          <a:bodyPr/>
          <a:lstStyle/>
          <a:p>
            <a:endParaRPr lang="en-GB"/>
          </a:p>
        </p:txBody>
      </p:sp>
      <p:sp>
        <p:nvSpPr>
          <p:cNvPr id="10248" name="Line 9"/>
          <p:cNvSpPr>
            <a:spLocks noChangeShapeType="1"/>
          </p:cNvSpPr>
          <p:nvPr/>
        </p:nvSpPr>
        <p:spPr bwMode="auto">
          <a:xfrm>
            <a:off x="4420393" y="5229200"/>
            <a:ext cx="2163763" cy="195263"/>
          </a:xfrm>
          <a:prstGeom prst="line">
            <a:avLst/>
          </a:prstGeom>
          <a:noFill/>
          <a:ln w="25400">
            <a:solidFill>
              <a:srgbClr val="000000"/>
            </a:solidFill>
            <a:round/>
            <a:headEnd/>
            <a:tailEnd type="triangle" w="med" len="med"/>
          </a:ln>
        </p:spPr>
        <p:txBody>
          <a:bodyPr/>
          <a:lstStyle/>
          <a:p>
            <a:endParaRPr lang="en-GB"/>
          </a:p>
        </p:txBody>
      </p:sp>
      <p:sp>
        <p:nvSpPr>
          <p:cNvPr id="10" name="Title 1"/>
          <p:cNvSpPr txBox="1">
            <a:spLocks/>
          </p:cNvSpPr>
          <p:nvPr/>
        </p:nvSpPr>
        <p:spPr>
          <a:xfrm>
            <a:off x="0" y="274638"/>
            <a:ext cx="88392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small" spc="0" normalizeH="0" baseline="0" noProof="0" dirty="0" smtClean="0">
                <a:ln>
                  <a:noFill/>
                </a:ln>
                <a:solidFill>
                  <a:srgbClr val="0070C0"/>
                </a:solidFill>
                <a:effectLst/>
                <a:uLnTx/>
                <a:uFillTx/>
                <a:ea typeface="+mj-ea"/>
                <a:cs typeface="+mj-cs"/>
              </a:rPr>
              <a:t>The </a:t>
            </a:r>
            <a:r>
              <a:rPr lang="en-GB" sz="3000" cap="small" dirty="0" smtClean="0">
                <a:solidFill>
                  <a:srgbClr val="0070C0"/>
                </a:solidFill>
                <a:ea typeface="+mj-ea"/>
                <a:cs typeface="+mj-cs"/>
              </a:rPr>
              <a:t>Role of </a:t>
            </a:r>
            <a:r>
              <a:rPr lang="en-GB" sz="3000" cap="small" smtClean="0">
                <a:solidFill>
                  <a:srgbClr val="0070C0"/>
                </a:solidFill>
                <a:ea typeface="+mj-ea"/>
                <a:cs typeface="+mj-cs"/>
              </a:rPr>
              <a:t>the Unconscious</a:t>
            </a:r>
            <a:endParaRPr kumimoji="0" lang="en-GB" sz="3000" b="0" i="0" u="none" strike="noStrike" kern="1200" cap="small" spc="0" normalizeH="0" baseline="0" noProof="0" dirty="0">
              <a:ln>
                <a:noFill/>
              </a:ln>
              <a:solidFill>
                <a:srgbClr val="0070C0"/>
              </a:solidFill>
              <a:effectLst/>
              <a:uLnTx/>
              <a:uFillTx/>
              <a:ea typeface="+mj-ea"/>
              <a:cs typeface="+mj-cs"/>
            </a:endParaRPr>
          </a:p>
        </p:txBody>
      </p:sp>
    </p:spTree>
    <p:extLst>
      <p:ext uri="{BB962C8B-B14F-4D97-AF65-F5344CB8AC3E}">
        <p14:creationId xmlns:p14="http://schemas.microsoft.com/office/powerpoint/2010/main" val="2206001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4" y="214313"/>
            <a:ext cx="8475662" cy="911225"/>
          </a:xfrm>
        </p:spPr>
        <p:txBody>
          <a:bodyPr/>
          <a:lstStyle/>
          <a:p>
            <a:r>
              <a:rPr lang="en-GB" altLang="en-US" dirty="0" smtClean="0">
                <a:solidFill>
                  <a:srgbClr val="0070C0"/>
                </a:solidFill>
              </a:rPr>
              <a:t>The Structure of the Personality</a:t>
            </a:r>
          </a:p>
        </p:txBody>
      </p:sp>
      <p:sp>
        <p:nvSpPr>
          <p:cNvPr id="7171" name="Rectangle 3"/>
          <p:cNvSpPr>
            <a:spLocks noGrp="1" noChangeArrowheads="1"/>
          </p:cNvSpPr>
          <p:nvPr>
            <p:ph type="body" idx="1"/>
          </p:nvPr>
        </p:nvSpPr>
        <p:spPr>
          <a:xfrm>
            <a:off x="642145" y="963458"/>
            <a:ext cx="8128000" cy="5327650"/>
          </a:xfrm>
        </p:spPr>
        <p:txBody>
          <a:bodyPr>
            <a:normAutofit/>
          </a:bodyPr>
          <a:lstStyle/>
          <a:p>
            <a:pPr>
              <a:defRPr/>
            </a:pPr>
            <a:r>
              <a:rPr lang="en-GB" altLang="en-US" sz="2800" dirty="0" smtClean="0"/>
              <a:t>Freud argued there are 3 aspects of your personality that determine how you behave</a:t>
            </a:r>
          </a:p>
          <a:p>
            <a:pPr marL="0" indent="0">
              <a:buNone/>
              <a:defRPr/>
            </a:pPr>
            <a:r>
              <a:rPr lang="en-GB" altLang="en-US" sz="2800" b="1" u="sng" dirty="0" smtClean="0">
                <a:solidFill>
                  <a:srgbClr val="0070C0"/>
                </a:solidFill>
              </a:rPr>
              <a:t>Task:</a:t>
            </a:r>
          </a:p>
          <a:p>
            <a:pPr marL="514350" indent="-514350">
              <a:buAutoNum type="arabicPeriod"/>
              <a:defRPr/>
            </a:pPr>
            <a:r>
              <a:rPr lang="en-GB" altLang="en-US" sz="2800" dirty="0" smtClean="0"/>
              <a:t>Find out the key characteristics of the </a:t>
            </a:r>
            <a:r>
              <a:rPr lang="en-GB" altLang="en-US" sz="2800" dirty="0" smtClean="0">
                <a:solidFill>
                  <a:srgbClr val="FF0000"/>
                </a:solidFill>
              </a:rPr>
              <a:t>Id</a:t>
            </a:r>
            <a:r>
              <a:rPr lang="en-GB" altLang="en-US" sz="2800" dirty="0" smtClean="0"/>
              <a:t>, </a:t>
            </a:r>
            <a:r>
              <a:rPr lang="en-GB" altLang="en-US" sz="2800" dirty="0" smtClean="0">
                <a:solidFill>
                  <a:srgbClr val="FF0000"/>
                </a:solidFill>
              </a:rPr>
              <a:t>Ego</a:t>
            </a:r>
            <a:r>
              <a:rPr lang="en-GB" altLang="en-US" sz="2800" dirty="0" smtClean="0"/>
              <a:t> &amp; </a:t>
            </a:r>
            <a:r>
              <a:rPr lang="en-GB" altLang="en-US" sz="2800" dirty="0" smtClean="0">
                <a:solidFill>
                  <a:srgbClr val="FF0000"/>
                </a:solidFill>
              </a:rPr>
              <a:t>Superego</a:t>
            </a:r>
            <a:r>
              <a:rPr lang="en-GB" altLang="en-US" sz="2800" dirty="0" smtClean="0"/>
              <a:t> and summarise them on your handout.</a:t>
            </a:r>
          </a:p>
          <a:p>
            <a:pPr>
              <a:buFont typeface="Wingdings" pitchFamily="2" charset="2"/>
              <a:buNone/>
              <a:defRPr/>
            </a:pPr>
            <a:r>
              <a:rPr lang="en-GB" altLang="en-US" dirty="0" smtClean="0"/>
              <a:t>	</a:t>
            </a:r>
            <a:r>
              <a:rPr lang="en-GB" altLang="en-US" sz="3600" b="1" dirty="0" smtClean="0">
                <a:latin typeface="Stencil" pitchFamily="82" charset="0"/>
              </a:rPr>
              <a:t>id  		ego			Superego</a:t>
            </a:r>
            <a:r>
              <a:rPr lang="en-GB" altLang="en-US" dirty="0" smtClean="0"/>
              <a:t> </a:t>
            </a:r>
          </a:p>
          <a:p>
            <a:pPr>
              <a:buFont typeface="Wingdings" pitchFamily="2" charset="2"/>
              <a:buNone/>
              <a:defRPr/>
            </a:pPr>
            <a:endParaRPr lang="en-GB" altLang="en-US" dirty="0" smtClean="0"/>
          </a:p>
          <a:p>
            <a:pPr>
              <a:buFont typeface="Wingdings" pitchFamily="2" charset="2"/>
              <a:buNone/>
              <a:defRPr/>
            </a:pPr>
            <a:endParaRPr lang="en-GB" altLang="en-US" dirty="0" smtClean="0"/>
          </a:p>
          <a:p>
            <a:pPr>
              <a:buFont typeface="Wingdings" pitchFamily="2" charset="2"/>
              <a:buNone/>
              <a:defRPr/>
            </a:pPr>
            <a:endParaRPr lang="en-GB" altLang="en-US" dirty="0" smtClean="0"/>
          </a:p>
          <a:p>
            <a:pPr>
              <a:buFont typeface="Wingdings" pitchFamily="2" charset="2"/>
              <a:buNone/>
              <a:defRPr/>
            </a:pPr>
            <a:endParaRPr lang="en-GB" altLang="en-US" sz="2000" dirty="0" smtClean="0"/>
          </a:p>
        </p:txBody>
      </p:sp>
      <p:pic>
        <p:nvPicPr>
          <p:cNvPr id="6148" name="Picture 4" descr="MCj04359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45" y="4840964"/>
            <a:ext cx="1438621" cy="113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Pj043835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531" y="4581128"/>
            <a:ext cx="1520353" cy="117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MCBD06990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039" y="4725144"/>
            <a:ext cx="1304106" cy="110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8625" y="285750"/>
            <a:ext cx="8229600" cy="428625"/>
          </a:xfrm>
        </p:spPr>
        <p:txBody>
          <a:bodyPr>
            <a:normAutofit fontScale="90000"/>
          </a:bodyPr>
          <a:lstStyle/>
          <a:p>
            <a:pPr eaLnBrk="1" hangingPunct="1">
              <a:defRPr/>
            </a:pPr>
            <a:r>
              <a:rPr lang="en-GB" dirty="0" smtClean="0">
                <a:solidFill>
                  <a:srgbClr val="0070C0"/>
                </a:solidFill>
                <a:latin typeface="+mn-lt"/>
              </a:rPr>
              <a:t>The Structure of the Personality</a:t>
            </a:r>
          </a:p>
        </p:txBody>
      </p:sp>
      <p:pic>
        <p:nvPicPr>
          <p:cNvPr id="50180" name="Picture 5" descr="http://snarkerati.com/movie-news/files/2008/12/russell-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34" y="3790729"/>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http://blog.taragana.com/e/wp-content/uploads/2009/07/hermione-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41" y="363358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5"/>
          <p:cNvSpPr txBox="1">
            <a:spLocks noChangeArrowheads="1"/>
          </p:cNvSpPr>
          <p:nvPr/>
        </p:nvSpPr>
        <p:spPr bwMode="auto">
          <a:xfrm>
            <a:off x="805407" y="5512227"/>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dirty="0">
                <a:latin typeface="Verdana" panose="020B0604030504040204" pitchFamily="34" charset="0"/>
              </a:rPr>
              <a:t>Russell does and says what he wants he is impulsive and does things to gratify himself</a:t>
            </a:r>
          </a:p>
        </p:txBody>
      </p:sp>
      <p:sp>
        <p:nvSpPr>
          <p:cNvPr id="50183" name="TextBox 6"/>
          <p:cNvSpPr txBox="1">
            <a:spLocks noChangeArrowheads="1"/>
          </p:cNvSpPr>
          <p:nvPr/>
        </p:nvSpPr>
        <p:spPr bwMode="auto">
          <a:xfrm>
            <a:off x="6156325" y="5575989"/>
            <a:ext cx="2500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dirty="0">
                <a:latin typeface="Verdana" panose="020B0604030504040204" pitchFamily="34" charset="0"/>
              </a:rPr>
              <a:t>Ghandi acted on his morals he did what he thought was the right thing to do.</a:t>
            </a:r>
          </a:p>
        </p:txBody>
      </p:sp>
      <p:sp>
        <p:nvSpPr>
          <p:cNvPr id="50184" name="TextBox 7"/>
          <p:cNvSpPr txBox="1">
            <a:spLocks noChangeArrowheads="1"/>
          </p:cNvSpPr>
          <p:nvPr/>
        </p:nvSpPr>
        <p:spPr bwMode="auto">
          <a:xfrm>
            <a:off x="3779912" y="5411261"/>
            <a:ext cx="21431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dirty="0">
                <a:latin typeface="Verdana" panose="020B0604030504040204" pitchFamily="34" charset="0"/>
              </a:rPr>
              <a:t>Hermione is very rational and aware of the  consequences of the actions.</a:t>
            </a:r>
          </a:p>
        </p:txBody>
      </p:sp>
      <p:pic>
        <p:nvPicPr>
          <p:cNvPr id="50185" name="Picture 9" descr="http://sydwalker.info/blog/wp-content/uploads/2009/01/mahatma_ghand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349" y="3493888"/>
            <a:ext cx="1690687"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cartoon_angel_praying_lg_cl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6871" y="1204142"/>
            <a:ext cx="767312" cy="9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LilDevi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572" y="1212837"/>
            <a:ext cx="815576" cy="96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refere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4309" y="1136186"/>
            <a:ext cx="783891" cy="11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934428" y="1458598"/>
            <a:ext cx="857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a:latin typeface="Verdana" panose="020B0604030504040204" pitchFamily="34" charset="0"/>
              </a:rPr>
              <a:t>Id</a:t>
            </a:r>
          </a:p>
        </p:txBody>
      </p:sp>
      <p:sp>
        <p:nvSpPr>
          <p:cNvPr id="14" name="TextBox 13"/>
          <p:cNvSpPr txBox="1">
            <a:spLocks noChangeArrowheads="1"/>
          </p:cNvSpPr>
          <p:nvPr/>
        </p:nvSpPr>
        <p:spPr bwMode="auto">
          <a:xfrm>
            <a:off x="3518954" y="1510148"/>
            <a:ext cx="1214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a:latin typeface="Verdana" panose="020B0604030504040204" pitchFamily="34" charset="0"/>
              </a:rPr>
              <a:t>Ego</a:t>
            </a:r>
          </a:p>
        </p:txBody>
      </p:sp>
      <p:sp>
        <p:nvSpPr>
          <p:cNvPr id="15" name="TextBox 14"/>
          <p:cNvSpPr txBox="1">
            <a:spLocks noChangeArrowheads="1"/>
          </p:cNvSpPr>
          <p:nvPr/>
        </p:nvSpPr>
        <p:spPr bwMode="auto">
          <a:xfrm>
            <a:off x="5757682" y="1516877"/>
            <a:ext cx="2773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a:latin typeface="Verdana" panose="020B0604030504040204" pitchFamily="34" charset="0"/>
              </a:rPr>
              <a:t>Superego</a:t>
            </a:r>
          </a:p>
        </p:txBody>
      </p:sp>
      <p:sp>
        <p:nvSpPr>
          <p:cNvPr id="2" name="TextBox 1"/>
          <p:cNvSpPr txBox="1"/>
          <p:nvPr/>
        </p:nvSpPr>
        <p:spPr>
          <a:xfrm>
            <a:off x="712839" y="2156260"/>
            <a:ext cx="2662436" cy="1477328"/>
          </a:xfrm>
          <a:prstGeom prst="rect">
            <a:avLst/>
          </a:prstGeom>
          <a:noFill/>
        </p:spPr>
        <p:txBody>
          <a:bodyPr wrap="square" rtlCol="0">
            <a:spAutoFit/>
          </a:bodyPr>
          <a:lstStyle/>
          <a:p>
            <a:r>
              <a:rPr lang="en-GB" b="1" i="1" dirty="0" smtClean="0"/>
              <a:t>‘Pleasure Principle’ </a:t>
            </a:r>
            <a:r>
              <a:rPr lang="en-GB" dirty="0" smtClean="0"/>
              <a:t>– Unconscious selfish aggressive instincts that demand immediate gratification</a:t>
            </a:r>
            <a:endParaRPr lang="en-GB" dirty="0"/>
          </a:p>
        </p:txBody>
      </p:sp>
      <p:sp>
        <p:nvSpPr>
          <p:cNvPr id="3" name="TextBox 2"/>
          <p:cNvSpPr txBox="1"/>
          <p:nvPr/>
        </p:nvSpPr>
        <p:spPr>
          <a:xfrm>
            <a:off x="3635896" y="2348880"/>
            <a:ext cx="2376264" cy="1200329"/>
          </a:xfrm>
          <a:prstGeom prst="rect">
            <a:avLst/>
          </a:prstGeom>
          <a:noFill/>
        </p:spPr>
        <p:txBody>
          <a:bodyPr wrap="square" rtlCol="0">
            <a:spAutoFit/>
          </a:bodyPr>
          <a:lstStyle/>
          <a:p>
            <a:r>
              <a:rPr lang="en-GB" b="1" i="1" dirty="0" smtClean="0"/>
              <a:t>‘Reality Principle’ </a:t>
            </a:r>
            <a:r>
              <a:rPr lang="en-GB" dirty="0" smtClean="0"/>
              <a:t>– balances the conflicting demands of the Id &amp; Superego</a:t>
            </a:r>
            <a:endParaRPr lang="en-GB" dirty="0"/>
          </a:p>
        </p:txBody>
      </p:sp>
      <p:sp>
        <p:nvSpPr>
          <p:cNvPr id="4" name="TextBox 3"/>
          <p:cNvSpPr txBox="1"/>
          <p:nvPr/>
        </p:nvSpPr>
        <p:spPr>
          <a:xfrm>
            <a:off x="6156325" y="2284249"/>
            <a:ext cx="2860204" cy="923330"/>
          </a:xfrm>
          <a:prstGeom prst="rect">
            <a:avLst/>
          </a:prstGeom>
          <a:noFill/>
        </p:spPr>
        <p:txBody>
          <a:bodyPr wrap="square" rtlCol="0">
            <a:spAutoFit/>
          </a:bodyPr>
          <a:lstStyle/>
          <a:p>
            <a:r>
              <a:rPr lang="en-GB" b="1" i="1" dirty="0" smtClean="0"/>
              <a:t>‘Morality Principle’ </a:t>
            </a:r>
            <a:r>
              <a:rPr lang="en-GB" dirty="0" smtClean="0"/>
              <a:t>- Internalised sense of right and wrong</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3" grpId="0"/>
      <p:bldP spid="50184"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4" y="214313"/>
            <a:ext cx="8475662" cy="911225"/>
          </a:xfrm>
        </p:spPr>
        <p:txBody>
          <a:bodyPr/>
          <a:lstStyle/>
          <a:p>
            <a:r>
              <a:rPr lang="en-GB" altLang="en-US" dirty="0" smtClean="0">
                <a:solidFill>
                  <a:srgbClr val="0070C0"/>
                </a:solidFill>
              </a:rPr>
              <a:t>The Structure of the Personality</a:t>
            </a:r>
          </a:p>
        </p:txBody>
      </p:sp>
      <p:sp>
        <p:nvSpPr>
          <p:cNvPr id="7171" name="Rectangle 3"/>
          <p:cNvSpPr>
            <a:spLocks noGrp="1" noChangeArrowheads="1"/>
          </p:cNvSpPr>
          <p:nvPr>
            <p:ph type="body" idx="1"/>
          </p:nvPr>
        </p:nvSpPr>
        <p:spPr>
          <a:xfrm>
            <a:off x="642145" y="963458"/>
            <a:ext cx="8128000" cy="5327650"/>
          </a:xfrm>
        </p:spPr>
        <p:txBody>
          <a:bodyPr>
            <a:normAutofit/>
          </a:bodyPr>
          <a:lstStyle/>
          <a:p>
            <a:pPr>
              <a:defRPr/>
            </a:pPr>
            <a:r>
              <a:rPr lang="en-GB" altLang="en-US" sz="2800" dirty="0" smtClean="0"/>
              <a:t>Freud argued there are 3 aspects of your personality that determine how you behave</a:t>
            </a:r>
          </a:p>
          <a:p>
            <a:pPr marL="0" indent="0">
              <a:buNone/>
              <a:defRPr/>
            </a:pPr>
            <a:r>
              <a:rPr lang="en-GB" altLang="en-US" sz="2800" b="1" u="sng" dirty="0" smtClean="0">
                <a:solidFill>
                  <a:srgbClr val="0070C0"/>
                </a:solidFill>
              </a:rPr>
              <a:t>Task:</a:t>
            </a:r>
          </a:p>
          <a:p>
            <a:pPr marL="514350" indent="-514350">
              <a:buAutoNum type="arabicPeriod"/>
              <a:defRPr/>
            </a:pPr>
            <a:r>
              <a:rPr lang="en-GB" altLang="en-US" sz="2800" dirty="0" smtClean="0"/>
              <a:t>Read the scenarios on the handout and apply your knowledge to explain what the Id, Ego and Superego would say.</a:t>
            </a:r>
            <a:endParaRPr lang="en-GB" altLang="en-US" dirty="0" smtClean="0"/>
          </a:p>
          <a:p>
            <a:pPr>
              <a:buFont typeface="Wingdings" pitchFamily="2" charset="2"/>
              <a:buNone/>
              <a:defRPr/>
            </a:pPr>
            <a:r>
              <a:rPr lang="en-GB" altLang="en-US" dirty="0" smtClean="0"/>
              <a:t>	</a:t>
            </a:r>
            <a:r>
              <a:rPr lang="en-GB" altLang="en-US" sz="3600" b="1" dirty="0" smtClean="0">
                <a:latin typeface="Stencil" pitchFamily="82" charset="0"/>
              </a:rPr>
              <a:t>id  		ego			Superego</a:t>
            </a:r>
            <a:r>
              <a:rPr lang="en-GB" altLang="en-US" dirty="0" smtClean="0"/>
              <a:t> </a:t>
            </a:r>
          </a:p>
          <a:p>
            <a:pPr>
              <a:buFont typeface="Wingdings" pitchFamily="2" charset="2"/>
              <a:buNone/>
              <a:defRPr/>
            </a:pPr>
            <a:endParaRPr lang="en-GB" altLang="en-US" dirty="0" smtClean="0"/>
          </a:p>
          <a:p>
            <a:pPr>
              <a:buFont typeface="Wingdings" pitchFamily="2" charset="2"/>
              <a:buNone/>
              <a:defRPr/>
            </a:pPr>
            <a:endParaRPr lang="en-GB" altLang="en-US" dirty="0" smtClean="0"/>
          </a:p>
          <a:p>
            <a:pPr>
              <a:buFont typeface="Wingdings" pitchFamily="2" charset="2"/>
              <a:buNone/>
              <a:defRPr/>
            </a:pPr>
            <a:endParaRPr lang="en-GB" altLang="en-US" dirty="0" smtClean="0"/>
          </a:p>
          <a:p>
            <a:pPr>
              <a:buFont typeface="Wingdings" pitchFamily="2" charset="2"/>
              <a:buNone/>
              <a:defRPr/>
            </a:pPr>
            <a:endParaRPr lang="en-GB" altLang="en-US" sz="2000" dirty="0" smtClean="0"/>
          </a:p>
        </p:txBody>
      </p:sp>
      <p:pic>
        <p:nvPicPr>
          <p:cNvPr id="6148" name="Picture 4" descr="MCj04359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65" y="4725144"/>
            <a:ext cx="1438621" cy="113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Pj043835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531" y="4509120"/>
            <a:ext cx="1520353" cy="117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MCBD06990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725144"/>
            <a:ext cx="1304106" cy="110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37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The Structure of the Personality</a:t>
            </a:r>
            <a:endParaRPr lang="en-GB"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u="sng" dirty="0" smtClean="0">
                <a:solidFill>
                  <a:srgbClr val="0070C0"/>
                </a:solidFill>
              </a:rPr>
              <a:t>Task:</a:t>
            </a:r>
          </a:p>
          <a:p>
            <a:r>
              <a:rPr lang="en-GB" dirty="0" smtClean="0"/>
              <a:t>Read each of the character profiles most of which will be familiar to you.</a:t>
            </a:r>
          </a:p>
          <a:p>
            <a:r>
              <a:rPr lang="en-GB" dirty="0" smtClean="0"/>
              <a:t>In reality we all display a mixture of Id Ego and Super ego</a:t>
            </a:r>
          </a:p>
          <a:p>
            <a:r>
              <a:rPr lang="en-GB" dirty="0" smtClean="0"/>
              <a:t>These profiles have been written to exaggerate the characteristic on one of the three elements for each</a:t>
            </a:r>
          </a:p>
          <a:p>
            <a:r>
              <a:rPr lang="en-GB" dirty="0" smtClean="0"/>
              <a:t>Sort them into three piles: </a:t>
            </a:r>
            <a:r>
              <a:rPr lang="en-GB" dirty="0" smtClean="0">
                <a:solidFill>
                  <a:srgbClr val="FF0000"/>
                </a:solidFill>
              </a:rPr>
              <a:t>Id</a:t>
            </a:r>
            <a:r>
              <a:rPr lang="en-GB" dirty="0" smtClean="0"/>
              <a:t>; </a:t>
            </a:r>
            <a:r>
              <a:rPr lang="en-GB" dirty="0" smtClean="0">
                <a:solidFill>
                  <a:srgbClr val="FF0000"/>
                </a:solidFill>
              </a:rPr>
              <a:t>Ego</a:t>
            </a:r>
            <a:r>
              <a:rPr lang="en-GB" dirty="0" smtClean="0"/>
              <a:t>; and </a:t>
            </a:r>
            <a:r>
              <a:rPr lang="en-GB" dirty="0" smtClean="0">
                <a:solidFill>
                  <a:srgbClr val="FF0000"/>
                </a:solidFill>
              </a:rPr>
              <a:t>Superego</a:t>
            </a:r>
            <a:r>
              <a:rPr lang="en-GB" dirty="0" smtClean="0"/>
              <a:t>.</a:t>
            </a:r>
            <a:endParaRPr lang="en-GB" dirty="0"/>
          </a:p>
        </p:txBody>
      </p:sp>
    </p:spTree>
    <p:extLst>
      <p:ext uri="{BB962C8B-B14F-4D97-AF65-F5344CB8AC3E}">
        <p14:creationId xmlns:p14="http://schemas.microsoft.com/office/powerpoint/2010/main" val="10226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A level: An </a:t>
            </a:r>
            <a:r>
              <a:rPr lang="en-GB" altLang="en-US" sz="4000" b="1" dirty="0" smtClean="0">
                <a:solidFill>
                  <a:srgbClr val="0070C0"/>
                </a:solidFill>
                <a:latin typeface="Century Gothic" pitchFamily="34" charset="0"/>
                <a:ea typeface="+mj-ea"/>
              </a:rPr>
              <a:t>Overview</a:t>
            </a:r>
            <a:r>
              <a:rPr lang="en-GB" altLang="en-US" sz="4000" b="1" dirty="0" smtClean="0">
                <a:solidFill>
                  <a:srgbClr val="0070C0"/>
                </a:solidFill>
                <a:ea typeface="+mj-ea"/>
              </a:rPr>
              <a:t>…</a:t>
            </a:r>
          </a:p>
        </p:txBody>
      </p:sp>
      <p:sp>
        <p:nvSpPr>
          <p:cNvPr id="5123" name="Rectangle 3"/>
          <p:cNvSpPr>
            <a:spLocks noGrp="1" noChangeArrowheads="1"/>
          </p:cNvSpPr>
          <p:nvPr>
            <p:ph idx="1"/>
          </p:nvPr>
        </p:nvSpPr>
        <p:spPr>
          <a:xfrm>
            <a:off x="457200" y="1052513"/>
            <a:ext cx="8229600" cy="5073650"/>
          </a:xfrm>
        </p:spPr>
        <p:txBody>
          <a:bodyPr>
            <a:normAutofit lnSpcReduction="10000"/>
          </a:bodyPr>
          <a:lstStyle/>
          <a:p>
            <a:pPr eaLnBrk="1" hangingPunct="1">
              <a:lnSpc>
                <a:spcPct val="90000"/>
              </a:lnSpc>
            </a:pPr>
            <a:r>
              <a:rPr lang="en-GB" altLang="en-US" b="1" smtClean="0">
                <a:latin typeface="Century Gothic" panose="020B0502020202020204" pitchFamily="34" charset="0"/>
              </a:rPr>
              <a:t>A level units consist of Paper 1, Paper 2 and Paper 3</a:t>
            </a:r>
            <a:r>
              <a:rPr lang="en-GB" altLang="en-US" sz="4000" smtClean="0">
                <a:latin typeface="Century Gothic" panose="020B0502020202020204" pitchFamily="34" charset="0"/>
              </a:rPr>
              <a:t> </a:t>
            </a:r>
            <a:r>
              <a:rPr lang="en-GB" altLang="en-US" sz="2400" smtClean="0">
                <a:latin typeface="Century Gothic" panose="020B0502020202020204" pitchFamily="34" charset="0"/>
              </a:rPr>
              <a:t>(which makes up your whole A level grade at the end of the two years)</a:t>
            </a:r>
          </a:p>
          <a:p>
            <a:pPr eaLnBrk="1" hangingPunct="1">
              <a:lnSpc>
                <a:spcPct val="90000"/>
              </a:lnSpc>
              <a:buFontTx/>
              <a:buNone/>
            </a:pPr>
            <a:endParaRPr lang="en-GB" altLang="en-US" b="1" smtClean="0">
              <a:latin typeface="Century Gothic" panose="020B0502020202020204" pitchFamily="34" charset="0"/>
            </a:endParaRPr>
          </a:p>
          <a:p>
            <a:pPr eaLnBrk="1" hangingPunct="1">
              <a:lnSpc>
                <a:spcPct val="90000"/>
              </a:lnSpc>
            </a:pPr>
            <a:r>
              <a:rPr lang="en-GB" altLang="en-US" b="1" smtClean="0">
                <a:latin typeface="Century Gothic" panose="020B0502020202020204" pitchFamily="34" charset="0"/>
              </a:rPr>
              <a:t>Students wishing to continue to with the full A level in Psychology </a:t>
            </a:r>
            <a:r>
              <a:rPr lang="en-GB" altLang="en-US" sz="2400" smtClean="0">
                <a:latin typeface="Century Gothic" panose="020B0502020202020204" pitchFamily="34" charset="0"/>
              </a:rPr>
              <a:t>(after the summer AS results)</a:t>
            </a:r>
            <a:r>
              <a:rPr lang="en-GB" altLang="en-US" b="1" smtClean="0">
                <a:latin typeface="Century Gothic" panose="020B0502020202020204" pitchFamily="34" charset="0"/>
              </a:rPr>
              <a:t> should ideally: </a:t>
            </a:r>
          </a:p>
          <a:p>
            <a:pPr lvl="1" eaLnBrk="1" hangingPunct="1">
              <a:lnSpc>
                <a:spcPct val="90000"/>
              </a:lnSpc>
            </a:pPr>
            <a:r>
              <a:rPr lang="en-GB" altLang="en-US" sz="2400" smtClean="0">
                <a:latin typeface="Century Gothic" panose="020B0502020202020204" pitchFamily="34" charset="0"/>
              </a:rPr>
              <a:t>Achieve a D or above in AS Psychology.</a:t>
            </a:r>
          </a:p>
          <a:p>
            <a:pPr lvl="1" eaLnBrk="1" hangingPunct="1">
              <a:lnSpc>
                <a:spcPct val="90000"/>
              </a:lnSpc>
            </a:pPr>
            <a:r>
              <a:rPr lang="en-GB" altLang="en-US" sz="2400" smtClean="0">
                <a:latin typeface="Century Gothic" panose="020B0502020202020204" pitchFamily="34" charset="0"/>
              </a:rPr>
              <a:t>Demonstrate a good work ethic during the AS course</a:t>
            </a:r>
            <a:r>
              <a:rPr lang="en-GB" altLang="en-US" smtClean="0">
                <a:latin typeface="Century Gothic" panose="020B0502020202020204" pitchFamily="34" charset="0"/>
              </a:rPr>
              <a:t> </a:t>
            </a:r>
            <a:r>
              <a:rPr lang="en-GB" altLang="en-US" sz="2400" b="1" i="1" smtClean="0">
                <a:latin typeface="Century Gothic" panose="020B0502020202020204" pitchFamily="34" charset="0"/>
              </a:rPr>
              <a:t>(along with the next 4 weeks – to demonstrate you can cope with the second year)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Ed from Shaun of the Dead </a:t>
            </a:r>
            <a:endParaRPr lang="en-GB" dirty="0"/>
          </a:p>
        </p:txBody>
      </p:sp>
      <p:sp>
        <p:nvSpPr>
          <p:cNvPr id="5" name="Content Placeholder 4"/>
          <p:cNvSpPr>
            <a:spLocks noGrp="1"/>
          </p:cNvSpPr>
          <p:nvPr>
            <p:ph sz="half" idx="1"/>
          </p:nvPr>
        </p:nvSpPr>
        <p:spPr/>
        <p:txBody>
          <a:bodyPr>
            <a:normAutofit fontScale="85000" lnSpcReduction="10000"/>
          </a:bodyPr>
          <a:lstStyle/>
          <a:p>
            <a:r>
              <a:rPr lang="en-GB" dirty="0" smtClean="0"/>
              <a:t>Ed doesn’t have a job.  He sponges off his mate Shaun.  He likes eating pizza and playing computer games like “Grand Theft Auto” </a:t>
            </a:r>
          </a:p>
          <a:p>
            <a:r>
              <a:rPr lang="en-GB" dirty="0" smtClean="0"/>
              <a:t>At the end of the film Shaun of the Dead  he manages to survive as a zombie locked up in the shed at the bottom of the garden with little impact and still playing computer games.</a:t>
            </a:r>
            <a:endParaRPr lang="en-GB" dirty="0"/>
          </a:p>
        </p:txBody>
      </p:sp>
      <p:sp>
        <p:nvSpPr>
          <p:cNvPr id="6" name="Content Placeholder 5"/>
          <p:cNvSpPr>
            <a:spLocks noGrp="1"/>
          </p:cNvSpPr>
          <p:nvPr>
            <p:ph sz="half" idx="2"/>
          </p:nvPr>
        </p:nvSpPr>
        <p:spPr/>
        <p:txBody>
          <a:bodyPr>
            <a:normAutofit fontScale="85000" lnSpcReduction="10000"/>
          </a:bodyPr>
          <a:lstStyle/>
          <a:p>
            <a:endParaRPr lang="en-GB"/>
          </a:p>
        </p:txBody>
      </p:sp>
      <p:pic>
        <p:nvPicPr>
          <p:cNvPr id="1026" name="Picture 2" descr="http://www.empireonline.com/images/features/100greatestcharacters/photos/7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8024" y="1952905"/>
            <a:ext cx="3381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6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Sergeant Nicholas Angel </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Sergeant Angel  in the film “Hot Fuzz”, has been decorated for gallantry. He is obsessive about work and does not have a social life </a:t>
            </a:r>
          </a:p>
          <a:p>
            <a:r>
              <a:rPr lang="en-GB" dirty="0" smtClean="0"/>
              <a:t>He is obsessively tidy</a:t>
            </a:r>
          </a:p>
          <a:p>
            <a:r>
              <a:rPr lang="en-GB" dirty="0" smtClean="0"/>
              <a:t>A man of conscience </a:t>
            </a:r>
          </a:p>
          <a:p>
            <a:r>
              <a:rPr lang="en-GB" dirty="0" smtClean="0"/>
              <a:t>People don’t like him because he can’t relax and have fun.</a:t>
            </a:r>
            <a:endParaRPr lang="en-GB" dirty="0"/>
          </a:p>
        </p:txBody>
      </p:sp>
      <p:sp>
        <p:nvSpPr>
          <p:cNvPr id="4" name="Content Placeholder 3"/>
          <p:cNvSpPr>
            <a:spLocks noGrp="1"/>
          </p:cNvSpPr>
          <p:nvPr>
            <p:ph sz="half" idx="2"/>
          </p:nvPr>
        </p:nvSpPr>
        <p:spPr/>
        <p:txBody>
          <a:bodyPr>
            <a:normAutofit fontScale="92500" lnSpcReduction="10000"/>
          </a:bodyPr>
          <a:lstStyle/>
          <a:p>
            <a:endParaRPr lang="en-GB"/>
          </a:p>
        </p:txBody>
      </p:sp>
      <p:pic>
        <p:nvPicPr>
          <p:cNvPr id="2050" name="Picture 2" descr="http://www.mtv.com/movies/photos/h/hot_fuzz_011807/flip-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2040" y="1628800"/>
            <a:ext cx="360040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57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Dark Knight</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Works to maintain justice in Gotham</a:t>
            </a:r>
          </a:p>
          <a:p>
            <a:r>
              <a:rPr lang="en-GB" dirty="0" smtClean="0"/>
              <a:t>Will sacrifice all of himself for justice</a:t>
            </a:r>
          </a:p>
          <a:p>
            <a:r>
              <a:rPr lang="en-GB" dirty="0" smtClean="0"/>
              <a:t>Very black and white in his views</a:t>
            </a:r>
          </a:p>
          <a:p>
            <a:r>
              <a:rPr lang="en-GB" dirty="0" smtClean="0"/>
              <a:t>He is haunted by his conscience when he makes a mistake</a:t>
            </a:r>
          </a:p>
          <a:p>
            <a:r>
              <a:rPr lang="en-GB" dirty="0" smtClean="0"/>
              <a:t>Some would say has psychopathic tendencies</a:t>
            </a:r>
            <a:endParaRPr lang="en-GB" dirty="0"/>
          </a:p>
        </p:txBody>
      </p:sp>
      <p:sp>
        <p:nvSpPr>
          <p:cNvPr id="4" name="Content Placeholder 3"/>
          <p:cNvSpPr>
            <a:spLocks noGrp="1"/>
          </p:cNvSpPr>
          <p:nvPr>
            <p:ph sz="half" idx="2"/>
          </p:nvPr>
        </p:nvSpPr>
        <p:spPr/>
        <p:txBody>
          <a:bodyPr>
            <a:normAutofit fontScale="92500" lnSpcReduction="10000"/>
          </a:bodyPr>
          <a:lstStyle/>
          <a:p>
            <a:endParaRPr lang="en-GB"/>
          </a:p>
        </p:txBody>
      </p:sp>
      <p:pic>
        <p:nvPicPr>
          <p:cNvPr id="3074" name="Picture 2" descr="http://www.wildsoundmovies.com/images/the_dark_knight_rises_batm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2040" y="1124744"/>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7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Walter </a:t>
            </a:r>
            <a:r>
              <a:rPr lang="en-GB" dirty="0" err="1" smtClean="0"/>
              <a:t>Goodfellow</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In the film “Keeping Mum”  he is obsessed with writing a good sermon.</a:t>
            </a:r>
          </a:p>
          <a:p>
            <a:r>
              <a:rPr lang="en-GB" dirty="0" smtClean="0"/>
              <a:t>Sees the good in everything </a:t>
            </a:r>
          </a:p>
          <a:p>
            <a:r>
              <a:rPr lang="en-GB" dirty="0" smtClean="0"/>
              <a:t>Is rational, calm and does not get involved in tittle tattle, gossip or anything which is hurtful.</a:t>
            </a:r>
            <a:endParaRPr lang="en-GB" dirty="0"/>
          </a:p>
        </p:txBody>
      </p:sp>
      <p:sp>
        <p:nvSpPr>
          <p:cNvPr id="4" name="Content Placeholder 3"/>
          <p:cNvSpPr>
            <a:spLocks noGrp="1"/>
          </p:cNvSpPr>
          <p:nvPr>
            <p:ph sz="half" idx="2"/>
          </p:nvPr>
        </p:nvSpPr>
        <p:spPr/>
        <p:txBody>
          <a:bodyPr>
            <a:normAutofit lnSpcReduction="10000"/>
          </a:bodyPr>
          <a:lstStyle/>
          <a:p>
            <a:endParaRPr lang="en-GB" dirty="0"/>
          </a:p>
        </p:txBody>
      </p:sp>
      <p:pic>
        <p:nvPicPr>
          <p:cNvPr id="4098" name="Picture 2" descr="http://i2.listal.com/image/1607448/600full-keeping-mum-screensho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5" y="2003569"/>
            <a:ext cx="4012059"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3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Temperance “Bones” Brennan </a:t>
            </a:r>
            <a:endParaRPr lang="en-GB" dirty="0"/>
          </a:p>
        </p:txBody>
      </p:sp>
      <p:sp>
        <p:nvSpPr>
          <p:cNvPr id="3" name="Content Placeholder 2"/>
          <p:cNvSpPr>
            <a:spLocks noGrp="1"/>
          </p:cNvSpPr>
          <p:nvPr>
            <p:ph sz="half" idx="1"/>
          </p:nvPr>
        </p:nvSpPr>
        <p:spPr/>
        <p:txBody>
          <a:bodyPr>
            <a:normAutofit/>
          </a:bodyPr>
          <a:lstStyle/>
          <a:p>
            <a:r>
              <a:rPr lang="en-GB" dirty="0" smtClean="0"/>
              <a:t>Extremely rational and scientific</a:t>
            </a:r>
          </a:p>
          <a:p>
            <a:r>
              <a:rPr lang="en-GB" dirty="0" smtClean="0"/>
              <a:t>She does not let her emotions interfere with her work and until recently she did not have personal relationships</a:t>
            </a:r>
            <a:endParaRPr lang="en-GB" dirty="0"/>
          </a:p>
        </p:txBody>
      </p:sp>
      <p:sp>
        <p:nvSpPr>
          <p:cNvPr id="4" name="Content Placeholder 3"/>
          <p:cNvSpPr>
            <a:spLocks noGrp="1"/>
          </p:cNvSpPr>
          <p:nvPr>
            <p:ph sz="half" idx="2"/>
          </p:nvPr>
        </p:nvSpPr>
        <p:spPr/>
        <p:txBody>
          <a:bodyPr>
            <a:normAutofit/>
          </a:bodyPr>
          <a:lstStyle/>
          <a:p>
            <a:endParaRPr lang="en-GB"/>
          </a:p>
        </p:txBody>
      </p:sp>
      <p:pic>
        <p:nvPicPr>
          <p:cNvPr id="5122" name="Picture 2" descr="http://www.scrubadoo.com/scrubs/wp-content/uploads/2011/11/03-tv-doctors-emily-deschanel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1335249"/>
            <a:ext cx="3689970" cy="518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15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Daniel Cleaver </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In the Bridget Jones films he is indulgent, two timing selfish cad who loves having a good time</a:t>
            </a:r>
          </a:p>
          <a:p>
            <a:r>
              <a:rPr lang="en-GB" dirty="0" smtClean="0"/>
              <a:t>He has virtually no morals </a:t>
            </a:r>
          </a:p>
          <a:p>
            <a:r>
              <a:rPr lang="en-GB" dirty="0" smtClean="0"/>
              <a:t>He loves seducing as many women as possible and does not care who he hurts</a:t>
            </a:r>
            <a:endParaRPr lang="en-GB" dirty="0"/>
          </a:p>
        </p:txBody>
      </p:sp>
      <p:sp>
        <p:nvSpPr>
          <p:cNvPr id="4" name="Content Placeholder 3"/>
          <p:cNvSpPr>
            <a:spLocks noGrp="1"/>
          </p:cNvSpPr>
          <p:nvPr>
            <p:ph sz="half" idx="2"/>
          </p:nvPr>
        </p:nvSpPr>
        <p:spPr/>
        <p:txBody>
          <a:bodyPr>
            <a:normAutofit lnSpcReduction="10000"/>
          </a:bodyPr>
          <a:lstStyle/>
          <a:p>
            <a:endParaRPr lang="en-GB"/>
          </a:p>
        </p:txBody>
      </p:sp>
      <p:pic>
        <p:nvPicPr>
          <p:cNvPr id="6146" name="Picture 2" descr="http://www.theage.com.au/ffximage/2004/11/12/hugh_grant,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221235"/>
            <a:ext cx="4137248" cy="533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6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Baldrick</a:t>
            </a:r>
            <a:endParaRPr lang="en-GB" dirty="0"/>
          </a:p>
        </p:txBody>
      </p:sp>
      <p:sp>
        <p:nvSpPr>
          <p:cNvPr id="3" name="Content Placeholder 2"/>
          <p:cNvSpPr>
            <a:spLocks noGrp="1"/>
          </p:cNvSpPr>
          <p:nvPr>
            <p:ph sz="half" idx="1"/>
          </p:nvPr>
        </p:nvSpPr>
        <p:spPr/>
        <p:txBody>
          <a:bodyPr/>
          <a:lstStyle/>
          <a:p>
            <a:r>
              <a:rPr lang="en-GB" dirty="0" smtClean="0"/>
              <a:t>The world of </a:t>
            </a:r>
            <a:r>
              <a:rPr lang="en-GB" dirty="0" err="1" smtClean="0"/>
              <a:t>baldrick</a:t>
            </a:r>
            <a:r>
              <a:rPr lang="en-GB" dirty="0" smtClean="0"/>
              <a:t> is extremely small and smelly.</a:t>
            </a:r>
          </a:p>
          <a:p>
            <a:r>
              <a:rPr lang="en-GB" dirty="0" smtClean="0"/>
              <a:t>He exists to eat and sleep and avoid painful beatings</a:t>
            </a:r>
          </a:p>
          <a:p>
            <a:r>
              <a:rPr lang="en-GB" dirty="0" smtClean="0"/>
              <a:t>He has no desire to better himself and is happy with a turnip</a:t>
            </a:r>
            <a:endParaRPr lang="en-GB" dirty="0"/>
          </a:p>
        </p:txBody>
      </p:sp>
      <p:sp>
        <p:nvSpPr>
          <p:cNvPr id="4" name="Content Placeholder 3"/>
          <p:cNvSpPr>
            <a:spLocks noGrp="1"/>
          </p:cNvSpPr>
          <p:nvPr>
            <p:ph sz="half" idx="2"/>
          </p:nvPr>
        </p:nvSpPr>
        <p:spPr/>
        <p:txBody>
          <a:bodyPr/>
          <a:lstStyle/>
          <a:p>
            <a:endParaRPr lang="en-GB"/>
          </a:p>
        </p:txBody>
      </p:sp>
      <p:pic>
        <p:nvPicPr>
          <p:cNvPr id="7170" name="Picture 2" descr="http://www.blackadderhall.com/wp-content/uploads/2011/10/baldrick_smal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4008" y="1527988"/>
            <a:ext cx="4093046" cy="491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93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Sir Edmund Blackadder </a:t>
            </a:r>
            <a:endParaRPr lang="en-GB" dirty="0"/>
          </a:p>
        </p:txBody>
      </p:sp>
      <p:sp>
        <p:nvSpPr>
          <p:cNvPr id="3" name="Content Placeholder 2"/>
          <p:cNvSpPr>
            <a:spLocks noGrp="1"/>
          </p:cNvSpPr>
          <p:nvPr>
            <p:ph sz="half" idx="1"/>
          </p:nvPr>
        </p:nvSpPr>
        <p:spPr/>
        <p:txBody>
          <a:bodyPr/>
          <a:lstStyle/>
          <a:p>
            <a:r>
              <a:rPr lang="en-GB" dirty="0" smtClean="0"/>
              <a:t>He is extremely rational and chooses his moves carefully</a:t>
            </a:r>
          </a:p>
          <a:p>
            <a:r>
              <a:rPr lang="en-GB" dirty="0" smtClean="0"/>
              <a:t>He tries to use his intellect and cunning to win the Queen’s affections and beat Lord </a:t>
            </a:r>
            <a:r>
              <a:rPr lang="en-GB" dirty="0" err="1" smtClean="0"/>
              <a:t>Melchet</a:t>
            </a:r>
            <a:endParaRPr lang="en-GB" dirty="0"/>
          </a:p>
        </p:txBody>
      </p:sp>
      <p:sp>
        <p:nvSpPr>
          <p:cNvPr id="4" name="Content Placeholder 3"/>
          <p:cNvSpPr>
            <a:spLocks noGrp="1"/>
          </p:cNvSpPr>
          <p:nvPr>
            <p:ph sz="half" idx="2"/>
          </p:nvPr>
        </p:nvSpPr>
        <p:spPr/>
        <p:txBody>
          <a:bodyPr/>
          <a:lstStyle/>
          <a:p>
            <a:endParaRPr lang="en-GB"/>
          </a:p>
        </p:txBody>
      </p:sp>
      <p:pic>
        <p:nvPicPr>
          <p:cNvPr id="8194" name="Picture 2" descr="http://static.guim.co.uk/sys-images/Media/Pix/pictures/2007/11/28/Blackadder46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93171" y="1916832"/>
            <a:ext cx="4381500" cy="392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66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Queen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Has a lifelong sense of duty honed over 60 years as the serving monarch</a:t>
            </a:r>
          </a:p>
          <a:p>
            <a:r>
              <a:rPr lang="en-GB" dirty="0" smtClean="0"/>
              <a:t>She finds it distressing when her children’s behaviour let her down</a:t>
            </a:r>
          </a:p>
          <a:p>
            <a:r>
              <a:rPr lang="en-GB" dirty="0" smtClean="0"/>
              <a:t>She always keeps her commitments and has a strong sense of right and wrong.</a:t>
            </a:r>
            <a:endParaRPr lang="en-GB" dirty="0"/>
          </a:p>
        </p:txBody>
      </p:sp>
      <p:sp>
        <p:nvSpPr>
          <p:cNvPr id="4" name="Content Placeholder 3"/>
          <p:cNvSpPr>
            <a:spLocks noGrp="1"/>
          </p:cNvSpPr>
          <p:nvPr>
            <p:ph sz="half" idx="2"/>
          </p:nvPr>
        </p:nvSpPr>
        <p:spPr/>
        <p:txBody>
          <a:bodyPr>
            <a:normAutofit lnSpcReduction="10000"/>
          </a:bodyPr>
          <a:lstStyle/>
          <a:p>
            <a:endParaRPr lang="en-GB"/>
          </a:p>
        </p:txBody>
      </p:sp>
      <p:pic>
        <p:nvPicPr>
          <p:cNvPr id="9218" name="Picture 2" descr="http://passivevoices.files.wordpress.com/2011/01/queenelizabethi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1556792"/>
            <a:ext cx="3971925" cy="49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3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James Bond </a:t>
            </a:r>
            <a:endParaRPr lang="en-GB" dirty="0"/>
          </a:p>
        </p:txBody>
      </p:sp>
      <p:sp>
        <p:nvSpPr>
          <p:cNvPr id="3" name="Content Placeholder 2"/>
          <p:cNvSpPr>
            <a:spLocks noGrp="1"/>
          </p:cNvSpPr>
          <p:nvPr>
            <p:ph sz="half" idx="1"/>
          </p:nvPr>
        </p:nvSpPr>
        <p:spPr/>
        <p:txBody>
          <a:bodyPr/>
          <a:lstStyle/>
          <a:p>
            <a:r>
              <a:rPr lang="en-GB" dirty="0" smtClean="0"/>
              <a:t>Clear headed, rational and doing his duty always</a:t>
            </a:r>
          </a:p>
          <a:p>
            <a:r>
              <a:rPr lang="en-GB" dirty="0" smtClean="0"/>
              <a:t>Would like the world to be a better place but understands well the reality of it and the necessity of his job.</a:t>
            </a:r>
            <a:endParaRPr lang="en-GB" dirty="0"/>
          </a:p>
        </p:txBody>
      </p:sp>
      <p:sp>
        <p:nvSpPr>
          <p:cNvPr id="4" name="Content Placeholder 3"/>
          <p:cNvSpPr>
            <a:spLocks noGrp="1"/>
          </p:cNvSpPr>
          <p:nvPr>
            <p:ph sz="half" idx="2"/>
          </p:nvPr>
        </p:nvSpPr>
        <p:spPr/>
        <p:txBody>
          <a:bodyPr/>
          <a:lstStyle/>
          <a:p>
            <a:endParaRPr lang="en-GB"/>
          </a:p>
        </p:txBody>
      </p:sp>
      <p:pic>
        <p:nvPicPr>
          <p:cNvPr id="10242" name="Picture 2" descr="http://www.onlineradio.hk/blog/wp-content/uploads/2011/09/james-bond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1772816"/>
            <a:ext cx="4367808" cy="38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8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A Level Psychology</a:t>
            </a:r>
            <a:endParaRPr lang="en-GB" dirty="0">
              <a:solidFill>
                <a:srgbClr val="0070C0"/>
              </a:solidFill>
            </a:endParaRPr>
          </a:p>
        </p:txBody>
      </p:sp>
      <p:graphicFrame>
        <p:nvGraphicFramePr>
          <p:cNvPr id="4" name="Content Placeholder 3"/>
          <p:cNvGraphicFramePr>
            <a:graphicFrameLocks noGrp="1"/>
          </p:cNvGraphicFramePr>
          <p:nvPr>
            <p:ph idx="1"/>
            <p:extLst/>
          </p:nvPr>
        </p:nvGraphicFramePr>
        <p:xfrm>
          <a:off x="457200" y="1600200"/>
          <a:ext cx="8229600" cy="3108960"/>
        </p:xfrm>
        <a:graphic>
          <a:graphicData uri="http://schemas.openxmlformats.org/drawingml/2006/table">
            <a:tbl>
              <a:tblPr firstRow="1" bandRow="1">
                <a:tableStyleId>{BC89EF96-8CEA-46FF-86C4-4CE0E7609802}</a:tableStyleId>
              </a:tblPr>
              <a:tblGrid>
                <a:gridCol w="2743200"/>
                <a:gridCol w="2743200"/>
                <a:gridCol w="2743200"/>
              </a:tblGrid>
              <a:tr h="370840">
                <a:tc>
                  <a:txBody>
                    <a:bodyPr/>
                    <a:lstStyle/>
                    <a:p>
                      <a:pPr algn="ctr"/>
                      <a:r>
                        <a:rPr lang="en-GB" sz="2400" dirty="0" smtClean="0"/>
                        <a:t>Paper 1 – Introductory Topics in Psychology</a:t>
                      </a:r>
                      <a:endParaRPr lang="en-GB" sz="2400" dirty="0"/>
                    </a:p>
                  </a:txBody>
                  <a:tcPr/>
                </a:tc>
                <a:tc>
                  <a:txBody>
                    <a:bodyPr/>
                    <a:lstStyle/>
                    <a:p>
                      <a:pPr algn="ctr"/>
                      <a:r>
                        <a:rPr lang="en-GB" sz="2400" dirty="0" smtClean="0"/>
                        <a:t>Paper 2 – Psychology in Context</a:t>
                      </a:r>
                      <a:endParaRPr lang="en-GB" sz="2400" dirty="0"/>
                    </a:p>
                  </a:txBody>
                  <a:tcPr/>
                </a:tc>
                <a:tc>
                  <a:txBody>
                    <a:bodyPr/>
                    <a:lstStyle/>
                    <a:p>
                      <a:pPr algn="ctr"/>
                      <a:r>
                        <a:rPr lang="en-GB" sz="2400" dirty="0" smtClean="0"/>
                        <a:t>Paper 3 – Issues and Options</a:t>
                      </a:r>
                      <a:r>
                        <a:rPr lang="en-GB" sz="2400" baseline="0" dirty="0" smtClean="0"/>
                        <a:t> in Psychology</a:t>
                      </a:r>
                      <a:endParaRPr lang="en-GB" sz="2400" dirty="0"/>
                    </a:p>
                  </a:txBody>
                  <a:tcPr/>
                </a:tc>
              </a:tr>
              <a:tr h="370840">
                <a:tc>
                  <a:txBody>
                    <a:bodyPr/>
                    <a:lstStyle/>
                    <a:p>
                      <a:r>
                        <a:rPr lang="en-GB" sz="2400" dirty="0" smtClean="0"/>
                        <a:t>Social Influence</a:t>
                      </a:r>
                    </a:p>
                    <a:p>
                      <a:r>
                        <a:rPr lang="en-GB" sz="2400" dirty="0" smtClean="0"/>
                        <a:t>Memory</a:t>
                      </a:r>
                    </a:p>
                    <a:p>
                      <a:r>
                        <a:rPr lang="en-GB" sz="2400" dirty="0" smtClean="0"/>
                        <a:t>Attachment</a:t>
                      </a:r>
                    </a:p>
                    <a:p>
                      <a:r>
                        <a:rPr lang="en-GB" sz="2400" dirty="0" smtClean="0"/>
                        <a:t>Psychopathology</a:t>
                      </a:r>
                      <a:endParaRPr lang="en-GB" sz="2400" dirty="0"/>
                    </a:p>
                  </a:txBody>
                  <a:tcPr/>
                </a:tc>
                <a:tc>
                  <a:txBody>
                    <a:bodyPr/>
                    <a:lstStyle/>
                    <a:p>
                      <a:r>
                        <a:rPr lang="en-GB" sz="2400" dirty="0" smtClean="0"/>
                        <a:t>Approaches in Psychology</a:t>
                      </a:r>
                    </a:p>
                    <a:p>
                      <a:r>
                        <a:rPr lang="en-GB" sz="2400" dirty="0" smtClean="0"/>
                        <a:t>Biopsychology</a:t>
                      </a:r>
                    </a:p>
                    <a:p>
                      <a:r>
                        <a:rPr lang="en-GB" sz="2400" dirty="0" smtClean="0"/>
                        <a:t>Research Methods</a:t>
                      </a:r>
                      <a:endParaRPr lang="en-GB" sz="2400" dirty="0"/>
                    </a:p>
                  </a:txBody>
                  <a:tcPr/>
                </a:tc>
                <a:tc>
                  <a:txBody>
                    <a:bodyPr/>
                    <a:lstStyle/>
                    <a:p>
                      <a:r>
                        <a:rPr lang="en-GB" sz="2400" dirty="0" smtClean="0"/>
                        <a:t>Issues and Debates</a:t>
                      </a:r>
                    </a:p>
                    <a:p>
                      <a:r>
                        <a:rPr lang="en-GB" sz="2400" dirty="0" smtClean="0"/>
                        <a:t>Gender</a:t>
                      </a:r>
                    </a:p>
                    <a:p>
                      <a:r>
                        <a:rPr lang="en-GB" sz="2400" dirty="0" smtClean="0"/>
                        <a:t>Schizophrenia</a:t>
                      </a:r>
                    </a:p>
                    <a:p>
                      <a:r>
                        <a:rPr lang="en-GB" sz="2400" dirty="0" smtClean="0"/>
                        <a:t>Aggression</a:t>
                      </a:r>
                    </a:p>
                    <a:p>
                      <a:endParaRPr lang="en-GB" sz="2400" dirty="0"/>
                    </a:p>
                  </a:txBody>
                  <a:tcPr/>
                </a:tc>
              </a:tr>
            </a:tbl>
          </a:graphicData>
        </a:graphic>
      </p:graphicFrame>
    </p:spTree>
    <p:extLst>
      <p:ext uri="{BB962C8B-B14F-4D97-AF65-F5344CB8AC3E}">
        <p14:creationId xmlns:p14="http://schemas.microsoft.com/office/powerpoint/2010/main" val="2333613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04" y="931825"/>
            <a:ext cx="8229600" cy="1143000"/>
          </a:xfrm>
        </p:spPr>
        <p:txBody>
          <a:bodyPr>
            <a:normAutofit fontScale="90000"/>
          </a:bodyPr>
          <a:lstStyle/>
          <a:p>
            <a:r>
              <a:rPr lang="en-GB" dirty="0" smtClean="0">
                <a:solidFill>
                  <a:srgbClr val="0070C0"/>
                </a:solidFill>
              </a:rPr>
              <a:t>Defence Mechanisms</a:t>
            </a:r>
            <a:br>
              <a:rPr lang="en-GB" dirty="0" smtClean="0">
                <a:solidFill>
                  <a:srgbClr val="0070C0"/>
                </a:solidFill>
              </a:rPr>
            </a:br>
            <a:r>
              <a:rPr lang="en-GB" sz="1100" dirty="0">
                <a:solidFill>
                  <a:srgbClr val="FF0000"/>
                </a:solidFill>
                <a:hlinkClick r:id="rId2"/>
              </a:rPr>
              <a:t>https://</a:t>
            </a:r>
            <a:r>
              <a:rPr lang="en-GB" sz="1100" dirty="0" smtClean="0">
                <a:solidFill>
                  <a:srgbClr val="FF0000"/>
                </a:solidFill>
                <a:hlinkClick r:id="rId2"/>
              </a:rPr>
              <a:t>www.youtube.com/watch?v=ov-a1mGSEMc</a:t>
            </a:r>
            <a:r>
              <a:rPr lang="en-GB" sz="1100" dirty="0">
                <a:solidFill>
                  <a:srgbClr val="FF0000"/>
                </a:solidFill>
              </a:rPr>
              <a:t/>
            </a:r>
            <a:br>
              <a:rPr lang="en-GB" sz="1100" dirty="0">
                <a:solidFill>
                  <a:srgbClr val="FF0000"/>
                </a:solidFill>
              </a:rPr>
            </a:br>
            <a:r>
              <a:rPr lang="en-GB" sz="1100" dirty="0">
                <a:solidFill>
                  <a:srgbClr val="FF0000"/>
                </a:solidFill>
                <a:hlinkClick r:id="rId3"/>
              </a:rPr>
              <a:t>https://</a:t>
            </a:r>
            <a:r>
              <a:rPr lang="en-GB" sz="1100" dirty="0" smtClean="0">
                <a:solidFill>
                  <a:srgbClr val="FF0000"/>
                </a:solidFill>
                <a:hlinkClick r:id="rId3"/>
              </a:rPr>
              <a:t>www.youtube.com/watch?v=kJR7TDos9xg</a:t>
            </a:r>
            <a:r>
              <a:rPr lang="en-GB" sz="1100" dirty="0" smtClean="0">
                <a:solidFill>
                  <a:srgbClr val="FF0000"/>
                </a:solidFill>
              </a:rPr>
              <a:t>	(First 6 mins)</a:t>
            </a:r>
            <a:br>
              <a:rPr lang="en-GB" sz="1100" dirty="0" smtClean="0">
                <a:solidFill>
                  <a:srgbClr val="FF0000"/>
                </a:solidFill>
              </a:rPr>
            </a:br>
            <a:r>
              <a:rPr lang="en-GB" sz="1100" dirty="0" smtClean="0">
                <a:solidFill>
                  <a:srgbClr val="FF0000"/>
                </a:solidFill>
              </a:rPr>
              <a:t/>
            </a:r>
            <a:br>
              <a:rPr lang="en-GB" sz="1100" dirty="0" smtClean="0">
                <a:solidFill>
                  <a:srgbClr val="FF0000"/>
                </a:solidFill>
              </a:rPr>
            </a:br>
            <a:r>
              <a:rPr lang="en-GB" dirty="0">
                <a:solidFill>
                  <a:srgbClr val="FF0000"/>
                </a:solidFill>
              </a:rPr>
              <a:t/>
            </a:r>
            <a:br>
              <a:rPr lang="en-GB" dirty="0">
                <a:solidFill>
                  <a:srgbClr val="FF0000"/>
                </a:solidFill>
              </a:rPr>
            </a:br>
            <a:endParaRPr lang="en-GB" dirty="0">
              <a:solidFill>
                <a:srgbClr val="0070C0"/>
              </a:solidFill>
            </a:endParaRPr>
          </a:p>
        </p:txBody>
      </p:sp>
      <p:sp>
        <p:nvSpPr>
          <p:cNvPr id="3" name="Content Placeholder 2"/>
          <p:cNvSpPr>
            <a:spLocks noGrp="1"/>
          </p:cNvSpPr>
          <p:nvPr>
            <p:ph idx="1"/>
          </p:nvPr>
        </p:nvSpPr>
        <p:spPr>
          <a:xfrm>
            <a:off x="384582" y="1584746"/>
            <a:ext cx="8229600" cy="4525963"/>
          </a:xfrm>
        </p:spPr>
        <p:txBody>
          <a:bodyPr>
            <a:normAutofit fontScale="62500" lnSpcReduction="20000"/>
          </a:bodyPr>
          <a:lstStyle/>
          <a:p>
            <a:pPr marL="0" indent="0">
              <a:buNone/>
            </a:pPr>
            <a:r>
              <a:rPr lang="en-GB" sz="3400" dirty="0" smtClean="0"/>
              <a:t>The Ego uses a number of defence mechanisms to help reduce the conflict between the demands of the </a:t>
            </a:r>
            <a:r>
              <a:rPr lang="en-GB" sz="3400" dirty="0" smtClean="0">
                <a:solidFill>
                  <a:srgbClr val="FF0000"/>
                </a:solidFill>
              </a:rPr>
              <a:t>Id</a:t>
            </a:r>
            <a:r>
              <a:rPr lang="en-GB" sz="3400" dirty="0" smtClean="0"/>
              <a:t> and </a:t>
            </a:r>
            <a:r>
              <a:rPr lang="en-GB" sz="3400" dirty="0" smtClean="0">
                <a:solidFill>
                  <a:srgbClr val="FF0000"/>
                </a:solidFill>
              </a:rPr>
              <a:t>Superego</a:t>
            </a:r>
            <a:r>
              <a:rPr lang="en-GB" sz="3400" dirty="0" smtClean="0"/>
              <a:t>:</a:t>
            </a:r>
          </a:p>
          <a:p>
            <a:pPr marL="0" indent="0">
              <a:buNone/>
            </a:pPr>
            <a:endParaRPr lang="en-GB" sz="3400" dirty="0" smtClean="0"/>
          </a:p>
          <a:p>
            <a:r>
              <a:rPr lang="en-GB" sz="3400" dirty="0" smtClean="0">
                <a:solidFill>
                  <a:srgbClr val="FF0000"/>
                </a:solidFill>
              </a:rPr>
              <a:t>Repression</a:t>
            </a:r>
          </a:p>
          <a:p>
            <a:r>
              <a:rPr lang="en-GB" sz="3400" dirty="0" smtClean="0">
                <a:solidFill>
                  <a:srgbClr val="FF0000"/>
                </a:solidFill>
              </a:rPr>
              <a:t>Denial </a:t>
            </a:r>
          </a:p>
          <a:p>
            <a:r>
              <a:rPr lang="en-GB" sz="3400" dirty="0" smtClean="0">
                <a:solidFill>
                  <a:srgbClr val="FF0000"/>
                </a:solidFill>
              </a:rPr>
              <a:t>Displacement</a:t>
            </a:r>
          </a:p>
          <a:p>
            <a:pPr marL="0" indent="0">
              <a:buNone/>
            </a:pPr>
            <a:endParaRPr lang="en-GB" sz="3400" dirty="0" smtClean="0">
              <a:solidFill>
                <a:srgbClr val="FF0000"/>
              </a:solidFill>
            </a:endParaRPr>
          </a:p>
          <a:p>
            <a:pPr marL="0" indent="0">
              <a:buNone/>
            </a:pPr>
            <a:r>
              <a:rPr lang="en-GB" sz="3400" dirty="0"/>
              <a:t>These defence mechanisms are unconscious and ensure that the ego is able to prevent us from being overwhelmed by temporary threats or traumas. </a:t>
            </a:r>
            <a:endParaRPr lang="en-GB" sz="3400" dirty="0" smtClean="0"/>
          </a:p>
          <a:p>
            <a:pPr marL="0" indent="0">
              <a:buNone/>
            </a:pPr>
            <a:endParaRPr lang="en-GB" sz="3400" dirty="0" smtClean="0"/>
          </a:p>
          <a:p>
            <a:pPr marL="0" indent="0">
              <a:buNone/>
            </a:pPr>
            <a:r>
              <a:rPr lang="en-GB" sz="3400" dirty="0" smtClean="0"/>
              <a:t>However</a:t>
            </a:r>
            <a:r>
              <a:rPr lang="en-GB" sz="3400" dirty="0"/>
              <a:t>, they involve some distortion of reality and as a long term </a:t>
            </a:r>
            <a:r>
              <a:rPr lang="en-GB" dirty="0"/>
              <a:t>solution are regarded as unhealthy</a:t>
            </a:r>
            <a:r>
              <a:rPr lang="en-GB" dirty="0" smtClean="0"/>
              <a:t>. Excessive use of defence mechanisms may lead to psychological disorder.</a:t>
            </a:r>
            <a:endParaRPr lang="en-GB" dirty="0"/>
          </a:p>
          <a:p>
            <a:pPr marL="0" indent="0">
              <a:buNone/>
            </a:pPr>
            <a:endParaRPr lang="en-GB" dirty="0" smtClean="0"/>
          </a:p>
          <a:p>
            <a:pPr marL="0" indent="0">
              <a:buNone/>
            </a:pPr>
            <a:endParaRPr lang="en-GB"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564904"/>
            <a:ext cx="1500446" cy="1282824"/>
          </a:xfrm>
          <a:prstGeom prst="rect">
            <a:avLst/>
          </a:prstGeom>
        </p:spPr>
      </p:pic>
    </p:spTree>
    <p:extLst>
      <p:ext uri="{BB962C8B-B14F-4D97-AF65-F5344CB8AC3E}">
        <p14:creationId xmlns:p14="http://schemas.microsoft.com/office/powerpoint/2010/main" val="18198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Defence Mechanisms</a:t>
            </a:r>
            <a:endParaRPr lang="en-GB" dirty="0">
              <a:solidFill>
                <a:srgbClr val="0070C0"/>
              </a:solidFill>
            </a:endParaRPr>
          </a:p>
        </p:txBody>
      </p:sp>
      <p:sp>
        <p:nvSpPr>
          <p:cNvPr id="3" name="Content Placeholder 2"/>
          <p:cNvSpPr>
            <a:spLocks noGrp="1"/>
          </p:cNvSpPr>
          <p:nvPr>
            <p:ph idx="1"/>
          </p:nvPr>
        </p:nvSpPr>
        <p:spPr>
          <a:xfrm>
            <a:off x="444624" y="1196752"/>
            <a:ext cx="8229600" cy="4525963"/>
          </a:xfrm>
        </p:spPr>
        <p:txBody>
          <a:bodyPr/>
          <a:lstStyle/>
          <a:p>
            <a:pPr marL="0" indent="0">
              <a:buNone/>
            </a:pPr>
            <a:r>
              <a:rPr lang="en-GB" dirty="0" smtClean="0"/>
              <a:t>Use textbooks/the internet to complete the table below:</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00166323"/>
              </p:ext>
            </p:extLst>
          </p:nvPr>
        </p:nvGraphicFramePr>
        <p:xfrm>
          <a:off x="464502" y="2204864"/>
          <a:ext cx="8229600" cy="4206240"/>
        </p:xfrm>
        <a:graphic>
          <a:graphicData uri="http://schemas.openxmlformats.org/drawingml/2006/table">
            <a:tbl>
              <a:tblPr firstRow="1" bandRow="1">
                <a:tableStyleId>{5C22544A-7EE6-4342-B048-85BDC9FD1C3A}</a:tableStyleId>
              </a:tblPr>
              <a:tblGrid>
                <a:gridCol w="1640565"/>
                <a:gridCol w="3845835"/>
                <a:gridCol w="2743200"/>
              </a:tblGrid>
              <a:tr h="370840">
                <a:tc>
                  <a:txBody>
                    <a:bodyPr/>
                    <a:lstStyle/>
                    <a:p>
                      <a:pPr algn="ctr"/>
                      <a:r>
                        <a:rPr lang="en-GB" dirty="0" smtClean="0"/>
                        <a:t>Defence Mechanism</a:t>
                      </a:r>
                      <a:endParaRPr lang="en-GB" dirty="0"/>
                    </a:p>
                  </a:txBody>
                  <a:tcPr/>
                </a:tc>
                <a:tc>
                  <a:txBody>
                    <a:bodyPr/>
                    <a:lstStyle/>
                    <a:p>
                      <a:pPr algn="ctr"/>
                      <a:r>
                        <a:rPr lang="en-GB" dirty="0" smtClean="0"/>
                        <a:t>Description</a:t>
                      </a:r>
                      <a:endParaRPr lang="en-GB" dirty="0"/>
                    </a:p>
                  </a:txBody>
                  <a:tcPr/>
                </a:tc>
                <a:tc>
                  <a:txBody>
                    <a:bodyPr/>
                    <a:lstStyle/>
                    <a:p>
                      <a:pPr algn="ctr"/>
                      <a:r>
                        <a:rPr lang="en-GB" dirty="0" smtClean="0"/>
                        <a:t>Effect on Behaviour</a:t>
                      </a:r>
                      <a:endParaRPr lang="en-GB" dirty="0"/>
                    </a:p>
                  </a:txBody>
                  <a:tcPr/>
                </a:tc>
              </a:tr>
              <a:tr h="370840">
                <a:tc>
                  <a:txBody>
                    <a:bodyPr/>
                    <a:lstStyle/>
                    <a:p>
                      <a:r>
                        <a:rPr lang="en-GB" dirty="0" smtClean="0"/>
                        <a:t>Repression</a:t>
                      </a:r>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a:p>
                  </a:txBody>
                  <a:tcPr/>
                </a:tc>
              </a:tr>
              <a:tr h="370840">
                <a:tc>
                  <a:txBody>
                    <a:bodyPr/>
                    <a:lstStyle/>
                    <a:p>
                      <a:r>
                        <a:rPr lang="en-GB" dirty="0" smtClean="0"/>
                        <a:t>Denial</a:t>
                      </a:r>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Displacement</a:t>
                      </a:r>
                    </a:p>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41003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Defence Mechanisms</a:t>
            </a:r>
            <a:endParaRPr lang="en-GB" dirty="0">
              <a:solidFill>
                <a:srgbClr val="0070C0"/>
              </a:solidFill>
            </a:endParaRPr>
          </a:p>
        </p:txBody>
      </p:sp>
      <p:sp>
        <p:nvSpPr>
          <p:cNvPr id="3" name="Content Placeholder 2"/>
          <p:cNvSpPr>
            <a:spLocks noGrp="1"/>
          </p:cNvSpPr>
          <p:nvPr>
            <p:ph idx="1"/>
          </p:nvPr>
        </p:nvSpPr>
        <p:spPr>
          <a:xfrm>
            <a:off x="457200" y="1196752"/>
            <a:ext cx="8229600" cy="4525963"/>
          </a:xfrm>
        </p:spPr>
        <p:txBody>
          <a:bodyPr/>
          <a:lstStyle/>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09716196"/>
              </p:ext>
            </p:extLst>
          </p:nvPr>
        </p:nvGraphicFramePr>
        <p:xfrm>
          <a:off x="179512" y="1186001"/>
          <a:ext cx="8784976" cy="5303520"/>
        </p:xfrm>
        <a:graphic>
          <a:graphicData uri="http://schemas.openxmlformats.org/drawingml/2006/table">
            <a:tbl>
              <a:tblPr firstRow="1" bandRow="1">
                <a:tableStyleId>{5C22544A-7EE6-4342-B048-85BDC9FD1C3A}</a:tableStyleId>
              </a:tblPr>
              <a:tblGrid>
                <a:gridCol w="2052902"/>
                <a:gridCol w="3803748"/>
                <a:gridCol w="2928326"/>
              </a:tblGrid>
              <a:tr h="514807">
                <a:tc>
                  <a:txBody>
                    <a:bodyPr/>
                    <a:lstStyle/>
                    <a:p>
                      <a:pPr algn="ctr"/>
                      <a:r>
                        <a:rPr lang="en-GB" dirty="0" smtClean="0"/>
                        <a:t>Defence Mechanism</a:t>
                      </a:r>
                      <a:endParaRPr lang="en-GB" dirty="0"/>
                    </a:p>
                  </a:txBody>
                  <a:tcPr/>
                </a:tc>
                <a:tc>
                  <a:txBody>
                    <a:bodyPr/>
                    <a:lstStyle/>
                    <a:p>
                      <a:pPr algn="ctr"/>
                      <a:r>
                        <a:rPr lang="en-GB" dirty="0" smtClean="0"/>
                        <a:t>Description</a:t>
                      </a:r>
                      <a:endParaRPr lang="en-GB" dirty="0"/>
                    </a:p>
                  </a:txBody>
                  <a:tcPr/>
                </a:tc>
                <a:tc>
                  <a:txBody>
                    <a:bodyPr/>
                    <a:lstStyle/>
                    <a:p>
                      <a:pPr algn="ctr"/>
                      <a:r>
                        <a:rPr lang="en-GB" dirty="0" smtClean="0"/>
                        <a:t>Effect on Behaviour</a:t>
                      </a:r>
                      <a:endParaRPr lang="en-GB" dirty="0"/>
                    </a:p>
                  </a:txBody>
                  <a:tcPr/>
                </a:tc>
              </a:tr>
              <a:tr h="370840">
                <a:tc>
                  <a:txBody>
                    <a:bodyPr/>
                    <a:lstStyle/>
                    <a:p>
                      <a:r>
                        <a:rPr lang="en-GB" dirty="0" smtClean="0"/>
                        <a:t>Repression</a:t>
                      </a:r>
                    </a:p>
                    <a:p>
                      <a:endParaRPr lang="en-GB" dirty="0" smtClean="0"/>
                    </a:p>
                    <a:p>
                      <a:endParaRPr lang="en-GB" dirty="0" smtClean="0"/>
                    </a:p>
                    <a:p>
                      <a:endParaRPr lang="en-GB" dirty="0"/>
                    </a:p>
                  </a:txBody>
                  <a:tcPr/>
                </a:tc>
                <a:tc>
                  <a:txBody>
                    <a:bodyPr/>
                    <a:lstStyle/>
                    <a:p>
                      <a:r>
                        <a:rPr lang="en-GB" dirty="0" smtClean="0"/>
                        <a:t>An unpleasant</a:t>
                      </a:r>
                      <a:r>
                        <a:rPr lang="en-GB" baseline="0" dirty="0" smtClean="0"/>
                        <a:t> memory is pushed into the unconscious mind where it is not accessible to the conscious mind and therefore cannot cause anxiety. It does, however, still affect behaviour in the unconscious mind.</a:t>
                      </a:r>
                      <a:endParaRPr lang="en-GB" dirty="0"/>
                    </a:p>
                  </a:txBody>
                  <a:tcPr/>
                </a:tc>
                <a:tc>
                  <a:txBody>
                    <a:bodyPr/>
                    <a:lstStyle/>
                    <a:p>
                      <a:r>
                        <a:rPr lang="en-GB" dirty="0" smtClean="0"/>
                        <a:t>There is no recall of the event or situation</a:t>
                      </a:r>
                      <a:endParaRPr lang="en-GB" dirty="0"/>
                    </a:p>
                  </a:txBody>
                  <a:tcPr/>
                </a:tc>
              </a:tr>
              <a:tr h="370840">
                <a:tc>
                  <a:txBody>
                    <a:bodyPr/>
                    <a:lstStyle/>
                    <a:p>
                      <a:r>
                        <a:rPr lang="en-GB" dirty="0" smtClean="0"/>
                        <a:t>Denial</a:t>
                      </a:r>
                    </a:p>
                    <a:p>
                      <a:endParaRPr lang="en-GB" dirty="0" smtClean="0"/>
                    </a:p>
                    <a:p>
                      <a:endParaRPr lang="en-GB" dirty="0" smtClean="0"/>
                    </a:p>
                    <a:p>
                      <a:endParaRPr lang="en-GB" dirty="0"/>
                    </a:p>
                  </a:txBody>
                  <a:tcPr/>
                </a:tc>
                <a:tc>
                  <a:txBody>
                    <a:bodyPr/>
                    <a:lstStyle/>
                    <a:p>
                      <a:r>
                        <a:rPr lang="en-GB" dirty="0" smtClean="0"/>
                        <a:t>There is a refusal to accept the</a:t>
                      </a:r>
                      <a:r>
                        <a:rPr lang="en-GB" baseline="0" dirty="0" smtClean="0"/>
                        <a:t> reality of an unpleasant situation. This reduces anxiety caused by that situation.</a:t>
                      </a:r>
                      <a:endParaRPr lang="en-GB" dirty="0"/>
                    </a:p>
                  </a:txBody>
                  <a:tcPr/>
                </a:tc>
                <a:tc>
                  <a:txBody>
                    <a:bodyPr/>
                    <a:lstStyle/>
                    <a:p>
                      <a:r>
                        <a:rPr lang="en-GB" dirty="0" smtClean="0"/>
                        <a:t>Someone may think that the situation is not negative</a:t>
                      </a:r>
                      <a:r>
                        <a:rPr lang="en-GB" baseline="0" dirty="0" smtClean="0"/>
                        <a:t> and that therefore should not cause anxiety. This is not positive thinking, merely a resistance to accept reality.</a:t>
                      </a:r>
                      <a:endParaRPr lang="en-GB" dirty="0"/>
                    </a:p>
                  </a:txBody>
                  <a:tcPr/>
                </a:tc>
              </a:tr>
              <a:tr h="370840">
                <a:tc>
                  <a:txBody>
                    <a:bodyPr/>
                    <a:lstStyle/>
                    <a:p>
                      <a:r>
                        <a:rPr lang="en-GB" dirty="0" smtClean="0"/>
                        <a:t>Displacement</a:t>
                      </a:r>
                    </a:p>
                    <a:p>
                      <a:endParaRPr lang="en-GB" dirty="0" smtClean="0"/>
                    </a:p>
                    <a:p>
                      <a:endParaRPr lang="en-GB" dirty="0" smtClean="0"/>
                    </a:p>
                    <a:p>
                      <a:endParaRPr lang="en-GB" dirty="0"/>
                    </a:p>
                  </a:txBody>
                  <a:tcPr/>
                </a:tc>
                <a:tc>
                  <a:txBody>
                    <a:bodyPr/>
                    <a:lstStyle/>
                    <a:p>
                      <a:r>
                        <a:rPr lang="en-GB" dirty="0" smtClean="0"/>
                        <a:t>This is when the focus</a:t>
                      </a:r>
                      <a:r>
                        <a:rPr lang="en-GB" baseline="0" dirty="0" smtClean="0"/>
                        <a:t> of a strong emotion is expressed onto a substitute person or object. This reduces anxiety by allowing expression of that emotion</a:t>
                      </a:r>
                      <a:endParaRPr lang="en-GB" dirty="0"/>
                    </a:p>
                  </a:txBody>
                  <a:tcPr/>
                </a:tc>
                <a:tc>
                  <a:txBody>
                    <a:bodyPr/>
                    <a:lstStyle/>
                    <a:p>
                      <a:r>
                        <a:rPr lang="en-GB" dirty="0" smtClean="0"/>
                        <a:t>Someone may exhibit very strong emotion but focus</a:t>
                      </a:r>
                      <a:r>
                        <a:rPr lang="en-GB" baseline="0" dirty="0" smtClean="0"/>
                        <a:t> it onto an uninvolved person or object.</a:t>
                      </a:r>
                      <a:endParaRPr lang="en-GB" dirty="0"/>
                    </a:p>
                  </a:txBody>
                  <a:tcPr/>
                </a:tc>
              </a:tr>
            </a:tbl>
          </a:graphicData>
        </a:graphic>
      </p:graphicFrame>
    </p:spTree>
    <p:extLst>
      <p:ext uri="{BB962C8B-B14F-4D97-AF65-F5344CB8AC3E}">
        <p14:creationId xmlns:p14="http://schemas.microsoft.com/office/powerpoint/2010/main" val="3135362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Example of Defence Mechanisms </a:t>
            </a:r>
            <a:endParaRPr lang="en-GB" dirty="0">
              <a:solidFill>
                <a:srgbClr val="0070C0"/>
              </a:solidFill>
            </a:endParaRPr>
          </a:p>
        </p:txBody>
      </p:sp>
      <p:sp>
        <p:nvSpPr>
          <p:cNvPr id="3" name="Content Placeholder 2"/>
          <p:cNvSpPr>
            <a:spLocks noGrp="1"/>
          </p:cNvSpPr>
          <p:nvPr>
            <p:ph idx="1"/>
          </p:nvPr>
        </p:nvSpPr>
        <p:spPr>
          <a:xfrm>
            <a:off x="456794" y="1196752"/>
            <a:ext cx="8229600" cy="4525963"/>
          </a:xfrm>
        </p:spPr>
        <p:txBody>
          <a:bodyPr>
            <a:normAutofit fontScale="92500"/>
          </a:bodyPr>
          <a:lstStyle/>
          <a:p>
            <a:pPr marL="0" indent="0" algn="ctr">
              <a:buNone/>
            </a:pPr>
            <a:r>
              <a:rPr lang="en-GB" b="1" i="1" dirty="0" smtClean="0"/>
              <a:t>Maria has a very unpleasant boss who makes her angry.</a:t>
            </a:r>
          </a:p>
          <a:p>
            <a:pPr marL="0" indent="0">
              <a:buNone/>
            </a:pPr>
            <a:r>
              <a:rPr lang="en-GB" sz="3000" dirty="0" smtClean="0"/>
              <a:t>Maria may use </a:t>
            </a:r>
            <a:r>
              <a:rPr lang="en-GB" sz="3000" dirty="0" smtClean="0">
                <a:solidFill>
                  <a:srgbClr val="FF0000"/>
                </a:solidFill>
              </a:rPr>
              <a:t>repression</a:t>
            </a:r>
            <a:r>
              <a:rPr lang="en-GB" sz="3000" dirty="0" smtClean="0"/>
              <a:t> to protect the ego so that she simply may forget her boss has been unpleasant to her</a:t>
            </a:r>
          </a:p>
          <a:p>
            <a:pPr marL="0" indent="0">
              <a:buNone/>
            </a:pPr>
            <a:r>
              <a:rPr lang="en-GB" sz="3000" dirty="0" smtClean="0">
                <a:solidFill>
                  <a:srgbClr val="FF0000"/>
                </a:solidFill>
              </a:rPr>
              <a:t>Denial</a:t>
            </a:r>
            <a:r>
              <a:rPr lang="en-GB" sz="3000" dirty="0" smtClean="0"/>
              <a:t> might mean that she would believe that what her boss was actually saying to her was pleasant.</a:t>
            </a:r>
          </a:p>
          <a:p>
            <a:pPr marL="0" indent="0">
              <a:buNone/>
            </a:pPr>
            <a:r>
              <a:rPr lang="en-GB" sz="3000" dirty="0" smtClean="0">
                <a:solidFill>
                  <a:srgbClr val="FF0000"/>
                </a:solidFill>
              </a:rPr>
              <a:t>Displacement</a:t>
            </a:r>
            <a:r>
              <a:rPr lang="en-GB" sz="3000" dirty="0" smtClean="0"/>
              <a:t> may prompt her to take her anger out on family or friends, or simply slam a door.</a:t>
            </a:r>
            <a:endParaRPr lang="en-GB" sz="3000" dirty="0"/>
          </a:p>
        </p:txBody>
      </p:sp>
    </p:spTree>
    <p:extLst>
      <p:ext uri="{BB962C8B-B14F-4D97-AF65-F5344CB8AC3E}">
        <p14:creationId xmlns:p14="http://schemas.microsoft.com/office/powerpoint/2010/main" val="1140129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Defence Mechanisms Activity</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In small groups you have 10 minutes develop a role play that incorporates these 3 defence mechanisms.</a:t>
            </a:r>
          </a:p>
          <a:p>
            <a:r>
              <a:rPr lang="en-GB" dirty="0" smtClean="0"/>
              <a:t>Be prepared to perform your role play and the rest of the class will attempt to identify these defence mechanisms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65104"/>
            <a:ext cx="1580183" cy="2106911"/>
          </a:xfrm>
          <a:prstGeom prst="rect">
            <a:avLst/>
          </a:prstGeom>
        </p:spPr>
      </p:pic>
    </p:spTree>
    <p:extLst>
      <p:ext uri="{BB962C8B-B14F-4D97-AF65-F5344CB8AC3E}">
        <p14:creationId xmlns:p14="http://schemas.microsoft.com/office/powerpoint/2010/main" val="2291486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82" y="53752"/>
            <a:ext cx="8229600" cy="1143000"/>
          </a:xfrm>
        </p:spPr>
        <p:txBody>
          <a:bodyPr/>
          <a:lstStyle/>
          <a:p>
            <a:r>
              <a:rPr lang="en-GB" dirty="0" smtClean="0">
                <a:solidFill>
                  <a:srgbClr val="0070C0"/>
                </a:solidFill>
              </a:rPr>
              <a:t>The Structure of the Personality</a:t>
            </a:r>
            <a:endParaRPr lang="en-GB" dirty="0">
              <a:solidFill>
                <a:srgbClr val="0070C0"/>
              </a:solidFill>
            </a:endParaRPr>
          </a:p>
        </p:txBody>
      </p:sp>
      <p:sp>
        <p:nvSpPr>
          <p:cNvPr id="3" name="Content Placeholder 2"/>
          <p:cNvSpPr>
            <a:spLocks noGrp="1"/>
          </p:cNvSpPr>
          <p:nvPr>
            <p:ph idx="1"/>
          </p:nvPr>
        </p:nvSpPr>
        <p:spPr>
          <a:xfrm>
            <a:off x="455982" y="908720"/>
            <a:ext cx="8229600" cy="4525963"/>
          </a:xfrm>
        </p:spPr>
        <p:txBody>
          <a:bodyPr/>
          <a:lstStyle/>
          <a:p>
            <a:pPr marL="0" indent="0">
              <a:buNone/>
            </a:pPr>
            <a:r>
              <a:rPr lang="en-GB" b="1" u="sng" dirty="0" smtClean="0">
                <a:solidFill>
                  <a:srgbClr val="0070C0"/>
                </a:solidFill>
              </a:rPr>
              <a:t>Task:</a:t>
            </a:r>
          </a:p>
          <a:p>
            <a:pPr marL="0" indent="0">
              <a:buNone/>
            </a:pPr>
            <a:r>
              <a:rPr lang="en-GB" sz="2400" dirty="0" smtClean="0"/>
              <a:t>Circle True or False. If the answer is false, correct it.</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46376143"/>
              </p:ext>
            </p:extLst>
          </p:nvPr>
        </p:nvGraphicFramePr>
        <p:xfrm>
          <a:off x="1799450" y="1988840"/>
          <a:ext cx="5542664" cy="4525960"/>
        </p:xfrm>
        <a:graphic>
          <a:graphicData uri="http://schemas.openxmlformats.org/drawingml/2006/table">
            <a:tbl>
              <a:tblPr firstRow="1" firstCol="1" bandRow="1">
                <a:tableStyleId>{5C22544A-7EE6-4342-B048-85BDC9FD1C3A}</a:tableStyleId>
              </a:tblPr>
              <a:tblGrid>
                <a:gridCol w="4795365"/>
                <a:gridCol w="747299"/>
              </a:tblGrid>
              <a:tr h="452596">
                <a:tc>
                  <a:txBody>
                    <a:bodyPr/>
                    <a:lstStyle/>
                    <a:p>
                      <a:pPr marL="342900" lvl="0" indent="-342900">
                        <a:lnSpc>
                          <a:spcPct val="115000"/>
                        </a:lnSpc>
                        <a:spcAft>
                          <a:spcPts val="1000"/>
                        </a:spcAft>
                        <a:buFont typeface="+mj-lt"/>
                        <a:buAutoNum type="arabicParenR"/>
                      </a:pPr>
                      <a:r>
                        <a:rPr lang="en-GB" sz="1300" dirty="0">
                          <a:effectLst/>
                        </a:rPr>
                        <a:t>Freud suggested there were 4 aspects to our personality.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b="0" dirty="0">
                          <a:solidFill>
                            <a:schemeClr val="tx1"/>
                          </a:solidFill>
                          <a:effectLst/>
                        </a:rPr>
                        <a:t>True       False</a:t>
                      </a: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2)      The </a:t>
                      </a:r>
                      <a:r>
                        <a:rPr lang="en-GB" sz="1300" dirty="0">
                          <a:effectLst/>
                        </a:rPr>
                        <a:t>ego works on the pleasure principle.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3)      The </a:t>
                      </a:r>
                      <a:r>
                        <a:rPr lang="en-GB" sz="1300" dirty="0">
                          <a:effectLst/>
                        </a:rPr>
                        <a:t>superego works on the morality principle.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4)      The </a:t>
                      </a:r>
                      <a:r>
                        <a:rPr lang="en-GB" sz="1300" dirty="0">
                          <a:effectLst/>
                        </a:rPr>
                        <a:t>id is the first part of the personality to develop.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5)  </a:t>
                      </a:r>
                      <a:r>
                        <a:rPr lang="en-GB" sz="1300" baseline="0" dirty="0" smtClean="0">
                          <a:effectLst/>
                        </a:rPr>
                        <a:t>    </a:t>
                      </a:r>
                      <a:r>
                        <a:rPr lang="en-GB" sz="1300" dirty="0" smtClean="0">
                          <a:effectLst/>
                        </a:rPr>
                        <a:t>The </a:t>
                      </a:r>
                      <a:r>
                        <a:rPr lang="en-GB" sz="1300" dirty="0">
                          <a:effectLst/>
                        </a:rPr>
                        <a:t>personality develops through the first 10 years of </a:t>
                      </a:r>
                      <a:r>
                        <a:rPr lang="en-GB" sz="1300" dirty="0" smtClean="0">
                          <a:effectLst/>
                        </a:rPr>
                        <a:t>   childhood</a:t>
                      </a:r>
                      <a:r>
                        <a:rPr lang="en-GB" sz="13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6)      The </a:t>
                      </a:r>
                      <a:r>
                        <a:rPr lang="en-GB" sz="1300" dirty="0">
                          <a:effectLst/>
                        </a:rPr>
                        <a:t>ego is the part of the personality which develops last.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7)      For </a:t>
                      </a:r>
                      <a:r>
                        <a:rPr lang="en-GB" sz="1300" dirty="0">
                          <a:effectLst/>
                        </a:rPr>
                        <a:t>the adult personality to be balanced, the ego manages the needs of the id and ego.</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8)      The </a:t>
                      </a:r>
                      <a:r>
                        <a:rPr lang="en-GB" sz="1300" dirty="0">
                          <a:effectLst/>
                        </a:rPr>
                        <a:t>id works on the reality principle.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9)      Defence </a:t>
                      </a:r>
                      <a:r>
                        <a:rPr lang="en-GB" sz="1300" dirty="0">
                          <a:effectLst/>
                        </a:rPr>
                        <a:t>mechanisms do not help balance the id, ego and superego.</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r h="452596">
                <a:tc>
                  <a:txBody>
                    <a:bodyPr/>
                    <a:lstStyle/>
                    <a:p>
                      <a:pPr marL="0" lvl="0" indent="0">
                        <a:lnSpc>
                          <a:spcPct val="115000"/>
                        </a:lnSpc>
                        <a:spcAft>
                          <a:spcPts val="1000"/>
                        </a:spcAft>
                        <a:buFont typeface="+mj-lt"/>
                        <a:buNone/>
                      </a:pPr>
                      <a:r>
                        <a:rPr lang="en-GB" sz="1300" dirty="0" smtClean="0">
                          <a:effectLst/>
                        </a:rPr>
                        <a:t>10)    When </a:t>
                      </a:r>
                      <a:r>
                        <a:rPr lang="en-GB" sz="1300" dirty="0">
                          <a:effectLst/>
                        </a:rPr>
                        <a:t>the balance is lost, neuroses can occur.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tc>
                <a:tc>
                  <a:txBody>
                    <a:bodyPr/>
                    <a:lstStyle/>
                    <a:p>
                      <a:pPr>
                        <a:lnSpc>
                          <a:spcPct val="115000"/>
                        </a:lnSpc>
                        <a:spcAft>
                          <a:spcPts val="1000"/>
                        </a:spcAft>
                      </a:pPr>
                      <a:r>
                        <a:rPr lang="en-GB" sz="1300" dirty="0">
                          <a:effectLst/>
                        </a:rPr>
                        <a:t>True       False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a:solidFill>
                      <a:schemeClr val="bg1">
                        <a:lumMod val="85000"/>
                      </a:schemeClr>
                    </a:solidFill>
                  </a:tcPr>
                </a:tc>
              </a:tr>
            </a:tbl>
          </a:graphicData>
        </a:graphic>
      </p:graphicFrame>
    </p:spTree>
    <p:extLst>
      <p:ext uri="{BB962C8B-B14F-4D97-AF65-F5344CB8AC3E}">
        <p14:creationId xmlns:p14="http://schemas.microsoft.com/office/powerpoint/2010/main" val="3031870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Psychosexual Stages of </a:t>
            </a:r>
            <a:r>
              <a:rPr lang="en-GB" dirty="0">
                <a:solidFill>
                  <a:srgbClr val="0070C0"/>
                </a:solidFill>
              </a:rPr>
              <a:t>Development</a:t>
            </a:r>
            <a:br>
              <a:rPr lang="en-GB" dirty="0">
                <a:solidFill>
                  <a:srgbClr val="0070C0"/>
                </a:solidFill>
              </a:rPr>
            </a:br>
            <a:r>
              <a:rPr lang="en-GB" sz="900" dirty="0">
                <a:solidFill>
                  <a:srgbClr val="0070C0"/>
                </a:solidFill>
              </a:rPr>
              <a:t>https://www.youtube.com/watch?v=M5_8uYRZfns</a:t>
            </a:r>
            <a:endParaRPr lang="en-GB" sz="900" dirty="0">
              <a:solidFill>
                <a:srgbClr val="0070C0"/>
              </a:solidFill>
            </a:endParaRPr>
          </a:p>
        </p:txBody>
      </p:sp>
      <p:sp>
        <p:nvSpPr>
          <p:cNvPr id="3" name="Content Placeholder 2"/>
          <p:cNvSpPr>
            <a:spLocks noGrp="1"/>
          </p:cNvSpPr>
          <p:nvPr>
            <p:ph idx="1"/>
          </p:nvPr>
        </p:nvSpPr>
        <p:spPr>
          <a:xfrm>
            <a:off x="457200" y="1390262"/>
            <a:ext cx="8229600" cy="4735902"/>
          </a:xfrm>
        </p:spPr>
        <p:txBody>
          <a:bodyPr/>
          <a:lstStyle/>
          <a:p>
            <a:r>
              <a:rPr lang="en-GB" sz="2800" dirty="0" smtClean="0"/>
              <a:t>Freud claimed that child development occurred in 5 stages</a:t>
            </a:r>
          </a:p>
          <a:p>
            <a:r>
              <a:rPr lang="en-GB" sz="2800" dirty="0" smtClean="0"/>
              <a:t>The underlying unconscious drive is sexual</a:t>
            </a:r>
          </a:p>
          <a:p>
            <a:r>
              <a:rPr lang="en-GB" sz="2800" dirty="0" smtClean="0"/>
              <a:t>Each stage (apart from Latency) is characterised by a different conflict that the child must resolve in order to progress successfully to the next stage</a:t>
            </a:r>
          </a:p>
          <a:p>
            <a:r>
              <a:rPr lang="en-GB" sz="2800" dirty="0" smtClean="0"/>
              <a:t>Any unresolved conflict leads to </a:t>
            </a:r>
            <a:r>
              <a:rPr lang="en-GB" sz="2800" dirty="0" smtClean="0">
                <a:solidFill>
                  <a:srgbClr val="FF0000"/>
                </a:solidFill>
              </a:rPr>
              <a:t>fixation</a:t>
            </a:r>
            <a:r>
              <a:rPr lang="en-GB" sz="2800" dirty="0" smtClean="0"/>
              <a:t> where the child becomes </a:t>
            </a:r>
            <a:r>
              <a:rPr lang="en-GB" sz="2800" i="1" dirty="0" smtClean="0"/>
              <a:t>‘stuck’ </a:t>
            </a:r>
            <a:r>
              <a:rPr lang="en-GB" sz="2800" dirty="0" smtClean="0"/>
              <a:t>and carries these conflicts with them into adult life</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5064987"/>
            <a:ext cx="1168926" cy="1793013"/>
          </a:xfrm>
          <a:prstGeom prst="rect">
            <a:avLst/>
          </a:prstGeom>
        </p:spPr>
      </p:pic>
    </p:spTree>
    <p:extLst>
      <p:ext uri="{BB962C8B-B14F-4D97-AF65-F5344CB8AC3E}">
        <p14:creationId xmlns:p14="http://schemas.microsoft.com/office/powerpoint/2010/main" val="20802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smtClean="0">
                <a:solidFill>
                  <a:srgbClr val="0070C0"/>
                </a:solidFill>
              </a:rPr>
              <a:t>Psychosexual Stages of Development</a:t>
            </a:r>
            <a:endParaRPr lang="en-GB" dirty="0">
              <a:solidFill>
                <a:srgbClr val="0070C0"/>
              </a:solidFill>
            </a:endParaRPr>
          </a:p>
        </p:txBody>
      </p:sp>
      <p:sp>
        <p:nvSpPr>
          <p:cNvPr id="3" name="Content Placeholder 2"/>
          <p:cNvSpPr>
            <a:spLocks noGrp="1"/>
          </p:cNvSpPr>
          <p:nvPr>
            <p:ph idx="1"/>
          </p:nvPr>
        </p:nvSpPr>
        <p:spPr>
          <a:xfrm>
            <a:off x="457200" y="955863"/>
            <a:ext cx="8229600" cy="4735902"/>
          </a:xfrm>
        </p:spPr>
        <p:txBody>
          <a:bodyPr>
            <a:normAutofit fontScale="92500" lnSpcReduction="20000"/>
          </a:bodyPr>
          <a:lstStyle/>
          <a:p>
            <a:pPr marL="0" indent="0">
              <a:buNone/>
            </a:pPr>
            <a:r>
              <a:rPr lang="en-GB" sz="2800" b="1" u="sng" dirty="0" smtClean="0"/>
              <a:t>Task:</a:t>
            </a:r>
          </a:p>
          <a:p>
            <a:pPr marL="0" indent="0">
              <a:buNone/>
            </a:pPr>
            <a:r>
              <a:rPr lang="en-GB" sz="2800" dirty="0" smtClean="0"/>
              <a:t>In small groups you will be allocated one psychosexual stage of development to research:</a:t>
            </a:r>
          </a:p>
          <a:p>
            <a:r>
              <a:rPr lang="en-GB" sz="2800" dirty="0" smtClean="0"/>
              <a:t>Oral</a:t>
            </a:r>
          </a:p>
          <a:p>
            <a:r>
              <a:rPr lang="en-GB" sz="2800" dirty="0" smtClean="0"/>
              <a:t>Anal</a:t>
            </a:r>
          </a:p>
          <a:p>
            <a:r>
              <a:rPr lang="en-GB" sz="2800" dirty="0" smtClean="0"/>
              <a:t>Phallic</a:t>
            </a:r>
          </a:p>
          <a:p>
            <a:r>
              <a:rPr lang="en-GB" sz="2800" dirty="0" smtClean="0"/>
              <a:t>Latency</a:t>
            </a:r>
          </a:p>
          <a:p>
            <a:r>
              <a:rPr lang="en-GB" sz="2800" dirty="0" smtClean="0"/>
              <a:t>Genital</a:t>
            </a:r>
          </a:p>
          <a:p>
            <a:endParaRPr lang="en-GB" sz="2800" dirty="0"/>
          </a:p>
          <a:p>
            <a:pPr marL="0" indent="0">
              <a:buNone/>
            </a:pPr>
            <a:r>
              <a:rPr lang="en-GB" sz="2800" dirty="0" smtClean="0"/>
              <a:t>Present this information in a clear, informative and original way</a:t>
            </a:r>
          </a:p>
          <a:p>
            <a:pPr marL="0" indent="0">
              <a:buNone/>
            </a:pPr>
            <a:r>
              <a:rPr lang="en-GB" sz="2800" dirty="0" smtClean="0"/>
              <a:t>Be prepared to feed back to the rest of the group</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4818240"/>
            <a:ext cx="1331640" cy="2042600"/>
          </a:xfrm>
          <a:prstGeom prst="rect">
            <a:avLst/>
          </a:prstGeom>
        </p:spPr>
      </p:pic>
      <p:sp>
        <p:nvSpPr>
          <p:cNvPr id="4" name="Flowchart: Process 3"/>
          <p:cNvSpPr/>
          <p:nvPr/>
        </p:nvSpPr>
        <p:spPr>
          <a:xfrm>
            <a:off x="3730824" y="2204864"/>
            <a:ext cx="3456384" cy="16561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Find out:</a:t>
            </a:r>
          </a:p>
          <a:p>
            <a:pPr marL="285750" indent="-285750">
              <a:buFont typeface="Arial" panose="020B0604020202020204" pitchFamily="34" charset="0"/>
              <a:buChar char="•"/>
            </a:pPr>
            <a:r>
              <a:rPr lang="en-GB" dirty="0" smtClean="0"/>
              <a:t>The age the stage occurs at</a:t>
            </a:r>
          </a:p>
          <a:p>
            <a:pPr marL="285750" indent="-285750">
              <a:buFont typeface="Arial" panose="020B0604020202020204" pitchFamily="34" charset="0"/>
              <a:buChar char="•"/>
            </a:pPr>
            <a:r>
              <a:rPr lang="en-GB" dirty="0" smtClean="0"/>
              <a:t>The characteristics of the stage</a:t>
            </a:r>
          </a:p>
          <a:p>
            <a:pPr marL="285750" indent="-285750">
              <a:buFont typeface="Arial" panose="020B0604020202020204" pitchFamily="34" charset="0"/>
              <a:buChar char="•"/>
            </a:pPr>
            <a:r>
              <a:rPr lang="en-GB" dirty="0" smtClean="0"/>
              <a:t>The consequences of unresolved conflict</a:t>
            </a:r>
            <a:endParaRPr lang="en-GB" dirty="0"/>
          </a:p>
        </p:txBody>
      </p:sp>
    </p:spTree>
    <p:extLst>
      <p:ext uri="{BB962C8B-B14F-4D97-AF65-F5344CB8AC3E}">
        <p14:creationId xmlns:p14="http://schemas.microsoft.com/office/powerpoint/2010/main" val="1184849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solidFill>
                  <a:srgbClr val="0070C0"/>
                </a:solidFill>
              </a:rPr>
              <a:t>Psychosexual Stages of Development</a:t>
            </a:r>
            <a:endParaRPr lang="en-GB"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3425930"/>
              </p:ext>
            </p:extLst>
          </p:nvPr>
        </p:nvGraphicFramePr>
        <p:xfrm>
          <a:off x="457200" y="1268760"/>
          <a:ext cx="8229600" cy="5486400"/>
        </p:xfrm>
        <a:graphic>
          <a:graphicData uri="http://schemas.openxmlformats.org/drawingml/2006/table">
            <a:tbl>
              <a:tblPr firstRow="1" bandRow="1">
                <a:tableStyleId>{BC89EF96-8CEA-46FF-86C4-4CE0E7609802}</a:tableStyleId>
              </a:tblPr>
              <a:tblGrid>
                <a:gridCol w="1450504"/>
                <a:gridCol w="3168352"/>
                <a:gridCol w="3610744"/>
              </a:tblGrid>
              <a:tr h="370840">
                <a:tc>
                  <a:txBody>
                    <a:bodyPr/>
                    <a:lstStyle/>
                    <a:p>
                      <a:pPr algn="ctr"/>
                      <a:r>
                        <a:rPr lang="en-GB" dirty="0" smtClean="0"/>
                        <a:t>Stage &amp; Age</a:t>
                      </a:r>
                      <a:endParaRPr lang="en-GB" dirty="0"/>
                    </a:p>
                  </a:txBody>
                  <a:tcPr/>
                </a:tc>
                <a:tc>
                  <a:txBody>
                    <a:bodyPr/>
                    <a:lstStyle/>
                    <a:p>
                      <a:pPr algn="ctr"/>
                      <a:r>
                        <a:rPr lang="en-GB" dirty="0" smtClean="0"/>
                        <a:t>Description</a:t>
                      </a:r>
                      <a:endParaRPr lang="en-GB" dirty="0"/>
                    </a:p>
                  </a:txBody>
                  <a:tcPr/>
                </a:tc>
                <a:tc>
                  <a:txBody>
                    <a:bodyPr/>
                    <a:lstStyle/>
                    <a:p>
                      <a:pPr algn="ctr"/>
                      <a:r>
                        <a:rPr lang="en-GB" dirty="0" smtClean="0"/>
                        <a:t>Consequences</a:t>
                      </a:r>
                      <a:r>
                        <a:rPr lang="en-GB" baseline="0" dirty="0" smtClean="0"/>
                        <a:t> of unresolved conflict</a:t>
                      </a:r>
                      <a:endParaRPr lang="en-GB" dirty="0"/>
                    </a:p>
                  </a:txBody>
                  <a:tcPr/>
                </a:tc>
              </a:tr>
              <a:tr h="370840">
                <a:tc>
                  <a:txBody>
                    <a:bodyPr/>
                    <a:lstStyle/>
                    <a:p>
                      <a:r>
                        <a:rPr lang="en-GB" dirty="0" smtClean="0"/>
                        <a:t>Oral</a:t>
                      </a:r>
                    </a:p>
                    <a:p>
                      <a:endParaRPr lang="en-GB" baseline="0" dirty="0" smtClean="0"/>
                    </a:p>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Anal</a:t>
                      </a:r>
                    </a:p>
                    <a:p>
                      <a:endParaRPr lang="en-GB" dirty="0" smtClean="0"/>
                    </a:p>
                    <a:p>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Phallic</a:t>
                      </a:r>
                    </a:p>
                    <a:p>
                      <a:endParaRPr lang="en-GB" dirty="0" smtClean="0"/>
                    </a:p>
                    <a:p>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Latency</a:t>
                      </a:r>
                    </a:p>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Genital</a:t>
                      </a:r>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980703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solidFill>
                  <a:srgbClr val="0070C0"/>
                </a:solidFill>
              </a:rPr>
              <a:t>Psychosexual Stages of Development</a:t>
            </a:r>
            <a:endParaRPr lang="en-GB"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6785130"/>
              </p:ext>
            </p:extLst>
          </p:nvPr>
        </p:nvGraphicFramePr>
        <p:xfrm>
          <a:off x="457200" y="1052736"/>
          <a:ext cx="8507288" cy="5212080"/>
        </p:xfrm>
        <a:graphic>
          <a:graphicData uri="http://schemas.openxmlformats.org/drawingml/2006/table">
            <a:tbl>
              <a:tblPr firstRow="1" bandRow="1">
                <a:tableStyleId>{BC89EF96-8CEA-46FF-86C4-4CE0E7609802}</a:tableStyleId>
              </a:tblPr>
              <a:tblGrid>
                <a:gridCol w="1090464"/>
                <a:gridCol w="3528392"/>
                <a:gridCol w="3888432"/>
              </a:tblGrid>
              <a:tr h="370840">
                <a:tc>
                  <a:txBody>
                    <a:bodyPr/>
                    <a:lstStyle/>
                    <a:p>
                      <a:pPr algn="ctr"/>
                      <a:r>
                        <a:rPr lang="en-GB" dirty="0" smtClean="0"/>
                        <a:t>Stage &amp; Age</a:t>
                      </a:r>
                      <a:endParaRPr lang="en-GB" dirty="0"/>
                    </a:p>
                  </a:txBody>
                  <a:tcPr/>
                </a:tc>
                <a:tc>
                  <a:txBody>
                    <a:bodyPr/>
                    <a:lstStyle/>
                    <a:p>
                      <a:pPr algn="ctr"/>
                      <a:r>
                        <a:rPr lang="en-GB" dirty="0" smtClean="0"/>
                        <a:t>Description</a:t>
                      </a:r>
                      <a:endParaRPr lang="en-GB" dirty="0"/>
                    </a:p>
                  </a:txBody>
                  <a:tcPr/>
                </a:tc>
                <a:tc>
                  <a:txBody>
                    <a:bodyPr/>
                    <a:lstStyle/>
                    <a:p>
                      <a:pPr algn="ctr"/>
                      <a:r>
                        <a:rPr lang="en-GB" dirty="0" smtClean="0"/>
                        <a:t>Consequences</a:t>
                      </a:r>
                      <a:r>
                        <a:rPr lang="en-GB" baseline="0" dirty="0" smtClean="0"/>
                        <a:t> of unresolved conflict</a:t>
                      </a:r>
                      <a:endParaRPr lang="en-GB" dirty="0"/>
                    </a:p>
                  </a:txBody>
                  <a:tcPr/>
                </a:tc>
              </a:tr>
              <a:tr h="370840">
                <a:tc>
                  <a:txBody>
                    <a:bodyPr/>
                    <a:lstStyle/>
                    <a:p>
                      <a:r>
                        <a:rPr lang="en-GB" dirty="0" smtClean="0"/>
                        <a:t>Oral</a:t>
                      </a:r>
                    </a:p>
                    <a:p>
                      <a:r>
                        <a:rPr lang="en-GB" baseline="0" dirty="0" smtClean="0"/>
                        <a:t>0 – 1 </a:t>
                      </a:r>
                    </a:p>
                    <a:p>
                      <a:endParaRPr lang="en-GB" dirty="0"/>
                    </a:p>
                  </a:txBody>
                  <a:tcPr/>
                </a:tc>
                <a:tc>
                  <a:txBody>
                    <a:bodyPr/>
                    <a:lstStyle/>
                    <a:p>
                      <a:r>
                        <a:rPr lang="en-GB" dirty="0" smtClean="0"/>
                        <a:t>Focus of</a:t>
                      </a:r>
                      <a:r>
                        <a:rPr lang="en-GB" baseline="0" dirty="0" smtClean="0"/>
                        <a:t> pleasure is the mouth, mother’s breast is the object of desire</a:t>
                      </a:r>
                      <a:endParaRPr lang="en-GB" dirty="0"/>
                    </a:p>
                  </a:txBody>
                  <a:tcPr/>
                </a:tc>
                <a:tc>
                  <a:txBody>
                    <a:bodyPr/>
                    <a:lstStyle/>
                    <a:p>
                      <a:r>
                        <a:rPr lang="en-GB" dirty="0" smtClean="0"/>
                        <a:t>Oral fixation – smoking, biting nails,</a:t>
                      </a:r>
                      <a:r>
                        <a:rPr lang="en-GB" baseline="0" dirty="0" smtClean="0"/>
                        <a:t> sarcastic, critical</a:t>
                      </a:r>
                      <a:endParaRPr lang="en-GB" dirty="0"/>
                    </a:p>
                  </a:txBody>
                  <a:tcPr/>
                </a:tc>
              </a:tr>
              <a:tr h="370840">
                <a:tc>
                  <a:txBody>
                    <a:bodyPr/>
                    <a:lstStyle/>
                    <a:p>
                      <a:r>
                        <a:rPr lang="en-GB" dirty="0" smtClean="0"/>
                        <a:t>Anal</a:t>
                      </a:r>
                    </a:p>
                    <a:p>
                      <a:r>
                        <a:rPr lang="en-GB" dirty="0" smtClean="0"/>
                        <a:t>1 - 3</a:t>
                      </a:r>
                    </a:p>
                    <a:p>
                      <a:endParaRPr lang="en-GB" dirty="0"/>
                    </a:p>
                  </a:txBody>
                  <a:tcPr/>
                </a:tc>
                <a:tc>
                  <a:txBody>
                    <a:bodyPr/>
                    <a:lstStyle/>
                    <a:p>
                      <a:r>
                        <a:rPr lang="en-GB" dirty="0" smtClean="0"/>
                        <a:t>Focus of pleasure is the anus. Child gains pleasure from withholding and expelling faeces.</a:t>
                      </a:r>
                      <a:endParaRPr lang="en-GB" dirty="0"/>
                    </a:p>
                  </a:txBody>
                  <a:tcPr/>
                </a:tc>
                <a:tc>
                  <a:txBody>
                    <a:bodyPr/>
                    <a:lstStyle/>
                    <a:p>
                      <a:r>
                        <a:rPr lang="en-GB" dirty="0" smtClean="0"/>
                        <a:t>Anal retentive</a:t>
                      </a:r>
                      <a:r>
                        <a:rPr lang="en-GB" baseline="0" dirty="0" smtClean="0"/>
                        <a:t> – perfectionist, obsessive</a:t>
                      </a:r>
                    </a:p>
                    <a:p>
                      <a:r>
                        <a:rPr lang="en-GB" baseline="0" dirty="0" smtClean="0"/>
                        <a:t>Anal expulsive – thoughtless, messy</a:t>
                      </a:r>
                    </a:p>
                  </a:txBody>
                  <a:tcPr/>
                </a:tc>
              </a:tr>
              <a:tr h="370840">
                <a:tc>
                  <a:txBody>
                    <a:bodyPr/>
                    <a:lstStyle/>
                    <a:p>
                      <a:r>
                        <a:rPr lang="en-GB" dirty="0" smtClean="0"/>
                        <a:t>Phallic</a:t>
                      </a:r>
                    </a:p>
                    <a:p>
                      <a:r>
                        <a:rPr lang="en-GB" dirty="0" smtClean="0"/>
                        <a:t>3 - 5</a:t>
                      </a:r>
                    </a:p>
                    <a:p>
                      <a:endParaRPr lang="en-GB" dirty="0"/>
                    </a:p>
                  </a:txBody>
                  <a:tcPr/>
                </a:tc>
                <a:tc>
                  <a:txBody>
                    <a:bodyPr/>
                    <a:lstStyle/>
                    <a:p>
                      <a:r>
                        <a:rPr lang="en-GB" dirty="0" smtClean="0"/>
                        <a:t>Focus of pleasure is</a:t>
                      </a:r>
                      <a:r>
                        <a:rPr lang="en-GB" baseline="0" dirty="0" smtClean="0"/>
                        <a:t> the genital area</a:t>
                      </a:r>
                    </a:p>
                    <a:p>
                      <a:r>
                        <a:rPr lang="en-GB" baseline="0" dirty="0" smtClean="0"/>
                        <a:t>Child experiences Oedipus or Electra Complex</a:t>
                      </a:r>
                      <a:endParaRPr lang="en-GB" dirty="0"/>
                    </a:p>
                  </a:txBody>
                  <a:tcPr/>
                </a:tc>
                <a:tc>
                  <a:txBody>
                    <a:bodyPr/>
                    <a:lstStyle/>
                    <a:p>
                      <a:r>
                        <a:rPr lang="en-GB" dirty="0" smtClean="0"/>
                        <a:t>Phallic</a:t>
                      </a:r>
                      <a:r>
                        <a:rPr lang="en-GB" baseline="0" dirty="0" smtClean="0"/>
                        <a:t> personality – narcissistic, reckless, possibly homosexual</a:t>
                      </a:r>
                      <a:endParaRPr lang="en-GB" dirty="0"/>
                    </a:p>
                  </a:txBody>
                  <a:tcPr/>
                </a:tc>
              </a:tr>
              <a:tr h="370840">
                <a:tc>
                  <a:txBody>
                    <a:bodyPr/>
                    <a:lstStyle/>
                    <a:p>
                      <a:r>
                        <a:rPr lang="en-GB" dirty="0" smtClean="0"/>
                        <a:t>Latency</a:t>
                      </a:r>
                    </a:p>
                    <a:p>
                      <a:r>
                        <a:rPr lang="en-GB" dirty="0" smtClean="0"/>
                        <a:t>6 - 11</a:t>
                      </a:r>
                    </a:p>
                    <a:p>
                      <a:endParaRPr lang="en-GB" dirty="0" smtClean="0"/>
                    </a:p>
                  </a:txBody>
                  <a:tcPr/>
                </a:tc>
                <a:tc>
                  <a:txBody>
                    <a:bodyPr/>
                    <a:lstStyle/>
                    <a:p>
                      <a:r>
                        <a:rPr lang="en-GB" dirty="0" smtClean="0"/>
                        <a:t>Earlier conflicts are repressed – a relatively calm time</a:t>
                      </a:r>
                      <a:endParaRPr lang="en-GB" dirty="0"/>
                    </a:p>
                  </a:txBody>
                  <a:tcPr/>
                </a:tc>
                <a:tc>
                  <a:txBody>
                    <a:bodyPr/>
                    <a:lstStyle/>
                    <a:p>
                      <a:r>
                        <a:rPr lang="en-GB" dirty="0" smtClean="0"/>
                        <a:t>No fixation occurs – i.e. no effect on adult personality</a:t>
                      </a:r>
                      <a:endParaRPr lang="en-GB" dirty="0"/>
                    </a:p>
                  </a:txBody>
                  <a:tcPr/>
                </a:tc>
              </a:tr>
              <a:tr h="370840">
                <a:tc>
                  <a:txBody>
                    <a:bodyPr/>
                    <a:lstStyle/>
                    <a:p>
                      <a:r>
                        <a:rPr lang="en-GB" dirty="0" smtClean="0"/>
                        <a:t>Genital</a:t>
                      </a:r>
                    </a:p>
                    <a:p>
                      <a:r>
                        <a:rPr lang="en-GB" dirty="0" smtClean="0"/>
                        <a:t>12</a:t>
                      </a:r>
                    </a:p>
                    <a:p>
                      <a:endParaRPr lang="en-GB" dirty="0"/>
                    </a:p>
                  </a:txBody>
                  <a:tcPr/>
                </a:tc>
                <a:tc>
                  <a:txBody>
                    <a:bodyPr/>
                    <a:lstStyle/>
                    <a:p>
                      <a:r>
                        <a:rPr lang="en-GB" dirty="0" smtClean="0"/>
                        <a:t>Sexual</a:t>
                      </a:r>
                      <a:r>
                        <a:rPr lang="en-GB" baseline="0" dirty="0" smtClean="0"/>
                        <a:t> desires become conscious, alongside the onset of puberty</a:t>
                      </a:r>
                      <a:endParaRPr lang="en-GB" dirty="0"/>
                    </a:p>
                  </a:txBody>
                  <a:tcPr/>
                </a:tc>
                <a:tc>
                  <a:txBody>
                    <a:bodyPr/>
                    <a:lstStyle/>
                    <a:p>
                      <a:r>
                        <a:rPr lang="en-GB" dirty="0" smtClean="0"/>
                        <a:t>Difficulty forming heterosexual relationships</a:t>
                      </a:r>
                      <a:endParaRPr lang="en-GB" dirty="0"/>
                    </a:p>
                  </a:txBody>
                  <a:tcPr/>
                </a:tc>
              </a:tr>
            </a:tbl>
          </a:graphicData>
        </a:graphic>
      </p:graphicFrame>
      <p:sp>
        <p:nvSpPr>
          <p:cNvPr id="3" name="Footer Placeholder 2"/>
          <p:cNvSpPr>
            <a:spLocks noGrp="1"/>
          </p:cNvSpPr>
          <p:nvPr>
            <p:ph type="ftr" sz="quarter" idx="11"/>
          </p:nvPr>
        </p:nvSpPr>
        <p:spPr/>
        <p:txBody>
          <a:bodyPr/>
          <a:lstStyle/>
          <a:p>
            <a:r>
              <a:rPr lang="en-GB" smtClean="0"/>
              <a:t>Oedipus Complex - boys experience sexual feelings for mother &amp; hatred for father. Electra Complex - girls experience penis envy &amp; desire their father and hate their mother</a:t>
            </a:r>
            <a:endParaRPr lang="en-GB"/>
          </a:p>
        </p:txBody>
      </p:sp>
    </p:spTree>
    <p:extLst>
      <p:ext uri="{BB962C8B-B14F-4D97-AF65-F5344CB8AC3E}">
        <p14:creationId xmlns:p14="http://schemas.microsoft.com/office/powerpoint/2010/main" val="89749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A level: An </a:t>
            </a:r>
            <a:r>
              <a:rPr lang="en-GB" altLang="en-US" sz="4000" b="1" dirty="0" smtClean="0">
                <a:solidFill>
                  <a:srgbClr val="0070C0"/>
                </a:solidFill>
                <a:latin typeface="Century Gothic" pitchFamily="34" charset="0"/>
                <a:ea typeface="+mj-ea"/>
              </a:rPr>
              <a:t>Overview</a:t>
            </a:r>
            <a:r>
              <a:rPr lang="en-GB" altLang="en-US" sz="4000" b="1" dirty="0" smtClean="0">
                <a:solidFill>
                  <a:srgbClr val="0070C0"/>
                </a:solidFill>
                <a:ea typeface="+mj-ea"/>
              </a:rPr>
              <a:t>…</a:t>
            </a:r>
          </a:p>
        </p:txBody>
      </p:sp>
      <p:sp>
        <p:nvSpPr>
          <p:cNvPr id="7171" name="Rectangle 3"/>
          <p:cNvSpPr>
            <a:spLocks noGrp="1" noChangeArrowheads="1"/>
          </p:cNvSpPr>
          <p:nvPr>
            <p:ph idx="1"/>
          </p:nvPr>
        </p:nvSpPr>
        <p:spPr>
          <a:xfrm>
            <a:off x="250825" y="1052513"/>
            <a:ext cx="8713788" cy="5545137"/>
          </a:xfrm>
        </p:spPr>
        <p:txBody>
          <a:bodyPr>
            <a:normAutofit lnSpcReduction="10000"/>
          </a:bodyPr>
          <a:lstStyle/>
          <a:p>
            <a:pPr eaLnBrk="1" hangingPunct="1">
              <a:lnSpc>
                <a:spcPct val="90000"/>
              </a:lnSpc>
            </a:pPr>
            <a:r>
              <a:rPr lang="en-GB" altLang="en-US" b="1" smtClean="0">
                <a:latin typeface="Century Gothic" panose="020B0502020202020204" pitchFamily="34" charset="0"/>
              </a:rPr>
              <a:t>Paper 1: Introductory</a:t>
            </a:r>
            <a:r>
              <a:rPr lang="en-US" altLang="en-US" b="1" smtClean="0">
                <a:latin typeface="Century Gothic" panose="020B0502020202020204" pitchFamily="34" charset="0"/>
              </a:rPr>
              <a:t> Topics in Psychology (what you have already covered). </a:t>
            </a:r>
            <a:r>
              <a:rPr lang="en-US" altLang="en-US" smtClean="0">
                <a:latin typeface="Century Gothic" panose="020B0502020202020204" pitchFamily="34" charset="0"/>
              </a:rPr>
              <a:t>33.3% </a:t>
            </a:r>
            <a:r>
              <a:rPr lang="en-US" altLang="en-US" sz="2000" smtClean="0">
                <a:latin typeface="Century Gothic" panose="020B0502020202020204" pitchFamily="34" charset="0"/>
              </a:rPr>
              <a:t>of the total A Level</a:t>
            </a:r>
          </a:p>
          <a:p>
            <a:pPr lvl="1" eaLnBrk="1" hangingPunct="1">
              <a:lnSpc>
                <a:spcPct val="90000"/>
              </a:lnSpc>
            </a:pPr>
            <a:r>
              <a:rPr lang="en-US" altLang="en-US" smtClean="0">
                <a:latin typeface="Century Gothic" panose="020B0502020202020204" pitchFamily="34" charset="0"/>
              </a:rPr>
              <a:t>2 hour exam</a:t>
            </a:r>
          </a:p>
          <a:p>
            <a:pPr lvl="1" eaLnBrk="1" hangingPunct="1">
              <a:lnSpc>
                <a:spcPct val="90000"/>
              </a:lnSpc>
            </a:pPr>
            <a:r>
              <a:rPr lang="en-US" altLang="en-US" smtClean="0">
                <a:latin typeface="Century Gothic" panose="020B0502020202020204" pitchFamily="34" charset="0"/>
              </a:rPr>
              <a:t>Assessment: </a:t>
            </a:r>
            <a:r>
              <a:rPr lang="en-US" altLang="en-US" b="1" smtClean="0">
                <a:latin typeface="Century Gothic" panose="020B0502020202020204" pitchFamily="34" charset="0"/>
              </a:rPr>
              <a:t>Multi-choice, short answer and extended writing questions. </a:t>
            </a:r>
            <a:r>
              <a:rPr lang="en-US" altLang="en-US" sz="2000" b="1" smtClean="0">
                <a:latin typeface="Century Gothic" panose="020B0502020202020204" pitchFamily="34" charset="0"/>
              </a:rPr>
              <a:t>The largest question will now be 16 marks</a:t>
            </a:r>
            <a:r>
              <a:rPr lang="en-US" altLang="en-US" b="1" smtClean="0">
                <a:latin typeface="Century Gothic" panose="020B0502020202020204" pitchFamily="34" charset="0"/>
              </a:rPr>
              <a:t>.</a:t>
            </a:r>
            <a:endParaRPr lang="en-US" altLang="en-US" smtClean="0">
              <a:latin typeface="Century Gothic" panose="020B0502020202020204" pitchFamily="34" charset="0"/>
            </a:endParaRPr>
          </a:p>
          <a:p>
            <a:pPr lvl="1" eaLnBrk="1" hangingPunct="1">
              <a:lnSpc>
                <a:spcPct val="90000"/>
              </a:lnSpc>
            </a:pPr>
            <a:r>
              <a:rPr lang="en-GB" altLang="en-US" smtClean="0">
                <a:latin typeface="Century Gothic" panose="020B0502020202020204" pitchFamily="34" charset="0"/>
              </a:rPr>
              <a:t>Topics: </a:t>
            </a:r>
          </a:p>
          <a:p>
            <a:pPr lvl="2" eaLnBrk="1" hangingPunct="1">
              <a:lnSpc>
                <a:spcPct val="90000"/>
              </a:lnSpc>
            </a:pPr>
            <a:r>
              <a:rPr lang="en-GB" altLang="en-US" sz="3200" b="1" smtClean="0">
                <a:latin typeface="Century Gothic" panose="020B0502020202020204" pitchFamily="34" charset="0"/>
              </a:rPr>
              <a:t>SOCIAL INFLUENCE</a:t>
            </a:r>
          </a:p>
          <a:p>
            <a:pPr lvl="2" eaLnBrk="1" hangingPunct="1">
              <a:lnSpc>
                <a:spcPct val="90000"/>
              </a:lnSpc>
            </a:pPr>
            <a:r>
              <a:rPr lang="en-GB" altLang="en-US" sz="3200" b="1" smtClean="0">
                <a:latin typeface="Century Gothic" panose="020B0502020202020204" pitchFamily="34" charset="0"/>
              </a:rPr>
              <a:t>MEMORY</a:t>
            </a:r>
          </a:p>
          <a:p>
            <a:pPr lvl="2" eaLnBrk="1" hangingPunct="1">
              <a:lnSpc>
                <a:spcPct val="90000"/>
              </a:lnSpc>
            </a:pPr>
            <a:r>
              <a:rPr lang="en-GB" altLang="en-US" sz="3200" b="1" smtClean="0">
                <a:latin typeface="Century Gothic" panose="020B0502020202020204" pitchFamily="34" charset="0"/>
              </a:rPr>
              <a:t>ATTACHMENT</a:t>
            </a:r>
          </a:p>
          <a:p>
            <a:pPr lvl="2" eaLnBrk="1" hangingPunct="1">
              <a:lnSpc>
                <a:spcPct val="90000"/>
              </a:lnSpc>
            </a:pPr>
            <a:r>
              <a:rPr lang="en-GB" altLang="en-US" sz="3200" b="1" smtClean="0">
                <a:latin typeface="Century Gothic" panose="020B0502020202020204" pitchFamily="34" charset="0"/>
              </a:rPr>
              <a:t>PSYCHOPATHOLOGY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xfrm>
            <a:off x="411163" y="3421"/>
            <a:ext cx="7543800" cy="57045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u="sng" dirty="0">
                <a:solidFill>
                  <a:srgbClr val="0070C0"/>
                </a:solidFill>
                <a:latin typeface="Kristen ITC" panose="03050502040202030202" pitchFamily="66" charset="0"/>
              </a:rPr>
              <a:t>Timeline </a:t>
            </a:r>
            <a:r>
              <a:rPr lang="en-GB" altLang="en-US" sz="1800" u="sng" dirty="0" smtClean="0">
                <a:solidFill>
                  <a:srgbClr val="0070C0"/>
                </a:solidFill>
                <a:latin typeface="Kristen ITC" panose="03050502040202030202" pitchFamily="66" charset="0"/>
              </a:rPr>
              <a:t>Activity – Annotate the timeline with the 5 psychosexual stages of development</a:t>
            </a:r>
            <a:endParaRPr lang="en-GB" altLang="en-US" sz="1800" u="sng" dirty="0">
              <a:solidFill>
                <a:srgbClr val="0070C0"/>
              </a:solidFill>
              <a:latin typeface="Kristen ITC" panose="03050502040202030202" pitchFamily="66" charset="0"/>
            </a:endParaRPr>
          </a:p>
        </p:txBody>
      </p:sp>
      <p:sp>
        <p:nvSpPr>
          <p:cNvPr id="14339" name="Line 3"/>
          <p:cNvSpPr>
            <a:spLocks noChangeShapeType="1"/>
          </p:cNvSpPr>
          <p:nvPr/>
        </p:nvSpPr>
        <p:spPr bwMode="auto">
          <a:xfrm>
            <a:off x="304800" y="3352800"/>
            <a:ext cx="1588" cy="6477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40" name="Line 4"/>
          <p:cNvSpPr>
            <a:spLocks noChangeShapeType="1"/>
          </p:cNvSpPr>
          <p:nvPr/>
        </p:nvSpPr>
        <p:spPr bwMode="auto">
          <a:xfrm>
            <a:off x="8839200" y="3352800"/>
            <a:ext cx="1588" cy="6477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789363"/>
            <a:ext cx="6911975" cy="287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Line 7"/>
          <p:cNvSpPr>
            <a:spLocks noChangeShapeType="1"/>
          </p:cNvSpPr>
          <p:nvPr/>
        </p:nvSpPr>
        <p:spPr bwMode="auto">
          <a:xfrm>
            <a:off x="304800" y="36576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9666080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fontScale="90000"/>
          </a:bodyPr>
          <a:lstStyle/>
          <a:p>
            <a:r>
              <a:rPr lang="en-GB" dirty="0" smtClean="0">
                <a:solidFill>
                  <a:srgbClr val="0070C0"/>
                </a:solidFill>
              </a:rPr>
              <a:t>Psychodynamic Approach – Evaluation</a:t>
            </a:r>
            <a:br>
              <a:rPr lang="en-GB" dirty="0" smtClean="0">
                <a:solidFill>
                  <a:srgbClr val="0070C0"/>
                </a:solidFill>
              </a:rPr>
            </a:br>
            <a:r>
              <a:rPr lang="en-GB" dirty="0" smtClean="0">
                <a:solidFill>
                  <a:srgbClr val="0070C0"/>
                </a:solidFill>
              </a:rPr>
              <a:t>Strengths</a:t>
            </a:r>
            <a:r>
              <a:rPr lang="en-GB" sz="2200" dirty="0" smtClean="0">
                <a:solidFill>
                  <a:srgbClr val="0070C0"/>
                </a:solidFill>
              </a:rPr>
              <a:t/>
            </a:r>
            <a:br>
              <a:rPr lang="en-GB" sz="2200" dirty="0" smtClean="0">
                <a:solidFill>
                  <a:srgbClr val="0070C0"/>
                </a:solidFill>
              </a:rPr>
            </a:br>
            <a:r>
              <a:rPr lang="en-GB" sz="2200" dirty="0" smtClean="0">
                <a:solidFill>
                  <a:srgbClr val="0070C0"/>
                </a:solidFill>
              </a:rPr>
              <a:t>Elaborate the following evaluation points:</a:t>
            </a:r>
            <a:endParaRPr lang="en-GB" sz="22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8782638"/>
              </p:ext>
            </p:extLst>
          </p:nvPr>
        </p:nvGraphicFramePr>
        <p:xfrm>
          <a:off x="371194" y="1556792"/>
          <a:ext cx="8579296" cy="4480560"/>
        </p:xfrm>
        <a:graphic>
          <a:graphicData uri="http://schemas.openxmlformats.org/drawingml/2006/table">
            <a:tbl>
              <a:tblPr firstRow="1" bandRow="1">
                <a:tableStyleId>{BC89EF96-8CEA-46FF-86C4-4CE0E7609802}</a:tableStyleId>
              </a:tblPr>
              <a:tblGrid>
                <a:gridCol w="3120686"/>
                <a:gridCol w="2592288"/>
                <a:gridCol w="2866322"/>
              </a:tblGrid>
              <a:tr h="370840">
                <a:tc>
                  <a:txBody>
                    <a:bodyPr/>
                    <a:lstStyle/>
                    <a:p>
                      <a:pPr algn="ctr"/>
                      <a:r>
                        <a:rPr lang="en-GB" dirty="0" smtClean="0"/>
                        <a:t>State</a:t>
                      </a:r>
                      <a:endParaRPr lang="en-GB" dirty="0"/>
                    </a:p>
                  </a:txBody>
                  <a:tcPr/>
                </a:tc>
                <a:tc>
                  <a:txBody>
                    <a:bodyPr/>
                    <a:lstStyle/>
                    <a:p>
                      <a:pPr algn="ctr"/>
                      <a:r>
                        <a:rPr lang="en-GB" dirty="0" smtClean="0"/>
                        <a:t>Describe</a:t>
                      </a:r>
                      <a:endParaRPr lang="en-GB" dirty="0"/>
                    </a:p>
                  </a:txBody>
                  <a:tcPr/>
                </a:tc>
                <a:tc>
                  <a:txBody>
                    <a:bodyPr/>
                    <a:lstStyle/>
                    <a:p>
                      <a:pPr algn="ctr"/>
                      <a:r>
                        <a:rPr lang="en-GB" dirty="0" smtClean="0"/>
                        <a:t>Explain</a:t>
                      </a:r>
                      <a:r>
                        <a:rPr lang="en-GB" baseline="0" dirty="0" smtClean="0"/>
                        <a:t> i.e. what does this mean/suggest?</a:t>
                      </a:r>
                      <a:endParaRPr lang="en-GB" dirty="0"/>
                    </a:p>
                  </a:txBody>
                  <a:tcPr/>
                </a:tc>
              </a:tr>
              <a:tr h="370840">
                <a:tc>
                  <a:txBody>
                    <a:bodyPr/>
                    <a:lstStyle/>
                    <a:p>
                      <a:r>
                        <a:rPr lang="en-GB" baseline="0" dirty="0" smtClean="0"/>
                        <a:t>Freud’s theory has had a huge influence on </a:t>
                      </a:r>
                      <a:r>
                        <a:rPr lang="en-GB" baseline="0" smtClean="0"/>
                        <a:t>Psychology today</a:t>
                      </a:r>
                    </a:p>
                    <a:p>
                      <a:endParaRPr lang="en-GB" baseline="0" dirty="0" smtClean="0"/>
                    </a:p>
                  </a:txBody>
                  <a:tcPr/>
                </a:tc>
                <a:tc>
                  <a:txBody>
                    <a:bodyPr/>
                    <a:lstStyle/>
                    <a:p>
                      <a:endParaRPr lang="en-GB" dirty="0"/>
                    </a:p>
                  </a:txBody>
                  <a:tcPr/>
                </a:tc>
                <a:tc>
                  <a:txBody>
                    <a:bodyPr/>
                    <a:lstStyle/>
                    <a:p>
                      <a:endParaRPr lang="en-GB" dirty="0"/>
                    </a:p>
                  </a:txBody>
                  <a:tcPr/>
                </a:tc>
              </a:tr>
              <a:tr h="370840">
                <a:tc>
                  <a:txBody>
                    <a:bodyPr/>
                    <a:lstStyle/>
                    <a:p>
                      <a:r>
                        <a:rPr lang="en-GB" dirty="0" smtClean="0"/>
                        <a:t>The psychodynamic approach highlights the importance of childhood experience on later development</a:t>
                      </a:r>
                    </a:p>
                    <a:p>
                      <a:endParaRPr lang="en-GB" dirty="0" smtClean="0"/>
                    </a:p>
                  </a:txBody>
                  <a:tcPr/>
                </a:tc>
                <a:tc>
                  <a:txBody>
                    <a:bodyPr/>
                    <a:lstStyle/>
                    <a:p>
                      <a:endParaRPr lang="en-GB" dirty="0"/>
                    </a:p>
                  </a:txBody>
                  <a:tcPr/>
                </a:tc>
                <a:tc>
                  <a:txBody>
                    <a:bodyPr/>
                    <a:lstStyle/>
                    <a:p>
                      <a:endParaRPr lang="en-GB" dirty="0"/>
                    </a:p>
                  </a:txBody>
                  <a:tcPr/>
                </a:tc>
              </a:tr>
              <a:tr h="370840">
                <a:tc>
                  <a:txBody>
                    <a:bodyPr/>
                    <a:lstStyle/>
                    <a:p>
                      <a:r>
                        <a:rPr lang="en-GB" dirty="0" smtClean="0"/>
                        <a:t>The</a:t>
                      </a:r>
                      <a:r>
                        <a:rPr lang="en-GB" baseline="0" dirty="0" smtClean="0"/>
                        <a:t> Psychodynamic approach has useful practical applications in terms of therapy</a:t>
                      </a:r>
                    </a:p>
                    <a:p>
                      <a:endParaRPr lang="en-GB" dirty="0" smtClean="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754795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fontScale="90000"/>
          </a:bodyPr>
          <a:lstStyle/>
          <a:p>
            <a:r>
              <a:rPr lang="en-GB" dirty="0" smtClean="0">
                <a:solidFill>
                  <a:srgbClr val="0070C0"/>
                </a:solidFill>
              </a:rPr>
              <a:t>Psychodynamic Approach – Evaluation</a:t>
            </a:r>
            <a:r>
              <a:rPr lang="en-GB" dirty="0">
                <a:solidFill>
                  <a:srgbClr val="0070C0"/>
                </a:solidFill>
              </a:rPr>
              <a:t/>
            </a:r>
            <a:br>
              <a:rPr lang="en-GB" dirty="0">
                <a:solidFill>
                  <a:srgbClr val="0070C0"/>
                </a:solidFill>
              </a:rPr>
            </a:br>
            <a:r>
              <a:rPr lang="en-GB" dirty="0" smtClean="0">
                <a:solidFill>
                  <a:srgbClr val="0070C0"/>
                </a:solidFill>
              </a:rPr>
              <a:t>Limitations</a:t>
            </a:r>
            <a:r>
              <a:rPr lang="en-GB" sz="2200" dirty="0" smtClean="0">
                <a:solidFill>
                  <a:srgbClr val="0070C0"/>
                </a:solidFill>
              </a:rPr>
              <a:t/>
            </a:r>
            <a:br>
              <a:rPr lang="en-GB" sz="2200" dirty="0" smtClean="0">
                <a:solidFill>
                  <a:srgbClr val="0070C0"/>
                </a:solidFill>
              </a:rPr>
            </a:br>
            <a:r>
              <a:rPr lang="en-GB" sz="2200" dirty="0" smtClean="0">
                <a:solidFill>
                  <a:srgbClr val="0070C0"/>
                </a:solidFill>
              </a:rPr>
              <a:t>Elaborate the following evaluation points:</a:t>
            </a:r>
            <a:endParaRPr lang="en-GB" sz="22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9251128"/>
              </p:ext>
            </p:extLst>
          </p:nvPr>
        </p:nvGraphicFramePr>
        <p:xfrm>
          <a:off x="371194" y="1556792"/>
          <a:ext cx="8579296" cy="4328160"/>
        </p:xfrm>
        <a:graphic>
          <a:graphicData uri="http://schemas.openxmlformats.org/drawingml/2006/table">
            <a:tbl>
              <a:tblPr firstRow="1" bandRow="1">
                <a:tableStyleId>{BC89EF96-8CEA-46FF-86C4-4CE0E7609802}</a:tableStyleId>
              </a:tblPr>
              <a:tblGrid>
                <a:gridCol w="3120686"/>
                <a:gridCol w="2592288"/>
                <a:gridCol w="2866322"/>
              </a:tblGrid>
              <a:tr h="370840">
                <a:tc>
                  <a:txBody>
                    <a:bodyPr/>
                    <a:lstStyle/>
                    <a:p>
                      <a:pPr algn="ctr"/>
                      <a:r>
                        <a:rPr lang="en-GB" dirty="0" smtClean="0"/>
                        <a:t>State</a:t>
                      </a:r>
                      <a:endParaRPr lang="en-GB" dirty="0"/>
                    </a:p>
                  </a:txBody>
                  <a:tcPr/>
                </a:tc>
                <a:tc>
                  <a:txBody>
                    <a:bodyPr/>
                    <a:lstStyle/>
                    <a:p>
                      <a:pPr algn="ctr"/>
                      <a:r>
                        <a:rPr lang="en-GB" dirty="0" smtClean="0"/>
                        <a:t>Describe</a:t>
                      </a:r>
                      <a:endParaRPr lang="en-GB" dirty="0"/>
                    </a:p>
                  </a:txBody>
                  <a:tcPr/>
                </a:tc>
                <a:tc>
                  <a:txBody>
                    <a:bodyPr/>
                    <a:lstStyle/>
                    <a:p>
                      <a:pPr algn="ctr"/>
                      <a:r>
                        <a:rPr lang="en-GB" dirty="0" smtClean="0"/>
                        <a:t>Explain</a:t>
                      </a:r>
                      <a:r>
                        <a:rPr lang="en-GB" baseline="0" dirty="0" smtClean="0"/>
                        <a:t> i.e. what does this mean/suggest?</a:t>
                      </a:r>
                      <a:endParaRPr lang="en-GB" dirty="0"/>
                    </a:p>
                  </a:txBody>
                  <a:tcPr/>
                </a:tc>
              </a:tr>
              <a:tr h="370840">
                <a:tc>
                  <a:txBody>
                    <a:bodyPr/>
                    <a:lstStyle/>
                    <a:p>
                      <a:r>
                        <a:rPr lang="en-GB" baseline="0" dirty="0" smtClean="0"/>
                        <a:t>Freud’s concepts are difficult to test</a:t>
                      </a:r>
                    </a:p>
                    <a:p>
                      <a:endParaRPr lang="en-GB" baseline="0" dirty="0" smtClean="0"/>
                    </a:p>
                    <a:p>
                      <a:endParaRPr lang="en-GB" baseline="0" dirty="0" smtClean="0"/>
                    </a:p>
                  </a:txBody>
                  <a:tcPr/>
                </a:tc>
                <a:tc>
                  <a:txBody>
                    <a:bodyPr/>
                    <a:lstStyle/>
                    <a:p>
                      <a:endParaRPr lang="en-GB" dirty="0"/>
                    </a:p>
                  </a:txBody>
                  <a:tcPr/>
                </a:tc>
                <a:tc>
                  <a:txBody>
                    <a:bodyPr/>
                    <a:lstStyle/>
                    <a:p>
                      <a:endParaRPr lang="en-GB" dirty="0"/>
                    </a:p>
                  </a:txBody>
                  <a:tcPr/>
                </a:tc>
              </a:tr>
              <a:tr h="370840">
                <a:tc>
                  <a:txBody>
                    <a:bodyPr/>
                    <a:lstStyle/>
                    <a:p>
                      <a:r>
                        <a:rPr lang="en-GB" dirty="0" smtClean="0"/>
                        <a:t>Most supporting evidence</a:t>
                      </a:r>
                      <a:r>
                        <a:rPr lang="en-GB" baseline="0" dirty="0" smtClean="0"/>
                        <a:t> is based on case studies e.g. Little Hans</a:t>
                      </a:r>
                    </a:p>
                    <a:p>
                      <a:r>
                        <a:rPr lang="en-GB" sz="800" baseline="0" dirty="0" smtClean="0">
                          <a:hlinkClick r:id="rId2"/>
                        </a:rPr>
                        <a:t>https://www.youtube.com/watch?v=twZet50f9SQ</a:t>
                      </a:r>
                      <a:endParaRPr lang="en-GB" sz="800" baseline="0" dirty="0" smtClean="0"/>
                    </a:p>
                    <a:p>
                      <a:endParaRPr lang="en-GB" baseline="0" dirty="0" smtClean="0"/>
                    </a:p>
                  </a:txBody>
                  <a:tcPr/>
                </a:tc>
                <a:tc>
                  <a:txBody>
                    <a:bodyPr/>
                    <a:lstStyle/>
                    <a:p>
                      <a:endParaRPr lang="en-GB"/>
                    </a:p>
                  </a:txBody>
                  <a:tcPr/>
                </a:tc>
                <a:tc>
                  <a:txBody>
                    <a:bodyPr/>
                    <a:lstStyle/>
                    <a:p>
                      <a:endParaRPr lang="en-GB" dirty="0"/>
                    </a:p>
                  </a:txBody>
                  <a:tcPr/>
                </a:tc>
              </a:tr>
              <a:tr h="370840">
                <a:tc>
                  <a:txBody>
                    <a:bodyPr/>
                    <a:lstStyle/>
                    <a:p>
                      <a:r>
                        <a:rPr lang="en-GB" dirty="0" smtClean="0"/>
                        <a:t>There is mixed evidence on the effectiveness of psychotherapy</a:t>
                      </a:r>
                    </a:p>
                    <a:p>
                      <a:endParaRPr lang="en-GB" dirty="0" smtClean="0"/>
                    </a:p>
                    <a:p>
                      <a:endParaRPr lang="en-GB" dirty="0" smtClean="0"/>
                    </a:p>
                  </a:txBody>
                  <a:tcPr/>
                </a:tc>
                <a:tc>
                  <a:txBody>
                    <a:bodyPr/>
                    <a:lstStyle/>
                    <a:p>
                      <a:endParaRPr lang="en-GB"/>
                    </a:p>
                  </a:txBody>
                  <a:tcPr/>
                </a:tc>
                <a:tc>
                  <a:txBody>
                    <a:bodyPr/>
                    <a:lstStyle/>
                    <a:p>
                      <a:endParaRPr lang="en-GB"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005064"/>
            <a:ext cx="518285" cy="664468"/>
          </a:xfrm>
          <a:prstGeom prst="rect">
            <a:avLst/>
          </a:prstGeom>
        </p:spPr>
      </p:pic>
    </p:spTree>
    <p:extLst>
      <p:ext uri="{BB962C8B-B14F-4D97-AF65-F5344CB8AC3E}">
        <p14:creationId xmlns:p14="http://schemas.microsoft.com/office/powerpoint/2010/main" val="4143791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fontScale="90000"/>
          </a:bodyPr>
          <a:lstStyle/>
          <a:p>
            <a:r>
              <a:rPr lang="en-GB" dirty="0" smtClean="0">
                <a:solidFill>
                  <a:srgbClr val="0070C0"/>
                </a:solidFill>
              </a:rPr>
              <a:t>Psychodynamic Approach – Evaluation</a:t>
            </a:r>
            <a:br>
              <a:rPr lang="en-GB" dirty="0" smtClean="0">
                <a:solidFill>
                  <a:srgbClr val="0070C0"/>
                </a:solidFill>
              </a:rPr>
            </a:br>
            <a:r>
              <a:rPr lang="en-GB" dirty="0" smtClean="0">
                <a:solidFill>
                  <a:srgbClr val="0070C0"/>
                </a:solidFill>
              </a:rPr>
              <a:t>Strengths</a:t>
            </a:r>
            <a:endParaRPr lang="en-GB" sz="22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910936"/>
              </p:ext>
            </p:extLst>
          </p:nvPr>
        </p:nvGraphicFramePr>
        <p:xfrm>
          <a:off x="395536" y="1484784"/>
          <a:ext cx="8579296" cy="5059680"/>
        </p:xfrm>
        <a:graphic>
          <a:graphicData uri="http://schemas.openxmlformats.org/drawingml/2006/table">
            <a:tbl>
              <a:tblPr firstRow="1" bandRow="1">
                <a:tableStyleId>{BC89EF96-8CEA-46FF-86C4-4CE0E7609802}</a:tableStyleId>
              </a:tblPr>
              <a:tblGrid>
                <a:gridCol w="3120686"/>
                <a:gridCol w="2592288"/>
                <a:gridCol w="2866322"/>
              </a:tblGrid>
              <a:tr h="370840">
                <a:tc>
                  <a:txBody>
                    <a:bodyPr/>
                    <a:lstStyle/>
                    <a:p>
                      <a:pPr algn="ctr"/>
                      <a:r>
                        <a:rPr lang="en-GB" dirty="0" smtClean="0"/>
                        <a:t>State</a:t>
                      </a:r>
                      <a:endParaRPr lang="en-GB" dirty="0"/>
                    </a:p>
                  </a:txBody>
                  <a:tcPr/>
                </a:tc>
                <a:tc>
                  <a:txBody>
                    <a:bodyPr/>
                    <a:lstStyle/>
                    <a:p>
                      <a:pPr algn="ctr"/>
                      <a:r>
                        <a:rPr lang="en-GB" dirty="0" smtClean="0"/>
                        <a:t>Describe</a:t>
                      </a:r>
                      <a:endParaRPr lang="en-GB" dirty="0"/>
                    </a:p>
                  </a:txBody>
                  <a:tcPr/>
                </a:tc>
                <a:tc>
                  <a:txBody>
                    <a:bodyPr/>
                    <a:lstStyle/>
                    <a:p>
                      <a:pPr algn="ctr"/>
                      <a:r>
                        <a:rPr lang="en-GB" dirty="0" smtClean="0"/>
                        <a:t>Explain</a:t>
                      </a:r>
                      <a:r>
                        <a:rPr lang="en-GB" baseline="0" dirty="0" smtClean="0"/>
                        <a:t> i.e. what does this mean/suggest?</a:t>
                      </a:r>
                      <a:endParaRPr lang="en-GB" dirty="0"/>
                    </a:p>
                  </a:txBody>
                  <a:tcPr/>
                </a:tc>
              </a:tr>
              <a:tr h="370840">
                <a:tc>
                  <a:txBody>
                    <a:bodyPr/>
                    <a:lstStyle/>
                    <a:p>
                      <a:r>
                        <a:rPr lang="en-GB" sz="1600" baseline="0" dirty="0" smtClean="0"/>
                        <a:t>Freud’s theory has had a huge influence on Psychology today (despite some of his assumptions being very controversial)</a:t>
                      </a:r>
                    </a:p>
                    <a:p>
                      <a:endParaRPr lang="en-GB" sz="1600" baseline="0" dirty="0" smtClean="0"/>
                    </a:p>
                  </a:txBody>
                  <a:tcPr/>
                </a:tc>
                <a:tc>
                  <a:txBody>
                    <a:bodyPr/>
                    <a:lstStyle/>
                    <a:p>
                      <a:r>
                        <a:rPr lang="en-GB" sz="1600" dirty="0" smtClean="0"/>
                        <a:t>It has remained</a:t>
                      </a:r>
                      <a:r>
                        <a:rPr lang="en-GB" sz="1600" baseline="0" dirty="0" smtClean="0"/>
                        <a:t> the dominant force in Psychology, alongside behaviourism, throughout the 20</a:t>
                      </a:r>
                      <a:r>
                        <a:rPr lang="en-GB" sz="1600" baseline="30000" dirty="0" smtClean="0"/>
                        <a:t>th</a:t>
                      </a:r>
                      <a:r>
                        <a:rPr lang="en-GB" sz="1600" baseline="0" dirty="0" smtClean="0"/>
                        <a:t> Century.</a:t>
                      </a:r>
                      <a:endParaRPr lang="en-GB" sz="1600" dirty="0"/>
                    </a:p>
                  </a:txBody>
                  <a:tcPr/>
                </a:tc>
                <a:tc>
                  <a:txBody>
                    <a:bodyPr/>
                    <a:lstStyle/>
                    <a:p>
                      <a:r>
                        <a:rPr lang="en-GB" sz="1600" dirty="0" smtClean="0"/>
                        <a:t>This</a:t>
                      </a:r>
                      <a:r>
                        <a:rPr lang="en-GB" sz="1600" baseline="0" dirty="0" smtClean="0"/>
                        <a:t> means it must have useful explanatory power in terms of explaining some behaviours e.g. personality and abnormal behaviour</a:t>
                      </a:r>
                      <a:endParaRPr lang="en-GB" sz="1600" dirty="0"/>
                    </a:p>
                  </a:txBody>
                  <a:tcPr/>
                </a:tc>
              </a:tr>
              <a:tr h="370840">
                <a:tc>
                  <a:txBody>
                    <a:bodyPr/>
                    <a:lstStyle/>
                    <a:p>
                      <a:r>
                        <a:rPr lang="en-GB" sz="1600" dirty="0" smtClean="0"/>
                        <a:t>The psychodynamic approach highlights the importance of childhood on later development</a:t>
                      </a:r>
                    </a:p>
                    <a:p>
                      <a:endParaRPr lang="en-GB" sz="1600" dirty="0" smtClean="0"/>
                    </a:p>
                  </a:txBody>
                  <a:tcPr/>
                </a:tc>
                <a:tc>
                  <a:txBody>
                    <a:bodyPr/>
                    <a:lstStyle/>
                    <a:p>
                      <a:r>
                        <a:rPr lang="en-GB" sz="1600" dirty="0" smtClean="0"/>
                        <a:t>It emphasises how childhood</a:t>
                      </a:r>
                      <a:r>
                        <a:rPr lang="en-GB" sz="1600" baseline="0" dirty="0" smtClean="0"/>
                        <a:t> experiences, especially conflict, influences behaviour later on in adulthood.</a:t>
                      </a:r>
                      <a:endParaRPr lang="en-GB" sz="1600" dirty="0"/>
                    </a:p>
                  </a:txBody>
                  <a:tcPr/>
                </a:tc>
                <a:tc>
                  <a:txBody>
                    <a:bodyPr/>
                    <a:lstStyle/>
                    <a:p>
                      <a:r>
                        <a:rPr lang="en-GB" sz="1600" dirty="0" smtClean="0"/>
                        <a:t>This strengthens the case for children’s</a:t>
                      </a:r>
                      <a:r>
                        <a:rPr lang="en-GB" sz="1600" baseline="0" dirty="0" smtClean="0"/>
                        <a:t> rights reform and suggests that children should be nurtured as their childhood will have such a big influence on their experiences in adulthood</a:t>
                      </a:r>
                      <a:endParaRPr lang="en-GB" sz="1600" dirty="0"/>
                    </a:p>
                  </a:txBody>
                  <a:tcPr/>
                </a:tc>
              </a:tr>
              <a:tr h="370840">
                <a:tc>
                  <a:txBody>
                    <a:bodyPr/>
                    <a:lstStyle/>
                    <a:p>
                      <a:r>
                        <a:rPr lang="en-GB" sz="1600" dirty="0" smtClean="0"/>
                        <a:t>The</a:t>
                      </a:r>
                      <a:r>
                        <a:rPr lang="en-GB" sz="1600" baseline="0" dirty="0" smtClean="0"/>
                        <a:t> Psychodynamic approach has useful practical applications in terms of therapy</a:t>
                      </a:r>
                    </a:p>
                    <a:p>
                      <a:endParaRPr lang="en-GB" sz="1600" dirty="0" smtClean="0"/>
                    </a:p>
                  </a:txBody>
                  <a:tcPr/>
                </a:tc>
                <a:tc>
                  <a:txBody>
                    <a:bodyPr/>
                    <a:lstStyle/>
                    <a:p>
                      <a:r>
                        <a:rPr lang="en-GB" sz="1600" dirty="0" smtClean="0"/>
                        <a:t>Psychoanalysis uses a range of</a:t>
                      </a:r>
                      <a:r>
                        <a:rPr lang="en-GB" sz="1600" baseline="0" dirty="0" smtClean="0"/>
                        <a:t> techniques such as hypnosis and dream analysis which have been found to be effective in the treatment of some disorders</a:t>
                      </a:r>
                      <a:endParaRPr lang="en-GB" sz="1600" dirty="0"/>
                    </a:p>
                  </a:txBody>
                  <a:tcPr/>
                </a:tc>
                <a:tc>
                  <a:txBody>
                    <a:bodyPr/>
                    <a:lstStyle/>
                    <a:p>
                      <a:r>
                        <a:rPr lang="en-GB" sz="1600" dirty="0" smtClean="0"/>
                        <a:t>This widespread</a:t>
                      </a:r>
                      <a:r>
                        <a:rPr lang="en-GB" sz="1600" baseline="0" dirty="0" smtClean="0"/>
                        <a:t> use of psychoanalysis, </a:t>
                      </a:r>
                      <a:r>
                        <a:rPr lang="en-GB" sz="1600" dirty="0" smtClean="0"/>
                        <a:t>therefore, </a:t>
                      </a:r>
                      <a:r>
                        <a:rPr lang="en-GB" sz="1600" baseline="0" dirty="0" smtClean="0"/>
                        <a:t> enhances the credibility of the Psychodynamic Approach</a:t>
                      </a:r>
                      <a:endParaRPr lang="en-GB" sz="1600" dirty="0"/>
                    </a:p>
                  </a:txBody>
                  <a:tcPr/>
                </a:tc>
              </a:tr>
            </a:tbl>
          </a:graphicData>
        </a:graphic>
      </p:graphicFrame>
    </p:spTree>
    <p:extLst>
      <p:ext uri="{BB962C8B-B14F-4D97-AF65-F5344CB8AC3E}">
        <p14:creationId xmlns:p14="http://schemas.microsoft.com/office/powerpoint/2010/main" val="1336792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fontScale="90000"/>
          </a:bodyPr>
          <a:lstStyle/>
          <a:p>
            <a:r>
              <a:rPr lang="en-GB" sz="3600" dirty="0" smtClean="0">
                <a:solidFill>
                  <a:srgbClr val="0070C0"/>
                </a:solidFill>
              </a:rPr>
              <a:t>Psychodynamic Approach – Evaluation</a:t>
            </a:r>
            <a:r>
              <a:rPr lang="en-GB" sz="3600" dirty="0">
                <a:solidFill>
                  <a:srgbClr val="0070C0"/>
                </a:solidFill>
              </a:rPr>
              <a:t/>
            </a:r>
            <a:br>
              <a:rPr lang="en-GB" sz="3600" dirty="0">
                <a:solidFill>
                  <a:srgbClr val="0070C0"/>
                </a:solidFill>
              </a:rPr>
            </a:br>
            <a:r>
              <a:rPr lang="en-GB" sz="3600" dirty="0" smtClean="0">
                <a:solidFill>
                  <a:srgbClr val="0070C0"/>
                </a:solidFill>
              </a:rPr>
              <a:t>Limitations</a:t>
            </a:r>
            <a:r>
              <a:rPr lang="en-GB" sz="2200" dirty="0" smtClean="0">
                <a:solidFill>
                  <a:srgbClr val="0070C0"/>
                </a:solidFill>
              </a:rPr>
              <a:t/>
            </a:r>
            <a:br>
              <a:rPr lang="en-GB" sz="2200" dirty="0" smtClean="0">
                <a:solidFill>
                  <a:srgbClr val="0070C0"/>
                </a:solidFill>
              </a:rPr>
            </a:br>
            <a:endParaRPr lang="en-GB" sz="22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4829721"/>
              </p:ext>
            </p:extLst>
          </p:nvPr>
        </p:nvGraphicFramePr>
        <p:xfrm>
          <a:off x="395536" y="1330518"/>
          <a:ext cx="8579296" cy="5547360"/>
        </p:xfrm>
        <a:graphic>
          <a:graphicData uri="http://schemas.openxmlformats.org/drawingml/2006/table">
            <a:tbl>
              <a:tblPr firstRow="1" bandRow="1">
                <a:tableStyleId>{BC89EF96-8CEA-46FF-86C4-4CE0E7609802}</a:tableStyleId>
              </a:tblPr>
              <a:tblGrid>
                <a:gridCol w="3120686"/>
                <a:gridCol w="2592288"/>
                <a:gridCol w="2866322"/>
              </a:tblGrid>
              <a:tr h="504056">
                <a:tc>
                  <a:txBody>
                    <a:bodyPr/>
                    <a:lstStyle/>
                    <a:p>
                      <a:pPr algn="ctr"/>
                      <a:r>
                        <a:rPr lang="en-GB" dirty="0" smtClean="0"/>
                        <a:t>State</a:t>
                      </a:r>
                      <a:endParaRPr lang="en-GB" dirty="0"/>
                    </a:p>
                  </a:txBody>
                  <a:tcPr/>
                </a:tc>
                <a:tc>
                  <a:txBody>
                    <a:bodyPr/>
                    <a:lstStyle/>
                    <a:p>
                      <a:pPr algn="ctr"/>
                      <a:r>
                        <a:rPr lang="en-GB" dirty="0" smtClean="0"/>
                        <a:t>Describe</a:t>
                      </a:r>
                      <a:endParaRPr lang="en-GB" dirty="0"/>
                    </a:p>
                  </a:txBody>
                  <a:tcPr/>
                </a:tc>
                <a:tc>
                  <a:txBody>
                    <a:bodyPr/>
                    <a:lstStyle/>
                    <a:p>
                      <a:pPr algn="ctr"/>
                      <a:r>
                        <a:rPr lang="en-GB" dirty="0" smtClean="0"/>
                        <a:t>Explain</a:t>
                      </a:r>
                      <a:r>
                        <a:rPr lang="en-GB" baseline="0" dirty="0" smtClean="0"/>
                        <a:t> i.e. what does this mean/suggest?</a:t>
                      </a:r>
                      <a:endParaRPr lang="en-GB" dirty="0"/>
                    </a:p>
                  </a:txBody>
                  <a:tcPr/>
                </a:tc>
              </a:tr>
              <a:tr h="370840">
                <a:tc>
                  <a:txBody>
                    <a:bodyPr/>
                    <a:lstStyle/>
                    <a:p>
                      <a:r>
                        <a:rPr lang="en-GB" sz="1600" baseline="0" dirty="0" smtClean="0"/>
                        <a:t>Freud’s concepts are difficult to test scientifically</a:t>
                      </a:r>
                    </a:p>
                    <a:p>
                      <a:endParaRPr lang="en-GB" sz="1600" baseline="0" dirty="0" smtClean="0"/>
                    </a:p>
                  </a:txBody>
                  <a:tcPr/>
                </a:tc>
                <a:tc>
                  <a:txBody>
                    <a:bodyPr/>
                    <a:lstStyle/>
                    <a:p>
                      <a:r>
                        <a:rPr lang="en-GB" sz="1600" dirty="0" smtClean="0"/>
                        <a:t>Concepts</a:t>
                      </a:r>
                      <a:r>
                        <a:rPr lang="en-GB" sz="1600" baseline="0" dirty="0" smtClean="0"/>
                        <a:t> such as the Id, ego &amp; Superego are vague &amp; unobservable, occurring in the unconscious</a:t>
                      </a:r>
                      <a:endParaRPr lang="en-GB" sz="1600" dirty="0"/>
                    </a:p>
                  </a:txBody>
                  <a:tcPr/>
                </a:tc>
                <a:tc>
                  <a:txBody>
                    <a:bodyPr/>
                    <a:lstStyle/>
                    <a:p>
                      <a:r>
                        <a:rPr lang="en-GB" sz="1600" dirty="0" smtClean="0"/>
                        <a:t>This means that the Psychodynamic</a:t>
                      </a:r>
                      <a:r>
                        <a:rPr lang="en-GB" sz="1600" baseline="0" dirty="0" smtClean="0"/>
                        <a:t> Approach does not meet the scientific criterion of falsification as it is not open to scientific testing.</a:t>
                      </a:r>
                      <a:endParaRPr lang="en-GB" sz="1600" dirty="0"/>
                    </a:p>
                  </a:txBody>
                  <a:tcPr/>
                </a:tc>
              </a:tr>
              <a:tr h="370840">
                <a:tc>
                  <a:txBody>
                    <a:bodyPr/>
                    <a:lstStyle/>
                    <a:p>
                      <a:r>
                        <a:rPr lang="en-GB" sz="1600" dirty="0" smtClean="0"/>
                        <a:t>Most supporting evidence</a:t>
                      </a:r>
                      <a:r>
                        <a:rPr lang="en-GB" sz="1600" baseline="0" dirty="0" smtClean="0"/>
                        <a:t> is based on case studies e.g. Little Hans</a:t>
                      </a:r>
                    </a:p>
                    <a:p>
                      <a:endParaRPr lang="en-GB" sz="1600" dirty="0" smtClean="0"/>
                    </a:p>
                  </a:txBody>
                  <a:tcPr/>
                </a:tc>
                <a:tc>
                  <a:txBody>
                    <a:bodyPr/>
                    <a:lstStyle/>
                    <a:p>
                      <a:r>
                        <a:rPr lang="en-GB" sz="1600" dirty="0" smtClean="0"/>
                        <a:t>The case studies that Freud used were of single individuals,</a:t>
                      </a:r>
                      <a:r>
                        <a:rPr lang="en-GB" sz="1600" baseline="0" dirty="0" smtClean="0"/>
                        <a:t> and were culturally specific, coming from the more wealthy people in Viennese society</a:t>
                      </a:r>
                      <a:endParaRPr lang="en-GB" sz="1600" dirty="0"/>
                    </a:p>
                  </a:txBody>
                  <a:tcPr/>
                </a:tc>
                <a:tc>
                  <a:txBody>
                    <a:bodyPr/>
                    <a:lstStyle/>
                    <a:p>
                      <a:r>
                        <a:rPr lang="en-GB" sz="1600" dirty="0" smtClean="0"/>
                        <a:t>This means that his research</a:t>
                      </a:r>
                      <a:r>
                        <a:rPr lang="en-GB" sz="1600" baseline="0" dirty="0" smtClean="0"/>
                        <a:t> lacked reliability and his findings cannot be generalised to the general population</a:t>
                      </a:r>
                      <a:endParaRPr lang="en-GB" sz="1600" dirty="0"/>
                    </a:p>
                  </a:txBody>
                  <a:tcPr/>
                </a:tc>
              </a:tr>
              <a:tr h="370840">
                <a:tc>
                  <a:txBody>
                    <a:bodyPr/>
                    <a:lstStyle/>
                    <a:p>
                      <a:r>
                        <a:rPr lang="en-GB" sz="1600" dirty="0" smtClean="0"/>
                        <a:t>Psychoanalysis as a therapy</a:t>
                      </a:r>
                      <a:r>
                        <a:rPr lang="en-GB" sz="1600" baseline="0" dirty="0" smtClean="0"/>
                        <a:t> has been widely criticised</a:t>
                      </a:r>
                      <a:endParaRPr lang="en-GB" sz="1600" dirty="0" smtClean="0"/>
                    </a:p>
                  </a:txBody>
                  <a:tcPr/>
                </a:tc>
                <a:tc>
                  <a:txBody>
                    <a:bodyPr/>
                    <a:lstStyle/>
                    <a:p>
                      <a:r>
                        <a:rPr lang="en-GB" sz="1600" dirty="0" smtClean="0"/>
                        <a:t>They have been criticised</a:t>
                      </a:r>
                      <a:r>
                        <a:rPr lang="en-GB" sz="1600" baseline="0" dirty="0" smtClean="0"/>
                        <a:t> as being sometimes harmful, causing distress, and also no more effective than if no treatment had been used (i.e. compared to spontaneous remission; Eysenck, 1952)</a:t>
                      </a:r>
                      <a:endParaRPr lang="en-GB" sz="1600" dirty="0"/>
                    </a:p>
                  </a:txBody>
                  <a:tcPr/>
                </a:tc>
                <a:tc>
                  <a:txBody>
                    <a:bodyPr/>
                    <a:lstStyle/>
                    <a:p>
                      <a:r>
                        <a:rPr lang="en-GB" sz="1600" dirty="0" smtClean="0"/>
                        <a:t>This would suggest that psychoanalysis may not</a:t>
                      </a:r>
                      <a:r>
                        <a:rPr lang="en-GB" sz="1600" baseline="0" dirty="0" smtClean="0"/>
                        <a:t> suit everyone and that it may not be suitable for more serious disorders such as schizophrenia</a:t>
                      </a:r>
                      <a:endParaRPr lang="en-GB" sz="1600" dirty="0"/>
                    </a:p>
                  </a:txBody>
                  <a:tcPr/>
                </a:tc>
              </a:tr>
            </a:tbl>
          </a:graphicData>
        </a:graphic>
      </p:graphicFrame>
    </p:spTree>
    <p:extLst>
      <p:ext uri="{BB962C8B-B14F-4D97-AF65-F5344CB8AC3E}">
        <p14:creationId xmlns:p14="http://schemas.microsoft.com/office/powerpoint/2010/main" val="46078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A level: An </a:t>
            </a:r>
            <a:r>
              <a:rPr lang="en-GB" altLang="en-US" sz="4000" b="1" dirty="0" smtClean="0">
                <a:solidFill>
                  <a:srgbClr val="0070C0"/>
                </a:solidFill>
                <a:latin typeface="Century Gothic" pitchFamily="34" charset="0"/>
                <a:ea typeface="+mj-ea"/>
              </a:rPr>
              <a:t>Overview</a:t>
            </a:r>
            <a:r>
              <a:rPr lang="en-GB" altLang="en-US" sz="4000" b="1" dirty="0" smtClean="0">
                <a:solidFill>
                  <a:srgbClr val="0070C0"/>
                </a:solidFill>
                <a:ea typeface="+mj-ea"/>
              </a:rPr>
              <a:t>…</a:t>
            </a:r>
          </a:p>
        </p:txBody>
      </p:sp>
      <p:sp>
        <p:nvSpPr>
          <p:cNvPr id="8195" name="Rectangle 3"/>
          <p:cNvSpPr>
            <a:spLocks noGrp="1" noChangeArrowheads="1"/>
          </p:cNvSpPr>
          <p:nvPr>
            <p:ph idx="1"/>
          </p:nvPr>
        </p:nvSpPr>
        <p:spPr>
          <a:xfrm>
            <a:off x="179388" y="766763"/>
            <a:ext cx="8785225" cy="5616575"/>
          </a:xfrm>
        </p:spPr>
        <p:txBody>
          <a:bodyPr rtlCol="0">
            <a:normAutofit lnSpcReduction="10000"/>
          </a:bodyPr>
          <a:lstStyle/>
          <a:p>
            <a:pPr eaLnBrk="1" fontAlgn="auto" hangingPunct="1">
              <a:lnSpc>
                <a:spcPct val="90000"/>
              </a:lnSpc>
              <a:buClr>
                <a:schemeClr val="tx1">
                  <a:lumMod val="75000"/>
                  <a:lumOff val="25000"/>
                </a:schemeClr>
              </a:buClr>
              <a:buFont typeface="Wingdings 2" charset="2"/>
              <a:buChar char=""/>
              <a:defRPr/>
            </a:pPr>
            <a:r>
              <a:rPr lang="en-GB" altLang="en-US" b="1" dirty="0" smtClean="0">
                <a:solidFill>
                  <a:schemeClr val="tx1">
                    <a:lumMod val="75000"/>
                    <a:lumOff val="25000"/>
                  </a:schemeClr>
                </a:solidFill>
              </a:rPr>
              <a:t>Paper2: Psychology in context (a large part of which you have covered already)</a:t>
            </a:r>
            <a:endParaRPr lang="en-US" altLang="en-US" b="1" dirty="0" smtClean="0">
              <a:solidFill>
                <a:schemeClr val="tx1">
                  <a:lumMod val="75000"/>
                  <a:lumOff val="25000"/>
                </a:schemeClr>
              </a:solidFill>
              <a:latin typeface="Century Gothic" pitchFamily="34" charset="0"/>
            </a:endParaRPr>
          </a:p>
          <a:p>
            <a:pPr lvl="1" eaLnBrk="1" fontAlgn="auto" hangingPunct="1">
              <a:lnSpc>
                <a:spcPct val="90000"/>
              </a:lnSpc>
              <a:buClr>
                <a:schemeClr val="tx1">
                  <a:lumMod val="75000"/>
                  <a:lumOff val="25000"/>
                </a:schemeClr>
              </a:buClr>
              <a:buFont typeface="Wingdings 2" charset="2"/>
              <a:buChar char=""/>
              <a:defRPr/>
            </a:pPr>
            <a:r>
              <a:rPr lang="en-US" altLang="en-US" sz="1800" dirty="0" smtClean="0">
                <a:solidFill>
                  <a:schemeClr val="tx1">
                    <a:lumMod val="75000"/>
                    <a:lumOff val="25000"/>
                  </a:schemeClr>
                </a:solidFill>
                <a:latin typeface="Century Gothic" pitchFamily="34" charset="0"/>
              </a:rPr>
              <a:t>33.3% of the total A level</a:t>
            </a:r>
          </a:p>
          <a:p>
            <a:pPr lvl="1" eaLnBrk="1" fontAlgn="auto" hangingPunct="1">
              <a:lnSpc>
                <a:spcPct val="90000"/>
              </a:lnSpc>
              <a:buClr>
                <a:schemeClr val="tx1">
                  <a:lumMod val="75000"/>
                  <a:lumOff val="25000"/>
                </a:schemeClr>
              </a:buClr>
              <a:buFont typeface="Wingdings 2" charset="2"/>
              <a:buChar char=""/>
              <a:defRPr/>
            </a:pPr>
            <a:r>
              <a:rPr lang="en-US" altLang="en-US" sz="1800" dirty="0" smtClean="0">
                <a:solidFill>
                  <a:schemeClr val="tx1">
                    <a:lumMod val="75000"/>
                    <a:lumOff val="25000"/>
                  </a:schemeClr>
                </a:solidFill>
                <a:latin typeface="Century Gothic" pitchFamily="34" charset="0"/>
              </a:rPr>
              <a:t>2 hour exam</a:t>
            </a:r>
          </a:p>
          <a:p>
            <a:pPr lvl="1" eaLnBrk="1" fontAlgn="auto" hangingPunct="1">
              <a:lnSpc>
                <a:spcPct val="90000"/>
              </a:lnSpc>
              <a:buClr>
                <a:schemeClr val="tx1">
                  <a:lumMod val="75000"/>
                  <a:lumOff val="25000"/>
                </a:schemeClr>
              </a:buClr>
              <a:buFont typeface="Wingdings 2" charset="2"/>
              <a:buChar char=""/>
              <a:defRPr/>
            </a:pPr>
            <a:r>
              <a:rPr lang="en-US" altLang="en-US" sz="1800" dirty="0" smtClean="0">
                <a:solidFill>
                  <a:schemeClr val="tx1">
                    <a:lumMod val="75000"/>
                    <a:lumOff val="25000"/>
                  </a:schemeClr>
                </a:solidFill>
                <a:latin typeface="Century Gothic" pitchFamily="34" charset="0"/>
              </a:rPr>
              <a:t>Assessment: </a:t>
            </a:r>
            <a:r>
              <a:rPr lang="en-US" altLang="en-US" sz="1800" b="1" dirty="0">
                <a:latin typeface="Century Gothic" panose="020B0502020202020204" pitchFamily="34" charset="0"/>
              </a:rPr>
              <a:t>Multi-choice, short answer and extended writing questions</a:t>
            </a:r>
            <a:r>
              <a:rPr lang="en-US" altLang="en-US" sz="2400" b="1" dirty="0">
                <a:latin typeface="Century Gothic" panose="020B0502020202020204" pitchFamily="34" charset="0"/>
              </a:rPr>
              <a:t>. </a:t>
            </a:r>
            <a:r>
              <a:rPr lang="en-US" altLang="en-US" sz="2800" b="1" dirty="0">
                <a:latin typeface="Century Gothic" panose="020B0502020202020204" pitchFamily="34" charset="0"/>
              </a:rPr>
              <a:t>The largest question will now be 16 marks</a:t>
            </a:r>
            <a:endParaRPr lang="en-US" altLang="en-US" sz="2400" dirty="0" smtClean="0">
              <a:solidFill>
                <a:schemeClr val="tx1">
                  <a:lumMod val="75000"/>
                  <a:lumOff val="25000"/>
                </a:schemeClr>
              </a:solidFill>
              <a:latin typeface="Century Gothic" pitchFamily="34" charset="0"/>
            </a:endParaRPr>
          </a:p>
          <a:p>
            <a:pPr lvl="1" eaLnBrk="1" fontAlgn="auto" hangingPunct="1">
              <a:lnSpc>
                <a:spcPct val="90000"/>
              </a:lnSpc>
              <a:buClr>
                <a:schemeClr val="tx1">
                  <a:lumMod val="75000"/>
                  <a:lumOff val="25000"/>
                </a:schemeClr>
              </a:buClr>
              <a:buFont typeface="Wingdings 2" charset="2"/>
              <a:buChar char=""/>
              <a:defRPr/>
            </a:pPr>
            <a:r>
              <a:rPr lang="en-GB" altLang="en-US" sz="2400" dirty="0" smtClean="0">
                <a:solidFill>
                  <a:schemeClr val="tx1">
                    <a:lumMod val="75000"/>
                    <a:lumOff val="25000"/>
                  </a:schemeClr>
                </a:solidFill>
                <a:latin typeface="Century Gothic" pitchFamily="34" charset="0"/>
              </a:rPr>
              <a:t>Topics: </a:t>
            </a:r>
          </a:p>
          <a:p>
            <a:pPr lvl="2" eaLnBrk="1" fontAlgn="auto" hangingPunct="1">
              <a:lnSpc>
                <a:spcPct val="90000"/>
              </a:lnSpc>
              <a:buClr>
                <a:schemeClr val="tx1">
                  <a:lumMod val="75000"/>
                  <a:lumOff val="25000"/>
                </a:schemeClr>
              </a:buClr>
              <a:buFont typeface="Wingdings 2" charset="2"/>
              <a:buChar char=""/>
              <a:defRPr/>
            </a:pPr>
            <a:r>
              <a:rPr lang="en-GB" altLang="en-US" sz="2800" b="1" dirty="0" smtClean="0">
                <a:solidFill>
                  <a:schemeClr val="tx1">
                    <a:lumMod val="75000"/>
                    <a:lumOff val="25000"/>
                  </a:schemeClr>
                </a:solidFill>
                <a:latin typeface="Century Gothic" pitchFamily="34" charset="0"/>
              </a:rPr>
              <a:t>Approaches: </a:t>
            </a:r>
            <a:r>
              <a:rPr lang="en-GB" altLang="en-US" sz="2400" b="1" dirty="0" smtClean="0">
                <a:solidFill>
                  <a:schemeClr val="tx1">
                    <a:lumMod val="75000"/>
                    <a:lumOff val="25000"/>
                  </a:schemeClr>
                </a:solidFill>
                <a:latin typeface="Century Gothic" pitchFamily="34" charset="0"/>
              </a:rPr>
              <a:t>Learning, Cognitive, Biological, Psychodynamic, Humanistic </a:t>
            </a:r>
          </a:p>
          <a:p>
            <a:pPr lvl="2" eaLnBrk="1" fontAlgn="auto" hangingPunct="1">
              <a:lnSpc>
                <a:spcPct val="90000"/>
              </a:lnSpc>
              <a:buClr>
                <a:schemeClr val="tx1">
                  <a:lumMod val="75000"/>
                  <a:lumOff val="25000"/>
                </a:schemeClr>
              </a:buClr>
              <a:buFont typeface="Wingdings 2" charset="2"/>
              <a:buChar char=""/>
              <a:defRPr/>
            </a:pPr>
            <a:r>
              <a:rPr lang="en-GB" altLang="en-US" sz="2800" b="1" dirty="0" smtClean="0">
                <a:solidFill>
                  <a:schemeClr val="tx1">
                    <a:lumMod val="75000"/>
                    <a:lumOff val="25000"/>
                  </a:schemeClr>
                </a:solidFill>
                <a:latin typeface="Century Gothic" pitchFamily="34" charset="0"/>
              </a:rPr>
              <a:t>Biopsychology: </a:t>
            </a:r>
            <a:r>
              <a:rPr lang="en-GB" altLang="en-US" sz="2400" b="1" dirty="0" smtClean="0">
                <a:solidFill>
                  <a:schemeClr val="tx1">
                    <a:lumMod val="75000"/>
                    <a:lumOff val="25000"/>
                  </a:schemeClr>
                </a:solidFill>
                <a:latin typeface="Century Gothic" pitchFamily="34" charset="0"/>
              </a:rPr>
              <a:t>All previous content plus ways of studying the brain and the key parts of the brain that determine behaviour. Also biological rhythms.</a:t>
            </a:r>
          </a:p>
          <a:p>
            <a:pPr lvl="2" eaLnBrk="1" fontAlgn="auto" hangingPunct="1">
              <a:lnSpc>
                <a:spcPct val="90000"/>
              </a:lnSpc>
              <a:buClr>
                <a:schemeClr val="tx1">
                  <a:lumMod val="75000"/>
                  <a:lumOff val="25000"/>
                </a:schemeClr>
              </a:buClr>
              <a:buFont typeface="Wingdings 2" charset="2"/>
              <a:buChar char=""/>
              <a:defRPr/>
            </a:pPr>
            <a:r>
              <a:rPr lang="en-GB" altLang="en-US" sz="2800" b="1" dirty="0" smtClean="0">
                <a:solidFill>
                  <a:schemeClr val="tx1">
                    <a:lumMod val="75000"/>
                    <a:lumOff val="25000"/>
                  </a:schemeClr>
                </a:solidFill>
                <a:latin typeface="Century Gothic" pitchFamily="34" charset="0"/>
              </a:rPr>
              <a:t>RESEARCH METHODS: </a:t>
            </a:r>
            <a:r>
              <a:rPr lang="en-GB" altLang="en-US" sz="2400" b="1" dirty="0" smtClean="0">
                <a:solidFill>
                  <a:schemeClr val="tx1">
                    <a:lumMod val="75000"/>
                    <a:lumOff val="25000"/>
                  </a:schemeClr>
                </a:solidFill>
                <a:latin typeface="Century Gothic" pitchFamily="34" charset="0"/>
              </a:rPr>
              <a:t>All previous knowledge plus two additional methods and more statistical testing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188913"/>
            <a:ext cx="7523162" cy="923925"/>
          </a:xfrm>
        </p:spPr>
        <p:txBody>
          <a:bodyPr/>
          <a:lstStyle/>
          <a:p>
            <a:pPr eaLnBrk="1" hangingPunct="1">
              <a:defRPr/>
            </a:pPr>
            <a:r>
              <a:rPr lang="en-GB" altLang="en-US" b="1" dirty="0">
                <a:solidFill>
                  <a:srgbClr val="0070C0"/>
                </a:solidFill>
              </a:rPr>
              <a:t>A level: An </a:t>
            </a:r>
            <a:r>
              <a:rPr lang="en-GB" altLang="en-US" b="1" dirty="0">
                <a:solidFill>
                  <a:srgbClr val="0070C0"/>
                </a:solidFill>
                <a:latin typeface="Century Gothic" pitchFamily="34" charset="0"/>
              </a:rPr>
              <a:t>Overview</a:t>
            </a:r>
            <a:r>
              <a:rPr lang="en-GB" altLang="en-US" b="1" dirty="0">
                <a:solidFill>
                  <a:srgbClr val="0070C0"/>
                </a:solidFill>
              </a:rPr>
              <a:t>…</a:t>
            </a:r>
            <a:endParaRPr lang="en-GB" dirty="0">
              <a:solidFill>
                <a:srgbClr val="0070C0"/>
              </a:solidFill>
            </a:endParaRPr>
          </a:p>
        </p:txBody>
      </p:sp>
      <p:sp>
        <p:nvSpPr>
          <p:cNvPr id="3" name="Content Placeholder 2"/>
          <p:cNvSpPr>
            <a:spLocks noGrp="1"/>
          </p:cNvSpPr>
          <p:nvPr>
            <p:ph idx="1"/>
          </p:nvPr>
        </p:nvSpPr>
        <p:spPr>
          <a:xfrm>
            <a:off x="468313" y="1112838"/>
            <a:ext cx="7666037" cy="5195887"/>
          </a:xfrm>
        </p:spPr>
        <p:txBody>
          <a:bodyPr>
            <a:normAutofit lnSpcReduction="10000"/>
          </a:bodyPr>
          <a:lstStyle/>
          <a:p>
            <a:pPr eaLnBrk="1" hangingPunct="1">
              <a:lnSpc>
                <a:spcPct val="90000"/>
              </a:lnSpc>
              <a:defRPr/>
            </a:pPr>
            <a:r>
              <a:rPr lang="en-GB" altLang="en-US" b="1" dirty="0" smtClean="0">
                <a:latin typeface="Century Gothic" panose="020B0502020202020204" pitchFamily="34" charset="0"/>
              </a:rPr>
              <a:t>Paper 3: Issue</a:t>
            </a:r>
            <a:r>
              <a:rPr lang="en-US" altLang="en-US" b="1" dirty="0" smtClean="0">
                <a:latin typeface="Century Gothic" panose="020B0502020202020204" pitchFamily="34" charset="0"/>
              </a:rPr>
              <a:t>s and options in Psychology (entirely new content) </a:t>
            </a:r>
            <a:r>
              <a:rPr lang="en-US" altLang="en-US" dirty="0" smtClean="0">
                <a:latin typeface="Century Gothic" panose="020B0502020202020204" pitchFamily="34" charset="0"/>
              </a:rPr>
              <a:t>33.3% </a:t>
            </a:r>
            <a:r>
              <a:rPr lang="en-US" altLang="en-US" sz="2000" dirty="0" smtClean="0">
                <a:latin typeface="Century Gothic" panose="020B0502020202020204" pitchFamily="34" charset="0"/>
              </a:rPr>
              <a:t>of the total A Level</a:t>
            </a:r>
          </a:p>
          <a:p>
            <a:pPr lvl="1" eaLnBrk="1" hangingPunct="1">
              <a:lnSpc>
                <a:spcPct val="90000"/>
              </a:lnSpc>
              <a:defRPr/>
            </a:pPr>
            <a:r>
              <a:rPr lang="en-US" altLang="en-US" dirty="0" smtClean="0">
                <a:latin typeface="Century Gothic" panose="020B0502020202020204" pitchFamily="34" charset="0"/>
              </a:rPr>
              <a:t>2 hour exam</a:t>
            </a:r>
          </a:p>
          <a:p>
            <a:pPr lvl="1" eaLnBrk="1" hangingPunct="1">
              <a:lnSpc>
                <a:spcPct val="90000"/>
              </a:lnSpc>
              <a:defRPr/>
            </a:pPr>
            <a:r>
              <a:rPr lang="en-US" altLang="en-US" dirty="0" smtClean="0">
                <a:latin typeface="Century Gothic" panose="020B0502020202020204" pitchFamily="34" charset="0"/>
              </a:rPr>
              <a:t>Assessment: </a:t>
            </a:r>
            <a:r>
              <a:rPr lang="en-US" altLang="en-US" b="1" dirty="0" smtClean="0">
                <a:latin typeface="Century Gothic" panose="020B0502020202020204" pitchFamily="34" charset="0"/>
              </a:rPr>
              <a:t>Multi-choice, short answer and extended writing questions. </a:t>
            </a:r>
            <a:r>
              <a:rPr lang="en-US" altLang="en-US" sz="2000" b="1" dirty="0" smtClean="0">
                <a:latin typeface="Century Gothic" panose="020B0502020202020204" pitchFamily="34" charset="0"/>
              </a:rPr>
              <a:t>The largest question will now be 16 marks</a:t>
            </a:r>
            <a:r>
              <a:rPr lang="en-US" altLang="en-US" b="1" dirty="0" smtClean="0">
                <a:latin typeface="Century Gothic" panose="020B0502020202020204" pitchFamily="34" charset="0"/>
              </a:rPr>
              <a:t>.</a:t>
            </a:r>
            <a:endParaRPr lang="en-US" altLang="en-US" dirty="0" smtClean="0">
              <a:latin typeface="Century Gothic" panose="020B0502020202020204" pitchFamily="34" charset="0"/>
            </a:endParaRPr>
          </a:p>
          <a:p>
            <a:pPr lvl="1" eaLnBrk="1" hangingPunct="1">
              <a:lnSpc>
                <a:spcPct val="90000"/>
              </a:lnSpc>
              <a:defRPr/>
            </a:pPr>
            <a:r>
              <a:rPr lang="en-GB" altLang="en-US" dirty="0" smtClean="0">
                <a:latin typeface="Century Gothic" panose="020B0502020202020204" pitchFamily="34" charset="0"/>
              </a:rPr>
              <a:t>Topics: </a:t>
            </a:r>
          </a:p>
          <a:p>
            <a:pPr lvl="2" eaLnBrk="1" hangingPunct="1">
              <a:lnSpc>
                <a:spcPct val="90000"/>
              </a:lnSpc>
              <a:defRPr/>
            </a:pPr>
            <a:r>
              <a:rPr lang="en-GB" altLang="en-US" sz="3200" b="1" dirty="0" smtClean="0">
                <a:latin typeface="Century Gothic" panose="020B0502020202020204" pitchFamily="34" charset="0"/>
              </a:rPr>
              <a:t>ISSUES AND DEBATES</a:t>
            </a:r>
          </a:p>
          <a:p>
            <a:pPr lvl="2" eaLnBrk="1" hangingPunct="1">
              <a:lnSpc>
                <a:spcPct val="90000"/>
              </a:lnSpc>
              <a:defRPr/>
            </a:pPr>
            <a:r>
              <a:rPr lang="en-GB" altLang="en-US" sz="3200" b="1" dirty="0" smtClean="0">
                <a:latin typeface="Century Gothic" panose="020B0502020202020204" pitchFamily="34" charset="0"/>
              </a:rPr>
              <a:t>GENDER</a:t>
            </a:r>
          </a:p>
          <a:p>
            <a:pPr lvl="2" eaLnBrk="1" hangingPunct="1">
              <a:lnSpc>
                <a:spcPct val="90000"/>
              </a:lnSpc>
              <a:defRPr/>
            </a:pPr>
            <a:r>
              <a:rPr lang="en-GB" altLang="en-US" sz="3200" b="1" dirty="0" smtClean="0">
                <a:latin typeface="Century Gothic" panose="020B0502020202020204" pitchFamily="34" charset="0"/>
              </a:rPr>
              <a:t>SCHIZOPHRENIA</a:t>
            </a:r>
          </a:p>
          <a:p>
            <a:pPr lvl="2" eaLnBrk="1" hangingPunct="1">
              <a:lnSpc>
                <a:spcPct val="90000"/>
              </a:lnSpc>
              <a:defRPr/>
            </a:pPr>
            <a:r>
              <a:rPr lang="en-GB" altLang="en-US" sz="3200" b="1" dirty="0" smtClean="0">
                <a:latin typeface="Century Gothic" panose="020B0502020202020204" pitchFamily="34" charset="0"/>
              </a:rPr>
              <a:t>AGGRESSION</a:t>
            </a:r>
          </a:p>
          <a:p>
            <a:pPr lvl="2" eaLnBrk="1" hangingPunct="1">
              <a:lnSpc>
                <a:spcPct val="90000"/>
              </a:lnSpc>
              <a:defRPr/>
            </a:pPr>
            <a:endParaRPr lang="en-GB" altLang="en-US" sz="3200" b="1" dirty="0" smtClean="0">
              <a:latin typeface="Century Gothic" panose="020B0502020202020204" pitchFamily="34" charset="0"/>
            </a:endParaRPr>
          </a:p>
          <a:p>
            <a:pPr marL="0" indent="0" eaLnBrk="1" hangingPunct="1">
              <a:buFont typeface="Wingdings 2" panose="05020102010507070707" pitchFamily="18" charset="2"/>
              <a:buNone/>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115888"/>
            <a:ext cx="8229600" cy="490537"/>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Second year: An </a:t>
            </a:r>
            <a:r>
              <a:rPr lang="en-GB" altLang="en-US" sz="4000" b="1" dirty="0" smtClean="0">
                <a:solidFill>
                  <a:srgbClr val="0070C0"/>
                </a:solidFill>
                <a:latin typeface="Century Gothic" pitchFamily="34" charset="0"/>
                <a:ea typeface="+mj-ea"/>
              </a:rPr>
              <a:t>Overview</a:t>
            </a:r>
            <a:r>
              <a:rPr lang="en-GB" altLang="en-US" sz="4000" b="1" dirty="0" smtClean="0">
                <a:solidFill>
                  <a:srgbClr val="0070C0"/>
                </a:solidFill>
                <a:ea typeface="+mj-ea"/>
              </a:rPr>
              <a:t>…</a:t>
            </a:r>
          </a:p>
        </p:txBody>
      </p:sp>
      <p:sp>
        <p:nvSpPr>
          <p:cNvPr id="12291" name="Rectangle 3"/>
          <p:cNvSpPr>
            <a:spLocks noGrp="1" noChangeArrowheads="1"/>
          </p:cNvSpPr>
          <p:nvPr>
            <p:ph idx="1"/>
          </p:nvPr>
        </p:nvSpPr>
        <p:spPr>
          <a:xfrm>
            <a:off x="468313" y="549275"/>
            <a:ext cx="8229600" cy="500063"/>
          </a:xfrm>
        </p:spPr>
        <p:txBody>
          <a:bodyPr>
            <a:normAutofit lnSpcReduction="10000"/>
          </a:bodyPr>
          <a:lstStyle/>
          <a:p>
            <a:pPr eaLnBrk="1" hangingPunct="1">
              <a:lnSpc>
                <a:spcPct val="90000"/>
              </a:lnSpc>
            </a:pPr>
            <a:r>
              <a:rPr lang="en-GB" altLang="en-US" b="1" smtClean="0">
                <a:latin typeface="Century Gothic" panose="020B0502020202020204" pitchFamily="34" charset="0"/>
              </a:rPr>
              <a:t>Course Structure </a:t>
            </a:r>
            <a:r>
              <a:rPr lang="en-GB" altLang="en-US" sz="2800" smtClean="0">
                <a:latin typeface="Century Gothic" panose="020B0502020202020204" pitchFamily="34" charset="0"/>
              </a:rPr>
              <a:t>(From Sept )</a:t>
            </a:r>
          </a:p>
        </p:txBody>
      </p:sp>
      <p:graphicFrame>
        <p:nvGraphicFramePr>
          <p:cNvPr id="10402" name="Group 162"/>
          <p:cNvGraphicFramePr>
            <a:graphicFrameLocks noGrp="1"/>
          </p:cNvGraphicFramePr>
          <p:nvPr/>
        </p:nvGraphicFramePr>
        <p:xfrm>
          <a:off x="100013" y="1047750"/>
          <a:ext cx="8966201" cy="5810279"/>
        </p:xfrm>
        <a:graphic>
          <a:graphicData uri="http://schemas.openxmlformats.org/drawingml/2006/table">
            <a:tbl>
              <a:tblPr/>
              <a:tblGrid>
                <a:gridCol w="1303073"/>
                <a:gridCol w="2981654"/>
                <a:gridCol w="3644255"/>
                <a:gridCol w="1037219"/>
              </a:tblGrid>
              <a:tr h="15385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charset="0"/>
                          <a:cs typeface="Arial" charset="0"/>
                        </a:rPr>
                        <a:t>Timing</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(Approx)</a:t>
                      </a:r>
                      <a:endParaRPr kumimoji="0" lang="en-GB" sz="3600" b="0" i="0"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charset="0"/>
                          <a:cs typeface="Arial" charset="0"/>
                        </a:rPr>
                        <a:t>Tutor  1</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charset="0"/>
                          <a:cs typeface="Arial" charset="0"/>
                        </a:rPr>
                        <a:t>(2.25 hours per week)</a:t>
                      </a:r>
                      <a:endParaRPr kumimoji="0" lang="en-GB" sz="3600" b="0" i="0"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charset="0"/>
                          <a:cs typeface="Arial" charset="0"/>
                        </a:rPr>
                        <a:t>Tutor 2</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charset="0"/>
                          <a:cs typeface="Arial" charset="0"/>
                        </a:rPr>
                        <a:t>(2.25 hours per week)</a:t>
                      </a:r>
                      <a:endParaRPr kumimoji="0" lang="en-GB" sz="3600" b="0" i="0"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Exams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5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AUTUMN TERM (first half)</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rPr>
                        <a:t>Research Methods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rPr>
                        <a:t>Aggression (paper 3)</a:t>
                      </a: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rPr>
                        <a:t>Approaches/ biopsychology (paper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rPr>
                        <a:t>Gender (paper 3)</a:t>
                      </a: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charset="0"/>
                      </a:endParaRPr>
                    </a:p>
                  </a:txBody>
                  <a:tcPr marL="91457" marR="91457"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5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AUTUMNTERM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(second half)</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err="1" smtClean="0">
                          <a:ln>
                            <a:noFill/>
                          </a:ln>
                          <a:solidFill>
                            <a:schemeClr val="tx1"/>
                          </a:solidFill>
                          <a:effectLst/>
                          <a:latin typeface="Century Gothic" pitchFamily="34" charset="0"/>
                          <a:ea typeface="Times New Roman" charset="0"/>
                          <a:cs typeface="Arial" charset="0"/>
                        </a:rPr>
                        <a:t>Research</a:t>
                      </a:r>
                      <a:r>
                        <a:rPr kumimoji="0" lang="fr-FR" sz="2100" b="0" i="0" u="none" strike="noStrike" cap="none" normalizeH="0" baseline="0" dirty="0" smtClean="0">
                          <a:ln>
                            <a:noFill/>
                          </a:ln>
                          <a:solidFill>
                            <a:schemeClr val="tx1"/>
                          </a:solidFill>
                          <a:effectLst/>
                          <a:latin typeface="Century Gothic" pitchFamily="34" charset="0"/>
                          <a:ea typeface="Times New Roman" charset="0"/>
                          <a:cs typeface="Arial" charset="0"/>
                        </a:rPr>
                        <a:t> </a:t>
                      </a:r>
                      <a:r>
                        <a:rPr kumimoji="0" lang="fr-FR" sz="2100" b="0" i="0" u="none" strike="noStrike" cap="none" normalizeH="0" baseline="0" dirty="0" err="1" smtClean="0">
                          <a:ln>
                            <a:noFill/>
                          </a:ln>
                          <a:solidFill>
                            <a:schemeClr val="tx1"/>
                          </a:solidFill>
                          <a:effectLst/>
                          <a:latin typeface="Century Gothic" pitchFamily="34" charset="0"/>
                          <a:ea typeface="Times New Roman" charset="0"/>
                          <a:cs typeface="Arial" charset="0"/>
                        </a:rPr>
                        <a:t>Methods</a:t>
                      </a:r>
                      <a:endParaRPr kumimoji="0" lang="fr-FR" sz="2100" b="0" i="0" u="none" strike="noStrike" cap="none" normalizeH="0" baseline="0" dirty="0" smtClean="0">
                        <a:ln>
                          <a:noFill/>
                        </a:ln>
                        <a:solidFill>
                          <a:schemeClr val="tx1"/>
                        </a:solidFill>
                        <a:effectLst/>
                        <a:latin typeface="Century Gothic" pitchFamily="34"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err="1" smtClean="0">
                          <a:ln>
                            <a:noFill/>
                          </a:ln>
                          <a:solidFill>
                            <a:schemeClr val="tx1"/>
                          </a:solidFill>
                          <a:effectLst/>
                          <a:latin typeface="Century Gothic" pitchFamily="34" charset="0"/>
                          <a:ea typeface="Times New Roman" charset="0"/>
                          <a:cs typeface="Arial" charset="0"/>
                        </a:rPr>
                        <a:t>Aggression</a:t>
                      </a:r>
                      <a:endParaRPr kumimoji="0" lang="fr-FR" sz="3600" b="0" i="0"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Century Gothic" pitchFamily="34" charset="0"/>
                          <a:ea typeface="Times New Roman" charset="0"/>
                          <a:cs typeface="Arial" charset="0"/>
                        </a:rPr>
                        <a:t>Gender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Century Gothic" pitchFamily="34" charset="0"/>
                          <a:ea typeface="Times New Roman" charset="0"/>
                          <a:cs typeface="Arial" charset="0"/>
                        </a:rPr>
                        <a:t>Research Methods</a:t>
                      </a: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100" b="1" i="1" u="none" strike="noStrike" cap="none" normalizeH="0" baseline="0" dirty="0" smtClean="0">
                        <a:ln>
                          <a:noFill/>
                        </a:ln>
                        <a:solidFill>
                          <a:schemeClr val="tx1"/>
                        </a:solidFill>
                        <a:effectLst/>
                        <a:latin typeface="Arial" charset="0"/>
                        <a:ea typeface="Times New Roman" charset="0"/>
                        <a:cs typeface="Arial" charset="0"/>
                      </a:endParaRPr>
                    </a:p>
                  </a:txBody>
                  <a:tcPr marL="91457" marR="91457"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SPRING TERM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charset="0"/>
                          <a:cs typeface="Arial" charset="0"/>
                        </a:rPr>
                        <a:t>(first half)</a:t>
                      </a:r>
                      <a:endParaRPr kumimoji="0" lang="en-GB" sz="2000" b="0" i="0" u="none" strike="noStrike" cap="none" normalizeH="0" baseline="0" dirty="0" smtClean="0">
                        <a:ln>
                          <a:noFill/>
                        </a:ln>
                        <a:solidFill>
                          <a:schemeClr val="tx1"/>
                        </a:solidFill>
                        <a:effectLst/>
                        <a:latin typeface="Times New Roman" charset="0"/>
                        <a:ea typeface="Times New Roman" charset="0"/>
                        <a:cs typeface="Arial" charset="0"/>
                      </a:endParaRP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entury" panose="02040604050505020304" pitchFamily="18" charset="0"/>
                          <a:ea typeface="Times New Roman" charset="0"/>
                          <a:cs typeface="Arial" charset="0"/>
                        </a:rPr>
                        <a:t>Schizophrenia (paper 3)</a:t>
                      </a: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charset="0"/>
                          <a:ea typeface="Times New Roman" charset="0"/>
                          <a:cs typeface="Arial" charset="0"/>
                        </a:rPr>
                        <a:t>Issues and Debates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charset="0"/>
                          <a:ea typeface="Times New Roman" charset="0"/>
                          <a:cs typeface="Arial" charset="0"/>
                        </a:rPr>
                        <a:t> (paper 3)</a:t>
                      </a:r>
                    </a:p>
                  </a:txBody>
                  <a:tcPr marL="91457" marR="91457"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imes New Roman" charset="0"/>
                        <a:ea typeface="Times New Roman" charset="0"/>
                        <a:cs typeface="Arial" charset="0"/>
                      </a:endParaRPr>
                    </a:p>
                  </a:txBody>
                  <a:tcPr marL="91457" marR="91457"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229600" cy="490538"/>
          </a:xfrm>
        </p:spPr>
        <p:txBody>
          <a:bodyPr rtlCol="0">
            <a:normAutofit fontScale="90000"/>
          </a:bodyPr>
          <a:lstStyle/>
          <a:p>
            <a:pPr eaLnBrk="1" fontAlgn="auto" hangingPunct="1">
              <a:spcAft>
                <a:spcPts val="0"/>
              </a:spcAft>
              <a:defRPr/>
            </a:pPr>
            <a:r>
              <a:rPr lang="en-GB" altLang="en-US" sz="4000" b="1" dirty="0" smtClean="0">
                <a:solidFill>
                  <a:srgbClr val="0070C0"/>
                </a:solidFill>
                <a:ea typeface="+mj-ea"/>
              </a:rPr>
              <a:t>A level: An </a:t>
            </a:r>
            <a:r>
              <a:rPr lang="en-GB" altLang="en-US" sz="4000" b="1" dirty="0" smtClean="0">
                <a:solidFill>
                  <a:srgbClr val="0070C0"/>
                </a:solidFill>
                <a:latin typeface="Century Gothic" pitchFamily="34" charset="0"/>
                <a:ea typeface="+mj-ea"/>
              </a:rPr>
              <a:t>Overview</a:t>
            </a:r>
            <a:r>
              <a:rPr lang="en-GB" altLang="en-US" sz="4000" b="1" dirty="0" smtClean="0">
                <a:solidFill>
                  <a:srgbClr val="0070C0"/>
                </a:solidFill>
                <a:ea typeface="+mj-ea"/>
              </a:rPr>
              <a:t>…</a:t>
            </a:r>
          </a:p>
        </p:txBody>
      </p:sp>
      <p:sp>
        <p:nvSpPr>
          <p:cNvPr id="11267" name="Rectangle 3"/>
          <p:cNvSpPr>
            <a:spLocks noGrp="1" noChangeArrowheads="1"/>
          </p:cNvSpPr>
          <p:nvPr>
            <p:ph idx="1"/>
          </p:nvPr>
        </p:nvSpPr>
        <p:spPr>
          <a:xfrm>
            <a:off x="250825" y="765175"/>
            <a:ext cx="8893175" cy="6092825"/>
          </a:xfrm>
        </p:spPr>
        <p:txBody>
          <a:bodyPr/>
          <a:lstStyle/>
          <a:p>
            <a:pPr eaLnBrk="1" hangingPunct="1">
              <a:lnSpc>
                <a:spcPct val="80000"/>
              </a:lnSpc>
              <a:buFontTx/>
              <a:buNone/>
            </a:pPr>
            <a:r>
              <a:rPr lang="en-GB" altLang="en-US" sz="2800" b="1" dirty="0" smtClean="0">
                <a:latin typeface="Century Gothic" panose="020B0502020202020204" pitchFamily="34" charset="0"/>
              </a:rPr>
              <a:t>IMPORTANT DIFFERENCES BETWEEN AS AND A level:</a:t>
            </a:r>
          </a:p>
          <a:p>
            <a:pPr eaLnBrk="1" hangingPunct="1">
              <a:lnSpc>
                <a:spcPct val="80000"/>
              </a:lnSpc>
            </a:pPr>
            <a:r>
              <a:rPr lang="en-GB" altLang="en-US" sz="2400" dirty="0" smtClean="0">
                <a:latin typeface="Century Gothic" panose="020B0502020202020204" pitchFamily="34" charset="0"/>
              </a:rPr>
              <a:t>Different expectations of </a:t>
            </a:r>
            <a:r>
              <a:rPr lang="en-GB" altLang="en-US" sz="2400" b="1" dirty="0" smtClean="0">
                <a:latin typeface="Century Gothic" panose="020B0502020202020204" pitchFamily="34" charset="0"/>
              </a:rPr>
              <a:t>YOU</a:t>
            </a:r>
            <a:r>
              <a:rPr lang="en-GB" altLang="en-US" sz="2400" dirty="0" smtClean="0">
                <a:latin typeface="Century Gothic" panose="020B0502020202020204" pitchFamily="34" charset="0"/>
              </a:rPr>
              <a:t>...</a:t>
            </a:r>
          </a:p>
          <a:p>
            <a:pPr lvl="1" eaLnBrk="1" hangingPunct="1">
              <a:lnSpc>
                <a:spcPct val="80000"/>
              </a:lnSpc>
            </a:pPr>
            <a:r>
              <a:rPr lang="en-GB" altLang="en-US" sz="2000" b="1" dirty="0" smtClean="0">
                <a:solidFill>
                  <a:srgbClr val="FF0000"/>
                </a:solidFill>
                <a:latin typeface="Century Gothic" panose="020B0502020202020204" pitchFamily="34" charset="0"/>
              </a:rPr>
              <a:t>Work</a:t>
            </a:r>
            <a:r>
              <a:rPr lang="en-GB" altLang="en-US" sz="2000" dirty="0" smtClean="0">
                <a:latin typeface="Century Gothic" panose="020B0502020202020204" pitchFamily="34" charset="0"/>
              </a:rPr>
              <a:t> </a:t>
            </a:r>
            <a:r>
              <a:rPr lang="en-GB" altLang="en-US" sz="2000" b="1" dirty="0" smtClean="0">
                <a:solidFill>
                  <a:srgbClr val="FF0000"/>
                </a:solidFill>
                <a:latin typeface="Century Gothic" panose="020B0502020202020204" pitchFamily="34" charset="0"/>
              </a:rPr>
              <a:t>more independently </a:t>
            </a:r>
            <a:r>
              <a:rPr lang="en-GB" altLang="en-US" sz="2000" dirty="0" smtClean="0">
                <a:latin typeface="Century Gothic" panose="020B0502020202020204" pitchFamily="34" charset="0"/>
              </a:rPr>
              <a:t>than at AS</a:t>
            </a:r>
          </a:p>
          <a:p>
            <a:pPr lvl="1" eaLnBrk="1" hangingPunct="1">
              <a:lnSpc>
                <a:spcPct val="80000"/>
              </a:lnSpc>
            </a:pPr>
            <a:r>
              <a:rPr lang="en-GB" altLang="en-US" sz="2000" dirty="0" smtClean="0">
                <a:latin typeface="Century Gothic" panose="020B0502020202020204" pitchFamily="34" charset="0"/>
              </a:rPr>
              <a:t>Many </a:t>
            </a:r>
            <a:r>
              <a:rPr lang="en-GB" altLang="en-US" sz="2000" b="1" dirty="0" smtClean="0">
                <a:solidFill>
                  <a:srgbClr val="FF0000"/>
                </a:solidFill>
                <a:latin typeface="Century Gothic" panose="020B0502020202020204" pitchFamily="34" charset="0"/>
              </a:rPr>
              <a:t>HW tasks </a:t>
            </a:r>
            <a:r>
              <a:rPr lang="en-GB" altLang="en-US" sz="2000" dirty="0" smtClean="0">
                <a:latin typeface="Century Gothic" panose="020B0502020202020204" pitchFamily="34" charset="0"/>
              </a:rPr>
              <a:t>will cover descriptive</a:t>
            </a:r>
            <a:r>
              <a:rPr lang="en-GB" altLang="en-US" sz="2000" b="1" dirty="0" smtClean="0">
                <a:latin typeface="Century Gothic" panose="020B0502020202020204" pitchFamily="34" charset="0"/>
              </a:rPr>
              <a:t> </a:t>
            </a:r>
            <a:r>
              <a:rPr lang="en-GB" altLang="en-US" sz="2000" b="1" dirty="0" smtClean="0">
                <a:solidFill>
                  <a:srgbClr val="FF0000"/>
                </a:solidFill>
                <a:latin typeface="Century Gothic" panose="020B0502020202020204" pitchFamily="34" charset="0"/>
              </a:rPr>
              <a:t>PREPARATION</a:t>
            </a:r>
            <a:r>
              <a:rPr lang="en-GB" altLang="en-US" sz="2000" dirty="0" smtClean="0">
                <a:latin typeface="Century Gothic" panose="020B0502020202020204" pitchFamily="34" charset="0"/>
              </a:rPr>
              <a:t> to be completed </a:t>
            </a:r>
            <a:r>
              <a:rPr lang="en-GB" altLang="en-US" sz="2000" b="1" dirty="0" smtClean="0">
                <a:latin typeface="Century Gothic" panose="020B0502020202020204" pitchFamily="34" charset="0"/>
              </a:rPr>
              <a:t>BEFORE</a:t>
            </a:r>
            <a:r>
              <a:rPr lang="en-GB" altLang="en-US" sz="2000" dirty="0" smtClean="0">
                <a:latin typeface="Century Gothic" panose="020B0502020202020204" pitchFamily="34" charset="0"/>
              </a:rPr>
              <a:t> each lesson. (</a:t>
            </a:r>
            <a:r>
              <a:rPr lang="en-GB" altLang="en-US" sz="2000" i="1" dirty="0" smtClean="0">
                <a:latin typeface="Century Gothic" panose="020B0502020202020204" pitchFamily="34" charset="0"/>
              </a:rPr>
              <a:t>e.g. Godalming Online tutorial or assignment or reading an article or a section of a textbook and making independent notes</a:t>
            </a:r>
            <a:r>
              <a:rPr lang="en-GB" altLang="en-US" sz="2000" dirty="0" smtClean="0">
                <a:latin typeface="Century Gothic" panose="020B0502020202020204" pitchFamily="34" charset="0"/>
              </a:rPr>
              <a:t>). This will be consistent across the Psychology department.</a:t>
            </a:r>
          </a:p>
          <a:p>
            <a:pPr lvl="1" eaLnBrk="1" hangingPunct="1">
              <a:lnSpc>
                <a:spcPct val="80000"/>
              </a:lnSpc>
            </a:pPr>
            <a:r>
              <a:rPr lang="en-GB" altLang="en-US" sz="2000" dirty="0" smtClean="0">
                <a:latin typeface="Century Gothic" panose="020B0502020202020204" pitchFamily="34" charset="0"/>
              </a:rPr>
              <a:t>The main focus of lesson time will be to </a:t>
            </a:r>
            <a:r>
              <a:rPr lang="en-GB" altLang="en-US" sz="2000" b="1" dirty="0" smtClean="0">
                <a:solidFill>
                  <a:srgbClr val="FF0000"/>
                </a:solidFill>
                <a:latin typeface="Century Gothic" panose="020B0502020202020204" pitchFamily="34" charset="0"/>
              </a:rPr>
              <a:t>cover challenging evaluative / analytical / applied aspects. </a:t>
            </a:r>
            <a:r>
              <a:rPr lang="en-GB" altLang="en-US" sz="2000" dirty="0" smtClean="0">
                <a:solidFill>
                  <a:schemeClr val="tx1"/>
                </a:solidFill>
                <a:latin typeface="Century Gothic" panose="020B0502020202020204" pitchFamily="34" charset="0"/>
              </a:rPr>
              <a:t>The style of assessment remains similar however 16 mark questions require a greater proportion of evaluation.</a:t>
            </a:r>
          </a:p>
          <a:p>
            <a:pPr eaLnBrk="1" hangingPunct="1">
              <a:lnSpc>
                <a:spcPct val="80000"/>
              </a:lnSpc>
            </a:pPr>
            <a:r>
              <a:rPr lang="en-GB" altLang="en-US" sz="2000" b="1" dirty="0" smtClean="0">
                <a:solidFill>
                  <a:srgbClr val="FF0000"/>
                </a:solidFill>
                <a:latin typeface="Century Gothic" panose="020B0502020202020204" pitchFamily="34" charset="0"/>
              </a:rPr>
              <a:t>YOUR notes </a:t>
            </a:r>
            <a:r>
              <a:rPr lang="en-GB" altLang="en-US" sz="2000" dirty="0" smtClean="0">
                <a:latin typeface="Century Gothic" panose="020B0502020202020204" pitchFamily="34" charset="0"/>
              </a:rPr>
              <a:t>will be very important to </a:t>
            </a:r>
            <a:r>
              <a:rPr lang="en-GB" altLang="en-US" sz="2000" b="1" dirty="0" smtClean="0">
                <a:solidFill>
                  <a:srgbClr val="FF0000"/>
                </a:solidFill>
                <a:latin typeface="Century Gothic" panose="020B0502020202020204" pitchFamily="34" charset="0"/>
              </a:rPr>
              <a:t>revise from. </a:t>
            </a:r>
            <a:r>
              <a:rPr lang="en-GB" altLang="en-US" sz="2000" dirty="0" smtClean="0">
                <a:latin typeface="Century Gothic" panose="020B0502020202020204" pitchFamily="34" charset="0"/>
              </a:rPr>
              <a:t>Non-completion of preparatory work will result in exclusion from part of the lesson; Non-completion of homework generally will require compulsory attendance at ‘catch up sessions’ and most importantly a lack of understanding and progression in the course!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solidFill>
                  <a:srgbClr val="0070C0"/>
                </a:solidFill>
                <a:cs typeface="Trebuchet MS" panose="020B0603020202020204" pitchFamily="34" charset="0"/>
              </a:rPr>
              <a:t>On your CIS Self Page:</a:t>
            </a:r>
          </a:p>
        </p:txBody>
      </p:sp>
      <p:sp>
        <p:nvSpPr>
          <p:cNvPr id="16387" name="Content Placeholder 2"/>
          <p:cNvSpPr>
            <a:spLocks noGrp="1"/>
          </p:cNvSpPr>
          <p:nvPr>
            <p:ph idx="1"/>
          </p:nvPr>
        </p:nvSpPr>
        <p:spPr>
          <a:xfrm>
            <a:off x="464353" y="1340768"/>
            <a:ext cx="8229600" cy="4525963"/>
          </a:xfrm>
        </p:spPr>
        <p:txBody>
          <a:bodyPr>
            <a:normAutofit lnSpcReduction="10000"/>
          </a:bodyPr>
          <a:lstStyle/>
          <a:p>
            <a:pPr marL="0" indent="0">
              <a:buNone/>
            </a:pPr>
            <a:r>
              <a:rPr lang="en-GB" altLang="en-US" dirty="0" smtClean="0"/>
              <a:t>Answer the following questions:</a:t>
            </a:r>
          </a:p>
          <a:p>
            <a:pPr marL="0" indent="0">
              <a:buNone/>
            </a:pPr>
            <a:r>
              <a:rPr lang="en-GB" altLang="en-US" dirty="0" smtClean="0"/>
              <a:t>1. How consistently did you work throughout the year?</a:t>
            </a:r>
          </a:p>
          <a:p>
            <a:pPr marL="0" indent="0">
              <a:buNone/>
            </a:pPr>
            <a:r>
              <a:rPr lang="en-GB" altLang="en-US" dirty="0" smtClean="0"/>
              <a:t>2. How many hours did you devote to revision in the run up to the AS exams?</a:t>
            </a:r>
          </a:p>
          <a:p>
            <a:pPr marL="0" indent="0">
              <a:buNone/>
            </a:pPr>
            <a:r>
              <a:rPr lang="en-GB" altLang="en-US" dirty="0" smtClean="0"/>
              <a:t>3. What worked most effectively for you when carrying out revision? What would you do again / do differently next year?</a:t>
            </a:r>
          </a:p>
          <a:p>
            <a:pPr marL="0" indent="0">
              <a:buNone/>
            </a:pPr>
            <a:r>
              <a:rPr lang="en-GB" altLang="en-US" dirty="0" smtClean="0"/>
              <a:t>4. What grade do you think you achieved?</a:t>
            </a:r>
          </a:p>
          <a:p>
            <a:endParaRPr lang="en-GB"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3198</Words>
  <Application>Microsoft Office PowerPoint</Application>
  <PresentationFormat>On-screen Show (4:3)</PresentationFormat>
  <Paragraphs>394</Paragraphs>
  <Slides>44</Slides>
  <Notes>6</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Century</vt:lpstr>
      <vt:lpstr>Century Gothic</vt:lpstr>
      <vt:lpstr>Kristen ITC</vt:lpstr>
      <vt:lpstr>Stencil</vt:lpstr>
      <vt:lpstr>Times New Roman</vt:lpstr>
      <vt:lpstr>Trebuchet MS</vt:lpstr>
      <vt:lpstr>Verdana</vt:lpstr>
      <vt:lpstr>Wingdings</vt:lpstr>
      <vt:lpstr>Wingdings 2</vt:lpstr>
      <vt:lpstr>Office Theme</vt:lpstr>
      <vt:lpstr>WELCOME BACK</vt:lpstr>
      <vt:lpstr>A level: An Overview…</vt:lpstr>
      <vt:lpstr>A Level Psychology</vt:lpstr>
      <vt:lpstr>A level: An Overview…</vt:lpstr>
      <vt:lpstr>A level: An Overview…</vt:lpstr>
      <vt:lpstr>A level: An Overview…</vt:lpstr>
      <vt:lpstr>Second year: An Overview…</vt:lpstr>
      <vt:lpstr>A level: An Overview…</vt:lpstr>
      <vt:lpstr>On your CIS Self Page:</vt:lpstr>
      <vt:lpstr>A level post AS exams</vt:lpstr>
      <vt:lpstr>Post AS Exams </vt:lpstr>
      <vt:lpstr>A Level Paper 2 Psychology in Context</vt:lpstr>
      <vt:lpstr>The Psychodynamic Approach</vt:lpstr>
      <vt:lpstr>A bit of history...</vt:lpstr>
      <vt:lpstr>PowerPoint Presentation</vt:lpstr>
      <vt:lpstr>The Structure of the Personality</vt:lpstr>
      <vt:lpstr>The Structure of the Personality</vt:lpstr>
      <vt:lpstr>The Structure of the Personality</vt:lpstr>
      <vt:lpstr>The Structure of the Personality</vt:lpstr>
      <vt:lpstr>Ed from Shaun of the Dead </vt:lpstr>
      <vt:lpstr>Sergeant Nicholas Angel </vt:lpstr>
      <vt:lpstr>The Dark Knight</vt:lpstr>
      <vt:lpstr>Walter Goodfellow</vt:lpstr>
      <vt:lpstr>Temperance “Bones” Brennan </vt:lpstr>
      <vt:lpstr>Daniel Cleaver </vt:lpstr>
      <vt:lpstr>Baldrick</vt:lpstr>
      <vt:lpstr>Sir Edmund Blackadder </vt:lpstr>
      <vt:lpstr>The Queen</vt:lpstr>
      <vt:lpstr>James Bond </vt:lpstr>
      <vt:lpstr>Defence Mechanisms https://www.youtube.com/watch?v=ov-a1mGSEMc https://www.youtube.com/watch?v=kJR7TDos9xg (First 6 mins)   </vt:lpstr>
      <vt:lpstr>Defence Mechanisms</vt:lpstr>
      <vt:lpstr>Defence Mechanisms</vt:lpstr>
      <vt:lpstr>Example of Defence Mechanisms </vt:lpstr>
      <vt:lpstr>Defence Mechanisms Activity</vt:lpstr>
      <vt:lpstr>The Structure of the Personality</vt:lpstr>
      <vt:lpstr>Psychosexual Stages of Development https://www.youtube.com/watch?v=M5_8uYRZfns</vt:lpstr>
      <vt:lpstr>Psychosexual Stages of Development</vt:lpstr>
      <vt:lpstr>Psychosexual Stages of Development</vt:lpstr>
      <vt:lpstr>Psychosexual Stages of Development</vt:lpstr>
      <vt:lpstr>Timeline Activity – Annotate the timeline with the 5 psychosexual stages of development</vt:lpstr>
      <vt:lpstr>Psychodynamic Approach – Evaluation Strengths Elaborate the following evaluation points:</vt:lpstr>
      <vt:lpstr>Psychodynamic Approach – Evaluation Limitations Elaborate the following evaluation points:</vt:lpstr>
      <vt:lpstr>Psychodynamic Approach – Evaluation Strengths</vt:lpstr>
      <vt:lpstr>Psychodynamic Approach – Evaluation Limitations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Multi-Store Model of Memory</dc:title>
  <dc:creator>Vanessa Bonney</dc:creator>
  <cp:lastModifiedBy>Vanessa Bonney</cp:lastModifiedBy>
  <cp:revision>85</cp:revision>
  <cp:lastPrinted>2016-06-14T08:42:02Z</cp:lastPrinted>
  <dcterms:created xsi:type="dcterms:W3CDTF">2012-07-02T11:38:10Z</dcterms:created>
  <dcterms:modified xsi:type="dcterms:W3CDTF">2016-06-14T09:00:54Z</dcterms:modified>
</cp:coreProperties>
</file>