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81" r:id="rId3"/>
    <p:sldId id="282" r:id="rId4"/>
    <p:sldId id="283" r:id="rId5"/>
    <p:sldId id="286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305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4415-E4AF-4F51-BC05-4FF52C7FC444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E7C1A-FA4D-457E-B298-5625FA39E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4E24-FA55-41BB-B80D-A6D3F30B594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37CC-F3A5-4F3B-8A12-48EC45D35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9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3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0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F4C0-6A89-4787-8CBA-A1954EAE62D9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28F5-AADA-45F8-B606-0DD5EA1C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fDS9r4Tz_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imilarminds.com/maslow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i-regensburg.de/Fakultaeten/phil_Fak_II/Psychologie/Psy_II/beautycheck/english/durchschnittsgesichter/m(01-32)_g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hyperlink" Target="http://www.uni-regensburg.de/Fakultaeten/phil_Fak_II/Psychologie/Psy_II/beautycheck/english/durchschnittsgesichter/m(01-32)_g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i-regensburg.de/Fakultaeten/phil_Fak_II/Psychologie/Psy_II/beautycheck/english/durchschnittsgesichter/m(01-32)_g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i-regensburg.de/Fakultaeten/phil_Fak_II/Psychologie/Psy_II/beautycheck/english/durchschnittsgesichter/m(01-32)_gr.jp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 Level Paper 2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Psychology in Context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Approaches in Psychology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The Humanistic Approach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558"/>
          <a:stretch>
            <a:fillRect/>
          </a:stretch>
        </p:blipFill>
        <p:spPr bwMode="auto">
          <a:xfrm>
            <a:off x="6624889" y="3522191"/>
            <a:ext cx="2519111" cy="33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7480" y="423674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Force’</a:t>
            </a:r>
            <a:endParaRPr lang="en-GB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r="25240"/>
          <a:stretch>
            <a:fillRect/>
          </a:stretch>
        </p:blipFill>
        <p:spPr bwMode="auto">
          <a:xfrm>
            <a:off x="0" y="3201738"/>
            <a:ext cx="2627784" cy="36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58617" y="3152859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Carl Rogers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2941593"/>
            <a:ext cx="19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Abraham Maslow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48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4" y="274029"/>
            <a:ext cx="68529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Self-Actualisation &amp; Maslow’s Hierarchy of Needs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05" y="143224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Self-Actualisation:</a:t>
            </a:r>
          </a:p>
          <a:p>
            <a:r>
              <a:rPr lang="en-GB" sz="2400" dirty="0" smtClean="0"/>
              <a:t>This refers to a belief that everyone has an innate tendency to achieve their full potential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Rogers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FF0000"/>
                </a:solidFill>
              </a:rPr>
              <a:t>Maslow</a:t>
            </a:r>
            <a:r>
              <a:rPr lang="en-GB" sz="2400" dirty="0" smtClean="0"/>
              <a:t> argue individuals self-actualise in their own unique way</a:t>
            </a:r>
          </a:p>
          <a:p>
            <a:r>
              <a:rPr lang="en-GB" sz="2400" dirty="0" smtClean="0"/>
              <a:t>They argue it is a drive we all have, but we do not all achieve it</a:t>
            </a:r>
          </a:p>
          <a:p>
            <a:r>
              <a:rPr lang="en-GB" sz="2400" dirty="0" smtClean="0"/>
              <a:t>Self-actualisation represents the </a:t>
            </a:r>
            <a:r>
              <a:rPr lang="en-GB" sz="2400" b="1" i="1" dirty="0" smtClean="0"/>
              <a:t>uppermost</a:t>
            </a:r>
            <a:r>
              <a:rPr lang="en-GB" sz="2400" dirty="0" smtClean="0"/>
              <a:t> level of </a:t>
            </a:r>
            <a:r>
              <a:rPr lang="en-GB" sz="2400" dirty="0" smtClean="0">
                <a:solidFill>
                  <a:srgbClr val="FF0000"/>
                </a:solidFill>
              </a:rPr>
              <a:t>Maslow’s Hierarchy of Needs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Sheffield (1995) </a:t>
            </a:r>
            <a:r>
              <a:rPr lang="en-GB" sz="2400" dirty="0" smtClean="0"/>
              <a:t>found a positive correlation between an individual’s level of self-actualisation &amp; their psychological health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6" y="5517232"/>
            <a:ext cx="1785914" cy="134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5873570"/>
            <a:ext cx="2698982" cy="999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629" y="396901"/>
            <a:ext cx="2555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The desire to grow psychologically &amp; fulfil one’s own potential – becoming what you are capable of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110" y="5864450"/>
            <a:ext cx="423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Task</a:t>
            </a:r>
            <a:r>
              <a:rPr lang="en-GB" dirty="0" smtClean="0"/>
              <a:t> – Can you identify any celebrities who may be described as </a:t>
            </a:r>
            <a:r>
              <a:rPr lang="en-GB" i="1" dirty="0" smtClean="0"/>
              <a:t>‘self-actualisers’?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615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Self Actualisation &amp; Maslow’s Hierarchy of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Maslow’s Hierarchy of Needs:</a:t>
            </a:r>
          </a:p>
          <a:p>
            <a:r>
              <a:rPr lang="en-GB" sz="2800" dirty="0" smtClean="0"/>
              <a:t>Maslow argued that self-actualisation could be achieved through a series of stages – these are called hierarchy of needs</a:t>
            </a:r>
          </a:p>
          <a:p>
            <a:r>
              <a:rPr lang="en-GB" sz="2800" dirty="0" smtClean="0"/>
              <a:t>These arise in order, and if the first need is not met then all other needs cannot be fulfilled</a:t>
            </a:r>
          </a:p>
          <a:p>
            <a:r>
              <a:rPr lang="en-GB" sz="2800" dirty="0" smtClean="0"/>
              <a:t>The drive to reach self-actualisation means that we are all working through these needs</a:t>
            </a:r>
          </a:p>
          <a:p>
            <a:r>
              <a:rPr lang="en-GB" sz="2800" dirty="0" smtClean="0"/>
              <a:t>The state of self actualisation is not permanent and if all 5 do not remain in place, an individual can move out of the state until all the other needs are back in place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16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Maslow’s hierarchy of </a:t>
            </a:r>
            <a:r>
              <a:rPr lang="en-US" altLang="en-US" dirty="0">
                <a:solidFill>
                  <a:srgbClr val="0070C0"/>
                </a:solidFill>
              </a:rPr>
              <a:t>Needs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sz="1100" dirty="0">
                <a:solidFill>
                  <a:srgbClr val="0070C0"/>
                </a:solidFill>
                <a:hlinkClick r:id="rId2"/>
              </a:rPr>
              <a:t>https</a:t>
            </a:r>
            <a:r>
              <a:rPr lang="en-US" altLang="en-US" sz="1100">
                <a:solidFill>
                  <a:srgbClr val="0070C0"/>
                </a:solidFill>
                <a:hlinkClick r:id="rId2"/>
              </a:rPr>
              <a:t>://</a:t>
            </a:r>
            <a:r>
              <a:rPr lang="en-US" altLang="en-US" sz="1100" smtClean="0">
                <a:solidFill>
                  <a:srgbClr val="0070C0"/>
                </a:solidFill>
                <a:hlinkClick r:id="rId2"/>
              </a:rPr>
              <a:t>www.youtube.com/watch?v=RfDS9r4Tz_g</a:t>
            </a:r>
            <a:r>
              <a:rPr lang="en-US" altLang="en-US" sz="1100" smtClean="0">
                <a:solidFill>
                  <a:srgbClr val="0070C0"/>
                </a:solidFill>
              </a:rPr>
              <a:t/>
            </a:r>
            <a:br>
              <a:rPr lang="en-US" altLang="en-US" sz="1100" smtClean="0">
                <a:solidFill>
                  <a:srgbClr val="0070C0"/>
                </a:solidFill>
              </a:rPr>
            </a:br>
            <a:endParaRPr lang="en-US" altLang="en-US" sz="11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909399" cy="4881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24744"/>
            <a:ext cx="41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some countries, where food is scarce, it will be difficult to move past physiological needs; in war afflicted countries it may be difficult to move past safety needs; for some people in Western countries, where they are well fed, safe </a:t>
            </a:r>
            <a:r>
              <a:rPr lang="en-GB" dirty="0" err="1" smtClean="0"/>
              <a:t>etc</a:t>
            </a:r>
            <a:r>
              <a:rPr lang="en-GB" dirty="0" smtClean="0"/>
              <a:t>, lack of self esteem may prevent them from self-actualising</a:t>
            </a:r>
            <a:endParaRPr lang="en-GB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Maslow’s hierarchy of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Tasks: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Complete the Questionnaire online to assess your hierarchy of needs: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similarminds.com/maslow.html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2a. Draw and label a pyramid which shows Maslow’s Hierarchy of Needs</a:t>
            </a:r>
          </a:p>
          <a:p>
            <a:pPr marL="0" indent="0">
              <a:buNone/>
            </a:pPr>
            <a:r>
              <a:rPr lang="en-GB" sz="2800" dirty="0" smtClean="0"/>
              <a:t>b. Find 5 pictures of adverts that promise to fill each of Maslow’s 5 Needs (e.g. advert of food satisfies physiological). Stick these onto your pyramid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57" y="4827240"/>
            <a:ext cx="2804943" cy="19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Focus on The Self &amp; Congruence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The Self: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Rogers</a:t>
            </a:r>
            <a:r>
              <a:rPr lang="en-GB" sz="2800" dirty="0" smtClean="0"/>
              <a:t> suggested we have 3 selves which need to integrate in order to achieve self-actualisation:</a:t>
            </a:r>
          </a:p>
          <a:p>
            <a:r>
              <a:rPr lang="en-GB" sz="2800" b="1" u="sng" dirty="0" smtClean="0">
                <a:solidFill>
                  <a:srgbClr val="00B050"/>
                </a:solidFill>
              </a:rPr>
              <a:t>The Self Concept </a:t>
            </a:r>
            <a:r>
              <a:rPr lang="en-GB" sz="2800" dirty="0" smtClean="0"/>
              <a:t>– the self you </a:t>
            </a:r>
            <a:r>
              <a:rPr lang="en-GB" sz="2800" i="1" dirty="0" smtClean="0"/>
              <a:t>feel</a:t>
            </a:r>
            <a:r>
              <a:rPr lang="en-GB" sz="2800" dirty="0" smtClean="0"/>
              <a:t> you are. Similar to self-esteem</a:t>
            </a:r>
          </a:p>
          <a:p>
            <a:r>
              <a:rPr lang="en-GB" sz="2800" b="1" u="sng" dirty="0" smtClean="0">
                <a:solidFill>
                  <a:srgbClr val="00B050"/>
                </a:solidFill>
              </a:rPr>
              <a:t>The Ideal Self </a:t>
            </a:r>
            <a:r>
              <a:rPr lang="en-GB" sz="2800" dirty="0" smtClean="0"/>
              <a:t>– the self you </a:t>
            </a:r>
            <a:r>
              <a:rPr lang="en-GB" sz="2800" i="1" dirty="0" smtClean="0"/>
              <a:t>wish</a:t>
            </a:r>
            <a:r>
              <a:rPr lang="en-GB" sz="2800" dirty="0" smtClean="0"/>
              <a:t> to be – it is who you are aiming to be</a:t>
            </a:r>
          </a:p>
          <a:p>
            <a:r>
              <a:rPr lang="en-GB" sz="2800" b="1" u="sng" dirty="0" smtClean="0">
                <a:solidFill>
                  <a:srgbClr val="00B050"/>
                </a:solidFill>
              </a:rPr>
              <a:t>The Real Self </a:t>
            </a:r>
            <a:r>
              <a:rPr lang="en-GB" sz="2800" dirty="0" smtClean="0"/>
              <a:t>– the self you </a:t>
            </a:r>
            <a:r>
              <a:rPr lang="en-GB" sz="2800" i="1" dirty="0" smtClean="0"/>
              <a:t>actually</a:t>
            </a:r>
            <a:r>
              <a:rPr lang="en-GB" sz="2800" dirty="0" smtClean="0"/>
              <a:t> are. This is difficult to measure as it is based on subjective experience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5617"/>
          <a:stretch>
            <a:fillRect/>
          </a:stretch>
        </p:blipFill>
        <p:spPr bwMode="auto">
          <a:xfrm>
            <a:off x="5940152" y="5157192"/>
            <a:ext cx="305723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Focus on The Self &amp; Congruence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u="sng" dirty="0" smtClean="0"/>
              <a:t>Task: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rite </a:t>
            </a:r>
            <a:r>
              <a:rPr lang="en-GB" dirty="0"/>
              <a:t>a list of </a:t>
            </a:r>
            <a:r>
              <a:rPr lang="en-GB" dirty="0" smtClean="0"/>
              <a:t>5 </a:t>
            </a:r>
            <a:r>
              <a:rPr lang="en-GB" dirty="0"/>
              <a:t>o</a:t>
            </a:r>
            <a:r>
              <a:rPr lang="en-GB" dirty="0" smtClean="0"/>
              <a:t>f your perceived faults </a:t>
            </a:r>
            <a:r>
              <a:rPr lang="en-GB" dirty="0"/>
              <a:t>(e.g</a:t>
            </a:r>
            <a:r>
              <a:rPr lang="en-GB" dirty="0" smtClean="0"/>
              <a:t>. I </a:t>
            </a:r>
            <a:r>
              <a:rPr lang="en-GB" dirty="0"/>
              <a:t>smoke </a:t>
            </a:r>
            <a:r>
              <a:rPr lang="en-GB" dirty="0" smtClean="0"/>
              <a:t>cigarettes; I </a:t>
            </a:r>
            <a:r>
              <a:rPr lang="en-GB" dirty="0"/>
              <a:t>procrastinate on written </a:t>
            </a:r>
            <a:r>
              <a:rPr lang="en-GB" dirty="0" smtClean="0"/>
              <a:t>assignments; My </a:t>
            </a:r>
            <a:r>
              <a:rPr lang="en-GB" dirty="0"/>
              <a:t>nose is too </a:t>
            </a:r>
            <a:r>
              <a:rPr lang="en-GB" dirty="0" smtClean="0"/>
              <a:t>large). This is your </a:t>
            </a:r>
            <a:r>
              <a:rPr lang="en-GB" b="1" i="1" dirty="0" smtClean="0"/>
              <a:t>self-concept</a:t>
            </a:r>
            <a:r>
              <a:rPr lang="en-GB" dirty="0" smtClean="0"/>
              <a:t>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Rewrite the statements in terms of </a:t>
            </a:r>
            <a:r>
              <a:rPr lang="en-GB" dirty="0" smtClean="0"/>
              <a:t>your </a:t>
            </a:r>
            <a:r>
              <a:rPr lang="en-GB" b="1" dirty="0" smtClean="0"/>
              <a:t>ideal self </a:t>
            </a:r>
            <a:r>
              <a:rPr lang="en-GB" dirty="0" smtClean="0"/>
              <a:t>(e.g. My </a:t>
            </a:r>
            <a:r>
              <a:rPr lang="en-GB" dirty="0"/>
              <a:t>ideal self is a </a:t>
            </a:r>
            <a:r>
              <a:rPr lang="en-GB" dirty="0" smtClean="0"/>
              <a:t>non-smoker; My </a:t>
            </a:r>
            <a:r>
              <a:rPr lang="en-GB" dirty="0"/>
              <a:t>ideal self does written assignments promptly rather than at the last </a:t>
            </a:r>
            <a:r>
              <a:rPr lang="en-GB" dirty="0" smtClean="0"/>
              <a:t>minute; My </a:t>
            </a:r>
            <a:r>
              <a:rPr lang="en-GB" dirty="0"/>
              <a:t>ideal self has a smaller </a:t>
            </a:r>
            <a:r>
              <a:rPr lang="en-GB" dirty="0" smtClean="0"/>
              <a:t>nose)</a:t>
            </a:r>
          </a:p>
          <a:p>
            <a:pPr marL="457200" lvl="1" indent="0" algn="ctr">
              <a:buNone/>
            </a:pPr>
            <a:endParaRPr lang="en-GB" sz="900" b="1" i="1" dirty="0"/>
          </a:p>
          <a:p>
            <a:pPr marL="457200" lvl="1" indent="0" algn="ctr">
              <a:buNone/>
            </a:pPr>
            <a:r>
              <a:rPr lang="en-GB" b="1" i="1" dirty="0" smtClean="0"/>
              <a:t>You do not have to share this with anyone else!</a:t>
            </a:r>
            <a:endParaRPr lang="en-GB" b="1" i="1" dirty="0"/>
          </a:p>
          <a:p>
            <a:pPr marL="0" indent="0">
              <a:buNone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5617"/>
          <a:stretch>
            <a:fillRect/>
          </a:stretch>
        </p:blipFill>
        <p:spPr bwMode="auto">
          <a:xfrm>
            <a:off x="6660232" y="5566105"/>
            <a:ext cx="2337158" cy="13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Focus on The Self, Congruence &amp; Conditions of Worth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6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Congruence:</a:t>
            </a:r>
          </a:p>
          <a:p>
            <a:r>
              <a:rPr lang="en-GB" sz="2600" dirty="0" smtClean="0"/>
              <a:t>Rogers argued to achieve self-actualisation an individuals </a:t>
            </a:r>
            <a:r>
              <a:rPr lang="en-GB" sz="2600" i="1" dirty="0" smtClean="0"/>
              <a:t>self concept </a:t>
            </a:r>
            <a:r>
              <a:rPr lang="en-GB" sz="2600" dirty="0" smtClean="0"/>
              <a:t>and </a:t>
            </a:r>
            <a:r>
              <a:rPr lang="en-GB" sz="2600" i="1" dirty="0" smtClean="0"/>
              <a:t>ideal self </a:t>
            </a:r>
            <a:r>
              <a:rPr lang="en-GB" sz="2600" dirty="0" smtClean="0"/>
              <a:t>should be similar or </a:t>
            </a:r>
            <a:r>
              <a:rPr lang="en-GB" sz="2600" dirty="0" smtClean="0">
                <a:solidFill>
                  <a:srgbClr val="FF0000"/>
                </a:solidFill>
              </a:rPr>
              <a:t>congruent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However, congruence is difficult to achieve and may prevent an individual from reaching self actualising</a:t>
            </a:r>
          </a:p>
          <a:p>
            <a:pPr marL="0" indent="0">
              <a:buNone/>
            </a:pPr>
            <a:r>
              <a:rPr lang="en-GB" sz="2600" b="1" u="sng" dirty="0" smtClean="0">
                <a:solidFill>
                  <a:srgbClr val="FF0000"/>
                </a:solidFill>
              </a:rPr>
              <a:t>Conditions of worth: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Conditions of worth </a:t>
            </a:r>
            <a:r>
              <a:rPr lang="en-GB" sz="2600" dirty="0" smtClean="0"/>
              <a:t>are requirements that the individual feels they need to meet to be loved e.g. </a:t>
            </a:r>
            <a:r>
              <a:rPr lang="en-GB" sz="2600" i="1" dirty="0" smtClean="0"/>
              <a:t>I will only love you if…….</a:t>
            </a:r>
          </a:p>
          <a:p>
            <a:r>
              <a:rPr lang="en-GB" sz="2600" dirty="0" smtClean="0"/>
              <a:t>An individual needs </a:t>
            </a:r>
            <a:r>
              <a:rPr lang="en-GB" sz="2600" i="1" dirty="0" smtClean="0">
                <a:solidFill>
                  <a:srgbClr val="FF0000"/>
                </a:solidFill>
              </a:rPr>
              <a:t>‘unconditional positive regard’ </a:t>
            </a:r>
            <a:r>
              <a:rPr lang="en-GB" sz="2600" dirty="0" smtClean="0"/>
              <a:t>i.e. they need to feel loved and accepted, without proviso. This can come from parents, other family members, friends, a partner </a:t>
            </a:r>
            <a:r>
              <a:rPr lang="en-GB" sz="2600" dirty="0" err="1" smtClean="0"/>
              <a:t>etc</a:t>
            </a:r>
            <a:endParaRPr lang="en-GB" sz="2600" dirty="0" smtClean="0"/>
          </a:p>
          <a:p>
            <a:r>
              <a:rPr lang="en-GB" sz="2600" dirty="0" smtClean="0"/>
              <a:t>If an individual does not experience unconditional positive regard, it may also prevent an individual from reaching self-actualisation</a:t>
            </a:r>
          </a:p>
          <a:p>
            <a:endParaRPr lang="en-GB" sz="2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5617"/>
          <a:stretch>
            <a:fillRect/>
          </a:stretch>
        </p:blipFill>
        <p:spPr bwMode="auto">
          <a:xfrm>
            <a:off x="7020272" y="5707261"/>
            <a:ext cx="2110341" cy="117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The Influence on Counselling Psychology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43608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 smtClean="0"/>
              <a:t>The influence of humanistic approach on counselling was extensive throughout the 1960’s and 70, waned a bit in the late 1970’s, but has been significant again since the 1990’s.</a:t>
            </a:r>
          </a:p>
          <a:p>
            <a:r>
              <a:rPr lang="en-GB" sz="9600" dirty="0" smtClean="0"/>
              <a:t>Rogers’ </a:t>
            </a:r>
            <a:r>
              <a:rPr lang="en-GB" sz="9600" b="1" i="1" dirty="0" smtClean="0">
                <a:solidFill>
                  <a:srgbClr val="FF0000"/>
                </a:solidFill>
              </a:rPr>
              <a:t>client centred therapy </a:t>
            </a:r>
            <a:r>
              <a:rPr lang="en-GB" sz="9600" dirty="0" smtClean="0"/>
              <a:t>is non-directive, and the client (patient) is encouraged towards the discovery of their own solutions.</a:t>
            </a:r>
          </a:p>
          <a:p>
            <a:r>
              <a:rPr lang="en-GB" sz="9600" dirty="0" smtClean="0"/>
              <a:t>There is an emphasis on a </a:t>
            </a:r>
            <a:r>
              <a:rPr lang="en-GB" sz="9600" i="1" dirty="0" smtClean="0"/>
              <a:t>warm, supportive, non-judgemental therapeutic setting.</a:t>
            </a:r>
          </a:p>
          <a:p>
            <a:r>
              <a:rPr lang="en-GB" sz="9600" dirty="0" smtClean="0"/>
              <a:t>The aim of therapy is to increase the person’s feelings of self worth and </a:t>
            </a:r>
            <a:r>
              <a:rPr lang="en-GB" sz="9600" i="1" dirty="0" smtClean="0"/>
              <a:t>reduce the incongruence between the self-concept and the ideal self.</a:t>
            </a:r>
          </a:p>
          <a:p>
            <a:r>
              <a:rPr lang="en-GB" sz="9600" b="1" dirty="0" smtClean="0">
                <a:solidFill>
                  <a:srgbClr val="FF0000"/>
                </a:solidFill>
              </a:rPr>
              <a:t>Elliott (2002) </a:t>
            </a:r>
            <a:r>
              <a:rPr lang="en-GB" sz="9600" dirty="0" smtClean="0"/>
              <a:t>showed in a meta-analysis of 86 studies, that humanistic therapies were more effective leading to an improvement in clients when compared to people not receiving treatment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42231"/>
            <a:ext cx="1691680" cy="151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14104"/>
            <a:ext cx="864096" cy="126145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558"/>
          <a:stretch>
            <a:fillRect/>
          </a:stretch>
        </p:blipFill>
        <p:spPr bwMode="auto">
          <a:xfrm>
            <a:off x="3347864" y="5558907"/>
            <a:ext cx="997768" cy="13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754"/>
            <a:ext cx="868764" cy="13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The Influence on Counselling Psychology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436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Have a go!</a:t>
            </a:r>
          </a:p>
          <a:p>
            <a:pPr marL="0" indent="0">
              <a:buNone/>
            </a:pPr>
            <a:r>
              <a:rPr lang="en-GB" sz="2800" dirty="0" smtClean="0"/>
              <a:t>In pairs - follow the instructions on your task sheet and develop your listening skills</a:t>
            </a:r>
          </a:p>
          <a:p>
            <a:pPr marL="0" indent="0">
              <a:buNone/>
            </a:pPr>
            <a:r>
              <a:rPr lang="en-GB" sz="2800" dirty="0" smtClean="0"/>
              <a:t>Make sure you swap over after a few minutes so that the counsellor becomes the client and vice versa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73" y="4149081"/>
            <a:ext cx="2862573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86" y="4149080"/>
            <a:ext cx="1824687" cy="266377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558"/>
          <a:stretch>
            <a:fillRect/>
          </a:stretch>
        </p:blipFill>
        <p:spPr bwMode="auto">
          <a:xfrm>
            <a:off x="2479039" y="4149080"/>
            <a:ext cx="2035638" cy="26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9080"/>
            <a:ext cx="1790505" cy="26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Humanistic Approach – Evaluation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Strengths</a:t>
            </a: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r>
              <a:rPr lang="en-GB" sz="2200" dirty="0" smtClean="0">
                <a:solidFill>
                  <a:srgbClr val="0070C0"/>
                </a:solidFill>
              </a:rPr>
              <a:t>Elaborate the following evaluation points:</a:t>
            </a:r>
            <a:endParaRPr lang="en-GB" sz="2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7030"/>
              </p:ext>
            </p:extLst>
          </p:nvPr>
        </p:nvGraphicFramePr>
        <p:xfrm>
          <a:off x="371194" y="1556792"/>
          <a:ext cx="8579296" cy="420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20686"/>
                <a:gridCol w="2592288"/>
                <a:gridCol w="2866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Explain</a:t>
                      </a:r>
                      <a:r>
                        <a:rPr lang="en-GB" baseline="0" dirty="0" smtClean="0"/>
                        <a:t> i.e. what does this mean/suggest?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The humanistic approach is not reductionist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Centred</a:t>
                      </a:r>
                      <a:r>
                        <a:rPr lang="en-GB" baseline="0" dirty="0" smtClean="0"/>
                        <a:t> Therapy developed from this approach is effective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</a:t>
                      </a:r>
                      <a:r>
                        <a:rPr lang="en-GB" baseline="0" dirty="0" smtClean="0"/>
                        <a:t> is a positive approach focusing on free will &amp; the uniqueness of every individual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7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Humanistic Approach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Specification:</a:t>
            </a:r>
          </a:p>
          <a:p>
            <a:r>
              <a:rPr lang="en-GB" dirty="0" smtClean="0"/>
              <a:t>Free Will</a:t>
            </a:r>
          </a:p>
          <a:p>
            <a:r>
              <a:rPr lang="en-GB" dirty="0" smtClean="0"/>
              <a:t>Self Actualisation &amp; Maslow’s Hierarchy of Needs</a:t>
            </a:r>
          </a:p>
          <a:p>
            <a:r>
              <a:rPr lang="en-GB" dirty="0" smtClean="0"/>
              <a:t>Focus on the Self, Congruence &amp;The Role of Conditions of Worth</a:t>
            </a:r>
          </a:p>
          <a:p>
            <a:r>
              <a:rPr lang="en-GB" dirty="0" smtClean="0"/>
              <a:t>The Influence on Counselling Psychology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558"/>
          <a:stretch>
            <a:fillRect/>
          </a:stretch>
        </p:blipFill>
        <p:spPr bwMode="auto">
          <a:xfrm>
            <a:off x="7543447" y="4764916"/>
            <a:ext cx="1600553" cy="21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r="25240"/>
          <a:stretch>
            <a:fillRect/>
          </a:stretch>
        </p:blipFill>
        <p:spPr bwMode="auto">
          <a:xfrm>
            <a:off x="7668344" y="290684"/>
            <a:ext cx="1475656" cy="20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Humanisitic</a:t>
            </a:r>
            <a:r>
              <a:rPr lang="en-GB" dirty="0" smtClean="0">
                <a:solidFill>
                  <a:srgbClr val="0070C0"/>
                </a:solidFill>
              </a:rPr>
              <a:t> Approach – Evaluation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Limitations</a:t>
            </a: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r>
              <a:rPr lang="en-GB" sz="2200" dirty="0" smtClean="0">
                <a:solidFill>
                  <a:srgbClr val="0070C0"/>
                </a:solidFill>
              </a:rPr>
              <a:t>Elaborate the following evaluation points:</a:t>
            </a:r>
            <a:endParaRPr lang="en-GB" sz="2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472016"/>
              </p:ext>
            </p:extLst>
          </p:nvPr>
        </p:nvGraphicFramePr>
        <p:xfrm>
          <a:off x="371194" y="1556792"/>
          <a:ext cx="8579296" cy="448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20686"/>
                <a:gridCol w="2592288"/>
                <a:gridCol w="2866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Explain</a:t>
                      </a:r>
                      <a:r>
                        <a:rPr lang="en-GB" baseline="0" dirty="0" smtClean="0"/>
                        <a:t> i.e. what does this mean/suggest?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The concepts of the approach &amp; the subjective experiences of people are hard to test scientifically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 has a cultural</a:t>
                      </a:r>
                      <a:r>
                        <a:rPr lang="en-GB" baseline="0" dirty="0" smtClean="0"/>
                        <a:t> bias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 has limited real-world</a:t>
                      </a:r>
                      <a:r>
                        <a:rPr lang="en-GB" baseline="0" dirty="0" smtClean="0"/>
                        <a:t> application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Humanistic Approach – Evaluation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Strengths</a:t>
            </a: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endParaRPr lang="en-GB" sz="2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940096"/>
              </p:ext>
            </p:extLst>
          </p:nvPr>
        </p:nvGraphicFramePr>
        <p:xfrm>
          <a:off x="220688" y="1117420"/>
          <a:ext cx="8579296" cy="557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6590"/>
                <a:gridCol w="3462874"/>
                <a:gridCol w="2859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Explain</a:t>
                      </a:r>
                      <a:r>
                        <a:rPr lang="en-GB" baseline="0" dirty="0" smtClean="0"/>
                        <a:t> i.e. what does this mean/suggest?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The humanistic approach is not reductionist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Humanistic psychologists advocate a holistic approach,</a:t>
                      </a:r>
                      <a:r>
                        <a:rPr lang="en-GB" baseline="0" dirty="0" smtClean="0"/>
                        <a:t> in contrast to other approaches which attempt to break down behaviour into smaller 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means the approach may</a:t>
                      </a:r>
                      <a:r>
                        <a:rPr lang="en-GB" baseline="0" dirty="0" smtClean="0"/>
                        <a:t> have more validity than other approaches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Client Centred</a:t>
                      </a:r>
                      <a:r>
                        <a:rPr lang="en-GB" baseline="0" dirty="0" smtClean="0"/>
                        <a:t> Therapy developed from this approach is effective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Elliott (2002)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</a:rPr>
                        <a:t> found </a:t>
                      </a:r>
                      <a:r>
                        <a:rPr lang="en-GB" sz="1800" dirty="0" smtClean="0"/>
                        <a:t>that humanistic therapies were more effective leading to an improvement in clients when compared to people not receiving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means that its popularity as a therapy has increased in recent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</a:t>
                      </a:r>
                      <a:r>
                        <a:rPr lang="en-GB" baseline="0" dirty="0" smtClean="0"/>
                        <a:t> is a positive approach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 focuses on free will and the uniqueness of every individual, emphasising personal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 therefore recognises that individuals should be free to work towards the</a:t>
                      </a:r>
                      <a:r>
                        <a:rPr lang="en-GB" baseline="0" dirty="0" smtClean="0"/>
                        <a:t> achievement of their potential and also be in control of their lives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7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Humanistic Approach – Evaluation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Limitations</a:t>
            </a: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endParaRPr lang="en-GB" sz="2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69492"/>
              </p:ext>
            </p:extLst>
          </p:nvPr>
        </p:nvGraphicFramePr>
        <p:xfrm>
          <a:off x="251520" y="1110754"/>
          <a:ext cx="8579296" cy="530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4622"/>
                <a:gridCol w="3168352"/>
                <a:gridCol w="2866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Explain</a:t>
                      </a:r>
                      <a:r>
                        <a:rPr lang="en-GB" baseline="0" dirty="0" smtClean="0"/>
                        <a:t> i.e. what does this mean/suggest?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The concepts of the approach &amp; the subjective experiences of people are hard to test scientifically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Concepts</a:t>
                      </a:r>
                      <a:r>
                        <a:rPr lang="en-GB" baseline="0" dirty="0" smtClean="0"/>
                        <a:t> such as ‘</a:t>
                      </a:r>
                      <a:r>
                        <a:rPr lang="en-GB" i="0" baseline="0" dirty="0" smtClean="0"/>
                        <a:t>self-actualisation’ </a:t>
                      </a:r>
                      <a:r>
                        <a:rPr lang="en-GB" baseline="0" dirty="0" smtClean="0"/>
                        <a:t>and </a:t>
                      </a:r>
                      <a:r>
                        <a:rPr lang="en-GB" i="1" baseline="0" dirty="0" smtClean="0"/>
                        <a:t>‘congruence’ </a:t>
                      </a:r>
                      <a:r>
                        <a:rPr lang="en-GB" baseline="0" dirty="0" smtClean="0"/>
                        <a:t>may be useful therapeutic tools but would be problematic to test experimentally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means there is a lack of empirical evidence to support the approach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 has a cultural</a:t>
                      </a:r>
                      <a:r>
                        <a:rPr lang="en-GB" baseline="0" dirty="0" smtClean="0"/>
                        <a:t> bias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Many concepts</a:t>
                      </a:r>
                      <a:r>
                        <a:rPr lang="en-GB" baseline="0" dirty="0" smtClean="0"/>
                        <a:t> such as autonomy &amp; personal growth are associated with individualistic, western cultures e.g. USA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These concepts</a:t>
                      </a:r>
                      <a:r>
                        <a:rPr lang="en-GB" baseline="0" dirty="0" smtClean="0"/>
                        <a:t> therefore are less applicable to collectivist cultures e.g. India which emphasise the needs of the group/community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Humanistic approach has limited real-world</a:t>
                      </a:r>
                      <a:r>
                        <a:rPr lang="en-GB" baseline="0" dirty="0" smtClean="0"/>
                        <a:t> application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 is lacking a sound evidence-base</a:t>
                      </a:r>
                      <a:r>
                        <a:rPr lang="en-GB" baseline="0" dirty="0" smtClean="0"/>
                        <a:t> and is seen by some to be little more than an abstract set of concepts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This</a:t>
                      </a:r>
                      <a:r>
                        <a:rPr lang="en-GB" baseline="0" dirty="0" smtClean="0"/>
                        <a:t> means that a</a:t>
                      </a:r>
                      <a:r>
                        <a:rPr lang="en-GB" dirty="0" smtClean="0"/>
                        <a:t>part from</a:t>
                      </a:r>
                      <a:r>
                        <a:rPr lang="en-GB" baseline="0" dirty="0" smtClean="0"/>
                        <a:t> counselling, Humanistic Psychology has had little impact on the discipline of Psychology as a whole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Sample Questions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Explain what humanistic psychologists mean by </a:t>
            </a:r>
            <a:r>
              <a:rPr lang="en-GB" i="1" dirty="0"/>
              <a:t>conditions of worth</a:t>
            </a:r>
            <a:r>
              <a:rPr lang="en-GB" dirty="0"/>
              <a:t>. Give an example. 	</a:t>
            </a:r>
            <a:r>
              <a:rPr lang="en-GB" dirty="0" smtClean="0"/>
              <a:t>			(</a:t>
            </a:r>
            <a:r>
              <a:rPr lang="en-GB" dirty="0"/>
              <a:t>3 marks)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Outline and briefly evaluate the influence of humanistic psychology on counselling.	</a:t>
            </a:r>
            <a:r>
              <a:rPr lang="en-GB" dirty="0" smtClean="0"/>
              <a:t>			(</a:t>
            </a:r>
            <a:r>
              <a:rPr lang="en-GB" dirty="0"/>
              <a:t>5 marks)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Outline what is meant by free will.								</a:t>
            </a:r>
            <a:r>
              <a:rPr lang="en-GB" dirty="0" smtClean="0"/>
              <a:t>			(</a:t>
            </a:r>
            <a:r>
              <a:rPr lang="en-GB" dirty="0"/>
              <a:t>2 marks)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Nathan has always worked really hard at school. He is ambitious and wants to become a solicitor. His parents are very proud of him and celebrate his successes. However, of late, his grades at school have slipped. Nathan is feeling miserable and anxious.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How </a:t>
            </a:r>
            <a:r>
              <a:rPr lang="en-GB" dirty="0"/>
              <a:t>do conditions of worth explain Nathan’s feelings?					</a:t>
            </a:r>
            <a:r>
              <a:rPr lang="en-GB" dirty="0" smtClean="0"/>
              <a:t>			(</a:t>
            </a:r>
            <a:r>
              <a:rPr lang="en-GB" dirty="0"/>
              <a:t>3 marks)</a:t>
            </a:r>
          </a:p>
          <a:p>
            <a:pPr marL="0" lvl="0" indent="0">
              <a:buNone/>
            </a:pPr>
            <a:r>
              <a:rPr lang="en-GB" dirty="0" smtClean="0"/>
              <a:t>5.     Outline </a:t>
            </a:r>
            <a:r>
              <a:rPr lang="en-GB" dirty="0"/>
              <a:t>and evaluate the humanistic approach.						</a:t>
            </a:r>
            <a:r>
              <a:rPr lang="en-GB" dirty="0" smtClean="0"/>
              <a:t>			(</a:t>
            </a:r>
            <a:r>
              <a:rPr lang="en-GB" dirty="0"/>
              <a:t>16 marks)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05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Origins &amp; History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5056"/>
            <a:r>
              <a:rPr lang="en-US" altLang="en-US" sz="2800" dirty="0" smtClean="0"/>
              <a:t>Humanistic Psychology emerged in the USA in the 1950’s as a result of the work of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Carl Rogers </a:t>
            </a:r>
            <a:r>
              <a:rPr lang="en-US" altLang="en-US" sz="2800" dirty="0" smtClean="0"/>
              <a:t>&amp;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Abraham Maslow</a:t>
            </a:r>
          </a:p>
          <a:p>
            <a:pPr marL="625056"/>
            <a:r>
              <a:rPr lang="en-US" altLang="en-US" sz="2800" dirty="0" smtClean="0"/>
              <a:t>It became known as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‘The Third Force’ </a:t>
            </a:r>
            <a:r>
              <a:rPr lang="en-US" altLang="en-US" sz="2800" dirty="0" smtClean="0"/>
              <a:t>– alongside </a:t>
            </a:r>
            <a:r>
              <a:rPr lang="en-US" altLang="en-US" sz="2800" dirty="0" err="1" smtClean="0"/>
              <a:t>Behaviourist</a:t>
            </a:r>
            <a:r>
              <a:rPr lang="en-US" altLang="en-US" sz="2800" dirty="0" smtClean="0"/>
              <a:t> &amp; Psychodynamic Approaches</a:t>
            </a:r>
          </a:p>
          <a:p>
            <a:pPr marL="625056"/>
            <a:r>
              <a:rPr lang="en-US" altLang="en-US" sz="2800" dirty="0" smtClean="0"/>
              <a:t>It focused on explanations of </a:t>
            </a:r>
            <a:r>
              <a:rPr lang="en-US" altLang="en-US" sz="2800" b="1" i="1" dirty="0" smtClean="0"/>
              <a:t>‘healthy’ </a:t>
            </a:r>
            <a:r>
              <a:rPr lang="en-US" altLang="en-US" sz="2800" dirty="0" smtClean="0"/>
              <a:t>growth in individuals and stressed </a:t>
            </a:r>
            <a:r>
              <a:rPr lang="en-US" altLang="en-US" sz="2800" b="1" i="1" dirty="0" smtClean="0"/>
              <a:t>uniqueness</a:t>
            </a:r>
            <a:r>
              <a:rPr lang="en-US" altLang="en-US" sz="2800" dirty="0" smtClean="0"/>
              <a:t> and </a:t>
            </a:r>
            <a:r>
              <a:rPr lang="en-US" altLang="en-US" sz="2800" b="1" i="1" dirty="0" smtClean="0"/>
              <a:t>free will</a:t>
            </a:r>
            <a:endParaRPr lang="en-US" altLang="en-US" sz="2800" b="1" i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558"/>
          <a:stretch>
            <a:fillRect/>
          </a:stretch>
        </p:blipFill>
        <p:spPr bwMode="auto">
          <a:xfrm>
            <a:off x="7596336" y="4808582"/>
            <a:ext cx="1547664" cy="20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r="25240"/>
          <a:stretch>
            <a:fillRect/>
          </a:stretch>
        </p:blipFill>
        <p:spPr bwMode="auto">
          <a:xfrm>
            <a:off x="0" y="4797523"/>
            <a:ext cx="1475656" cy="20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5362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Key Assumptions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Every individual is unique </a:t>
            </a:r>
            <a:r>
              <a:rPr lang="en-GB" dirty="0" smtClean="0"/>
              <a:t>– we are all different and should be treated as such </a:t>
            </a:r>
            <a:r>
              <a:rPr lang="en-GB" i="1" dirty="0" smtClean="0">
                <a:solidFill>
                  <a:srgbClr val="FF0000"/>
                </a:solidFill>
              </a:rPr>
              <a:t>(an idiographic approach)</a:t>
            </a:r>
          </a:p>
          <a:p>
            <a:r>
              <a:rPr lang="en-GB" b="1" u="sng" dirty="0" smtClean="0"/>
              <a:t>Free Will </a:t>
            </a:r>
            <a:r>
              <a:rPr lang="en-GB" dirty="0" smtClean="0"/>
              <a:t>– we have the ability to choose what we do and are in control of our behaviour</a:t>
            </a:r>
          </a:p>
          <a:p>
            <a:r>
              <a:rPr lang="en-GB" b="1" u="sng" dirty="0" smtClean="0"/>
              <a:t>People should be viewed holistically </a:t>
            </a:r>
            <a:r>
              <a:rPr lang="en-GB" dirty="0" smtClean="0"/>
              <a:t>– i.e. we should not just look at one aspect of an individual</a:t>
            </a:r>
          </a:p>
          <a:p>
            <a:r>
              <a:rPr lang="en-GB" b="1" u="sng" dirty="0" smtClean="0"/>
              <a:t>Scientific method is not appropriate to measure behaviour </a:t>
            </a:r>
            <a:r>
              <a:rPr lang="en-GB" dirty="0" smtClean="0"/>
              <a:t>– methods employed should measure subjective experience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748"/>
          <a:stretch>
            <a:fillRect/>
          </a:stretch>
        </p:blipFill>
        <p:spPr bwMode="auto">
          <a:xfrm>
            <a:off x="6759085" y="0"/>
            <a:ext cx="2384915" cy="16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1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207" y="361885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Why did Simon commit the crime?</a:t>
            </a:r>
            <a:br>
              <a:rPr lang="en-GB" b="1" dirty="0" smtClean="0"/>
            </a:br>
            <a:r>
              <a:rPr lang="en-GB" sz="2000" dirty="0"/>
              <a:t>Use your knowledge of the approaches (Biological, Cognitive, Behaviourist, SLT</a:t>
            </a:r>
            <a:r>
              <a:rPr lang="en-GB" sz="2000" dirty="0" smtClean="0"/>
              <a:t>, Psychodynamic, </a:t>
            </a:r>
            <a:r>
              <a:rPr lang="en-GB" sz="2000" dirty="0"/>
              <a:t>Humanistic) to help you answer this question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18" y="1957366"/>
            <a:ext cx="8572560" cy="490063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Simon came home to find his girlfriend with his best friend in the lounge.  He immediately became suspicious and acted in an aggressive way.</a:t>
            </a:r>
          </a:p>
          <a:p>
            <a:r>
              <a:rPr lang="en-GB" sz="2800" dirty="0" smtClean="0"/>
              <a:t>A big argument occurred and Simon ended up shoving his girlfriend onto the sofa and punching his best friend in the face.</a:t>
            </a:r>
          </a:p>
          <a:p>
            <a:r>
              <a:rPr lang="en-GB" sz="2800" dirty="0"/>
              <a:t>When Simon was 12 his dad was arrested and charged with GBH.  He was found guilty and was sentenced to 2 years in prison</a:t>
            </a:r>
            <a:r>
              <a:rPr lang="en-GB" sz="2800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 descr="Das durchschnittliche Männergesic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714512" cy="1500174"/>
          </a:xfrm>
          <a:prstGeom prst="rect">
            <a:avLst/>
          </a:prstGeom>
          <a:noFill/>
        </p:spPr>
      </p:pic>
      <p:pic>
        <p:nvPicPr>
          <p:cNvPr id="5122" name="Picture 2" descr="C:\Documents and Settings\lce\Local Settings\Temporary Internet Files\Content.IE5\GLC60TLW\MC90043472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0920">
            <a:off x="7815418" y="81078"/>
            <a:ext cx="1428609" cy="1428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r>
              <a:rPr lang="en-GB" dirty="0" smtClean="0"/>
              <a:t>Did any of you consider whether Simon is responsible for his own actions?</a:t>
            </a:r>
            <a:endParaRPr lang="en-GB" dirty="0"/>
          </a:p>
        </p:txBody>
      </p:sp>
      <p:pic>
        <p:nvPicPr>
          <p:cNvPr id="4" name="Picture 2" descr="Das durchschnittliche Männergesic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85728"/>
            <a:ext cx="3643338" cy="4554173"/>
          </a:xfrm>
          <a:prstGeom prst="rect">
            <a:avLst/>
          </a:prstGeom>
          <a:noFill/>
        </p:spPr>
      </p:pic>
      <p:pic>
        <p:nvPicPr>
          <p:cNvPr id="4098" name="Picture 2" descr="C:\Documents and Settings\lce\Local Settings\Temporary Internet Files\Content.IE5\30FBDJV2\MP90039883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3700466" cy="2643190"/>
          </a:xfrm>
          <a:prstGeom prst="rect">
            <a:avLst/>
          </a:prstGeom>
          <a:noFill/>
        </p:spPr>
      </p:pic>
      <p:pic>
        <p:nvPicPr>
          <p:cNvPr id="4099" name="Picture 3" descr="C:\Documents and Settings\lce\Local Settings\Temporary Internet Files\Content.IE5\GLC60TLW\MP9002894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9087">
            <a:off x="699332" y="467358"/>
            <a:ext cx="1370120" cy="2081195"/>
          </a:xfrm>
          <a:prstGeom prst="rect">
            <a:avLst/>
          </a:prstGeom>
          <a:noFill/>
        </p:spPr>
      </p:pic>
      <p:pic>
        <p:nvPicPr>
          <p:cNvPr id="4100" name="Picture 4" descr="C:\Documents and Settings\lce\Local Settings\Temporary Internet Files\Content.IE5\DQY2UFGL\MC90044142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61422">
            <a:off x="6535700" y="677792"/>
            <a:ext cx="2542951" cy="2542951"/>
          </a:xfrm>
          <a:prstGeom prst="rect">
            <a:avLst/>
          </a:prstGeom>
          <a:noFill/>
        </p:spPr>
      </p:pic>
      <p:pic>
        <p:nvPicPr>
          <p:cNvPr id="4101" name="Picture 5" descr="C:\Documents and Settings\lce\Local Settings\Temporary Internet Files\Content.IE5\HXXZTFVB\MM900178313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43248"/>
            <a:ext cx="1833573" cy="1833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7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s durchschnittliche Männergesic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85728"/>
            <a:ext cx="3643338" cy="4554173"/>
          </a:xfrm>
          <a:prstGeom prst="rect">
            <a:avLst/>
          </a:prstGeom>
          <a:noFill/>
        </p:spPr>
      </p:pic>
      <p:pic>
        <p:nvPicPr>
          <p:cNvPr id="4099" name="Picture 3" descr="C:\Documents and Settings\lce\Local Settings\Temporary Internet Files\Content.IE5\GLC60TLW\MP9002894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9087">
            <a:off x="699332" y="467358"/>
            <a:ext cx="1370120" cy="2081195"/>
          </a:xfrm>
          <a:prstGeom prst="rect">
            <a:avLst/>
          </a:prstGeom>
          <a:noFill/>
        </p:spPr>
      </p:pic>
      <p:pic>
        <p:nvPicPr>
          <p:cNvPr id="4100" name="Picture 4" descr="C:\Documents and Settings\lce\Local Settings\Temporary Internet Files\Content.IE5\DQY2UFGL\MC90044142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1422">
            <a:off x="6535700" y="677792"/>
            <a:ext cx="2542951" cy="25429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02726">
            <a:off x="45302" y="3489229"/>
            <a:ext cx="9144000" cy="1500174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Simon’s crime –</a:t>
            </a:r>
            <a:br>
              <a:rPr lang="en-GB" sz="5400" b="1" dirty="0" smtClean="0">
                <a:solidFill>
                  <a:srgbClr val="FF0000"/>
                </a:solidFill>
              </a:rPr>
            </a:br>
            <a:r>
              <a:rPr lang="en-GB" sz="5400" b="1" dirty="0" smtClean="0">
                <a:solidFill>
                  <a:srgbClr val="FF0000"/>
                </a:solidFill>
              </a:rPr>
              <a:t>FREE-WILL or DETERMINISM?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1770" y="5357826"/>
            <a:ext cx="6072230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Guilty or not-guilty?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62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2571744"/>
            <a:ext cx="4040188" cy="822317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Free Will  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3214686"/>
            <a:ext cx="4040188" cy="341154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Simon has the FREE-WILL to act in the way that he wants to</a:t>
            </a:r>
          </a:p>
          <a:p>
            <a:r>
              <a:rPr lang="en-GB" dirty="0" smtClean="0"/>
              <a:t>Simon can choose how to act</a:t>
            </a:r>
          </a:p>
          <a:p>
            <a:r>
              <a:rPr lang="en-GB" dirty="0" smtClean="0"/>
              <a:t>Humanistic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2132" y="2786058"/>
            <a:ext cx="2970205" cy="639762"/>
          </a:xfrm>
        </p:spPr>
        <p:txBody>
          <a:bodyPr>
            <a:noAutofit/>
          </a:bodyPr>
          <a:lstStyle/>
          <a:p>
            <a:r>
              <a:rPr lang="en-GB" sz="4000" dirty="0" smtClean="0"/>
              <a:t>Determinism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3214686"/>
            <a:ext cx="4041775" cy="3411543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There are reasons for Simon’s behaviour. </a:t>
            </a:r>
          </a:p>
          <a:p>
            <a:r>
              <a:rPr lang="en-GB" dirty="0" smtClean="0"/>
              <a:t>There are things that DETERMINE Simon’s behaviour</a:t>
            </a:r>
          </a:p>
          <a:p>
            <a:r>
              <a:rPr lang="en-GB" dirty="0" smtClean="0"/>
              <a:t>Biological, Cognitive, Behaviourist, (including SLT), Psychodynamic Approaches</a:t>
            </a:r>
            <a:endParaRPr lang="en-GB" dirty="0"/>
          </a:p>
        </p:txBody>
      </p:sp>
      <p:pic>
        <p:nvPicPr>
          <p:cNvPr id="7" name="Picture 2" descr="Das durchschnittliche Männergesic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52"/>
            <a:ext cx="1285884" cy="160735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3260277">
            <a:off x="2815642" y="1436672"/>
            <a:ext cx="928694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8328045">
            <a:off x="5458974" y="1435615"/>
            <a:ext cx="928694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Free Will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06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 smtClean="0"/>
              <a:t>The humanistic approach to explaining behaviour assumes that we have </a:t>
            </a:r>
            <a:r>
              <a:rPr lang="en-GB" sz="3000" b="1" dirty="0" smtClean="0">
                <a:solidFill>
                  <a:srgbClr val="FF0000"/>
                </a:solidFill>
              </a:rPr>
              <a:t>free will</a:t>
            </a:r>
          </a:p>
          <a:p>
            <a:r>
              <a:rPr lang="en-GB" sz="3000" dirty="0" smtClean="0"/>
              <a:t>It is often referred to as a </a:t>
            </a:r>
            <a:r>
              <a:rPr lang="en-GB" sz="3000" b="1" i="1" dirty="0" smtClean="0"/>
              <a:t>person centred approach</a:t>
            </a:r>
            <a:r>
              <a:rPr lang="en-GB" sz="3000" dirty="0" smtClean="0"/>
              <a:t> in Psychology</a:t>
            </a:r>
          </a:p>
          <a:p>
            <a:r>
              <a:rPr lang="en-GB" sz="3000" dirty="0" smtClean="0"/>
              <a:t>All other approaches claim our behaviour is shaped by forces over which we have no control and that we have no choice</a:t>
            </a:r>
          </a:p>
          <a:p>
            <a:r>
              <a:rPr lang="en-GB" sz="3000" dirty="0" smtClean="0"/>
              <a:t>Humanists argue that we are </a:t>
            </a:r>
            <a:r>
              <a:rPr lang="en-GB" sz="3000" b="1" i="1" dirty="0" smtClean="0"/>
              <a:t>active</a:t>
            </a:r>
            <a:r>
              <a:rPr lang="en-GB" sz="3000" dirty="0" smtClean="0"/>
              <a:t> , </a:t>
            </a:r>
            <a:r>
              <a:rPr lang="en-GB" sz="3000" b="1" i="1" dirty="0" smtClean="0"/>
              <a:t>self determining agents</a:t>
            </a:r>
            <a:r>
              <a:rPr lang="en-GB" sz="3000" dirty="0" smtClean="0"/>
              <a:t> and have the ability to determine our own actions and development</a:t>
            </a:r>
          </a:p>
          <a:p>
            <a:r>
              <a:rPr lang="en-GB" sz="3000" dirty="0" smtClean="0"/>
              <a:t>This has implications for the legal system as this places responsibility with the individual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92" y="14401"/>
            <a:ext cx="2432408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1633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 Level Paper 2 Psychology in Context</vt:lpstr>
      <vt:lpstr>The Humanistic Approach</vt:lpstr>
      <vt:lpstr>Origins &amp; History</vt:lpstr>
      <vt:lpstr>Key Assumptions</vt:lpstr>
      <vt:lpstr> Why did Simon commit the crime? Use your knowledge of the approaches (Biological, Cognitive, Behaviourist, SLT, Psychodynamic, Humanistic) to help you answer this question </vt:lpstr>
      <vt:lpstr>Did any of you consider whether Simon is responsible for his own actions?</vt:lpstr>
      <vt:lpstr>Simon’s crime – FREE-WILL or DETERMINISM?</vt:lpstr>
      <vt:lpstr>PowerPoint Presentation</vt:lpstr>
      <vt:lpstr>Free Will</vt:lpstr>
      <vt:lpstr>Self-Actualisation &amp; Maslow’s Hierarchy of Needs</vt:lpstr>
      <vt:lpstr>Self Actualisation &amp; Maslow’s Hierarchy of Needs</vt:lpstr>
      <vt:lpstr>Maslow’s hierarchy of Needs https://www.youtube.com/watch?v=RfDS9r4Tz_g </vt:lpstr>
      <vt:lpstr>Maslow’s hierarchy of Needs</vt:lpstr>
      <vt:lpstr>Focus on The Self &amp; Congruence</vt:lpstr>
      <vt:lpstr>Focus on The Self &amp; Congruence</vt:lpstr>
      <vt:lpstr>Focus on The Self, Congruence &amp; Conditions of Worth</vt:lpstr>
      <vt:lpstr>The Influence on Counselling Psychology</vt:lpstr>
      <vt:lpstr>The Influence on Counselling Psychology</vt:lpstr>
      <vt:lpstr>Humanistic Approach – Evaluation Strengths Elaborate the following evaluation points:</vt:lpstr>
      <vt:lpstr>Humanisitic Approach – Evaluation Limitations Elaborate the following evaluation points:</vt:lpstr>
      <vt:lpstr>Humanistic Approach – Evaluation Strengths </vt:lpstr>
      <vt:lpstr>Humanistic Approach – Evaluation Limitations </vt:lpstr>
      <vt:lpstr>Sample Questions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Multi-Store Model of Memory</dc:title>
  <dc:creator>Vanessa Bonney</dc:creator>
  <cp:lastModifiedBy>Vanessa Bonney</cp:lastModifiedBy>
  <cp:revision>113</cp:revision>
  <cp:lastPrinted>2016-05-17T11:00:49Z</cp:lastPrinted>
  <dcterms:created xsi:type="dcterms:W3CDTF">2012-07-02T11:38:10Z</dcterms:created>
  <dcterms:modified xsi:type="dcterms:W3CDTF">2016-05-23T13:11:19Z</dcterms:modified>
</cp:coreProperties>
</file>