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8" r:id="rId3"/>
    <p:sldId id="323" r:id="rId4"/>
    <p:sldId id="257" r:id="rId5"/>
    <p:sldId id="259" r:id="rId6"/>
    <p:sldId id="261" r:id="rId7"/>
    <p:sldId id="260" r:id="rId8"/>
    <p:sldId id="264" r:id="rId9"/>
    <p:sldId id="262" r:id="rId10"/>
    <p:sldId id="324" r:id="rId11"/>
    <p:sldId id="309" r:id="rId12"/>
    <p:sldId id="310" r:id="rId13"/>
    <p:sldId id="311" r:id="rId14"/>
    <p:sldId id="312" r:id="rId15"/>
    <p:sldId id="316" r:id="rId16"/>
    <p:sldId id="319" r:id="rId17"/>
    <p:sldId id="314" r:id="rId18"/>
    <p:sldId id="313" r:id="rId19"/>
    <p:sldId id="320" r:id="rId20"/>
    <p:sldId id="315" r:id="rId21"/>
    <p:sldId id="317" r:id="rId22"/>
    <p:sldId id="318" r:id="rId23"/>
    <p:sldId id="321" r:id="rId24"/>
    <p:sldId id="322"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7DC63E-16FD-422F-8996-4C2CA7E2D168}" type="datetimeFigureOut">
              <a:rPr lang="en-GB" smtClean="0"/>
              <a:t>12/08/2015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EA1923-6012-4467-9052-C23DDB36F96B}" type="slidenum">
              <a:rPr lang="en-GB" smtClean="0"/>
              <a:t>‹#›</a:t>
            </a:fld>
            <a:endParaRPr lang="en-GB"/>
          </a:p>
        </p:txBody>
      </p:sp>
    </p:spTree>
    <p:extLst>
      <p:ext uri="{BB962C8B-B14F-4D97-AF65-F5344CB8AC3E}">
        <p14:creationId xmlns:p14="http://schemas.microsoft.com/office/powerpoint/2010/main" val="1655134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EB5885-AEE0-4058-8466-EA5535CCFB1C}" type="slidenum">
              <a:rPr lang="en-GB" smtClean="0">
                <a:cs typeface="Arial" charset="0"/>
              </a:rPr>
              <a:pPr/>
              <a:t>12</a:t>
            </a:fld>
            <a:endParaRPr lang="en-GB"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6AA79B-0F6E-48B0-BF4E-348DF2366B54}" type="slidenum">
              <a:rPr lang="en-GB" smtClean="0">
                <a:cs typeface="Arial" charset="0"/>
              </a:rPr>
              <a:pPr/>
              <a:t>13</a:t>
            </a:fld>
            <a:endParaRPr lang="en-GB"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p:spPr>
      </p:sp>
      <p:sp>
        <p:nvSpPr>
          <p:cNvPr id="6144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smtClean="0"/>
              <a:t> draw the triad  for students on the board</a:t>
            </a:r>
          </a:p>
          <a:p>
            <a:pPr eaLnBrk="1" hangingPunct="1"/>
            <a:r>
              <a:rPr lang="en-GB" dirty="0" smtClean="0"/>
              <a:t>The maladaptive thoughts usually take place automatically and without full awareness.</a:t>
            </a:r>
          </a:p>
          <a:p>
            <a:pPr eaLnBrk="1" hangingPunct="1"/>
            <a:r>
              <a:rPr lang="en-GB" dirty="0" smtClean="0"/>
              <a:t>The rationale behind the cog model is that the thinking processes that occur between stimulus and a response are responsible for the feeling component of the response.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8645C8-5995-422F-A2C8-7BBC5BBE4070}" type="slidenum">
              <a:rPr lang="en-GB" smtClean="0">
                <a:cs typeface="Arial" charset="0"/>
              </a:rPr>
              <a:pPr/>
              <a:t>20</a:t>
            </a:fld>
            <a:endParaRPr lang="en-GB"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D9FDE4-943B-4558-A27A-D7C0FC4085AA}" type="datetimeFigureOut">
              <a:rPr lang="en-GB" smtClean="0"/>
              <a:t>12/08/2015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47296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D9FDE4-943B-4558-A27A-D7C0FC4085AA}" type="datetimeFigureOut">
              <a:rPr lang="en-GB" smtClean="0"/>
              <a:t>12/08/2015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95064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D9FDE4-943B-4558-A27A-D7C0FC4085AA}" type="datetimeFigureOut">
              <a:rPr lang="en-GB" smtClean="0"/>
              <a:t>12/08/2015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3700012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A1216B-D3F8-4CDB-8191-5EFD42D7A88A}" type="slidenum">
              <a:rPr lang="en-GB"/>
              <a:pPr>
                <a:defRPr/>
              </a:pPr>
              <a:t>‹#›</a:t>
            </a:fld>
            <a:endParaRPr lang="en-GB"/>
          </a:p>
        </p:txBody>
      </p:sp>
    </p:spTree>
    <p:extLst>
      <p:ext uri="{BB962C8B-B14F-4D97-AF65-F5344CB8AC3E}">
        <p14:creationId xmlns:p14="http://schemas.microsoft.com/office/powerpoint/2010/main" val="3782356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D9FDE4-943B-4558-A27A-D7C0FC4085AA}" type="datetimeFigureOut">
              <a:rPr lang="en-GB" smtClean="0"/>
              <a:t>12/08/2015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39296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9FDE4-943B-4558-A27A-D7C0FC4085AA}" type="datetimeFigureOut">
              <a:rPr lang="en-GB" smtClean="0"/>
              <a:t>12/08/2015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185068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D9FDE4-943B-4558-A27A-D7C0FC4085AA}" type="datetimeFigureOut">
              <a:rPr lang="en-GB" smtClean="0"/>
              <a:t>12/08/2015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1702518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D9FDE4-943B-4558-A27A-D7C0FC4085AA}" type="datetimeFigureOut">
              <a:rPr lang="en-GB" smtClean="0"/>
              <a:t>12/08/2015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304939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D9FDE4-943B-4558-A27A-D7C0FC4085AA}" type="datetimeFigureOut">
              <a:rPr lang="en-GB" smtClean="0"/>
              <a:t>12/08/2015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159746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9FDE4-943B-4558-A27A-D7C0FC4085AA}" type="datetimeFigureOut">
              <a:rPr lang="en-GB" smtClean="0"/>
              <a:t>12/08/2015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2751128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9FDE4-943B-4558-A27A-D7C0FC4085AA}" type="datetimeFigureOut">
              <a:rPr lang="en-GB" smtClean="0"/>
              <a:t>12/08/2015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155982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9FDE4-943B-4558-A27A-D7C0FC4085AA}" type="datetimeFigureOut">
              <a:rPr lang="en-GB" smtClean="0"/>
              <a:t>12/08/2015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A951B8-D9F6-4EFF-869B-8A5617FA4B2D}" type="slidenum">
              <a:rPr lang="en-GB" smtClean="0"/>
              <a:t>‹#›</a:t>
            </a:fld>
            <a:endParaRPr lang="en-GB"/>
          </a:p>
        </p:txBody>
      </p:sp>
    </p:spTree>
    <p:extLst>
      <p:ext uri="{BB962C8B-B14F-4D97-AF65-F5344CB8AC3E}">
        <p14:creationId xmlns:p14="http://schemas.microsoft.com/office/powerpoint/2010/main" val="416936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9FDE4-943B-4558-A27A-D7C0FC4085AA}" type="datetimeFigureOut">
              <a:rPr lang="en-GB" smtClean="0"/>
              <a:t>12/08/2015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951B8-D9F6-4EFF-869B-8A5617FA4B2D}" type="slidenum">
              <a:rPr lang="en-GB" smtClean="0"/>
              <a:t>‹#›</a:t>
            </a:fld>
            <a:endParaRPr lang="en-GB"/>
          </a:p>
        </p:txBody>
      </p:sp>
    </p:spTree>
    <p:extLst>
      <p:ext uri="{BB962C8B-B14F-4D97-AF65-F5344CB8AC3E}">
        <p14:creationId xmlns:p14="http://schemas.microsoft.com/office/powerpoint/2010/main" val="2445536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5t3c6_8L9v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6WjTBR1nFns" TargetMode="External"/><Relationship Id="rId2" Type="http://schemas.openxmlformats.org/officeDocument/2006/relationships/hyperlink" Target="https://www.youtube.com/watch?v=x0TMTdjdj3A" TargetMode="External"/><Relationship Id="rId1" Type="http://schemas.openxmlformats.org/officeDocument/2006/relationships/slideLayout" Target="../slideLayouts/slideLayout2.xml"/><Relationship Id="rId4" Type="http://schemas.openxmlformats.org/officeDocument/2006/relationships/hyperlink" Target="https://www.youtube.com/watch?v=XmdSloLIMW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youtube.com/watch?v=ds3wHkwiuCo&amp;feature=player_embedded"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andara" panose="020E0502030303020204" pitchFamily="34" charset="0"/>
              </a:rPr>
              <a:t>Depression</a:t>
            </a:r>
            <a:r>
              <a:rPr lang="en-GB" dirty="0" smtClean="0"/>
              <a:t>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21368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ndara" panose="020E0502030303020204" pitchFamily="34" charset="0"/>
              </a:rPr>
              <a:t>S</a:t>
            </a:r>
            <a:r>
              <a:rPr lang="en-GB" dirty="0" smtClean="0">
                <a:latin typeface="Candara" panose="020E0502030303020204" pitchFamily="34" charset="0"/>
              </a:rPr>
              <a:t>pecification</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lnSpcReduction="10000"/>
          </a:bodyPr>
          <a:lstStyle/>
          <a:p>
            <a:r>
              <a:rPr lang="en-US" dirty="0">
                <a:latin typeface="Candara" panose="020E0502030303020204" pitchFamily="34" charset="0"/>
              </a:rPr>
              <a:t>Characteristics of </a:t>
            </a:r>
            <a:r>
              <a:rPr lang="en-US" dirty="0" smtClean="0">
                <a:latin typeface="Candara" panose="020E0502030303020204" pitchFamily="34" charset="0"/>
              </a:rPr>
              <a:t>depression</a:t>
            </a:r>
          </a:p>
          <a:p>
            <a:pPr lvl="1">
              <a:buFont typeface="Arial" panose="020B0604020202020204" pitchFamily="34" charset="0"/>
              <a:buChar char="•"/>
            </a:pPr>
            <a:r>
              <a:rPr lang="en-US" dirty="0" err="1" smtClean="0">
                <a:latin typeface="Candara" panose="020E0502030303020204" pitchFamily="34" charset="0"/>
              </a:rPr>
              <a:t>Behavioural</a:t>
            </a:r>
            <a:endParaRPr lang="en-US" dirty="0" smtClean="0">
              <a:latin typeface="Candara" panose="020E0502030303020204" pitchFamily="34" charset="0"/>
            </a:endParaRPr>
          </a:p>
          <a:p>
            <a:pPr lvl="1">
              <a:buFont typeface="Arial" panose="020B0604020202020204" pitchFamily="34" charset="0"/>
              <a:buChar char="•"/>
            </a:pPr>
            <a:r>
              <a:rPr lang="en-US" dirty="0" smtClean="0">
                <a:latin typeface="Candara" panose="020E0502030303020204" pitchFamily="34" charset="0"/>
              </a:rPr>
              <a:t>Cognitive</a:t>
            </a:r>
          </a:p>
          <a:p>
            <a:pPr lvl="1">
              <a:buFont typeface="Arial" panose="020B0604020202020204" pitchFamily="34" charset="0"/>
              <a:buChar char="•"/>
            </a:pPr>
            <a:r>
              <a:rPr lang="en-US" dirty="0" smtClean="0">
                <a:latin typeface="Candara" panose="020E0502030303020204" pitchFamily="34" charset="0"/>
              </a:rPr>
              <a:t>Emotional</a:t>
            </a:r>
            <a:endParaRPr lang="en-GB" dirty="0">
              <a:latin typeface="Candara" panose="020E0502030303020204" pitchFamily="34" charset="0"/>
            </a:endParaRPr>
          </a:p>
          <a:p>
            <a:r>
              <a:rPr lang="en-US" dirty="0">
                <a:solidFill>
                  <a:srgbClr val="FF0000"/>
                </a:solidFill>
                <a:latin typeface="Candara" panose="020E0502030303020204" pitchFamily="34" charset="0"/>
              </a:rPr>
              <a:t>Explanation of </a:t>
            </a:r>
            <a:r>
              <a:rPr lang="en-US" dirty="0" smtClean="0">
                <a:solidFill>
                  <a:srgbClr val="FF0000"/>
                </a:solidFill>
                <a:latin typeface="Candara" panose="020E0502030303020204" pitchFamily="34" charset="0"/>
              </a:rPr>
              <a:t>depression: </a:t>
            </a:r>
          </a:p>
          <a:p>
            <a:pPr lvl="1">
              <a:buFont typeface="Arial" panose="020B0604020202020204" pitchFamily="34" charset="0"/>
              <a:buChar char="•"/>
            </a:pPr>
            <a:r>
              <a:rPr lang="en-US" dirty="0">
                <a:solidFill>
                  <a:srgbClr val="FF0000"/>
                </a:solidFill>
                <a:latin typeface="Candara" panose="020E0502030303020204" pitchFamily="34" charset="0"/>
              </a:rPr>
              <a:t>T</a:t>
            </a:r>
            <a:r>
              <a:rPr lang="en-US" dirty="0" smtClean="0">
                <a:solidFill>
                  <a:srgbClr val="FF0000"/>
                </a:solidFill>
                <a:latin typeface="Candara" panose="020E0502030303020204" pitchFamily="34" charset="0"/>
              </a:rPr>
              <a:t>he cognitive approach</a:t>
            </a:r>
            <a:endParaRPr lang="en-GB" dirty="0">
              <a:solidFill>
                <a:srgbClr val="FF0000"/>
              </a:solidFill>
              <a:latin typeface="Candara" panose="020E0502030303020204" pitchFamily="34" charset="0"/>
            </a:endParaRPr>
          </a:p>
          <a:p>
            <a:r>
              <a:rPr lang="en-US" dirty="0">
                <a:latin typeface="Candara" panose="020E0502030303020204" pitchFamily="34" charset="0"/>
              </a:rPr>
              <a:t>C</a:t>
            </a:r>
            <a:r>
              <a:rPr lang="en-US" dirty="0" smtClean="0">
                <a:latin typeface="Candara" panose="020E0502030303020204" pitchFamily="34" charset="0"/>
              </a:rPr>
              <a:t>ognitive therapies</a:t>
            </a:r>
            <a:r>
              <a:rPr lang="en-US" dirty="0">
                <a:latin typeface="Candara" panose="020E0502030303020204" pitchFamily="34" charset="0"/>
              </a:rPr>
              <a:t>:	</a:t>
            </a:r>
            <a:endParaRPr lang="en-GB" dirty="0">
              <a:latin typeface="Candara" panose="020E0502030303020204" pitchFamily="34" charset="0"/>
            </a:endParaRPr>
          </a:p>
          <a:p>
            <a:pPr lvl="1">
              <a:buFont typeface="Arial" panose="020B0604020202020204" pitchFamily="34" charset="0"/>
              <a:buChar char="•"/>
            </a:pPr>
            <a:r>
              <a:rPr lang="en-GB" dirty="0" smtClean="0"/>
              <a:t>Becks cognitive therapy</a:t>
            </a:r>
          </a:p>
          <a:p>
            <a:pPr lvl="1">
              <a:buFont typeface="Arial" panose="020B0604020202020204" pitchFamily="34" charset="0"/>
              <a:buChar char="•"/>
            </a:pPr>
            <a:r>
              <a:rPr lang="en-GB" dirty="0" smtClean="0"/>
              <a:t>Rational-emotive therapy</a:t>
            </a:r>
            <a:endParaRPr lang="en-GB" dirty="0"/>
          </a:p>
        </p:txBody>
      </p:sp>
    </p:spTree>
    <p:extLst>
      <p:ext uri="{BB962C8B-B14F-4D97-AF65-F5344CB8AC3E}">
        <p14:creationId xmlns:p14="http://schemas.microsoft.com/office/powerpoint/2010/main" val="121321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755576" y="2564904"/>
            <a:ext cx="777398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4400" b="1" dirty="0">
                <a:solidFill>
                  <a:srgbClr val="FF0000"/>
                </a:solidFill>
                <a:latin typeface="Candara" panose="020E0502030303020204" pitchFamily="34" charset="0"/>
              </a:rPr>
              <a:t>The Cognitive </a:t>
            </a:r>
            <a:r>
              <a:rPr lang="en-US" sz="4400" b="1" dirty="0" smtClean="0">
                <a:solidFill>
                  <a:srgbClr val="FF0000"/>
                </a:solidFill>
                <a:latin typeface="Candara" panose="020E0502030303020204" pitchFamily="34" charset="0"/>
              </a:rPr>
              <a:t>approach </a:t>
            </a:r>
            <a:r>
              <a:rPr lang="en-US" sz="4400" b="1" dirty="0" smtClean="0">
                <a:solidFill>
                  <a:srgbClr val="FF0000"/>
                </a:solidFill>
                <a:latin typeface="Candara" panose="020E0502030303020204" pitchFamily="34" charset="0"/>
              </a:rPr>
              <a:t>to explaining </a:t>
            </a:r>
            <a:r>
              <a:rPr lang="en-US" sz="4400" b="1" dirty="0" smtClean="0">
                <a:solidFill>
                  <a:srgbClr val="FF0000"/>
                </a:solidFill>
                <a:latin typeface="Candara" panose="020E0502030303020204" pitchFamily="34" charset="0"/>
              </a:rPr>
              <a:t>depression</a:t>
            </a:r>
            <a:endParaRPr lang="en-GB" sz="4400" b="1" dirty="0">
              <a:solidFill>
                <a:srgbClr val="FF0000"/>
              </a:solidFill>
              <a:latin typeface="Candara" panose="020E0502030303020204" pitchFamily="34" charset="0"/>
            </a:endParaRPr>
          </a:p>
        </p:txBody>
      </p:sp>
    </p:spTree>
    <p:extLst>
      <p:ext uri="{BB962C8B-B14F-4D97-AF65-F5344CB8AC3E}">
        <p14:creationId xmlns:p14="http://schemas.microsoft.com/office/powerpoint/2010/main" val="317530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0-#ppt_w/2"/>
                                          </p:val>
                                        </p:tav>
                                        <p:tav tm="100000">
                                          <p:val>
                                            <p:strVal val="#ppt_x"/>
                                          </p:val>
                                        </p:tav>
                                      </p:tavLst>
                                    </p:anim>
                                    <p:anim calcmode="lin" valueType="num">
                                      <p:cBhvr additive="base">
                                        <p:cTn id="8" dur="500" fill="hold"/>
                                        <p:tgtEl>
                                          <p:spTgt spid="225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7354888" cy="1143000"/>
          </a:xfrm>
        </p:spPr>
        <p:txBody>
          <a:bodyPr/>
          <a:lstStyle/>
          <a:p>
            <a:pPr eaLnBrk="1" hangingPunct="1">
              <a:defRPr/>
            </a:pPr>
            <a:r>
              <a:rPr lang="en-GB" sz="4800" b="1" dirty="0" smtClean="0">
                <a:solidFill>
                  <a:srgbClr val="990099"/>
                </a:solidFill>
                <a:effectLst>
                  <a:outerShdw blurRad="38100" dist="38100" dir="2700000" algn="tl">
                    <a:srgbClr val="FFFFFF"/>
                  </a:outerShdw>
                </a:effectLst>
                <a:latin typeface="Candara" panose="020E0502030303020204" pitchFamily="34" charset="0"/>
              </a:rPr>
              <a:t>Cognitive Approach</a:t>
            </a:r>
          </a:p>
        </p:txBody>
      </p:sp>
      <p:sp>
        <p:nvSpPr>
          <p:cNvPr id="8195" name="Rectangle 3"/>
          <p:cNvSpPr>
            <a:spLocks noGrp="1" noChangeArrowheads="1"/>
          </p:cNvSpPr>
          <p:nvPr>
            <p:ph type="body" idx="1"/>
          </p:nvPr>
        </p:nvSpPr>
        <p:spPr/>
        <p:txBody>
          <a:bodyPr/>
          <a:lstStyle/>
          <a:p>
            <a:pPr eaLnBrk="1" hangingPunct="1"/>
            <a:r>
              <a:rPr lang="en-GB" dirty="0" smtClean="0">
                <a:latin typeface="Candara" panose="020E0502030303020204" pitchFamily="34" charset="0"/>
              </a:rPr>
              <a:t>Founded by Albert Ellis (1962) </a:t>
            </a:r>
          </a:p>
          <a:p>
            <a:pPr algn="r" eaLnBrk="1" hangingPunct="1"/>
            <a:r>
              <a:rPr lang="en-GB" dirty="0" smtClean="0">
                <a:latin typeface="Candara" panose="020E0502030303020204" pitchFamily="34" charset="0"/>
              </a:rPr>
              <a:t>It indicates the role of the cognitive processes in depression, such as irrational thinking.</a:t>
            </a:r>
          </a:p>
          <a:p>
            <a:pPr algn="r" eaLnBrk="1" hangingPunct="1">
              <a:buFontTx/>
              <a:buNone/>
            </a:pPr>
            <a:endParaRPr lang="en-GB" dirty="0" smtClean="0"/>
          </a:p>
          <a:p>
            <a:pPr eaLnBrk="1" hangingPunct="1">
              <a:buFontTx/>
              <a:buNone/>
            </a:pPr>
            <a:endParaRPr lang="en-GB" dirty="0" smtClean="0"/>
          </a:p>
          <a:p>
            <a:pPr lvl="1" eaLnBrk="1" hangingPunct="1"/>
            <a:endParaRPr lang="en-GB" dirty="0" smtClean="0"/>
          </a:p>
        </p:txBody>
      </p:sp>
      <p:pic>
        <p:nvPicPr>
          <p:cNvPr id="8200" name="Picture 8"/>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1560" y="3429000"/>
            <a:ext cx="3527623" cy="2642312"/>
          </a:xfrm>
          <a:prstGeom prst="rect">
            <a:avLst/>
          </a:prstGeom>
          <a:noFill/>
          <a:ln w="9525">
            <a:noFill/>
            <a:miter lim="800000"/>
            <a:headEnd/>
            <a:tailEnd/>
          </a:ln>
        </p:spPr>
      </p:pic>
    </p:spTree>
    <p:extLst>
      <p:ext uri="{BB962C8B-B14F-4D97-AF65-F5344CB8AC3E}">
        <p14:creationId xmlns:p14="http://schemas.microsoft.com/office/powerpoint/2010/main" val="37645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ppt_w</p:attrName>
                                        </p:attrNameLst>
                                      </p:cBhvr>
                                      <p:tavLst>
                                        <p:tav tm="0">
                                          <p:val>
                                            <p:fltVal val="0"/>
                                          </p:val>
                                        </p:tav>
                                        <p:tav tm="100000">
                                          <p:val>
                                            <p:strVal val="#ppt_w"/>
                                          </p:val>
                                        </p:tav>
                                      </p:tavLst>
                                    </p:anim>
                                    <p:anim calcmode="lin" valueType="num">
                                      <p:cBhvr>
                                        <p:cTn id="8" dur="1000" fill="hold"/>
                                        <p:tgtEl>
                                          <p:spTgt spid="8200"/>
                                        </p:tgtEl>
                                        <p:attrNameLst>
                                          <p:attrName>ppt_h</p:attrName>
                                        </p:attrNameLst>
                                      </p:cBhvr>
                                      <p:tavLst>
                                        <p:tav tm="0">
                                          <p:val>
                                            <p:fltVal val="0"/>
                                          </p:val>
                                        </p:tav>
                                        <p:tav tm="100000">
                                          <p:val>
                                            <p:strVal val="#ppt_h"/>
                                          </p:val>
                                        </p:tav>
                                      </p:tavLst>
                                    </p:anim>
                                    <p:anim calcmode="lin" valueType="num">
                                      <p:cBhvr>
                                        <p:cTn id="9" dur="1000" fill="hold"/>
                                        <p:tgtEl>
                                          <p:spTgt spid="8200"/>
                                        </p:tgtEl>
                                        <p:attrNameLst>
                                          <p:attrName>style.rotation</p:attrName>
                                        </p:attrNameLst>
                                      </p:cBhvr>
                                      <p:tavLst>
                                        <p:tav tm="0">
                                          <p:val>
                                            <p:fltVal val="90"/>
                                          </p:val>
                                        </p:tav>
                                        <p:tav tm="100000">
                                          <p:val>
                                            <p:fltVal val="0"/>
                                          </p:val>
                                        </p:tav>
                                      </p:tavLst>
                                    </p:anim>
                                    <p:animEffect transition="in" filter="fade">
                                      <p:cBhvr>
                                        <p:cTn id="10" dur="1000"/>
                                        <p:tgtEl>
                                          <p:spTgt spid="8200"/>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8195">
                                            <p:txEl>
                                              <p:pRg st="0" end="0"/>
                                            </p:txEl>
                                          </p:spTgt>
                                        </p:tgtEl>
                                        <p:attrNameLst>
                                          <p:attrName>style.visibility</p:attrName>
                                        </p:attrNameLst>
                                      </p:cBhvr>
                                      <p:to>
                                        <p:strVal val="visible"/>
                                      </p:to>
                                    </p:set>
                                    <p:anim calcmode="lin" valueType="num">
                                      <p:cBhvr>
                                        <p:cTn id="15"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8195">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819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 calcmode="lin" valueType="num">
                                      <p:cBhvr>
                                        <p:cTn id="22"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8195">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5671" y="188640"/>
            <a:ext cx="1462316" cy="1512168"/>
          </a:xfrm>
          <a:prstGeom prst="rect">
            <a:avLst/>
          </a:prstGeom>
        </p:spPr>
      </p:pic>
      <p:sp>
        <p:nvSpPr>
          <p:cNvPr id="14338" name="Rectangle 2"/>
          <p:cNvSpPr>
            <a:spLocks noGrp="1" noChangeArrowheads="1"/>
          </p:cNvSpPr>
          <p:nvPr>
            <p:ph type="title"/>
          </p:nvPr>
        </p:nvSpPr>
        <p:spPr>
          <a:xfrm>
            <a:off x="457200" y="274638"/>
            <a:ext cx="7354888" cy="1143000"/>
          </a:xfrm>
        </p:spPr>
        <p:txBody>
          <a:bodyPr>
            <a:normAutofit fontScale="90000"/>
          </a:bodyPr>
          <a:lstStyle/>
          <a:p>
            <a:pPr>
              <a:defRPr/>
            </a:pPr>
            <a:r>
              <a:rPr lang="en-GB" dirty="0" smtClean="0"/>
              <a:t/>
            </a:r>
            <a:br>
              <a:rPr lang="en-GB" dirty="0" smtClean="0"/>
            </a:br>
            <a:r>
              <a:rPr lang="en-GB" dirty="0" smtClean="0">
                <a:latin typeface="Candara" panose="020E0502030303020204" pitchFamily="34" charset="0"/>
              </a:rPr>
              <a:t>Cognitive </a:t>
            </a:r>
            <a:r>
              <a:rPr lang="en-GB" dirty="0">
                <a:latin typeface="Candara" panose="020E0502030303020204" pitchFamily="34" charset="0"/>
              </a:rPr>
              <a:t>Model Assumptions:</a:t>
            </a:r>
            <a:br>
              <a:rPr lang="en-GB" dirty="0">
                <a:latin typeface="Candara" panose="020E0502030303020204" pitchFamily="34" charset="0"/>
              </a:rPr>
            </a:br>
            <a:endParaRPr lang="en-GB" b="1" dirty="0">
              <a:solidFill>
                <a:srgbClr val="990099"/>
              </a:solidFill>
              <a:effectLst>
                <a:outerShdw blurRad="38100" dist="38100" dir="2700000" algn="tl">
                  <a:srgbClr val="FFFFFF"/>
                </a:outerShdw>
              </a:effectLst>
              <a:latin typeface="Candara" panose="020E0502030303020204" pitchFamily="34" charset="0"/>
            </a:endParaRPr>
          </a:p>
        </p:txBody>
      </p:sp>
      <p:sp>
        <p:nvSpPr>
          <p:cNvPr id="67586" name="Rectangle 3"/>
          <p:cNvSpPr>
            <a:spLocks noGrp="1" noChangeArrowheads="1"/>
          </p:cNvSpPr>
          <p:nvPr>
            <p:ph type="body" idx="1"/>
          </p:nvPr>
        </p:nvSpPr>
        <p:spPr/>
        <p:txBody>
          <a:bodyPr/>
          <a:lstStyle/>
          <a:p>
            <a:pPr lvl="1" eaLnBrk="1" hangingPunct="1"/>
            <a:r>
              <a:rPr lang="en-GB" dirty="0" smtClean="0">
                <a:latin typeface="Candara" panose="020E0502030303020204" pitchFamily="34" charset="0"/>
              </a:rPr>
              <a:t>All </a:t>
            </a:r>
            <a:r>
              <a:rPr lang="en-GB" dirty="0" smtClean="0">
                <a:latin typeface="Candara" panose="020E0502030303020204" pitchFamily="34" charset="0"/>
              </a:rPr>
              <a:t>behaviours are a result of our cognitions</a:t>
            </a:r>
          </a:p>
          <a:p>
            <a:pPr marL="0" indent="0" eaLnBrk="1" hangingPunct="1">
              <a:buNone/>
            </a:pPr>
            <a:endParaRPr lang="en-GB" dirty="0" smtClean="0"/>
          </a:p>
          <a:p>
            <a:pPr eaLnBrk="1" hangingPunct="1">
              <a:buFontTx/>
              <a:buNone/>
            </a:pPr>
            <a:endParaRPr lang="en-GB" dirty="0" smtClean="0"/>
          </a:p>
          <a:p>
            <a:pPr lvl="1" eaLnBrk="1" hangingPunct="1"/>
            <a:endParaRPr lang="en-GB" dirty="0" smtClean="0"/>
          </a:p>
        </p:txBody>
      </p:sp>
      <p:sp>
        <p:nvSpPr>
          <p:cNvPr id="14343" name="Rectangle 7"/>
          <p:cNvSpPr>
            <a:spLocks noChangeArrowheads="1"/>
          </p:cNvSpPr>
          <p:nvPr/>
        </p:nvSpPr>
        <p:spPr bwMode="auto">
          <a:xfrm>
            <a:off x="971600" y="2330627"/>
            <a:ext cx="7885112" cy="3098155"/>
          </a:xfrm>
          <a:prstGeom prst="rect">
            <a:avLst/>
          </a:prstGeom>
          <a:noFill/>
          <a:ln w="9525">
            <a:noFill/>
            <a:miter lim="800000"/>
            <a:headEnd/>
            <a:tailEnd/>
          </a:ln>
        </p:spPr>
        <p:txBody>
          <a:bodyPr/>
          <a:lstStyle/>
          <a:p>
            <a:pPr>
              <a:spcBef>
                <a:spcPct val="20000"/>
              </a:spcBef>
            </a:pPr>
            <a:r>
              <a:rPr lang="en-GB" sz="2800" b="0" dirty="0">
                <a:solidFill>
                  <a:srgbClr val="CCCCFF"/>
                </a:solidFill>
                <a:latin typeface="Candara" panose="020E0502030303020204" pitchFamily="34" charset="0"/>
              </a:rPr>
              <a:t>So…how would this model </a:t>
            </a:r>
            <a:r>
              <a:rPr lang="en-GB" sz="2800" b="0" dirty="0" smtClean="0">
                <a:solidFill>
                  <a:srgbClr val="CCCCFF"/>
                </a:solidFill>
                <a:latin typeface="Candara" panose="020E0502030303020204" pitchFamily="34" charset="0"/>
              </a:rPr>
              <a:t>explain depression</a:t>
            </a:r>
            <a:r>
              <a:rPr lang="en-GB" sz="2800" b="0" dirty="0" smtClean="0">
                <a:latin typeface="Candara" panose="020E0502030303020204" pitchFamily="34" charset="0"/>
              </a:rPr>
              <a:t>?</a:t>
            </a:r>
            <a:endParaRPr lang="en-GB" sz="2800" b="0" dirty="0">
              <a:latin typeface="Candara" panose="020E0502030303020204" pitchFamily="34" charset="0"/>
            </a:endParaRPr>
          </a:p>
          <a:p>
            <a:pPr marL="742950" lvl="1" indent="-285750">
              <a:spcBef>
                <a:spcPct val="20000"/>
              </a:spcBef>
              <a:buFontTx/>
              <a:buChar char="–"/>
            </a:pPr>
            <a:r>
              <a:rPr lang="en-GB" sz="2800" b="0" dirty="0" smtClean="0">
                <a:latin typeface="Candara" panose="020E0502030303020204" pitchFamily="34" charset="0"/>
              </a:rPr>
              <a:t>Human behaviour influenced by schemata, which are developed through early experiences</a:t>
            </a:r>
          </a:p>
          <a:p>
            <a:pPr marL="742950" lvl="1" indent="-285750">
              <a:spcBef>
                <a:spcPct val="20000"/>
              </a:spcBef>
              <a:buFontTx/>
              <a:buChar char="–"/>
            </a:pPr>
            <a:r>
              <a:rPr lang="en-GB" sz="2800" b="0" dirty="0" smtClean="0">
                <a:latin typeface="Candara" panose="020E0502030303020204" pitchFamily="34" charset="0"/>
              </a:rPr>
              <a:t>Depression is </a:t>
            </a:r>
            <a:r>
              <a:rPr lang="en-GB" sz="2800" b="0" dirty="0">
                <a:latin typeface="Candara" panose="020E0502030303020204" pitchFamily="34" charset="0"/>
              </a:rPr>
              <a:t>a result of maladaptive cognitions (</a:t>
            </a:r>
            <a:r>
              <a:rPr lang="en-GB" sz="2800" b="0" dirty="0" smtClean="0">
                <a:latin typeface="Candara" panose="020E0502030303020204" pitchFamily="34" charset="0"/>
              </a:rPr>
              <a:t>negative schemata's, </a:t>
            </a:r>
            <a:r>
              <a:rPr lang="en-GB" sz="2800" b="0" dirty="0">
                <a:latin typeface="Candara" panose="020E0502030303020204" pitchFamily="34" charset="0"/>
              </a:rPr>
              <a:t>irrational thoughts, polarised thoughts</a:t>
            </a:r>
            <a:r>
              <a:rPr lang="en-GB" sz="2800" b="0" dirty="0" smtClean="0">
                <a:latin typeface="Candara" panose="020E0502030303020204" pitchFamily="34" charset="0"/>
              </a:rPr>
              <a:t>)</a:t>
            </a:r>
          </a:p>
          <a:p>
            <a:pPr marL="342900" indent="-342900">
              <a:spcBef>
                <a:spcPct val="20000"/>
              </a:spcBef>
            </a:pPr>
            <a:endParaRPr lang="en-GB" sz="2800" b="0" dirty="0">
              <a:solidFill>
                <a:schemeClr val="bg1"/>
              </a:solidFill>
              <a:latin typeface="Arial" charset="0"/>
            </a:endParaRPr>
          </a:p>
          <a:p>
            <a:pPr marL="742950" lvl="1" indent="-285750">
              <a:spcBef>
                <a:spcPct val="20000"/>
              </a:spcBef>
              <a:buFontTx/>
              <a:buChar char="–"/>
            </a:pPr>
            <a:endParaRPr lang="en-GB" sz="2800" b="0" dirty="0">
              <a:solidFill>
                <a:schemeClr val="bg1"/>
              </a:solidFill>
              <a:latin typeface="Arial" charset="0"/>
            </a:endParaRPr>
          </a:p>
        </p:txBody>
      </p:sp>
    </p:spTree>
    <p:extLst>
      <p:ext uri="{BB962C8B-B14F-4D97-AF65-F5344CB8AC3E}">
        <p14:creationId xmlns:p14="http://schemas.microsoft.com/office/powerpoint/2010/main" val="252679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343">
                                            <p:txEl>
                                              <p:pRg st="0" end="0"/>
                                            </p:txEl>
                                          </p:spTgt>
                                        </p:tgtEl>
                                        <p:attrNameLst>
                                          <p:attrName>style.visibility</p:attrName>
                                        </p:attrNameLst>
                                      </p:cBhvr>
                                      <p:to>
                                        <p:strVal val="visible"/>
                                      </p:to>
                                    </p:set>
                                    <p:anim calcmode="lin" valueType="num">
                                      <p:cBhvr>
                                        <p:cTn id="7" dur="500" fill="hold"/>
                                        <p:tgtEl>
                                          <p:spTgt spid="143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4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434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343">
                                            <p:txEl>
                                              <p:pRg st="1" end="1"/>
                                            </p:txEl>
                                          </p:spTgt>
                                        </p:tgtEl>
                                        <p:attrNameLst>
                                          <p:attrName>style.visibility</p:attrName>
                                        </p:attrNameLst>
                                      </p:cBhvr>
                                      <p:to>
                                        <p:strVal val="visible"/>
                                      </p:to>
                                    </p:set>
                                    <p:anim calcmode="lin" valueType="num">
                                      <p:cBhvr>
                                        <p:cTn id="14" dur="500" fill="hold"/>
                                        <p:tgtEl>
                                          <p:spTgt spid="1434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434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434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4343">
                                            <p:txEl>
                                              <p:pRg st="2" end="2"/>
                                            </p:txEl>
                                          </p:spTgt>
                                        </p:tgtEl>
                                        <p:attrNameLst>
                                          <p:attrName>style.visibility</p:attrName>
                                        </p:attrNameLst>
                                      </p:cBhvr>
                                      <p:to>
                                        <p:strVal val="visible"/>
                                      </p:to>
                                    </p:set>
                                    <p:anim calcmode="lin" valueType="num">
                                      <p:cBhvr>
                                        <p:cTn id="21" dur="500" fill="hold"/>
                                        <p:tgtEl>
                                          <p:spTgt spid="1434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434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43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a:defRPr/>
            </a:pPr>
            <a:r>
              <a:rPr lang="en-GB" sz="5400" b="1" dirty="0" smtClean="0">
                <a:effectLst>
                  <a:outerShdw blurRad="38100" dist="38100" dir="2700000" algn="tl">
                    <a:srgbClr val="FFFFFF"/>
                  </a:outerShdw>
                </a:effectLst>
                <a:latin typeface="Candara" panose="020E0502030303020204" pitchFamily="34" charset="0"/>
              </a:rPr>
              <a:t>Cognitive Approach</a:t>
            </a:r>
          </a:p>
        </p:txBody>
      </p:sp>
      <p:sp>
        <p:nvSpPr>
          <p:cNvPr id="61442" name="Rectangle 3"/>
          <p:cNvSpPr>
            <a:spLocks noGrp="1" noChangeArrowheads="1"/>
          </p:cNvSpPr>
          <p:nvPr>
            <p:ph type="body" idx="1"/>
          </p:nvPr>
        </p:nvSpPr>
        <p:spPr/>
        <p:txBody>
          <a:bodyPr/>
          <a:lstStyle/>
          <a:p>
            <a:pPr>
              <a:lnSpc>
                <a:spcPct val="90000"/>
              </a:lnSpc>
              <a:defRPr/>
            </a:pPr>
            <a:r>
              <a:rPr lang="en-GB" sz="2800" u="sng" dirty="0" smtClean="0">
                <a:effectLst>
                  <a:outerShdw blurRad="38100" dist="38100" dir="2700000" algn="tl">
                    <a:srgbClr val="808080"/>
                  </a:outerShdw>
                </a:effectLst>
                <a:latin typeface="Candara" panose="020E0502030303020204" pitchFamily="34" charset="0"/>
                <a:hlinkClick r:id="rId3"/>
              </a:rPr>
              <a:t>Irrational thinking</a:t>
            </a:r>
            <a:r>
              <a:rPr lang="en-GB" sz="2800" dirty="0" smtClean="0">
                <a:latin typeface="Candara" panose="020E0502030303020204" pitchFamily="34" charset="0"/>
                <a:hlinkClick r:id="rId3"/>
              </a:rPr>
              <a:t> </a:t>
            </a:r>
            <a:r>
              <a:rPr lang="en-GB" sz="2800" dirty="0" smtClean="0">
                <a:latin typeface="Candara" panose="020E0502030303020204" pitchFamily="34" charset="0"/>
              </a:rPr>
              <a:t>– </a:t>
            </a:r>
            <a:r>
              <a:rPr lang="en-GB" sz="2800" b="1" dirty="0" smtClean="0">
                <a:effectLst>
                  <a:outerShdw blurRad="38100" dist="38100" dir="2700000" algn="tl">
                    <a:srgbClr val="808080"/>
                  </a:outerShdw>
                </a:effectLst>
                <a:latin typeface="Candara" panose="020E0502030303020204" pitchFamily="34" charset="0"/>
              </a:rPr>
              <a:t>distorted thinking</a:t>
            </a:r>
            <a:r>
              <a:rPr lang="en-GB" sz="2800" dirty="0" smtClean="0">
                <a:latin typeface="Candara" panose="020E0502030303020204" pitchFamily="34" charset="0"/>
              </a:rPr>
              <a:t> can be a result of emotional problems.  An individual may experience negative thoughts or beliefs that are irrational, theses are known as </a:t>
            </a:r>
            <a:r>
              <a:rPr lang="en-GB" sz="2800" b="1" dirty="0" smtClean="0">
                <a:latin typeface="Candara" panose="020E0502030303020204" pitchFamily="34" charset="0"/>
              </a:rPr>
              <a:t>Maladaptive thoughts. Ellis ABC model </a:t>
            </a:r>
            <a:r>
              <a:rPr lang="en-GB" sz="2800" dirty="0" smtClean="0">
                <a:latin typeface="Candara" panose="020E0502030303020204" pitchFamily="34" charset="0"/>
              </a:rPr>
              <a:t>explains how these thoughts affect our behaviour and emotional state.</a:t>
            </a:r>
          </a:p>
          <a:p>
            <a:pPr>
              <a:lnSpc>
                <a:spcPct val="90000"/>
              </a:lnSpc>
              <a:defRPr/>
            </a:pPr>
            <a:r>
              <a:rPr lang="en-GB" sz="2800" u="sng" dirty="0" smtClean="0">
                <a:effectLst>
                  <a:outerShdw blurRad="38100" dist="38100" dir="2700000" algn="tl">
                    <a:srgbClr val="808080"/>
                  </a:outerShdw>
                </a:effectLst>
                <a:latin typeface="Candara" panose="020E0502030303020204" pitchFamily="34" charset="0"/>
              </a:rPr>
              <a:t>Errors in Logic</a:t>
            </a:r>
            <a:r>
              <a:rPr lang="en-GB" sz="2800" dirty="0" smtClean="0">
                <a:latin typeface="Candara" panose="020E0502030303020204" pitchFamily="34" charset="0"/>
              </a:rPr>
              <a:t> – making an illogical evaluation based on one piece of evidence.  </a:t>
            </a:r>
          </a:p>
          <a:p>
            <a:pPr>
              <a:lnSpc>
                <a:spcPct val="90000"/>
              </a:lnSpc>
              <a:defRPr/>
            </a:pPr>
            <a:r>
              <a:rPr lang="en-GB" sz="2800" u="sng" dirty="0" smtClean="0">
                <a:effectLst>
                  <a:outerShdw blurRad="38100" dist="38100" dir="2700000" algn="tl">
                    <a:srgbClr val="808080"/>
                  </a:outerShdw>
                </a:effectLst>
                <a:latin typeface="Candara" panose="020E0502030303020204" pitchFamily="34" charset="0"/>
              </a:rPr>
              <a:t>Cognitive Triad – </a:t>
            </a:r>
            <a:r>
              <a:rPr lang="en-GB" sz="2800" dirty="0" smtClean="0">
                <a:latin typeface="Candara" panose="020E0502030303020204" pitchFamily="34" charset="0"/>
              </a:rPr>
              <a:t>This type of thinking has been found to be common in those who suffer with depression.  </a:t>
            </a:r>
            <a:endParaRPr lang="en-GB" sz="2800" u="sng" dirty="0" smtClean="0">
              <a:effectLst>
                <a:outerShdw blurRad="38100" dist="38100" dir="2700000" algn="tl">
                  <a:srgbClr val="808080"/>
                </a:outerShdw>
              </a:effectLst>
              <a:latin typeface="Candara" panose="020E0502030303020204" pitchFamily="34" charset="0"/>
            </a:endParaRPr>
          </a:p>
        </p:txBody>
      </p:sp>
    </p:spTree>
    <p:extLst>
      <p:ext uri="{BB962C8B-B14F-4D97-AF65-F5344CB8AC3E}">
        <p14:creationId xmlns:p14="http://schemas.microsoft.com/office/powerpoint/2010/main" val="774846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331640" y="184447"/>
            <a:ext cx="5715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3200" b="1" dirty="0">
                <a:latin typeface="Candara" panose="020E0502030303020204" pitchFamily="34" charset="0"/>
              </a:rPr>
              <a:t>The Cognitive approach </a:t>
            </a:r>
            <a:r>
              <a:rPr lang="en-US" sz="3200" b="1" dirty="0" smtClean="0">
                <a:latin typeface="Candara" panose="020E0502030303020204" pitchFamily="34" charset="0"/>
              </a:rPr>
              <a:t>to Depression</a:t>
            </a:r>
            <a:endParaRPr lang="en-GB" sz="3200" b="1" dirty="0">
              <a:latin typeface="Candara" panose="020E0502030303020204" pitchFamily="34" charset="0"/>
            </a:endParaRPr>
          </a:p>
        </p:txBody>
      </p:sp>
      <p:sp>
        <p:nvSpPr>
          <p:cNvPr id="23555" name="Text Box 3"/>
          <p:cNvSpPr txBox="1">
            <a:spLocks noChangeArrowheads="1"/>
          </p:cNvSpPr>
          <p:nvPr/>
        </p:nvSpPr>
        <p:spPr bwMode="auto">
          <a:xfrm>
            <a:off x="914400" y="1124744"/>
            <a:ext cx="76962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sz="1600" dirty="0">
                <a:latin typeface="Verdana" pitchFamily="34" charset="0"/>
              </a:rPr>
              <a:t>Example: Fail Mock Exam</a:t>
            </a:r>
          </a:p>
          <a:p>
            <a:pPr eaLnBrk="1" hangingPunct="1">
              <a:spcBef>
                <a:spcPct val="50000"/>
              </a:spcBef>
            </a:pPr>
            <a:r>
              <a:rPr lang="en-US" sz="1600" dirty="0">
                <a:latin typeface="Verdana" pitchFamily="34" charset="0"/>
              </a:rPr>
              <a:t>MALADAPTIVE ‘Faulty’ RESPONSE</a:t>
            </a:r>
            <a:endParaRPr lang="en-GB" sz="1600" dirty="0">
              <a:latin typeface="Verdana" pitchFamily="34" charset="0"/>
            </a:endParaRPr>
          </a:p>
        </p:txBody>
      </p:sp>
      <p:graphicFrame>
        <p:nvGraphicFramePr>
          <p:cNvPr id="23556" name="Group 4"/>
          <p:cNvGraphicFramePr>
            <a:graphicFrameLocks noGrp="1"/>
          </p:cNvGraphicFramePr>
          <p:nvPr/>
        </p:nvGraphicFramePr>
        <p:xfrm>
          <a:off x="990600" y="1905000"/>
          <a:ext cx="6858000" cy="1100138"/>
        </p:xfrm>
        <a:graphic>
          <a:graphicData uri="http://schemas.openxmlformats.org/drawingml/2006/table">
            <a:tbl>
              <a:tblPr/>
              <a:tblGrid>
                <a:gridCol w="1752600"/>
                <a:gridCol w="1676400"/>
                <a:gridCol w="1714500"/>
                <a:gridCol w="1714500"/>
              </a:tblGrid>
              <a:tr h="5208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Thinking</a:t>
                      </a:r>
                      <a:endParaRPr kumimoji="0" lang="en-GB" sz="16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Feelings</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Behaviour</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Outcome</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28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Can’t do exams</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Fear Failure</a:t>
                      </a:r>
                      <a:endParaRPr kumimoji="0" lang="en-GB" sz="16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Leave College</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Depression</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74" name="Text Box 22"/>
          <p:cNvSpPr txBox="1">
            <a:spLocks noChangeArrowheads="1"/>
          </p:cNvSpPr>
          <p:nvPr/>
        </p:nvSpPr>
        <p:spPr bwMode="auto">
          <a:xfrm>
            <a:off x="990600" y="3352800"/>
            <a:ext cx="2895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sz="1600">
                <a:latin typeface="Verdana" pitchFamily="34" charset="0"/>
              </a:rPr>
              <a:t>ADAPTIVE RESPONSE</a:t>
            </a:r>
            <a:endParaRPr lang="en-GB" sz="1600">
              <a:latin typeface="Verdana" pitchFamily="34" charset="0"/>
            </a:endParaRPr>
          </a:p>
        </p:txBody>
      </p:sp>
      <p:graphicFrame>
        <p:nvGraphicFramePr>
          <p:cNvPr id="23575" name="Group 23"/>
          <p:cNvGraphicFramePr>
            <a:graphicFrameLocks noGrp="1"/>
          </p:cNvGraphicFramePr>
          <p:nvPr>
            <p:extLst>
              <p:ext uri="{D42A27DB-BD31-4B8C-83A1-F6EECF244321}">
                <p14:modId xmlns:p14="http://schemas.microsoft.com/office/powerpoint/2010/main" val="3948770800"/>
              </p:ext>
            </p:extLst>
          </p:nvPr>
        </p:nvGraphicFramePr>
        <p:xfrm>
          <a:off x="990600" y="3886200"/>
          <a:ext cx="6858000" cy="1100138"/>
        </p:xfrm>
        <a:graphic>
          <a:graphicData uri="http://schemas.openxmlformats.org/drawingml/2006/table">
            <a:tbl>
              <a:tblPr/>
              <a:tblGrid>
                <a:gridCol w="1752600"/>
                <a:gridCol w="1676400"/>
                <a:gridCol w="1714500"/>
                <a:gridCol w="1714500"/>
              </a:tblGrid>
              <a:tr h="52085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Thinking</a:t>
                      </a:r>
                      <a:endParaRPr kumimoji="0" lang="en-GB" sz="16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Feelings</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Behaviour</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Outcome</a:t>
                      </a:r>
                      <a:endParaRPr kumimoji="0" lang="en-GB" sz="1600" b="1"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28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Must try harder</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Determination</a:t>
                      </a:r>
                      <a:endParaRPr kumimoji="0" lang="en-GB" sz="16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Work harder</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Success</a:t>
                      </a:r>
                      <a:endParaRPr kumimoji="0" lang="en-GB" sz="1600" b="0" i="0" u="none" strike="noStrike" cap="none" normalizeH="0" baseline="0" smtClean="0">
                        <a:ln>
                          <a:noFill/>
                        </a:ln>
                        <a:solidFill>
                          <a:schemeClr val="tx1"/>
                        </a:solidFill>
                        <a:effectLst>
                          <a:outerShdw blurRad="38100" dist="38100" dir="2700000" algn="tl">
                            <a:srgbClr val="000000"/>
                          </a:outerShdw>
                        </a:effectLst>
                        <a:latin typeface="Verdana" pitchFamily="34" charset="0"/>
                      </a:endParaRP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2184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gtEl>
                                        <p:attrNameLst>
                                          <p:attrName>style.visibility</p:attrName>
                                        </p:attrNameLst>
                                      </p:cBhvr>
                                      <p:to>
                                        <p:strVal val="visible"/>
                                      </p:to>
                                    </p:set>
                                    <p:anim calcmode="lin" valueType="num">
                                      <p:cBhvr additive="base">
                                        <p:cTn id="13" dur="500" fill="hold"/>
                                        <p:tgtEl>
                                          <p:spTgt spid="23555"/>
                                        </p:tgtEl>
                                        <p:attrNameLst>
                                          <p:attrName>ppt_x</p:attrName>
                                        </p:attrNameLst>
                                      </p:cBhvr>
                                      <p:tavLst>
                                        <p:tav tm="0">
                                          <p:val>
                                            <p:strVal val="0-#ppt_w/2"/>
                                          </p:val>
                                        </p:tav>
                                        <p:tav tm="100000">
                                          <p:val>
                                            <p:strVal val="#ppt_x"/>
                                          </p:val>
                                        </p:tav>
                                      </p:tavLst>
                                    </p:anim>
                                    <p:anim calcmode="lin" valueType="num">
                                      <p:cBhvr additive="base">
                                        <p:cTn id="14" dur="500" fill="hold"/>
                                        <p:tgtEl>
                                          <p:spTgt spid="2355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3556"/>
                                        </p:tgtEl>
                                        <p:attrNameLst>
                                          <p:attrName>style.visibility</p:attrName>
                                        </p:attrNameLst>
                                      </p:cBhvr>
                                      <p:to>
                                        <p:strVal val="visible"/>
                                      </p:to>
                                    </p:set>
                                    <p:anim calcmode="lin" valueType="num">
                                      <p:cBhvr additive="base">
                                        <p:cTn id="19" dur="500" fill="hold"/>
                                        <p:tgtEl>
                                          <p:spTgt spid="23556"/>
                                        </p:tgtEl>
                                        <p:attrNameLst>
                                          <p:attrName>ppt_x</p:attrName>
                                        </p:attrNameLst>
                                      </p:cBhvr>
                                      <p:tavLst>
                                        <p:tav tm="0">
                                          <p:val>
                                            <p:strVal val="0-#ppt_w/2"/>
                                          </p:val>
                                        </p:tav>
                                        <p:tav tm="100000">
                                          <p:val>
                                            <p:strVal val="#ppt_x"/>
                                          </p:val>
                                        </p:tav>
                                      </p:tavLst>
                                    </p:anim>
                                    <p:anim calcmode="lin" valueType="num">
                                      <p:cBhvr additive="base">
                                        <p:cTn id="20" dur="500" fill="hold"/>
                                        <p:tgtEl>
                                          <p:spTgt spid="2355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74"/>
                                        </p:tgtEl>
                                        <p:attrNameLst>
                                          <p:attrName>style.visibility</p:attrName>
                                        </p:attrNameLst>
                                      </p:cBhvr>
                                      <p:to>
                                        <p:strVal val="visible"/>
                                      </p:to>
                                    </p:set>
                                    <p:anim calcmode="lin" valueType="num">
                                      <p:cBhvr additive="base">
                                        <p:cTn id="25" dur="500" fill="hold"/>
                                        <p:tgtEl>
                                          <p:spTgt spid="23574"/>
                                        </p:tgtEl>
                                        <p:attrNameLst>
                                          <p:attrName>ppt_x</p:attrName>
                                        </p:attrNameLst>
                                      </p:cBhvr>
                                      <p:tavLst>
                                        <p:tav tm="0">
                                          <p:val>
                                            <p:strVal val="0-#ppt_w/2"/>
                                          </p:val>
                                        </p:tav>
                                        <p:tav tm="100000">
                                          <p:val>
                                            <p:strVal val="#ppt_x"/>
                                          </p:val>
                                        </p:tav>
                                      </p:tavLst>
                                    </p:anim>
                                    <p:anim calcmode="lin" valueType="num">
                                      <p:cBhvr additive="base">
                                        <p:cTn id="26" dur="500" fill="hold"/>
                                        <p:tgtEl>
                                          <p:spTgt spid="2357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3575"/>
                                        </p:tgtEl>
                                        <p:attrNameLst>
                                          <p:attrName>style.visibility</p:attrName>
                                        </p:attrNameLst>
                                      </p:cBhvr>
                                      <p:to>
                                        <p:strVal val="visible"/>
                                      </p:to>
                                    </p:set>
                                    <p:anim calcmode="lin" valueType="num">
                                      <p:cBhvr additive="base">
                                        <p:cTn id="31" dur="500" fill="hold"/>
                                        <p:tgtEl>
                                          <p:spTgt spid="23575"/>
                                        </p:tgtEl>
                                        <p:attrNameLst>
                                          <p:attrName>ppt_x</p:attrName>
                                        </p:attrNameLst>
                                      </p:cBhvr>
                                      <p:tavLst>
                                        <p:tav tm="0">
                                          <p:val>
                                            <p:strVal val="0-#ppt_w/2"/>
                                          </p:val>
                                        </p:tav>
                                        <p:tav tm="100000">
                                          <p:val>
                                            <p:strVal val="#ppt_x"/>
                                          </p:val>
                                        </p:tav>
                                      </p:tavLst>
                                    </p:anim>
                                    <p:anim calcmode="lin" valueType="num">
                                      <p:cBhvr additive="base">
                                        <p:cTn id="32" dur="500" fill="hold"/>
                                        <p:tgtEl>
                                          <p:spTgt spid="235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autoUpdateAnimBg="0"/>
      <p:bldP spid="2357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latin typeface="Candara" panose="020E0502030303020204" pitchFamily="34" charset="0"/>
              </a:rPr>
              <a:t>Ellis’s ABC model</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fontScale="92500" lnSpcReduction="10000"/>
          </a:bodyPr>
          <a:lstStyle/>
          <a:p>
            <a:pPr lvl="0"/>
            <a:r>
              <a:rPr lang="en-GB" dirty="0">
                <a:effectLst>
                  <a:outerShdw blurRad="50800" dist="38100" algn="tr" rotWithShape="0">
                    <a:prstClr val="black">
                      <a:alpha val="40000"/>
                    </a:prstClr>
                  </a:outerShdw>
                </a:effectLst>
                <a:latin typeface="Candara" panose="020E0502030303020204" pitchFamily="34" charset="0"/>
              </a:rPr>
              <a:t>A = Activating events (negative things that happen in a person’s life which trigger irrational beliefs)</a:t>
            </a:r>
            <a:endParaRPr lang="en-GB" dirty="0">
              <a:latin typeface="Candara" panose="020E0502030303020204" pitchFamily="34" charset="0"/>
            </a:endParaRPr>
          </a:p>
          <a:p>
            <a:pPr lvl="0" fontAlgn="base"/>
            <a:r>
              <a:rPr lang="en-GB" dirty="0">
                <a:effectLst>
                  <a:outerShdw blurRad="50800" dist="38100" algn="tr" rotWithShape="0">
                    <a:prstClr val="black">
                      <a:alpha val="40000"/>
                    </a:prstClr>
                  </a:outerShdw>
                </a:effectLst>
                <a:latin typeface="Candara" panose="020E0502030303020204" pitchFamily="34" charset="0"/>
              </a:rPr>
              <a:t>B = Beliefs (these are irrational for example, the belief that we must always succeed or achieve perfectionism))</a:t>
            </a:r>
            <a:endParaRPr lang="en-GB" dirty="0">
              <a:latin typeface="Candara" panose="020E0502030303020204" pitchFamily="34" charset="0"/>
            </a:endParaRPr>
          </a:p>
          <a:p>
            <a:pPr lvl="0" fontAlgn="base"/>
            <a:r>
              <a:rPr lang="en-GB" dirty="0">
                <a:effectLst>
                  <a:outerShdw blurRad="50800" dist="38100" algn="tr" rotWithShape="0">
                    <a:prstClr val="black">
                      <a:alpha val="40000"/>
                    </a:prstClr>
                  </a:outerShdw>
                </a:effectLst>
                <a:latin typeface="Candara" panose="020E0502030303020204" pitchFamily="34" charset="0"/>
              </a:rPr>
              <a:t>C = Consequences (when activation events trigger irrational beliefs there are emotional and behavioural consequences such as depression)</a:t>
            </a:r>
            <a:endParaRPr lang="en-GB" dirty="0">
              <a:latin typeface="Candara" panose="020E0502030303020204" pitchFamily="34" charset="0"/>
            </a:endParaRPr>
          </a:p>
          <a:p>
            <a:endParaRPr lang="en-GB" dirty="0"/>
          </a:p>
        </p:txBody>
      </p:sp>
    </p:spTree>
    <p:extLst>
      <p:ext uri="{BB962C8B-B14F-4D97-AF65-F5344CB8AC3E}">
        <p14:creationId xmlns:p14="http://schemas.microsoft.com/office/powerpoint/2010/main" val="3462071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Ellis’s ABC model</a:t>
            </a:r>
            <a:endParaRPr lang="en-GB" dirty="0">
              <a:solidFill>
                <a:srgbClr val="002060"/>
              </a:solidFill>
            </a:endParaRPr>
          </a:p>
        </p:txBody>
      </p:sp>
      <p:sp>
        <p:nvSpPr>
          <p:cNvPr id="3" name="Content Placeholder 2"/>
          <p:cNvSpPr>
            <a:spLocks noGrp="1"/>
          </p:cNvSpPr>
          <p:nvPr>
            <p:ph idx="1"/>
          </p:nvPr>
        </p:nvSpPr>
        <p:spPr/>
        <p:txBody>
          <a:bodyPr/>
          <a:lstStyle/>
          <a:p>
            <a:pPr algn="ctr">
              <a:buNone/>
            </a:pPr>
            <a:r>
              <a:rPr lang="en-GB" dirty="0" err="1" smtClean="0">
                <a:solidFill>
                  <a:srgbClr val="002060"/>
                </a:solidFill>
              </a:rPr>
              <a:t>Jaimie</a:t>
            </a:r>
            <a:r>
              <a:rPr lang="en-GB" dirty="0" smtClean="0">
                <a:solidFill>
                  <a:srgbClr val="002060"/>
                </a:solidFill>
              </a:rPr>
              <a:t> and her boyfriend split up</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a:t>
            </a:r>
            <a:endParaRPr lang="en-GB" dirty="0">
              <a:solidFill>
                <a:srgbClr val="002060"/>
              </a:solidFill>
            </a:endParaRPr>
          </a:p>
        </p:txBody>
      </p:sp>
      <p:sp>
        <p:nvSpPr>
          <p:cNvPr id="4" name="Right Arrow 3"/>
          <p:cNvSpPr/>
          <p:nvPr/>
        </p:nvSpPr>
        <p:spPr>
          <a:xfrm rot="7674532" flipV="1">
            <a:off x="1510702" y="2725750"/>
            <a:ext cx="1440160" cy="245072"/>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p:cNvSpPr/>
          <p:nvPr/>
        </p:nvSpPr>
        <p:spPr>
          <a:xfrm rot="3376504" flipV="1">
            <a:off x="5865796" y="2749260"/>
            <a:ext cx="1440160" cy="245072"/>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029481" y="2967335"/>
            <a:ext cx="3838663" cy="461665"/>
          </a:xfrm>
          <a:prstGeom prst="rect">
            <a:avLst/>
          </a:prstGeom>
          <a:noFill/>
        </p:spPr>
        <p:txBody>
          <a:bodyPr wrap="square" lIns="91440" tIns="45720" rIns="91440" bIns="45720">
            <a:spAutoFit/>
          </a:bodyPr>
          <a:lstStyle/>
          <a:p>
            <a:pPr algn="ctr"/>
            <a:r>
              <a:rPr lang="en-US"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B: Belief about A</a:t>
            </a:r>
            <a:endParaRPr lang="en-US"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7"/>
          <p:cNvSpPr/>
          <p:nvPr/>
        </p:nvSpPr>
        <p:spPr>
          <a:xfrm>
            <a:off x="827584" y="3429000"/>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Rational Thought</a:t>
            </a:r>
            <a:endParaRPr lang="en-GB" dirty="0"/>
          </a:p>
        </p:txBody>
      </p:sp>
      <p:sp>
        <p:nvSpPr>
          <p:cNvPr id="9" name="Rectangle 8"/>
          <p:cNvSpPr/>
          <p:nvPr/>
        </p:nvSpPr>
        <p:spPr>
          <a:xfrm>
            <a:off x="6012160" y="3501008"/>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Irrational Thought</a:t>
            </a:r>
            <a:endParaRPr lang="en-GB" dirty="0"/>
          </a:p>
        </p:txBody>
      </p:sp>
      <p:sp>
        <p:nvSpPr>
          <p:cNvPr id="10" name="Right Arrow 9"/>
          <p:cNvSpPr/>
          <p:nvPr/>
        </p:nvSpPr>
        <p:spPr>
          <a:xfrm rot="5400000" flipV="1">
            <a:off x="1450077" y="4606709"/>
            <a:ext cx="648073" cy="164865"/>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5400000" flipV="1">
            <a:off x="6804248" y="4653137"/>
            <a:ext cx="576065" cy="144016"/>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483767" y="4581128"/>
            <a:ext cx="3838663" cy="461665"/>
          </a:xfrm>
          <a:prstGeom prst="rect">
            <a:avLst/>
          </a:prstGeom>
          <a:noFill/>
        </p:spPr>
        <p:txBody>
          <a:bodyPr wrap="square" lIns="91440" tIns="45720" rIns="91440" bIns="45720">
            <a:spAutoFit/>
          </a:bodyPr>
          <a:lstStyle/>
          <a:p>
            <a:pPr algn="ctr"/>
            <a:r>
              <a:rPr lang="en-US"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C: Consequence (of B) </a:t>
            </a:r>
            <a:endParaRPr lang="en-US"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 name="Rectangle 12"/>
          <p:cNvSpPr/>
          <p:nvPr/>
        </p:nvSpPr>
        <p:spPr>
          <a:xfrm>
            <a:off x="179512" y="5085184"/>
            <a:ext cx="30243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Desirable Emotion</a:t>
            </a:r>
            <a:endParaRPr lang="en-GB" dirty="0"/>
          </a:p>
        </p:txBody>
      </p:sp>
      <p:sp>
        <p:nvSpPr>
          <p:cNvPr id="14" name="Rectangle 13"/>
          <p:cNvSpPr/>
          <p:nvPr/>
        </p:nvSpPr>
        <p:spPr>
          <a:xfrm>
            <a:off x="5508104" y="5085184"/>
            <a:ext cx="331236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Undesirable Emotion</a:t>
            </a:r>
            <a:endParaRPr lang="en-GB" dirty="0"/>
          </a:p>
        </p:txBody>
      </p:sp>
      <p:sp>
        <p:nvSpPr>
          <p:cNvPr id="15" name="Right Arrow 14"/>
          <p:cNvSpPr/>
          <p:nvPr/>
        </p:nvSpPr>
        <p:spPr>
          <a:xfrm rot="5400000" flipV="1">
            <a:off x="1450076" y="5830844"/>
            <a:ext cx="648073" cy="164865"/>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rot="5400000" flipV="1">
            <a:off x="6778668" y="5830844"/>
            <a:ext cx="648073" cy="164865"/>
          </a:xfrm>
          <a:prstGeom prst="rightArrow">
            <a:avLst>
              <a:gd name="adj1" fmla="val 50000"/>
              <a:gd name="adj2" fmla="val 69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251520" y="6309320"/>
            <a:ext cx="3032720" cy="333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Desirable Behaviour</a:t>
            </a:r>
            <a:endParaRPr lang="en-GB" dirty="0"/>
          </a:p>
        </p:txBody>
      </p:sp>
      <p:sp>
        <p:nvSpPr>
          <p:cNvPr id="19" name="Rectangle 18"/>
          <p:cNvSpPr/>
          <p:nvPr/>
        </p:nvSpPr>
        <p:spPr>
          <a:xfrm>
            <a:off x="5724128" y="6309320"/>
            <a:ext cx="3032720" cy="333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Undesirable Behaviour</a:t>
            </a:r>
            <a:endParaRPr lang="en-GB" dirty="0"/>
          </a:p>
        </p:txBody>
      </p:sp>
    </p:spTree>
    <p:extLst>
      <p:ext uri="{BB962C8B-B14F-4D97-AF65-F5344CB8AC3E}">
        <p14:creationId xmlns:p14="http://schemas.microsoft.com/office/powerpoint/2010/main" val="2281703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Beck’s Cognitive Triad</a:t>
            </a:r>
            <a:endParaRPr lang="en-GB" dirty="0">
              <a:solidFill>
                <a:srgbClr val="002060"/>
              </a:solidFill>
            </a:endParaRPr>
          </a:p>
        </p:txBody>
      </p:sp>
      <p:sp>
        <p:nvSpPr>
          <p:cNvPr id="3" name="Content Placeholder 2"/>
          <p:cNvSpPr>
            <a:spLocks noGrp="1"/>
          </p:cNvSpPr>
          <p:nvPr>
            <p:ph idx="1"/>
          </p:nvPr>
        </p:nvSpPr>
        <p:spPr/>
        <p:txBody>
          <a:bodyPr/>
          <a:lstStyle/>
          <a:p>
            <a:pPr algn="ctr"/>
            <a:r>
              <a:rPr lang="en-GB" dirty="0" smtClean="0">
                <a:solidFill>
                  <a:srgbClr val="002060"/>
                </a:solidFill>
              </a:rPr>
              <a:t>Negative views of…….</a:t>
            </a:r>
          </a:p>
        </p:txBody>
      </p:sp>
      <p:sp>
        <p:nvSpPr>
          <p:cNvPr id="4" name="Isosceles Triangle 3"/>
          <p:cNvSpPr/>
          <p:nvPr/>
        </p:nvSpPr>
        <p:spPr>
          <a:xfrm>
            <a:off x="2828694" y="2204864"/>
            <a:ext cx="3960440" cy="374441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rot="1627877">
            <a:off x="3317720" y="2840227"/>
            <a:ext cx="432048"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a:t>
            </a:r>
          </a:p>
          <a:p>
            <a:pPr algn="ctr"/>
            <a:r>
              <a:rPr lang="en-GB" dirty="0" smtClean="0"/>
              <a:t>E</a:t>
            </a:r>
          </a:p>
          <a:p>
            <a:pPr algn="ctr"/>
            <a:r>
              <a:rPr lang="en-GB" dirty="0" smtClean="0"/>
              <a:t>L</a:t>
            </a:r>
          </a:p>
          <a:p>
            <a:pPr algn="ctr"/>
            <a:r>
              <a:rPr lang="en-GB" dirty="0"/>
              <a:t>F</a:t>
            </a:r>
            <a:endParaRPr lang="en-GB" dirty="0" smtClean="0"/>
          </a:p>
        </p:txBody>
      </p:sp>
      <p:sp>
        <p:nvSpPr>
          <p:cNvPr id="6" name="Rectangle 5"/>
          <p:cNvSpPr/>
          <p:nvPr/>
        </p:nvSpPr>
        <p:spPr>
          <a:xfrm rot="19881300">
            <a:off x="5856601" y="2899348"/>
            <a:ext cx="432048" cy="2110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a:t>
            </a:r>
          </a:p>
          <a:p>
            <a:pPr algn="ctr"/>
            <a:r>
              <a:rPr lang="en-GB" dirty="0" smtClean="0"/>
              <a:t>O</a:t>
            </a:r>
          </a:p>
          <a:p>
            <a:pPr algn="ctr"/>
            <a:r>
              <a:rPr lang="en-GB" dirty="0" smtClean="0"/>
              <a:t>R</a:t>
            </a:r>
          </a:p>
          <a:p>
            <a:pPr algn="ctr"/>
            <a:r>
              <a:rPr lang="en-GB" dirty="0" smtClean="0"/>
              <a:t>L</a:t>
            </a:r>
          </a:p>
          <a:p>
            <a:pPr algn="ctr"/>
            <a:r>
              <a:rPr lang="en-GB" dirty="0"/>
              <a:t>D</a:t>
            </a:r>
          </a:p>
        </p:txBody>
      </p:sp>
      <p:sp>
        <p:nvSpPr>
          <p:cNvPr id="7" name="Rectangle 6"/>
          <p:cNvSpPr/>
          <p:nvPr/>
        </p:nvSpPr>
        <p:spPr>
          <a:xfrm rot="5400000">
            <a:off x="4637884" y="5193196"/>
            <a:ext cx="432048"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a:t>
            </a:r>
          </a:p>
          <a:p>
            <a:pPr algn="ctr"/>
            <a:r>
              <a:rPr lang="en-GB" dirty="0" smtClean="0"/>
              <a:t>U</a:t>
            </a:r>
          </a:p>
          <a:p>
            <a:pPr algn="ctr"/>
            <a:r>
              <a:rPr lang="en-GB" dirty="0" smtClean="0"/>
              <a:t>T</a:t>
            </a:r>
          </a:p>
          <a:p>
            <a:pPr algn="ctr"/>
            <a:r>
              <a:rPr lang="en-GB" dirty="0" smtClean="0"/>
              <a:t>U</a:t>
            </a:r>
          </a:p>
          <a:p>
            <a:pPr algn="ctr"/>
            <a:r>
              <a:rPr lang="en-GB" dirty="0" smtClean="0"/>
              <a:t>R</a:t>
            </a:r>
          </a:p>
          <a:p>
            <a:pPr algn="ctr"/>
            <a:r>
              <a:rPr lang="en-GB" dirty="0"/>
              <a:t>E</a:t>
            </a:r>
          </a:p>
        </p:txBody>
      </p:sp>
    </p:spTree>
    <p:extLst>
      <p:ext uri="{BB962C8B-B14F-4D97-AF65-F5344CB8AC3E}">
        <p14:creationId xmlns:p14="http://schemas.microsoft.com/office/powerpoint/2010/main" val="1532947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990600" y="381000"/>
            <a:ext cx="7467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spcBef>
                <a:spcPct val="50000"/>
              </a:spcBef>
            </a:pPr>
            <a:r>
              <a:rPr lang="en-GB" sz="4000" b="1" dirty="0"/>
              <a:t>Beck’s ‘Cognitive Triad</a:t>
            </a:r>
            <a:r>
              <a:rPr lang="en-GB" sz="4000" b="1" dirty="0" smtClean="0"/>
              <a:t>’</a:t>
            </a:r>
            <a:endParaRPr lang="en-GB" sz="4000" b="1" dirty="0"/>
          </a:p>
        </p:txBody>
      </p:sp>
      <p:sp>
        <p:nvSpPr>
          <p:cNvPr id="22531" name="Rectangle 3"/>
          <p:cNvSpPr>
            <a:spLocks noChangeArrowheads="1"/>
          </p:cNvSpPr>
          <p:nvPr/>
        </p:nvSpPr>
        <p:spPr bwMode="auto">
          <a:xfrm>
            <a:off x="990600" y="1484313"/>
            <a:ext cx="7086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GB" dirty="0" smtClean="0"/>
              <a:t>.</a:t>
            </a:r>
            <a:endParaRPr lang="en-GB" dirty="0"/>
          </a:p>
        </p:txBody>
      </p:sp>
      <p:sp>
        <p:nvSpPr>
          <p:cNvPr id="62468" name="Line 4"/>
          <p:cNvSpPr>
            <a:spLocks noChangeShapeType="1"/>
          </p:cNvSpPr>
          <p:nvPr/>
        </p:nvSpPr>
        <p:spPr bwMode="auto">
          <a:xfrm flipV="1">
            <a:off x="2611832" y="2271174"/>
            <a:ext cx="1008062"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33" name="Line 5"/>
          <p:cNvSpPr>
            <a:spLocks noChangeShapeType="1"/>
          </p:cNvSpPr>
          <p:nvPr/>
        </p:nvSpPr>
        <p:spPr bwMode="auto">
          <a:xfrm>
            <a:off x="5435600" y="2295103"/>
            <a:ext cx="1008063"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34" name="Line 6"/>
          <p:cNvSpPr>
            <a:spLocks noChangeShapeType="1"/>
          </p:cNvSpPr>
          <p:nvPr/>
        </p:nvSpPr>
        <p:spPr bwMode="auto">
          <a:xfrm flipH="1">
            <a:off x="3525534" y="3723030"/>
            <a:ext cx="225724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2535" name="Text Box 7"/>
          <p:cNvSpPr txBox="1">
            <a:spLocks noChangeArrowheads="1"/>
          </p:cNvSpPr>
          <p:nvPr/>
        </p:nvSpPr>
        <p:spPr bwMode="auto">
          <a:xfrm>
            <a:off x="5908506" y="3356992"/>
            <a:ext cx="1727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spcBef>
                <a:spcPct val="50000"/>
              </a:spcBef>
            </a:pPr>
            <a:r>
              <a:rPr lang="en-GB" sz="1400" b="1" u="sng" dirty="0">
                <a:hlinkClick r:id="rId2"/>
              </a:rPr>
              <a:t>Negative views about self</a:t>
            </a:r>
            <a:r>
              <a:rPr lang="en-GB" sz="1400" b="1" dirty="0">
                <a:hlinkClick r:id="rId2"/>
              </a:rPr>
              <a:t>:</a:t>
            </a:r>
            <a:r>
              <a:rPr lang="en-GB" sz="1400" dirty="0">
                <a:hlinkClick r:id="rId2"/>
              </a:rPr>
              <a:t>   </a:t>
            </a:r>
            <a:r>
              <a:rPr lang="en-GB" sz="1400" dirty="0"/>
              <a:t>‘I’m worthless and inadequate’</a:t>
            </a:r>
          </a:p>
        </p:txBody>
      </p:sp>
      <p:sp>
        <p:nvSpPr>
          <p:cNvPr id="22536" name="Text Box 8"/>
          <p:cNvSpPr txBox="1">
            <a:spLocks noChangeArrowheads="1"/>
          </p:cNvSpPr>
          <p:nvPr/>
        </p:nvSpPr>
        <p:spPr bwMode="auto">
          <a:xfrm>
            <a:off x="3619894" y="1772816"/>
            <a:ext cx="1727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spcBef>
                <a:spcPct val="50000"/>
              </a:spcBef>
            </a:pPr>
            <a:r>
              <a:rPr lang="en-GB" sz="1400" b="1" u="sng" dirty="0">
                <a:hlinkClick r:id="rId3"/>
              </a:rPr>
              <a:t>Negative views about future</a:t>
            </a:r>
            <a:r>
              <a:rPr lang="en-GB" sz="1400" dirty="0">
                <a:hlinkClick r:id="rId3"/>
              </a:rPr>
              <a:t>: </a:t>
            </a:r>
            <a:r>
              <a:rPr lang="en-GB" sz="1400" dirty="0"/>
              <a:t>‘I’ll never be good at anything’</a:t>
            </a:r>
          </a:p>
        </p:txBody>
      </p:sp>
      <p:sp>
        <p:nvSpPr>
          <p:cNvPr id="22537" name="Text Box 9"/>
          <p:cNvSpPr txBox="1">
            <a:spLocks noChangeArrowheads="1"/>
          </p:cNvSpPr>
          <p:nvPr/>
        </p:nvSpPr>
        <p:spPr bwMode="auto">
          <a:xfrm>
            <a:off x="1437971" y="3353936"/>
            <a:ext cx="20875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spcBef>
                <a:spcPct val="50000"/>
              </a:spcBef>
            </a:pPr>
            <a:r>
              <a:rPr lang="en-GB" sz="1400" b="1" u="sng" dirty="0">
                <a:hlinkClick r:id="rId4"/>
              </a:rPr>
              <a:t>Negative views about </a:t>
            </a:r>
            <a:r>
              <a:rPr lang="en-GB" sz="1400" b="1" u="sng" dirty="0" smtClean="0">
                <a:hlinkClick r:id="rId4"/>
              </a:rPr>
              <a:t>the world</a:t>
            </a:r>
            <a:r>
              <a:rPr lang="en-GB" sz="1400" dirty="0">
                <a:hlinkClick r:id="rId4"/>
              </a:rPr>
              <a:t>: </a:t>
            </a:r>
            <a:r>
              <a:rPr lang="en-GB" sz="1400" dirty="0"/>
              <a:t>‘Everyone is against me’</a:t>
            </a:r>
          </a:p>
        </p:txBody>
      </p:sp>
    </p:spTree>
    <p:extLst>
      <p:ext uri="{BB962C8B-B14F-4D97-AF65-F5344CB8AC3E}">
        <p14:creationId xmlns:p14="http://schemas.microsoft.com/office/powerpoint/2010/main" val="13992677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0-#ppt_w/2"/>
                                          </p:val>
                                        </p:tav>
                                        <p:tav tm="100000">
                                          <p:val>
                                            <p:strVal val="#ppt_x"/>
                                          </p:val>
                                        </p:tav>
                                      </p:tavLst>
                                    </p:anim>
                                    <p:anim calcmode="lin" valueType="num">
                                      <p:cBhvr additive="base">
                                        <p:cTn id="8" dur="500" fill="hold"/>
                                        <p:tgtEl>
                                          <p:spTgt spid="2253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gtEl>
                                        <p:attrNameLst>
                                          <p:attrName>style.visibility</p:attrName>
                                        </p:attrNameLst>
                                      </p:cBhvr>
                                      <p:to>
                                        <p:strVal val="visible"/>
                                      </p:to>
                                    </p:set>
                                    <p:anim calcmode="lin" valueType="num">
                                      <p:cBhvr additive="base">
                                        <p:cTn id="13" dur="500" fill="hold"/>
                                        <p:tgtEl>
                                          <p:spTgt spid="22531"/>
                                        </p:tgtEl>
                                        <p:attrNameLst>
                                          <p:attrName>ppt_x</p:attrName>
                                        </p:attrNameLst>
                                      </p:cBhvr>
                                      <p:tavLst>
                                        <p:tav tm="0">
                                          <p:val>
                                            <p:strVal val="0-#ppt_w/2"/>
                                          </p:val>
                                        </p:tav>
                                        <p:tav tm="100000">
                                          <p:val>
                                            <p:strVal val="#ppt_x"/>
                                          </p:val>
                                        </p:tav>
                                      </p:tavLst>
                                    </p:anim>
                                    <p:anim calcmode="lin" valueType="num">
                                      <p:cBhvr additive="base">
                                        <p:cTn id="14" dur="500" fill="hold"/>
                                        <p:tgtEl>
                                          <p:spTgt spid="2253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36"/>
                                        </p:tgtEl>
                                        <p:attrNameLst>
                                          <p:attrName>style.visibility</p:attrName>
                                        </p:attrNameLst>
                                      </p:cBhvr>
                                      <p:to>
                                        <p:strVal val="visible"/>
                                      </p:to>
                                    </p:set>
                                    <p:anim calcmode="lin" valueType="num">
                                      <p:cBhvr additive="base">
                                        <p:cTn id="19" dur="500" fill="hold"/>
                                        <p:tgtEl>
                                          <p:spTgt spid="22536"/>
                                        </p:tgtEl>
                                        <p:attrNameLst>
                                          <p:attrName>ppt_x</p:attrName>
                                        </p:attrNameLst>
                                      </p:cBhvr>
                                      <p:tavLst>
                                        <p:tav tm="0">
                                          <p:val>
                                            <p:strVal val="#ppt_x"/>
                                          </p:val>
                                        </p:tav>
                                        <p:tav tm="100000">
                                          <p:val>
                                            <p:strVal val="#ppt_x"/>
                                          </p:val>
                                        </p:tav>
                                      </p:tavLst>
                                    </p:anim>
                                    <p:anim calcmode="lin" valueType="num">
                                      <p:cBhvr additive="base">
                                        <p:cTn id="20" dur="500" fill="hold"/>
                                        <p:tgtEl>
                                          <p:spTgt spid="2253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533"/>
                                        </p:tgtEl>
                                        <p:attrNameLst>
                                          <p:attrName>style.visibility</p:attrName>
                                        </p:attrNameLst>
                                      </p:cBhvr>
                                      <p:to>
                                        <p:strVal val="visible"/>
                                      </p:to>
                                    </p:set>
                                    <p:anim calcmode="lin" valueType="num">
                                      <p:cBhvr additive="base">
                                        <p:cTn id="25" dur="500" fill="hold"/>
                                        <p:tgtEl>
                                          <p:spTgt spid="22533"/>
                                        </p:tgtEl>
                                        <p:attrNameLst>
                                          <p:attrName>ppt_x</p:attrName>
                                        </p:attrNameLst>
                                      </p:cBhvr>
                                      <p:tavLst>
                                        <p:tav tm="0">
                                          <p:val>
                                            <p:strVal val="#ppt_x"/>
                                          </p:val>
                                        </p:tav>
                                        <p:tav tm="100000">
                                          <p:val>
                                            <p:strVal val="#ppt_x"/>
                                          </p:val>
                                        </p:tav>
                                      </p:tavLst>
                                    </p:anim>
                                    <p:anim calcmode="lin" valueType="num">
                                      <p:cBhvr additive="base">
                                        <p:cTn id="26" dur="500" fill="hold"/>
                                        <p:tgtEl>
                                          <p:spTgt spid="2253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535"/>
                                        </p:tgtEl>
                                        <p:attrNameLst>
                                          <p:attrName>style.visibility</p:attrName>
                                        </p:attrNameLst>
                                      </p:cBhvr>
                                      <p:to>
                                        <p:strVal val="visible"/>
                                      </p:to>
                                    </p:set>
                                    <p:anim calcmode="lin" valueType="num">
                                      <p:cBhvr additive="base">
                                        <p:cTn id="31" dur="500" fill="hold"/>
                                        <p:tgtEl>
                                          <p:spTgt spid="22535"/>
                                        </p:tgtEl>
                                        <p:attrNameLst>
                                          <p:attrName>ppt_x</p:attrName>
                                        </p:attrNameLst>
                                      </p:cBhvr>
                                      <p:tavLst>
                                        <p:tav tm="0">
                                          <p:val>
                                            <p:strVal val="#ppt_x"/>
                                          </p:val>
                                        </p:tav>
                                        <p:tav tm="100000">
                                          <p:val>
                                            <p:strVal val="#ppt_x"/>
                                          </p:val>
                                        </p:tav>
                                      </p:tavLst>
                                    </p:anim>
                                    <p:anim calcmode="lin" valueType="num">
                                      <p:cBhvr additive="base">
                                        <p:cTn id="32" dur="500" fill="hold"/>
                                        <p:tgtEl>
                                          <p:spTgt spid="2253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537"/>
                                        </p:tgtEl>
                                        <p:attrNameLst>
                                          <p:attrName>style.visibility</p:attrName>
                                        </p:attrNameLst>
                                      </p:cBhvr>
                                      <p:to>
                                        <p:strVal val="visible"/>
                                      </p:to>
                                    </p:set>
                                    <p:anim calcmode="lin" valueType="num">
                                      <p:cBhvr additive="base">
                                        <p:cTn id="37" dur="500" fill="hold"/>
                                        <p:tgtEl>
                                          <p:spTgt spid="22537"/>
                                        </p:tgtEl>
                                        <p:attrNameLst>
                                          <p:attrName>ppt_x</p:attrName>
                                        </p:attrNameLst>
                                      </p:cBhvr>
                                      <p:tavLst>
                                        <p:tav tm="0">
                                          <p:val>
                                            <p:strVal val="#ppt_x"/>
                                          </p:val>
                                        </p:tav>
                                        <p:tav tm="100000">
                                          <p:val>
                                            <p:strVal val="#ppt_x"/>
                                          </p:val>
                                        </p:tav>
                                      </p:tavLst>
                                    </p:anim>
                                    <p:anim calcmode="lin" valueType="num">
                                      <p:cBhvr additive="base">
                                        <p:cTn id="38" dur="500" fill="hold"/>
                                        <p:tgtEl>
                                          <p:spTgt spid="2253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534"/>
                                        </p:tgtEl>
                                        <p:attrNameLst>
                                          <p:attrName>style.visibility</p:attrName>
                                        </p:attrNameLst>
                                      </p:cBhvr>
                                      <p:to>
                                        <p:strVal val="visible"/>
                                      </p:to>
                                    </p:set>
                                    <p:anim calcmode="lin" valueType="num">
                                      <p:cBhvr additive="base">
                                        <p:cTn id="43" dur="500" fill="hold"/>
                                        <p:tgtEl>
                                          <p:spTgt spid="22534"/>
                                        </p:tgtEl>
                                        <p:attrNameLst>
                                          <p:attrName>ppt_x</p:attrName>
                                        </p:attrNameLst>
                                      </p:cBhvr>
                                      <p:tavLst>
                                        <p:tav tm="0">
                                          <p:val>
                                            <p:strVal val="#ppt_x"/>
                                          </p:val>
                                        </p:tav>
                                        <p:tav tm="100000">
                                          <p:val>
                                            <p:strVal val="#ppt_x"/>
                                          </p:val>
                                        </p:tav>
                                      </p:tavLst>
                                    </p:anim>
                                    <p:anim calcmode="lin" valueType="num">
                                      <p:cBhvr additive="base">
                                        <p:cTn id="44" dur="500" fill="hold"/>
                                        <p:tgtEl>
                                          <p:spTgt spid="225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autoUpdateAnimBg="0"/>
      <p:bldP spid="22533" grpId="0" animBg="1"/>
      <p:bldP spid="22534" grpId="0" animBg="1"/>
      <p:bldP spid="22535" grpId="0"/>
      <p:bldP spid="22536" grpId="0"/>
      <p:bldP spid="225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n-US" dirty="0" smtClean="0">
                <a:latin typeface="Candara" panose="020E0502030303020204" pitchFamily="34" charset="0"/>
              </a:rPr>
              <a:t>The Bigger Picture.</a:t>
            </a:r>
          </a:p>
        </p:txBody>
      </p:sp>
      <p:sp>
        <p:nvSpPr>
          <p:cNvPr id="3" name="Content Placeholder 2"/>
          <p:cNvSpPr>
            <a:spLocks noGrp="1"/>
          </p:cNvSpPr>
          <p:nvPr>
            <p:ph idx="1"/>
          </p:nvPr>
        </p:nvSpPr>
        <p:spPr/>
        <p:txBody>
          <a:bodyPr/>
          <a:lstStyle/>
          <a:p>
            <a:pPr marL="0" indent="0" eaLnBrk="1" hangingPunct="1">
              <a:buFont typeface="Arial" charset="0"/>
              <a:buNone/>
              <a:defRPr/>
            </a:pPr>
            <a:r>
              <a:rPr lang="en-GB" dirty="0" smtClean="0">
                <a:latin typeface="Candara" panose="020E0502030303020204" pitchFamily="34" charset="0"/>
              </a:rPr>
              <a:t>Psychopathology:</a:t>
            </a:r>
          </a:p>
          <a:p>
            <a:pPr eaLnBrk="1" hangingPunct="1">
              <a:buFont typeface="Arial" charset="0"/>
              <a:buChar char="•"/>
              <a:defRPr/>
            </a:pPr>
            <a:r>
              <a:rPr lang="en-GB" sz="1800" b="1" dirty="0" smtClean="0">
                <a:latin typeface="Candara" panose="020E0502030303020204" pitchFamily="34" charset="0"/>
              </a:rPr>
              <a:t>Definitions </a:t>
            </a:r>
            <a:r>
              <a:rPr lang="en-GB" sz="1800" b="1" dirty="0">
                <a:latin typeface="Candara" panose="020E0502030303020204" pitchFamily="34" charset="0"/>
              </a:rPr>
              <a:t>and limitations of abnormality, including deviation from social norms, failure to function adequately, statistical infrequency and deviation from ideal mental health</a:t>
            </a:r>
          </a:p>
          <a:p>
            <a:pPr eaLnBrk="1" hangingPunct="1">
              <a:buFont typeface="Arial" charset="0"/>
              <a:buChar char="•"/>
              <a:defRPr/>
            </a:pPr>
            <a:r>
              <a:rPr lang="en-GB" sz="1800" b="1" dirty="0" smtClean="0">
                <a:solidFill>
                  <a:srgbClr val="FF0000"/>
                </a:solidFill>
                <a:latin typeface="Candara" panose="020E0502030303020204" pitchFamily="34" charset="0"/>
              </a:rPr>
              <a:t>The </a:t>
            </a:r>
            <a:r>
              <a:rPr lang="en-GB" sz="1800" b="1" dirty="0">
                <a:solidFill>
                  <a:srgbClr val="FF0000"/>
                </a:solidFill>
                <a:latin typeface="Candara" panose="020E0502030303020204" pitchFamily="34" charset="0"/>
              </a:rPr>
              <a:t>behavioural, emotional and cognitive characteristics </a:t>
            </a:r>
            <a:r>
              <a:rPr lang="en-GB" sz="1800" dirty="0">
                <a:solidFill>
                  <a:srgbClr val="FF0000"/>
                </a:solidFill>
                <a:latin typeface="Candara" panose="020E0502030303020204" pitchFamily="34" charset="0"/>
              </a:rPr>
              <a:t>of </a:t>
            </a:r>
            <a:r>
              <a:rPr lang="en-GB" sz="1800" dirty="0">
                <a:latin typeface="Candara" panose="020E0502030303020204" pitchFamily="34" charset="0"/>
              </a:rPr>
              <a:t>phobias, </a:t>
            </a:r>
            <a:r>
              <a:rPr lang="en-GB" sz="1800" dirty="0">
                <a:solidFill>
                  <a:srgbClr val="FF0000"/>
                </a:solidFill>
                <a:latin typeface="Candara" panose="020E0502030303020204" pitchFamily="34" charset="0"/>
              </a:rPr>
              <a:t>depression</a:t>
            </a:r>
            <a:r>
              <a:rPr lang="en-GB" sz="1800" dirty="0">
                <a:latin typeface="Candara" panose="020E0502030303020204" pitchFamily="34" charset="0"/>
              </a:rPr>
              <a:t> and obsessive compulsive disorder (OCD).</a:t>
            </a:r>
          </a:p>
          <a:p>
            <a:pPr eaLnBrk="1" hangingPunct="1">
              <a:buFont typeface="Arial" charset="0"/>
              <a:buChar char="•"/>
              <a:defRPr/>
            </a:pPr>
            <a:r>
              <a:rPr lang="en-GB" sz="1800" b="1" dirty="0" smtClean="0">
                <a:latin typeface="Candara" panose="020E0502030303020204" pitchFamily="34" charset="0"/>
              </a:rPr>
              <a:t>The </a:t>
            </a:r>
            <a:r>
              <a:rPr lang="en-GB" sz="1800" b="1" dirty="0">
                <a:latin typeface="Candara" panose="020E0502030303020204" pitchFamily="34" charset="0"/>
              </a:rPr>
              <a:t>behavioural approach to explaining and treating phobias: </a:t>
            </a:r>
            <a:r>
              <a:rPr lang="en-GB" sz="1800" dirty="0">
                <a:latin typeface="Candara" panose="020E0502030303020204" pitchFamily="34" charset="0"/>
              </a:rPr>
              <a:t>the two-process model including classical and operant conditioning; systematic desensitization, including relaxation and use of hierarchy; flooding</a:t>
            </a:r>
          </a:p>
          <a:p>
            <a:pPr eaLnBrk="1" hangingPunct="1">
              <a:buFont typeface="Arial" charset="0"/>
              <a:buChar char="•"/>
              <a:defRPr/>
            </a:pPr>
            <a:r>
              <a:rPr lang="en-GB" sz="1800" b="1" dirty="0" smtClean="0">
                <a:solidFill>
                  <a:srgbClr val="FF0000"/>
                </a:solidFill>
                <a:latin typeface="Candara" panose="020E0502030303020204" pitchFamily="34" charset="0"/>
              </a:rPr>
              <a:t>The </a:t>
            </a:r>
            <a:r>
              <a:rPr lang="en-GB" sz="1800" b="1" dirty="0">
                <a:solidFill>
                  <a:srgbClr val="FF0000"/>
                </a:solidFill>
                <a:latin typeface="Candara" panose="020E0502030303020204" pitchFamily="34" charset="0"/>
              </a:rPr>
              <a:t>cognitive approach to explaining and treating depression: </a:t>
            </a:r>
            <a:r>
              <a:rPr lang="en-GB" sz="1800" dirty="0">
                <a:solidFill>
                  <a:srgbClr val="FF0000"/>
                </a:solidFill>
                <a:latin typeface="Candara" panose="020E0502030303020204" pitchFamily="34" charset="0"/>
              </a:rPr>
              <a:t>Beck’s negative triad and Ellis’s ABC model; cognitive behavioural therapy (CBT), including challenging irrational thoughts. </a:t>
            </a:r>
          </a:p>
          <a:p>
            <a:pPr eaLnBrk="1" hangingPunct="1">
              <a:buFont typeface="Arial" charset="0"/>
              <a:buChar char="•"/>
              <a:defRPr/>
            </a:pPr>
            <a:r>
              <a:rPr lang="en-GB" sz="1800" b="1" dirty="0" smtClean="0">
                <a:latin typeface="Candara" panose="020E0502030303020204" pitchFamily="34" charset="0"/>
              </a:rPr>
              <a:t>The </a:t>
            </a:r>
            <a:r>
              <a:rPr lang="en-GB" sz="1800" b="1" dirty="0">
                <a:latin typeface="Candara" panose="020E0502030303020204" pitchFamily="34" charset="0"/>
              </a:rPr>
              <a:t>biological approach to explaining and treating OCD; </a:t>
            </a:r>
            <a:r>
              <a:rPr lang="en-GB" sz="1800" dirty="0">
                <a:latin typeface="Candara" panose="020E0502030303020204" pitchFamily="34" charset="0"/>
              </a:rPr>
              <a:t>Genetic and Neural explanations; Drug therapy</a:t>
            </a:r>
          </a:p>
          <a:p>
            <a:pPr marL="0" indent="0" eaLnBrk="1" hangingPunct="1">
              <a:buFont typeface="Arial" charset="0"/>
              <a:buNone/>
              <a:defRPr/>
            </a:pPr>
            <a:endParaRPr lang="en-GB" dirty="0"/>
          </a:p>
          <a:p>
            <a:pPr marL="0" indent="0" eaLnBrk="1" hangingPunct="1">
              <a:buFont typeface="Arial" charset="0"/>
              <a:buNone/>
              <a:defRPr/>
            </a:pPr>
            <a:endParaRPr lang="en-GB" dirty="0" smtClean="0"/>
          </a:p>
          <a:p>
            <a:pPr eaLnBrk="1" hangingPunct="1">
              <a:buFont typeface="Arial" charset="0"/>
              <a:buChar char="•"/>
              <a:defRPr/>
            </a:pPr>
            <a:endParaRPr lang="en-GB" dirty="0"/>
          </a:p>
        </p:txBody>
      </p:sp>
    </p:spTree>
    <p:extLst>
      <p:ext uri="{BB962C8B-B14F-4D97-AF65-F5344CB8AC3E}">
        <p14:creationId xmlns:p14="http://schemas.microsoft.com/office/powerpoint/2010/main" val="40703786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457200" y="274638"/>
            <a:ext cx="8229600" cy="922337"/>
          </a:xfrm>
        </p:spPr>
        <p:txBody>
          <a:bodyPr/>
          <a:lstStyle/>
          <a:p>
            <a:pPr>
              <a:defRPr/>
            </a:pPr>
            <a:r>
              <a:rPr lang="en-GB" b="1" dirty="0" smtClean="0">
                <a:solidFill>
                  <a:srgbClr val="00B050"/>
                </a:solidFill>
                <a:effectLst>
                  <a:outerShdw blurRad="38100" dist="38100" dir="2700000" algn="tl">
                    <a:srgbClr val="FFFFFF"/>
                  </a:outerShdw>
                </a:effectLst>
                <a:latin typeface="Candara" panose="020E0502030303020204" pitchFamily="34" charset="0"/>
              </a:rPr>
              <a:t>Evaluation</a:t>
            </a:r>
            <a:r>
              <a:rPr lang="en-GB" b="1" dirty="0" smtClean="0">
                <a:solidFill>
                  <a:srgbClr val="990099"/>
                </a:solidFill>
                <a:effectLst>
                  <a:outerShdw blurRad="38100" dist="38100" dir="2700000" algn="tl">
                    <a:srgbClr val="FFFFFF"/>
                  </a:outerShdw>
                </a:effectLst>
                <a:latin typeface="Candara" panose="020E0502030303020204" pitchFamily="34" charset="0"/>
              </a:rPr>
              <a:t> </a:t>
            </a:r>
          </a:p>
        </p:txBody>
      </p:sp>
      <p:sp>
        <p:nvSpPr>
          <p:cNvPr id="62466" name="Rectangle 3"/>
          <p:cNvSpPr>
            <a:spLocks noGrp="1" noChangeArrowheads="1"/>
          </p:cNvSpPr>
          <p:nvPr>
            <p:ph type="body" idx="1"/>
          </p:nvPr>
        </p:nvSpPr>
        <p:spPr/>
        <p:txBody>
          <a:bodyPr/>
          <a:lstStyle/>
          <a:p>
            <a:r>
              <a:rPr lang="en-US" sz="2800" dirty="0" smtClean="0">
                <a:latin typeface="Candara" panose="020E0502030303020204" pitchFamily="34" charset="0"/>
              </a:rPr>
              <a:t>This model ignores that fact that some thoughts considered to be irrational are actually true to life and therefore rational.</a:t>
            </a:r>
          </a:p>
          <a:p>
            <a:r>
              <a:rPr lang="en-US" sz="2800" dirty="0" smtClean="0">
                <a:latin typeface="Candara" panose="020E0502030303020204" pitchFamily="34" charset="0"/>
              </a:rPr>
              <a:t>Supported by research into mental disorders and the fact that they do exhibit thought patterns which are maladaptive Gustafson (1992) found maladaptive thought processes to be displayed by many individuals mental health problems e.g. anxiety and depression</a:t>
            </a:r>
            <a:r>
              <a:rPr lang="en-US" sz="2800" dirty="0" smtClean="0">
                <a:solidFill>
                  <a:schemeClr val="bg1"/>
                </a:solidFill>
                <a:latin typeface="Candara" panose="020E0502030303020204" pitchFamily="34" charset="0"/>
              </a:rPr>
              <a:t>.   </a:t>
            </a:r>
          </a:p>
        </p:txBody>
      </p:sp>
      <p:pic>
        <p:nvPicPr>
          <p:cNvPr id="62467" name="Picture 5" descr="MCj02420010000[1]"/>
          <p:cNvPicPr>
            <a:picLocks noChangeAspect="1" noChangeArrowheads="1"/>
          </p:cNvPicPr>
          <p:nvPr/>
        </p:nvPicPr>
        <p:blipFill>
          <a:blip r:embed="rId3" cstate="print"/>
          <a:srcRect/>
          <a:stretch>
            <a:fillRect/>
          </a:stretch>
        </p:blipFill>
        <p:spPr bwMode="auto">
          <a:xfrm>
            <a:off x="7596188" y="1196975"/>
            <a:ext cx="1376362" cy="1008063"/>
          </a:xfrm>
          <a:prstGeom prst="rect">
            <a:avLst/>
          </a:prstGeom>
          <a:noFill/>
          <a:ln w="9525">
            <a:noFill/>
            <a:miter lim="800000"/>
            <a:headEnd/>
            <a:tailEnd/>
          </a:ln>
        </p:spPr>
      </p:pic>
      <p:pic>
        <p:nvPicPr>
          <p:cNvPr id="62468" name="Picture 4" descr="MCj04347130000[1]"/>
          <p:cNvPicPr>
            <a:picLocks noChangeAspect="1" noChangeArrowheads="1"/>
          </p:cNvPicPr>
          <p:nvPr/>
        </p:nvPicPr>
        <p:blipFill>
          <a:blip r:embed="rId4" cstate="print"/>
          <a:srcRect/>
          <a:stretch>
            <a:fillRect/>
          </a:stretch>
        </p:blipFill>
        <p:spPr bwMode="auto">
          <a:xfrm>
            <a:off x="3635375" y="5734050"/>
            <a:ext cx="2016125" cy="792163"/>
          </a:xfrm>
          <a:prstGeom prst="rect">
            <a:avLst/>
          </a:prstGeom>
          <a:noFill/>
          <a:ln w="9525">
            <a:noFill/>
            <a:miter lim="800000"/>
            <a:headEnd/>
            <a:tailEnd/>
          </a:ln>
        </p:spPr>
      </p:pic>
    </p:spTree>
    <p:extLst>
      <p:ext uri="{BB962C8B-B14F-4D97-AF65-F5344CB8AC3E}">
        <p14:creationId xmlns:p14="http://schemas.microsoft.com/office/powerpoint/2010/main" val="1913437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lgn="ctr" eaLnBrk="1" hangingPunct="1">
              <a:defRPr/>
            </a:pPr>
            <a:r>
              <a:rPr lang="en-GB" sz="5400" dirty="0" smtClean="0">
                <a:solidFill>
                  <a:srgbClr val="00B050"/>
                </a:solidFill>
                <a:latin typeface="Candara" pitchFamily="34" charset="0"/>
              </a:rPr>
              <a:t>Evaluation +</a:t>
            </a:r>
          </a:p>
        </p:txBody>
      </p:sp>
      <p:sp>
        <p:nvSpPr>
          <p:cNvPr id="80899" name="Rectangle 3"/>
          <p:cNvSpPr>
            <a:spLocks noGrp="1" noChangeArrowheads="1"/>
          </p:cNvSpPr>
          <p:nvPr>
            <p:ph type="body" idx="1"/>
          </p:nvPr>
        </p:nvSpPr>
        <p:spPr/>
        <p:txBody>
          <a:bodyPr/>
          <a:lstStyle/>
          <a:p>
            <a:pPr eaLnBrk="1" hangingPunct="1">
              <a:lnSpc>
                <a:spcPct val="90000"/>
              </a:lnSpc>
              <a:defRPr/>
            </a:pPr>
            <a:r>
              <a:rPr lang="en-US" sz="2800" dirty="0" smtClean="0">
                <a:effectLst/>
                <a:latin typeface="Candara" pitchFamily="34" charset="0"/>
              </a:rPr>
              <a:t>People with </a:t>
            </a:r>
            <a:r>
              <a:rPr lang="en-US" sz="2800" dirty="0" smtClean="0">
                <a:latin typeface="Candara" pitchFamily="34" charset="0"/>
              </a:rPr>
              <a:t>depression  </a:t>
            </a:r>
            <a:r>
              <a:rPr lang="en-US" sz="2800" dirty="0" smtClean="0">
                <a:effectLst/>
                <a:latin typeface="Candara" pitchFamily="34" charset="0"/>
              </a:rPr>
              <a:t>do exhibit faulty thought patterns.</a:t>
            </a:r>
          </a:p>
          <a:p>
            <a:pPr eaLnBrk="1" hangingPunct="1">
              <a:lnSpc>
                <a:spcPct val="90000"/>
              </a:lnSpc>
              <a:buFont typeface="Wingdings" pitchFamily="2" charset="2"/>
              <a:buNone/>
              <a:defRPr/>
            </a:pPr>
            <a:endParaRPr lang="en-US" sz="2800" dirty="0" smtClean="0">
              <a:effectLst/>
              <a:latin typeface="Candara" pitchFamily="34" charset="0"/>
            </a:endParaRPr>
          </a:p>
          <a:p>
            <a:pPr eaLnBrk="1" hangingPunct="1">
              <a:lnSpc>
                <a:spcPct val="90000"/>
              </a:lnSpc>
              <a:defRPr/>
            </a:pPr>
            <a:r>
              <a:rPr lang="en-US" sz="2800" dirty="0" smtClean="0">
                <a:effectLst/>
                <a:latin typeface="Candara" pitchFamily="34" charset="0"/>
              </a:rPr>
              <a:t>Incorporates cognitions which are overlooked by the </a:t>
            </a:r>
            <a:r>
              <a:rPr lang="en-US" sz="2800" dirty="0" err="1" smtClean="0">
                <a:effectLst/>
                <a:latin typeface="Candara" pitchFamily="34" charset="0"/>
              </a:rPr>
              <a:t>behavioural</a:t>
            </a:r>
            <a:r>
              <a:rPr lang="en-US" sz="2800" dirty="0" smtClean="0">
                <a:effectLst/>
                <a:latin typeface="Candara" pitchFamily="34" charset="0"/>
              </a:rPr>
              <a:t> Approach.</a:t>
            </a:r>
          </a:p>
          <a:p>
            <a:pPr eaLnBrk="1" hangingPunct="1">
              <a:lnSpc>
                <a:spcPct val="90000"/>
              </a:lnSpc>
              <a:buFont typeface="Wingdings" pitchFamily="2" charset="2"/>
              <a:buNone/>
              <a:defRPr/>
            </a:pPr>
            <a:endParaRPr lang="en-US" sz="2800" dirty="0" smtClean="0">
              <a:effectLst/>
              <a:latin typeface="Candara" pitchFamily="34" charset="0"/>
            </a:endParaRPr>
          </a:p>
          <a:p>
            <a:pPr eaLnBrk="1" hangingPunct="1">
              <a:lnSpc>
                <a:spcPct val="90000"/>
              </a:lnSpc>
              <a:defRPr/>
            </a:pPr>
            <a:r>
              <a:rPr lang="en-GB" sz="2800" dirty="0" smtClean="0">
                <a:effectLst/>
                <a:latin typeface="Candara" pitchFamily="34" charset="0"/>
              </a:rPr>
              <a:t>Use in therapy: </a:t>
            </a:r>
            <a:r>
              <a:rPr lang="en-US" sz="2800" dirty="0" smtClean="0">
                <a:effectLst/>
                <a:latin typeface="Candara" pitchFamily="34" charset="0"/>
              </a:rPr>
              <a:t>Treatment involves restructuring faulty thoughts to more rational ways of thinking </a:t>
            </a:r>
            <a:endParaRPr lang="en-GB" sz="2800" dirty="0" smtClean="0">
              <a:effectLst/>
              <a:latin typeface="Candara" pitchFamily="34" charset="0"/>
            </a:endParaRPr>
          </a:p>
          <a:p>
            <a:pPr eaLnBrk="1" hangingPunct="1">
              <a:lnSpc>
                <a:spcPct val="90000"/>
              </a:lnSpc>
              <a:defRPr/>
            </a:pPr>
            <a:endParaRPr lang="en-GB" sz="2800" dirty="0" smtClean="0">
              <a:latin typeface="Candara" pitchFamily="34" charset="0"/>
            </a:endParaRPr>
          </a:p>
        </p:txBody>
      </p:sp>
    </p:spTree>
    <p:extLst>
      <p:ext uri="{BB962C8B-B14F-4D97-AF65-F5344CB8AC3E}">
        <p14:creationId xmlns:p14="http://schemas.microsoft.com/office/powerpoint/2010/main" val="2456737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eaLnBrk="1" hangingPunct="1">
              <a:defRPr/>
            </a:pPr>
            <a:r>
              <a:rPr lang="en-GB" sz="5400" dirty="0" smtClean="0">
                <a:solidFill>
                  <a:srgbClr val="00B050"/>
                </a:solidFill>
                <a:latin typeface="Candara" pitchFamily="34" charset="0"/>
              </a:rPr>
              <a:t>Evaluation -</a:t>
            </a:r>
          </a:p>
        </p:txBody>
      </p:sp>
      <p:sp>
        <p:nvSpPr>
          <p:cNvPr id="82947" name="Rectangle 3"/>
          <p:cNvSpPr>
            <a:spLocks noGrp="1" noChangeArrowheads="1"/>
          </p:cNvSpPr>
          <p:nvPr>
            <p:ph type="body" idx="1"/>
          </p:nvPr>
        </p:nvSpPr>
        <p:spPr/>
        <p:txBody>
          <a:bodyPr/>
          <a:lstStyle/>
          <a:p>
            <a:pPr>
              <a:defRPr/>
            </a:pPr>
            <a:r>
              <a:rPr lang="en-US" sz="2800" dirty="0" smtClean="0">
                <a:latin typeface="Candara" panose="020E0502030303020204" pitchFamily="34" charset="0"/>
              </a:rPr>
              <a:t>Although characterized by irrational thoughts, depression </a:t>
            </a:r>
            <a:r>
              <a:rPr lang="en-US" sz="2800" dirty="0">
                <a:latin typeface="Candara" panose="020E0502030303020204" pitchFamily="34" charset="0"/>
              </a:rPr>
              <a:t>is a much more complex </a:t>
            </a:r>
            <a:r>
              <a:rPr lang="en-US" sz="2800" dirty="0" smtClean="0">
                <a:latin typeface="Candara" panose="020E0502030303020204" pitchFamily="34" charset="0"/>
              </a:rPr>
              <a:t>disorder. This theory cannot explain the extreme emotions that are often experienced by people with depression.</a:t>
            </a:r>
          </a:p>
          <a:p>
            <a:pPr>
              <a:defRPr/>
            </a:pPr>
            <a:r>
              <a:rPr lang="en-US" sz="2800" dirty="0" smtClean="0">
                <a:latin typeface="Candara" panose="020E0502030303020204" pitchFamily="34" charset="0"/>
              </a:rPr>
              <a:t> </a:t>
            </a:r>
            <a:r>
              <a:rPr lang="en-US" sz="2800" dirty="0">
                <a:latin typeface="Candara" panose="020E0502030303020204" pitchFamily="34" charset="0"/>
              </a:rPr>
              <a:t>Individual </a:t>
            </a:r>
            <a:r>
              <a:rPr lang="en-US" sz="2800" dirty="0" smtClean="0">
                <a:latin typeface="Candara" panose="020E0502030303020204" pitchFamily="34" charset="0"/>
              </a:rPr>
              <a:t>is responsible for their displays of depression, rather than the social environment. Ellis believed depression was an ‘indulgence of self-defeating thoughts.’ </a:t>
            </a:r>
            <a:endParaRPr lang="en-GB" sz="2800" dirty="0" smtClean="0">
              <a:latin typeface="Candara" panose="020E0502030303020204" pitchFamily="34" charset="0"/>
            </a:endParaRPr>
          </a:p>
        </p:txBody>
      </p:sp>
    </p:spTree>
    <p:extLst>
      <p:ext uri="{BB962C8B-B14F-4D97-AF65-F5344CB8AC3E}">
        <p14:creationId xmlns:p14="http://schemas.microsoft.com/office/powerpoint/2010/main" val="1123805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dirty="0" smtClean="0"/>
              <a:t>Exam Question - Homework</a:t>
            </a:r>
            <a:endParaRPr lang="en-GB" dirty="0"/>
          </a:p>
        </p:txBody>
      </p:sp>
      <p:sp>
        <p:nvSpPr>
          <p:cNvPr id="3" name="Content Placeholder 2"/>
          <p:cNvSpPr>
            <a:spLocks noGrp="1"/>
          </p:cNvSpPr>
          <p:nvPr>
            <p:ph idx="1"/>
          </p:nvPr>
        </p:nvSpPr>
        <p:spPr/>
        <p:txBody>
          <a:bodyPr/>
          <a:lstStyle/>
          <a:p>
            <a:r>
              <a:rPr lang="en-GB" dirty="0" smtClean="0"/>
              <a:t>Discuss the cognitive approach to depression (12 marks)</a:t>
            </a:r>
          </a:p>
          <a:p>
            <a:endParaRPr lang="en-GB" dirty="0"/>
          </a:p>
        </p:txBody>
      </p:sp>
    </p:spTree>
    <p:extLst>
      <p:ext uri="{BB962C8B-B14F-4D97-AF65-F5344CB8AC3E}">
        <p14:creationId xmlns:p14="http://schemas.microsoft.com/office/powerpoint/2010/main" val="1044883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normAutofit fontScale="90000"/>
          </a:bodyPr>
          <a:lstStyle/>
          <a:p>
            <a:r>
              <a:rPr lang="en-GB" dirty="0" smtClean="0">
                <a:latin typeface="Candara" panose="020E0502030303020204" pitchFamily="34" charset="0"/>
              </a:rPr>
              <a:t>Recap task -Peer review 12 mark answer</a:t>
            </a:r>
            <a:endParaRPr lang="en-GB" dirty="0">
              <a:latin typeface="Candara" panose="020E0502030303020204" pitchFamily="34" charset="0"/>
            </a:endParaRPr>
          </a:p>
        </p:txBody>
      </p:sp>
      <p:sp>
        <p:nvSpPr>
          <p:cNvPr id="3" name="Content Placeholder 2"/>
          <p:cNvSpPr>
            <a:spLocks noGrp="1"/>
          </p:cNvSpPr>
          <p:nvPr>
            <p:ph idx="1"/>
          </p:nvPr>
        </p:nvSpPr>
        <p:spPr/>
        <p:txBody>
          <a:bodyPr/>
          <a:lstStyle/>
          <a:p>
            <a:r>
              <a:rPr lang="en-GB" dirty="0" smtClean="0">
                <a:latin typeface="Candara" panose="020E0502030303020204" pitchFamily="34" charset="0"/>
              </a:rPr>
              <a:t>Mark the content</a:t>
            </a:r>
          </a:p>
          <a:p>
            <a:r>
              <a:rPr lang="en-GB" dirty="0" smtClean="0">
                <a:latin typeface="Candara" panose="020E0502030303020204" pitchFamily="34" charset="0"/>
              </a:rPr>
              <a:t>Highlight the best paragraph </a:t>
            </a:r>
          </a:p>
          <a:p>
            <a:r>
              <a:rPr lang="en-GB" dirty="0" smtClean="0">
                <a:latin typeface="Candara" panose="020E0502030303020204" pitchFamily="34" charset="0"/>
              </a:rPr>
              <a:t>Highlight the worst paragraph</a:t>
            </a:r>
          </a:p>
          <a:p>
            <a:r>
              <a:rPr lang="en-GB" dirty="0" smtClean="0">
                <a:latin typeface="Candara" panose="020E0502030303020204" pitchFamily="34" charset="0"/>
              </a:rPr>
              <a:t>Specify why it is the best or worse</a:t>
            </a:r>
          </a:p>
          <a:p>
            <a:r>
              <a:rPr lang="en-GB" dirty="0" smtClean="0">
                <a:latin typeface="Candara" panose="020E0502030303020204" pitchFamily="34" charset="0"/>
              </a:rPr>
              <a:t>Hand back to peer – who will rewrite the session that needs </a:t>
            </a:r>
            <a:r>
              <a:rPr lang="en-GB" dirty="0" err="1" smtClean="0">
                <a:latin typeface="Candara" panose="020E0502030303020204" pitchFamily="34" charset="0"/>
              </a:rPr>
              <a:t>devlopment</a:t>
            </a:r>
            <a:endParaRPr lang="en-GB" dirty="0" smtClean="0">
              <a:latin typeface="Candara" panose="020E0502030303020204" pitchFamily="34" charset="0"/>
            </a:endParaRPr>
          </a:p>
          <a:p>
            <a:pPr marL="0" indent="0">
              <a:buNone/>
            </a:pPr>
            <a:endParaRPr lang="en-GB" dirty="0"/>
          </a:p>
        </p:txBody>
      </p:sp>
    </p:spTree>
    <p:extLst>
      <p:ext uri="{BB962C8B-B14F-4D97-AF65-F5344CB8AC3E}">
        <p14:creationId xmlns:p14="http://schemas.microsoft.com/office/powerpoint/2010/main" val="589183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
            </a:r>
            <a:r>
              <a:rPr lang="en-GB" dirty="0" smtClean="0"/>
              <a:t>pecification</a:t>
            </a:r>
            <a:endParaRPr lang="en-GB" dirty="0"/>
          </a:p>
        </p:txBody>
      </p:sp>
      <p:sp>
        <p:nvSpPr>
          <p:cNvPr id="3" name="Content Placeholder 2"/>
          <p:cNvSpPr>
            <a:spLocks noGrp="1"/>
          </p:cNvSpPr>
          <p:nvPr>
            <p:ph idx="1"/>
          </p:nvPr>
        </p:nvSpPr>
        <p:spPr/>
        <p:txBody>
          <a:bodyPr>
            <a:normAutofit lnSpcReduction="10000"/>
          </a:bodyPr>
          <a:lstStyle/>
          <a:p>
            <a:r>
              <a:rPr lang="en-US" dirty="0">
                <a:latin typeface="Candara" panose="020E0502030303020204" pitchFamily="34" charset="0"/>
              </a:rPr>
              <a:t>Characteristics of </a:t>
            </a:r>
            <a:r>
              <a:rPr lang="en-US" dirty="0" smtClean="0">
                <a:latin typeface="Candara" panose="020E0502030303020204" pitchFamily="34" charset="0"/>
              </a:rPr>
              <a:t>depression</a:t>
            </a:r>
          </a:p>
          <a:p>
            <a:pPr lvl="1">
              <a:buFont typeface="Arial" panose="020B0604020202020204" pitchFamily="34" charset="0"/>
              <a:buChar char="•"/>
            </a:pPr>
            <a:r>
              <a:rPr lang="en-US" dirty="0" err="1" smtClean="0">
                <a:latin typeface="Candara" panose="020E0502030303020204" pitchFamily="34" charset="0"/>
              </a:rPr>
              <a:t>Behavioural</a:t>
            </a:r>
            <a:endParaRPr lang="en-US" dirty="0" smtClean="0">
              <a:latin typeface="Candara" panose="020E0502030303020204" pitchFamily="34" charset="0"/>
            </a:endParaRPr>
          </a:p>
          <a:p>
            <a:pPr lvl="1">
              <a:buFont typeface="Arial" panose="020B0604020202020204" pitchFamily="34" charset="0"/>
              <a:buChar char="•"/>
            </a:pPr>
            <a:r>
              <a:rPr lang="en-US" dirty="0" smtClean="0">
                <a:latin typeface="Candara" panose="020E0502030303020204" pitchFamily="34" charset="0"/>
              </a:rPr>
              <a:t>Cognitive</a:t>
            </a:r>
          </a:p>
          <a:p>
            <a:pPr lvl="1">
              <a:buFont typeface="Arial" panose="020B0604020202020204" pitchFamily="34" charset="0"/>
              <a:buChar char="•"/>
            </a:pPr>
            <a:r>
              <a:rPr lang="en-US" dirty="0" smtClean="0">
                <a:latin typeface="Candara" panose="020E0502030303020204" pitchFamily="34" charset="0"/>
              </a:rPr>
              <a:t>Emotional</a:t>
            </a:r>
            <a:endParaRPr lang="en-GB" dirty="0">
              <a:latin typeface="Candara" panose="020E0502030303020204" pitchFamily="34" charset="0"/>
            </a:endParaRPr>
          </a:p>
          <a:p>
            <a:r>
              <a:rPr lang="en-US" dirty="0">
                <a:latin typeface="Candara" panose="020E0502030303020204" pitchFamily="34" charset="0"/>
              </a:rPr>
              <a:t>Explanation of </a:t>
            </a:r>
            <a:r>
              <a:rPr lang="en-US" dirty="0" smtClean="0">
                <a:latin typeface="Candara" panose="020E0502030303020204" pitchFamily="34" charset="0"/>
              </a:rPr>
              <a:t>depression: </a:t>
            </a:r>
          </a:p>
          <a:p>
            <a:pPr lvl="1">
              <a:buFont typeface="Arial" panose="020B0604020202020204" pitchFamily="34" charset="0"/>
              <a:buChar char="•"/>
            </a:pPr>
            <a:r>
              <a:rPr lang="en-US" dirty="0">
                <a:latin typeface="Candara" panose="020E0502030303020204" pitchFamily="34" charset="0"/>
              </a:rPr>
              <a:t>T</a:t>
            </a:r>
            <a:r>
              <a:rPr lang="en-US" dirty="0" smtClean="0">
                <a:latin typeface="Candara" panose="020E0502030303020204" pitchFamily="34" charset="0"/>
              </a:rPr>
              <a:t>he cognitive approach</a:t>
            </a:r>
            <a:endParaRPr lang="en-GB" dirty="0">
              <a:latin typeface="Candara" panose="020E0502030303020204" pitchFamily="34" charset="0"/>
            </a:endParaRPr>
          </a:p>
          <a:p>
            <a:r>
              <a:rPr lang="en-US" dirty="0">
                <a:solidFill>
                  <a:srgbClr val="FF0000"/>
                </a:solidFill>
                <a:latin typeface="Candara" panose="020E0502030303020204" pitchFamily="34" charset="0"/>
              </a:rPr>
              <a:t>C</a:t>
            </a:r>
            <a:r>
              <a:rPr lang="en-US" dirty="0" smtClean="0">
                <a:solidFill>
                  <a:srgbClr val="FF0000"/>
                </a:solidFill>
                <a:latin typeface="Candara" panose="020E0502030303020204" pitchFamily="34" charset="0"/>
              </a:rPr>
              <a:t>ognitive therapies</a:t>
            </a:r>
            <a:r>
              <a:rPr lang="en-US" dirty="0">
                <a:solidFill>
                  <a:srgbClr val="FF0000"/>
                </a:solidFill>
                <a:latin typeface="Candara" panose="020E0502030303020204" pitchFamily="34" charset="0"/>
              </a:rPr>
              <a:t>:	</a:t>
            </a:r>
            <a:endParaRPr lang="en-GB" dirty="0">
              <a:solidFill>
                <a:srgbClr val="FF0000"/>
              </a:solidFill>
              <a:latin typeface="Candara" panose="020E0502030303020204" pitchFamily="34" charset="0"/>
            </a:endParaRPr>
          </a:p>
          <a:p>
            <a:pPr lvl="1">
              <a:buFont typeface="Arial" panose="020B0604020202020204" pitchFamily="34" charset="0"/>
              <a:buChar char="•"/>
            </a:pPr>
            <a:r>
              <a:rPr lang="en-GB" dirty="0" smtClean="0">
                <a:solidFill>
                  <a:srgbClr val="FF0000"/>
                </a:solidFill>
              </a:rPr>
              <a:t>Becks cognitive therapy</a:t>
            </a:r>
          </a:p>
          <a:p>
            <a:pPr lvl="1">
              <a:buFont typeface="Arial" panose="020B0604020202020204" pitchFamily="34" charset="0"/>
              <a:buChar char="•"/>
            </a:pPr>
            <a:r>
              <a:rPr lang="en-GB" dirty="0" smtClean="0">
                <a:solidFill>
                  <a:srgbClr val="FF0000"/>
                </a:solidFill>
              </a:rPr>
              <a:t>Rational-emotive therapy</a:t>
            </a:r>
            <a:endParaRPr lang="en-GB" dirty="0">
              <a:solidFill>
                <a:srgbClr val="FF0000"/>
              </a:solidFill>
            </a:endParaRPr>
          </a:p>
        </p:txBody>
      </p:sp>
    </p:spTree>
    <p:extLst>
      <p:ext uri="{BB962C8B-B14F-4D97-AF65-F5344CB8AC3E}">
        <p14:creationId xmlns:p14="http://schemas.microsoft.com/office/powerpoint/2010/main" val="121321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dirty="0" smtClean="0">
                <a:latin typeface="Candara" panose="020E0502030303020204" pitchFamily="34" charset="0"/>
              </a:rPr>
              <a:t>Treating Depression</a:t>
            </a:r>
            <a:endParaRPr lang="en-GB" dirty="0" smtClean="0">
              <a:latin typeface="Candara" panose="020E0502030303020204" pitchFamily="34" charset="0"/>
            </a:endParaRPr>
          </a:p>
        </p:txBody>
      </p:sp>
      <p:sp>
        <p:nvSpPr>
          <p:cNvPr id="2051" name="Rectangle 3"/>
          <p:cNvSpPr>
            <a:spLocks noGrp="1" noChangeArrowheads="1"/>
          </p:cNvSpPr>
          <p:nvPr>
            <p:ph type="subTitle" idx="1"/>
          </p:nvPr>
        </p:nvSpPr>
        <p:spPr/>
        <p:txBody>
          <a:bodyPr/>
          <a:lstStyle/>
          <a:p>
            <a:pPr eaLnBrk="1" hangingPunct="1">
              <a:defRPr/>
            </a:pPr>
            <a:endParaRPr lang="en-GB" dirty="0" smtClean="0"/>
          </a:p>
          <a:p>
            <a:pPr eaLnBrk="1" hangingPunct="1">
              <a:defRPr/>
            </a:pPr>
            <a:r>
              <a:rPr lang="en-GB" u="sng" dirty="0" smtClean="0">
                <a:latin typeface="Candara" panose="020E0502030303020204" pitchFamily="34" charset="0"/>
              </a:rPr>
              <a:t>Cognitive-Behavioural Therapies</a:t>
            </a:r>
          </a:p>
          <a:p>
            <a:pPr eaLnBrk="1" hangingPunct="1">
              <a:defRPr/>
            </a:pPr>
            <a:r>
              <a:rPr lang="en-GB" u="sng" dirty="0" smtClean="0">
                <a:latin typeface="Candara" panose="020E0502030303020204" pitchFamily="34" charset="0"/>
                <a:hlinkClick r:id="rId2"/>
              </a:rPr>
              <a:t>Video clip</a:t>
            </a:r>
            <a:endParaRPr lang="en-GB" u="sng" dirty="0" smtClean="0">
              <a:latin typeface="Candara" panose="020E0502030303020204" pitchFamily="34" charset="0"/>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64288" y="332656"/>
            <a:ext cx="1728192" cy="298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56934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GB" dirty="0" smtClean="0">
                <a:latin typeface="Candara" panose="020E0502030303020204" pitchFamily="34" charset="0"/>
              </a:rPr>
              <a:t>Cognitive Behavioural Therapies</a:t>
            </a:r>
          </a:p>
        </p:txBody>
      </p:sp>
      <p:sp>
        <p:nvSpPr>
          <p:cNvPr id="7171" name="Rectangle 3"/>
          <p:cNvSpPr>
            <a:spLocks noGrp="1" noChangeArrowheads="1"/>
          </p:cNvSpPr>
          <p:nvPr>
            <p:ph type="body" idx="1"/>
          </p:nvPr>
        </p:nvSpPr>
        <p:spPr/>
        <p:txBody>
          <a:bodyPr/>
          <a:lstStyle/>
          <a:p>
            <a:pPr marL="609600" indent="-609600" eaLnBrk="1" hangingPunct="1">
              <a:defRPr/>
            </a:pPr>
            <a:r>
              <a:rPr lang="en-GB" dirty="0" smtClean="0">
                <a:latin typeface="Candara" panose="020E0502030303020204" pitchFamily="34" charset="0"/>
              </a:rPr>
              <a:t>Examples:</a:t>
            </a:r>
          </a:p>
          <a:p>
            <a:pPr marL="1371600" lvl="2" indent="-457200" eaLnBrk="1" hangingPunct="1">
              <a:buClr>
                <a:schemeClr val="folHlink"/>
              </a:buClr>
              <a:buSzPct val="105000"/>
              <a:buFont typeface="Wingdings" pitchFamily="2" charset="2"/>
              <a:buAutoNum type="arabicPeriod"/>
              <a:defRPr/>
            </a:pPr>
            <a:r>
              <a:rPr lang="en-GB" sz="2800" dirty="0" smtClean="0">
                <a:latin typeface="Candara" panose="020E0502030303020204" pitchFamily="34" charset="0"/>
              </a:rPr>
              <a:t>Rational Emotive Therapy (R.E.T. or R.E.B.T.)</a:t>
            </a:r>
          </a:p>
          <a:p>
            <a:pPr marL="1371600" lvl="2" indent="-457200" eaLnBrk="1" hangingPunct="1">
              <a:buClr>
                <a:schemeClr val="folHlink"/>
              </a:buClr>
              <a:buSzPct val="105000"/>
              <a:buFont typeface="Wingdings" pitchFamily="2" charset="2"/>
              <a:buNone/>
              <a:defRPr/>
            </a:pPr>
            <a:r>
              <a:rPr lang="en-GB" sz="2800" dirty="0" smtClean="0">
                <a:solidFill>
                  <a:schemeClr val="folHlink"/>
                </a:solidFill>
                <a:latin typeface="Candara" panose="020E0502030303020204" pitchFamily="34" charset="0"/>
              </a:rPr>
              <a:t>2.</a:t>
            </a:r>
            <a:r>
              <a:rPr lang="en-GB" sz="2800" dirty="0" smtClean="0">
                <a:latin typeface="Candara" panose="020E0502030303020204" pitchFamily="34" charset="0"/>
              </a:rPr>
              <a:t> Beck’s Cognitive Therapy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88" y="3598370"/>
            <a:ext cx="1981200" cy="2305050"/>
          </a:xfrm>
          <a:prstGeom prst="rect">
            <a:avLst/>
          </a:prstGeom>
        </p:spPr>
      </p:pic>
    </p:spTree>
    <p:extLst>
      <p:ext uri="{BB962C8B-B14F-4D97-AF65-F5344CB8AC3E}">
        <p14:creationId xmlns:p14="http://schemas.microsoft.com/office/powerpoint/2010/main" val="251033281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GB" sz="4000" dirty="0" smtClean="0"/>
              <a:t>1. Rational Emotive Therapy</a:t>
            </a:r>
            <a:br>
              <a:rPr lang="en-GB" sz="4000" dirty="0" smtClean="0"/>
            </a:br>
            <a:r>
              <a:rPr lang="en-GB" sz="4000" dirty="0" smtClean="0"/>
              <a:t>(Ellis 1962, 1973</a:t>
            </a:r>
            <a:r>
              <a:rPr lang="en-GB" sz="4000" dirty="0" smtClean="0">
                <a:solidFill>
                  <a:schemeClr val="folHlink"/>
                </a:solidFill>
              </a:rPr>
              <a:t>)</a:t>
            </a:r>
          </a:p>
        </p:txBody>
      </p:sp>
      <p:sp>
        <p:nvSpPr>
          <p:cNvPr id="8195" name="Rectangle 3"/>
          <p:cNvSpPr>
            <a:spLocks noGrp="1" noChangeArrowheads="1"/>
          </p:cNvSpPr>
          <p:nvPr>
            <p:ph type="body" idx="1"/>
          </p:nvPr>
        </p:nvSpPr>
        <p:spPr/>
        <p:txBody>
          <a:bodyPr/>
          <a:lstStyle/>
          <a:p>
            <a:pPr eaLnBrk="1" hangingPunct="1">
              <a:lnSpc>
                <a:spcPct val="90000"/>
              </a:lnSpc>
              <a:buFont typeface="Wingdings" pitchFamily="2" charset="2"/>
              <a:buNone/>
              <a:defRPr/>
            </a:pPr>
            <a:endParaRPr lang="en-GB" dirty="0" smtClean="0"/>
          </a:p>
          <a:p>
            <a:pPr lvl="1" eaLnBrk="1" hangingPunct="1">
              <a:lnSpc>
                <a:spcPct val="90000"/>
              </a:lnSpc>
              <a:defRPr/>
            </a:pPr>
            <a:r>
              <a:rPr lang="en-GB" dirty="0" smtClean="0"/>
              <a:t>Used for treating anxiety disorders </a:t>
            </a:r>
            <a:r>
              <a:rPr lang="en-GB" dirty="0" smtClean="0"/>
              <a:t>&amp; </a:t>
            </a:r>
            <a:r>
              <a:rPr lang="en-GB" dirty="0" smtClean="0"/>
              <a:t>depression</a:t>
            </a:r>
            <a:endParaRPr lang="en-GB" u="sng" dirty="0" smtClean="0"/>
          </a:p>
          <a:p>
            <a:pPr lvl="1" eaLnBrk="1" hangingPunct="1">
              <a:lnSpc>
                <a:spcPct val="90000"/>
              </a:lnSpc>
              <a:defRPr/>
            </a:pPr>
            <a:r>
              <a:rPr lang="en-GB" dirty="0" smtClean="0"/>
              <a:t>Based on idea that negative thinking can lead to neuroses, therefore if we change this negative thinking, the behaviour also changes</a:t>
            </a:r>
          </a:p>
          <a:p>
            <a:pPr lvl="1" eaLnBrk="1" hangingPunct="1">
              <a:lnSpc>
                <a:spcPct val="90000"/>
              </a:lnSpc>
              <a:defRPr/>
            </a:pPr>
            <a:r>
              <a:rPr lang="en-GB" dirty="0" smtClean="0"/>
              <a:t>Client learns to identify negative thoughts &amp; replace them with more positive or rational ones</a:t>
            </a:r>
          </a:p>
        </p:txBody>
      </p:sp>
    </p:spTree>
    <p:extLst>
      <p:ext uri="{BB962C8B-B14F-4D97-AF65-F5344CB8AC3E}">
        <p14:creationId xmlns:p14="http://schemas.microsoft.com/office/powerpoint/2010/main" val="12403554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819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defRPr/>
            </a:pPr>
            <a:r>
              <a:rPr lang="en-GB" sz="4000" dirty="0" smtClean="0">
                <a:latin typeface="Candara" panose="020E0502030303020204" pitchFamily="34" charset="0"/>
              </a:rPr>
              <a:t>1. Rational Emotive Therapy</a:t>
            </a:r>
            <a:br>
              <a:rPr lang="en-GB" sz="4000" dirty="0" smtClean="0">
                <a:latin typeface="Candara" panose="020E0502030303020204" pitchFamily="34" charset="0"/>
              </a:rPr>
            </a:br>
            <a:r>
              <a:rPr lang="en-GB" sz="4000" dirty="0" smtClean="0">
                <a:latin typeface="Candara" panose="020E0502030303020204" pitchFamily="34" charset="0"/>
              </a:rPr>
              <a:t>(Ellis 1962, 1973)</a:t>
            </a:r>
          </a:p>
        </p:txBody>
      </p:sp>
      <p:sp>
        <p:nvSpPr>
          <p:cNvPr id="13315" name="Rectangle 3"/>
          <p:cNvSpPr>
            <a:spLocks noGrp="1" noChangeArrowheads="1"/>
          </p:cNvSpPr>
          <p:nvPr>
            <p:ph type="body" idx="1"/>
          </p:nvPr>
        </p:nvSpPr>
        <p:spPr>
          <a:xfrm>
            <a:off x="468313" y="1989138"/>
            <a:ext cx="8229600" cy="4535487"/>
          </a:xfrm>
        </p:spPr>
        <p:txBody>
          <a:bodyPr/>
          <a:lstStyle/>
          <a:p>
            <a:pPr eaLnBrk="1" hangingPunct="1">
              <a:lnSpc>
                <a:spcPct val="90000"/>
              </a:lnSpc>
              <a:buFont typeface="Wingdings" pitchFamily="2" charset="2"/>
              <a:buNone/>
              <a:defRPr/>
            </a:pPr>
            <a:r>
              <a:rPr lang="en-GB" sz="2800" u="sng" dirty="0" smtClean="0">
                <a:latin typeface="Candara" panose="020E0502030303020204" pitchFamily="34" charset="0"/>
              </a:rPr>
              <a:t>How it Works</a:t>
            </a:r>
            <a:r>
              <a:rPr lang="en-GB" sz="2800" dirty="0" smtClean="0">
                <a:latin typeface="Candara" panose="020E0502030303020204" pitchFamily="34" charset="0"/>
              </a:rPr>
              <a:t>:</a:t>
            </a:r>
          </a:p>
          <a:p>
            <a:pPr lvl="1" eaLnBrk="1" hangingPunct="1">
              <a:lnSpc>
                <a:spcPct val="90000"/>
              </a:lnSpc>
              <a:defRPr/>
            </a:pPr>
            <a:r>
              <a:rPr lang="en-GB" sz="2400" dirty="0" smtClean="0">
                <a:latin typeface="Candara" panose="020E0502030303020204" pitchFamily="34" charset="0"/>
              </a:rPr>
              <a:t>Based on the ABC model</a:t>
            </a:r>
          </a:p>
          <a:p>
            <a:pPr lvl="2" eaLnBrk="1" hangingPunct="1">
              <a:lnSpc>
                <a:spcPct val="90000"/>
              </a:lnSpc>
              <a:defRPr/>
            </a:pPr>
            <a:r>
              <a:rPr lang="en-GB" dirty="0" smtClean="0">
                <a:latin typeface="Candara" panose="020E0502030303020204" pitchFamily="34" charset="0"/>
              </a:rPr>
              <a:t>A = </a:t>
            </a:r>
            <a:r>
              <a:rPr lang="en-GB" dirty="0" smtClean="0">
                <a:solidFill>
                  <a:schemeClr val="hlink"/>
                </a:solidFill>
                <a:latin typeface="Candara" panose="020E0502030303020204" pitchFamily="34" charset="0"/>
              </a:rPr>
              <a:t>Activating events</a:t>
            </a:r>
            <a:r>
              <a:rPr lang="en-GB" dirty="0" smtClean="0">
                <a:latin typeface="Candara" panose="020E0502030303020204" pitchFamily="34" charset="0"/>
              </a:rPr>
              <a:t> (things that happen in a  person’s life)</a:t>
            </a:r>
          </a:p>
          <a:p>
            <a:pPr lvl="2" eaLnBrk="1" hangingPunct="1">
              <a:lnSpc>
                <a:spcPct val="90000"/>
              </a:lnSpc>
              <a:defRPr/>
            </a:pPr>
            <a:r>
              <a:rPr lang="en-GB" dirty="0" smtClean="0">
                <a:latin typeface="Candara" panose="020E0502030303020204" pitchFamily="34" charset="0"/>
              </a:rPr>
              <a:t>B = </a:t>
            </a:r>
            <a:r>
              <a:rPr lang="en-GB" dirty="0" smtClean="0">
                <a:solidFill>
                  <a:schemeClr val="hlink"/>
                </a:solidFill>
                <a:latin typeface="Candara" panose="020E0502030303020204" pitchFamily="34" charset="0"/>
              </a:rPr>
              <a:t>Beliefs</a:t>
            </a:r>
            <a:r>
              <a:rPr lang="en-GB" dirty="0" smtClean="0">
                <a:latin typeface="Candara" panose="020E0502030303020204" pitchFamily="34" charset="0"/>
              </a:rPr>
              <a:t> (that explain the event, either rational or irrational/self-defeating)</a:t>
            </a:r>
          </a:p>
          <a:p>
            <a:pPr lvl="2" eaLnBrk="1" hangingPunct="1">
              <a:lnSpc>
                <a:spcPct val="90000"/>
              </a:lnSpc>
              <a:defRPr/>
            </a:pPr>
            <a:r>
              <a:rPr lang="en-GB" dirty="0" smtClean="0">
                <a:latin typeface="Candara" panose="020E0502030303020204" pitchFamily="34" charset="0"/>
              </a:rPr>
              <a:t>C = </a:t>
            </a:r>
            <a:r>
              <a:rPr lang="en-GB" dirty="0" smtClean="0">
                <a:solidFill>
                  <a:schemeClr val="hlink"/>
                </a:solidFill>
                <a:latin typeface="Candara" panose="020E0502030303020204" pitchFamily="34" charset="0"/>
              </a:rPr>
              <a:t>Consequences </a:t>
            </a:r>
            <a:r>
              <a:rPr lang="en-GB" dirty="0" smtClean="0">
                <a:latin typeface="Candara" panose="020E0502030303020204" pitchFamily="34" charset="0"/>
              </a:rPr>
              <a:t>(are either productive or unproductive depending on beliefs)</a:t>
            </a:r>
          </a:p>
          <a:p>
            <a:pPr eaLnBrk="1" hangingPunct="1">
              <a:lnSpc>
                <a:spcPct val="90000"/>
              </a:lnSpc>
              <a:defRPr/>
            </a:pPr>
            <a:r>
              <a:rPr lang="en-GB" sz="2800" u="sng" dirty="0" smtClean="0">
                <a:latin typeface="Candara" panose="020E0502030303020204" pitchFamily="34" charset="0"/>
              </a:rPr>
              <a:t>During therapy</a:t>
            </a:r>
            <a:r>
              <a:rPr lang="en-GB" sz="2800" dirty="0" smtClean="0">
                <a:latin typeface="Candara" panose="020E0502030303020204" pitchFamily="34" charset="0"/>
              </a:rPr>
              <a:t>:</a:t>
            </a:r>
          </a:p>
          <a:p>
            <a:pPr lvl="1" eaLnBrk="1" hangingPunct="1">
              <a:lnSpc>
                <a:spcPct val="90000"/>
              </a:lnSpc>
              <a:defRPr/>
            </a:pPr>
            <a:r>
              <a:rPr lang="en-GB" sz="2400" dirty="0" smtClean="0">
                <a:latin typeface="Candara" panose="020E0502030303020204" pitchFamily="34" charset="0"/>
              </a:rPr>
              <a:t>Client is encouraged to consider </a:t>
            </a:r>
            <a:r>
              <a:rPr lang="en-GB" sz="2400" i="1" dirty="0" smtClean="0">
                <a:solidFill>
                  <a:schemeClr val="hlink"/>
                </a:solidFill>
                <a:latin typeface="Candara" panose="020E0502030303020204" pitchFamily="34" charset="0"/>
              </a:rPr>
              <a:t>rational</a:t>
            </a:r>
            <a:r>
              <a:rPr lang="en-GB" sz="2400" dirty="0" smtClean="0">
                <a:solidFill>
                  <a:schemeClr val="hlink"/>
                </a:solidFill>
                <a:latin typeface="Candara" panose="020E0502030303020204" pitchFamily="34" charset="0"/>
              </a:rPr>
              <a:t> beliefs</a:t>
            </a:r>
            <a:r>
              <a:rPr lang="en-GB" sz="2400" dirty="0" smtClean="0">
                <a:latin typeface="Candara" panose="020E0502030303020204" pitchFamily="34" charset="0"/>
              </a:rPr>
              <a:t> which should lead to </a:t>
            </a:r>
            <a:r>
              <a:rPr lang="en-GB" sz="2400" i="1" dirty="0" smtClean="0">
                <a:solidFill>
                  <a:schemeClr val="hlink"/>
                </a:solidFill>
                <a:latin typeface="Candara" panose="020E0502030303020204" pitchFamily="34" charset="0"/>
              </a:rPr>
              <a:t>productive</a:t>
            </a:r>
            <a:r>
              <a:rPr lang="en-GB" sz="2400" dirty="0" smtClean="0">
                <a:solidFill>
                  <a:schemeClr val="hlink"/>
                </a:solidFill>
                <a:latin typeface="Candara" panose="020E0502030303020204" pitchFamily="34" charset="0"/>
              </a:rPr>
              <a:t> consequences</a:t>
            </a:r>
          </a:p>
          <a:p>
            <a:pPr eaLnBrk="1" hangingPunct="1">
              <a:lnSpc>
                <a:spcPct val="90000"/>
              </a:lnSpc>
              <a:defRPr/>
            </a:pPr>
            <a:endParaRPr lang="en-GB" sz="2800" dirty="0" smtClean="0">
              <a:solidFill>
                <a:schemeClr val="hlink"/>
              </a:solidFill>
            </a:endParaRPr>
          </a:p>
          <a:p>
            <a:pPr eaLnBrk="1" hangingPunct="1">
              <a:lnSpc>
                <a:spcPct val="90000"/>
              </a:lnSpc>
              <a:defRPr/>
            </a:pPr>
            <a:endParaRPr lang="en-GB" sz="2800" dirty="0" smtClean="0">
              <a:solidFill>
                <a:schemeClr val="hlink"/>
              </a:solidFill>
            </a:endParaRPr>
          </a:p>
        </p:txBody>
      </p:sp>
    </p:spTree>
    <p:extLst>
      <p:ext uri="{BB962C8B-B14F-4D97-AF65-F5344CB8AC3E}">
        <p14:creationId xmlns:p14="http://schemas.microsoft.com/office/powerpoint/2010/main" val="72382539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331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ndara" panose="020E0502030303020204" pitchFamily="34" charset="0"/>
              </a:rPr>
              <a:t>S</a:t>
            </a:r>
            <a:r>
              <a:rPr lang="en-GB" dirty="0" smtClean="0">
                <a:latin typeface="Candara" panose="020E0502030303020204" pitchFamily="34" charset="0"/>
              </a:rPr>
              <a:t>pecification</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lnSpcReduction="10000"/>
          </a:bodyPr>
          <a:lstStyle/>
          <a:p>
            <a:r>
              <a:rPr lang="en-US" dirty="0">
                <a:solidFill>
                  <a:srgbClr val="FF0000"/>
                </a:solidFill>
                <a:latin typeface="Candara" panose="020E0502030303020204" pitchFamily="34" charset="0"/>
              </a:rPr>
              <a:t>Characteristics of </a:t>
            </a:r>
            <a:r>
              <a:rPr lang="en-US" dirty="0" smtClean="0">
                <a:solidFill>
                  <a:srgbClr val="FF0000"/>
                </a:solidFill>
                <a:latin typeface="Candara" panose="020E0502030303020204" pitchFamily="34" charset="0"/>
              </a:rPr>
              <a:t>depression</a:t>
            </a:r>
          </a:p>
          <a:p>
            <a:pPr lvl="1">
              <a:buFont typeface="Arial" panose="020B0604020202020204" pitchFamily="34" charset="0"/>
              <a:buChar char="•"/>
            </a:pPr>
            <a:r>
              <a:rPr lang="en-US" dirty="0" err="1" smtClean="0">
                <a:solidFill>
                  <a:srgbClr val="FF0000"/>
                </a:solidFill>
                <a:latin typeface="Candara" panose="020E0502030303020204" pitchFamily="34" charset="0"/>
              </a:rPr>
              <a:t>Behavioural</a:t>
            </a:r>
            <a:endParaRPr lang="en-US" dirty="0" smtClean="0">
              <a:solidFill>
                <a:srgbClr val="FF0000"/>
              </a:solidFill>
              <a:latin typeface="Candara" panose="020E0502030303020204" pitchFamily="34" charset="0"/>
            </a:endParaRPr>
          </a:p>
          <a:p>
            <a:pPr lvl="1">
              <a:buFont typeface="Arial" panose="020B0604020202020204" pitchFamily="34" charset="0"/>
              <a:buChar char="•"/>
            </a:pPr>
            <a:r>
              <a:rPr lang="en-US" dirty="0" smtClean="0">
                <a:solidFill>
                  <a:srgbClr val="FF0000"/>
                </a:solidFill>
                <a:latin typeface="Candara" panose="020E0502030303020204" pitchFamily="34" charset="0"/>
              </a:rPr>
              <a:t>Cognitive</a:t>
            </a:r>
          </a:p>
          <a:p>
            <a:pPr lvl="1">
              <a:buFont typeface="Arial" panose="020B0604020202020204" pitchFamily="34" charset="0"/>
              <a:buChar char="•"/>
            </a:pPr>
            <a:r>
              <a:rPr lang="en-US" dirty="0" smtClean="0">
                <a:solidFill>
                  <a:srgbClr val="FF0000"/>
                </a:solidFill>
                <a:latin typeface="Candara" panose="020E0502030303020204" pitchFamily="34" charset="0"/>
              </a:rPr>
              <a:t>Emotional</a:t>
            </a:r>
            <a:endParaRPr lang="en-GB" dirty="0">
              <a:solidFill>
                <a:srgbClr val="FF0000"/>
              </a:solidFill>
              <a:latin typeface="Candara" panose="020E0502030303020204" pitchFamily="34" charset="0"/>
            </a:endParaRPr>
          </a:p>
          <a:p>
            <a:r>
              <a:rPr lang="en-US" dirty="0">
                <a:latin typeface="Candara" panose="020E0502030303020204" pitchFamily="34" charset="0"/>
              </a:rPr>
              <a:t>Explanation of </a:t>
            </a:r>
            <a:r>
              <a:rPr lang="en-US" dirty="0" smtClean="0">
                <a:latin typeface="Candara" panose="020E0502030303020204" pitchFamily="34" charset="0"/>
              </a:rPr>
              <a:t>depression: </a:t>
            </a:r>
          </a:p>
          <a:p>
            <a:pPr lvl="1">
              <a:buFont typeface="Arial" panose="020B0604020202020204" pitchFamily="34" charset="0"/>
              <a:buChar char="•"/>
            </a:pPr>
            <a:r>
              <a:rPr lang="en-US" dirty="0">
                <a:latin typeface="Candara" panose="020E0502030303020204" pitchFamily="34" charset="0"/>
              </a:rPr>
              <a:t>T</a:t>
            </a:r>
            <a:r>
              <a:rPr lang="en-US" dirty="0" smtClean="0">
                <a:latin typeface="Candara" panose="020E0502030303020204" pitchFamily="34" charset="0"/>
              </a:rPr>
              <a:t>he cognitive approach</a:t>
            </a:r>
            <a:endParaRPr lang="en-GB" dirty="0">
              <a:latin typeface="Candara" panose="020E0502030303020204" pitchFamily="34" charset="0"/>
            </a:endParaRPr>
          </a:p>
          <a:p>
            <a:r>
              <a:rPr lang="en-US" dirty="0">
                <a:latin typeface="Candara" panose="020E0502030303020204" pitchFamily="34" charset="0"/>
              </a:rPr>
              <a:t>C</a:t>
            </a:r>
            <a:r>
              <a:rPr lang="en-US" dirty="0" smtClean="0">
                <a:latin typeface="Candara" panose="020E0502030303020204" pitchFamily="34" charset="0"/>
              </a:rPr>
              <a:t>ognitive therapies</a:t>
            </a:r>
            <a:r>
              <a:rPr lang="en-US" dirty="0">
                <a:latin typeface="Candara" panose="020E0502030303020204" pitchFamily="34" charset="0"/>
              </a:rPr>
              <a:t>:	</a:t>
            </a:r>
            <a:endParaRPr lang="en-GB" dirty="0">
              <a:latin typeface="Candara" panose="020E0502030303020204" pitchFamily="34" charset="0"/>
            </a:endParaRPr>
          </a:p>
          <a:p>
            <a:pPr lvl="1">
              <a:buFont typeface="Arial" panose="020B0604020202020204" pitchFamily="34" charset="0"/>
              <a:buChar char="•"/>
            </a:pPr>
            <a:r>
              <a:rPr lang="en-GB" dirty="0" smtClean="0"/>
              <a:t>Becks cognitive therapy</a:t>
            </a:r>
          </a:p>
          <a:p>
            <a:pPr lvl="1">
              <a:buFont typeface="Arial" panose="020B0604020202020204" pitchFamily="34" charset="0"/>
              <a:buChar char="•"/>
            </a:pPr>
            <a:r>
              <a:rPr lang="en-GB" dirty="0" smtClean="0"/>
              <a:t>Rational-emotive therapy</a:t>
            </a:r>
            <a:endParaRPr lang="en-GB" dirty="0"/>
          </a:p>
        </p:txBody>
      </p:sp>
    </p:spTree>
    <p:extLst>
      <p:ext uri="{BB962C8B-B14F-4D97-AF65-F5344CB8AC3E}">
        <p14:creationId xmlns:p14="http://schemas.microsoft.com/office/powerpoint/2010/main" val="3705560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4213" y="404813"/>
            <a:ext cx="8229600" cy="1371600"/>
          </a:xfrm>
        </p:spPr>
        <p:txBody>
          <a:bodyPr/>
          <a:lstStyle/>
          <a:p>
            <a:pPr eaLnBrk="1" hangingPunct="1">
              <a:defRPr/>
            </a:pPr>
            <a:r>
              <a:rPr lang="en-GB" sz="4000" smtClean="0"/>
              <a:t>Rational Emotive Therapy</a:t>
            </a:r>
            <a:br>
              <a:rPr lang="en-GB" sz="4000" smtClean="0"/>
            </a:br>
            <a:r>
              <a:rPr lang="en-GB" sz="4000" i="1" smtClean="0"/>
              <a:t>Example</a:t>
            </a:r>
          </a:p>
        </p:txBody>
      </p:sp>
      <p:graphicFrame>
        <p:nvGraphicFramePr>
          <p:cNvPr id="10285" name="Group 45"/>
          <p:cNvGraphicFramePr>
            <a:graphicFrameLocks noGrp="1"/>
          </p:cNvGraphicFramePr>
          <p:nvPr>
            <p:ph sz="half" idx="2"/>
          </p:nvPr>
        </p:nvGraphicFramePr>
        <p:xfrm>
          <a:off x="611188" y="1916113"/>
          <a:ext cx="7993062" cy="4456158"/>
        </p:xfrm>
        <a:graphic>
          <a:graphicData uri="http://schemas.openxmlformats.org/drawingml/2006/table">
            <a:tbl>
              <a:tblPr/>
              <a:tblGrid>
                <a:gridCol w="2663825"/>
                <a:gridCol w="2665412"/>
                <a:gridCol w="2663825"/>
              </a:tblGrid>
              <a:tr h="14569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A</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ctivating event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1" u="none" strike="noStrike" cap="none" normalizeH="0" baseline="0" smtClean="0">
                          <a:ln>
                            <a:noFill/>
                          </a:ln>
                          <a:solidFill>
                            <a:schemeClr val="folHlink"/>
                          </a:solidFill>
                          <a:effectLst>
                            <a:outerShdw blurRad="38100" dist="38100" dir="2700000" algn="tl">
                              <a:srgbClr val="000000"/>
                            </a:outerShdw>
                          </a:effectLst>
                          <a:latin typeface="Baskerville Old Face" pitchFamily="18" charset="0"/>
                        </a:rPr>
                        <a:t>Linda gets a low mark in her first Psychology  Test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14569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B</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eliefs (about 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Irrational beliefs: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422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C</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onsequences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Productive: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Unproductive:</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38190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404813"/>
            <a:ext cx="8229600" cy="1371600"/>
          </a:xfrm>
        </p:spPr>
        <p:txBody>
          <a:bodyPr/>
          <a:lstStyle/>
          <a:p>
            <a:pPr eaLnBrk="1" hangingPunct="1">
              <a:defRPr/>
            </a:pPr>
            <a:r>
              <a:rPr lang="en-GB" sz="4000" smtClean="0"/>
              <a:t>Rational Emotive Therapy</a:t>
            </a:r>
            <a:br>
              <a:rPr lang="en-GB" sz="4000" smtClean="0"/>
            </a:br>
            <a:r>
              <a:rPr lang="en-GB" sz="4000" i="1" smtClean="0"/>
              <a:t>Example</a:t>
            </a:r>
          </a:p>
        </p:txBody>
      </p:sp>
      <p:graphicFrame>
        <p:nvGraphicFramePr>
          <p:cNvPr id="12313" name="Group 25"/>
          <p:cNvGraphicFramePr>
            <a:graphicFrameLocks noGrp="1"/>
          </p:cNvGraphicFramePr>
          <p:nvPr>
            <p:ph sz="half" idx="2"/>
          </p:nvPr>
        </p:nvGraphicFramePr>
        <p:xfrm>
          <a:off x="611188" y="1916113"/>
          <a:ext cx="7993062" cy="4456158"/>
        </p:xfrm>
        <a:graphic>
          <a:graphicData uri="http://schemas.openxmlformats.org/drawingml/2006/table">
            <a:tbl>
              <a:tblPr/>
              <a:tblGrid>
                <a:gridCol w="2663825"/>
                <a:gridCol w="2665412"/>
                <a:gridCol w="2663825"/>
              </a:tblGrid>
              <a:tr h="14569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A</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ctivating event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1" u="none" strike="noStrike" cap="none" normalizeH="0" baseline="0" smtClean="0">
                          <a:ln>
                            <a:noFill/>
                          </a:ln>
                          <a:solidFill>
                            <a:schemeClr val="folHlink"/>
                          </a:solidFill>
                          <a:effectLst>
                            <a:outerShdw blurRad="38100" dist="38100" dir="2700000" algn="tl">
                              <a:srgbClr val="000000"/>
                            </a:outerShdw>
                          </a:effectLst>
                          <a:latin typeface="Baskerville Old Face" pitchFamily="18" charset="0"/>
                        </a:rPr>
                        <a:t>Linda gets a low mark in her first Psychology  Test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14569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B</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eliefs (about 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Could have done more revision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Irrational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422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C</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onsequences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Productive: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Unproductive:</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8916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4213" y="404813"/>
            <a:ext cx="8229600" cy="1371600"/>
          </a:xfrm>
        </p:spPr>
        <p:txBody>
          <a:bodyPr/>
          <a:lstStyle/>
          <a:p>
            <a:pPr eaLnBrk="1" hangingPunct="1">
              <a:defRPr/>
            </a:pPr>
            <a:r>
              <a:rPr lang="en-GB" sz="4000" smtClean="0"/>
              <a:t>Rational Emotive Therapy</a:t>
            </a:r>
            <a:br>
              <a:rPr lang="en-GB" sz="4000" smtClean="0"/>
            </a:br>
            <a:r>
              <a:rPr lang="en-GB" sz="4000" i="1" smtClean="0"/>
              <a:t>Example</a:t>
            </a:r>
          </a:p>
        </p:txBody>
      </p:sp>
      <p:graphicFrame>
        <p:nvGraphicFramePr>
          <p:cNvPr id="25603" name="Group 3"/>
          <p:cNvGraphicFramePr>
            <a:graphicFrameLocks noGrp="1"/>
          </p:cNvGraphicFramePr>
          <p:nvPr>
            <p:ph sz="half" idx="2"/>
          </p:nvPr>
        </p:nvGraphicFramePr>
        <p:xfrm>
          <a:off x="611188" y="1916113"/>
          <a:ext cx="7993062" cy="4541838"/>
        </p:xfrm>
        <a:graphic>
          <a:graphicData uri="http://schemas.openxmlformats.org/drawingml/2006/table">
            <a:tbl>
              <a:tblPr/>
              <a:tblGrid>
                <a:gridCol w="2663825"/>
                <a:gridCol w="2665412"/>
                <a:gridCol w="2663825"/>
              </a:tblGrid>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A</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ctivating event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1" u="none" strike="noStrike" cap="none" normalizeH="0" baseline="0" smtClean="0">
                          <a:ln>
                            <a:noFill/>
                          </a:ln>
                          <a:solidFill>
                            <a:schemeClr val="folHlink"/>
                          </a:solidFill>
                          <a:effectLst>
                            <a:outerShdw blurRad="38100" dist="38100" dir="2700000" algn="tl">
                              <a:srgbClr val="000000"/>
                            </a:outerShdw>
                          </a:effectLst>
                          <a:latin typeface="Baskerville Old Face" pitchFamily="18" charset="0"/>
                        </a:rPr>
                        <a:t>Linda gets a low mark in her first Psychology  Test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B</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eliefs (about 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Could have done more revision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Irrational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77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C</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onsequences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Productive: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Allow more time to revise for next timed essay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Unproductive: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80574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4213" y="404813"/>
            <a:ext cx="8229600" cy="1371600"/>
          </a:xfrm>
        </p:spPr>
        <p:txBody>
          <a:bodyPr/>
          <a:lstStyle/>
          <a:p>
            <a:pPr eaLnBrk="1" hangingPunct="1">
              <a:defRPr/>
            </a:pPr>
            <a:r>
              <a:rPr lang="en-GB" sz="4000" smtClean="0"/>
              <a:t>Rational Emotive Therapy</a:t>
            </a:r>
            <a:br>
              <a:rPr lang="en-GB" sz="4000" smtClean="0"/>
            </a:br>
            <a:r>
              <a:rPr lang="en-GB" sz="4000" i="1" smtClean="0"/>
              <a:t>Example</a:t>
            </a:r>
          </a:p>
        </p:txBody>
      </p:sp>
      <p:graphicFrame>
        <p:nvGraphicFramePr>
          <p:cNvPr id="26627" name="Group 3"/>
          <p:cNvGraphicFramePr>
            <a:graphicFrameLocks noGrp="1"/>
          </p:cNvGraphicFramePr>
          <p:nvPr>
            <p:ph sz="half" idx="2"/>
          </p:nvPr>
        </p:nvGraphicFramePr>
        <p:xfrm>
          <a:off x="611188" y="1916113"/>
          <a:ext cx="7993062" cy="4541838"/>
        </p:xfrm>
        <a:graphic>
          <a:graphicData uri="http://schemas.openxmlformats.org/drawingml/2006/table">
            <a:tbl>
              <a:tblPr/>
              <a:tblGrid>
                <a:gridCol w="2663825"/>
                <a:gridCol w="2665412"/>
                <a:gridCol w="2663825"/>
              </a:tblGrid>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A</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ctivating event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1" u="none" strike="noStrike" cap="none" normalizeH="0" baseline="0" smtClean="0">
                          <a:ln>
                            <a:noFill/>
                          </a:ln>
                          <a:solidFill>
                            <a:schemeClr val="folHlink"/>
                          </a:solidFill>
                          <a:effectLst>
                            <a:outerShdw blurRad="38100" dist="38100" dir="2700000" algn="tl">
                              <a:srgbClr val="000000"/>
                            </a:outerShdw>
                          </a:effectLst>
                          <a:latin typeface="Baskerville Old Face" pitchFamily="18" charset="0"/>
                        </a:rPr>
                        <a:t>Linda gets a low mark in her first Psychology  Test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B</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eliefs (about 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Could have done more revision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Irrational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 too thick to do A2 Psychology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77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C</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onsequences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Productive: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Allow more time to revise for next timed essay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Unproductive: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755461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684213" y="404813"/>
            <a:ext cx="8229600" cy="1371600"/>
          </a:xfrm>
        </p:spPr>
        <p:txBody>
          <a:bodyPr/>
          <a:lstStyle/>
          <a:p>
            <a:pPr eaLnBrk="1" hangingPunct="1">
              <a:defRPr/>
            </a:pPr>
            <a:r>
              <a:rPr lang="en-GB" sz="4000" smtClean="0"/>
              <a:t>Rational Emotive Therapy</a:t>
            </a:r>
            <a:br>
              <a:rPr lang="en-GB" sz="4000" smtClean="0"/>
            </a:br>
            <a:r>
              <a:rPr lang="en-GB" sz="4000" i="1" smtClean="0"/>
              <a:t>Example</a:t>
            </a:r>
          </a:p>
        </p:txBody>
      </p:sp>
      <p:graphicFrame>
        <p:nvGraphicFramePr>
          <p:cNvPr id="27651" name="Group 1027"/>
          <p:cNvGraphicFramePr>
            <a:graphicFrameLocks noGrp="1"/>
          </p:cNvGraphicFramePr>
          <p:nvPr>
            <p:ph sz="half" idx="2"/>
          </p:nvPr>
        </p:nvGraphicFramePr>
        <p:xfrm>
          <a:off x="611188" y="1916113"/>
          <a:ext cx="7993062" cy="4541838"/>
        </p:xfrm>
        <a:graphic>
          <a:graphicData uri="http://schemas.openxmlformats.org/drawingml/2006/table">
            <a:tbl>
              <a:tblPr/>
              <a:tblGrid>
                <a:gridCol w="2663825"/>
                <a:gridCol w="2665412"/>
                <a:gridCol w="2663825"/>
              </a:tblGrid>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A</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ctivating event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1" u="none" strike="noStrike" cap="none" normalizeH="0" baseline="0" smtClean="0">
                          <a:ln>
                            <a:noFill/>
                          </a:ln>
                          <a:solidFill>
                            <a:schemeClr val="folHlink"/>
                          </a:solidFill>
                          <a:effectLst>
                            <a:outerShdw blurRad="38100" dist="38100" dir="2700000" algn="tl">
                              <a:srgbClr val="000000"/>
                            </a:outerShdw>
                          </a:effectLst>
                          <a:latin typeface="Baskerville Old Face" pitchFamily="18" charset="0"/>
                        </a:rPr>
                        <a:t>Linda gets a low mark in her first Psychology  Test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14570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B</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eliefs (about 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Could have done more revision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Irrational beliefs: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 too thick to do A2 Psychology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774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800" b="0" i="0" u="none" strike="noStrike" cap="none" normalizeH="0" baseline="0" smtClean="0">
                          <a:ln>
                            <a:noFill/>
                          </a:ln>
                          <a:solidFill>
                            <a:schemeClr val="hlink"/>
                          </a:solidFill>
                          <a:effectLst>
                            <a:outerShdw blurRad="38100" dist="38100" dir="2700000" algn="tl">
                              <a:srgbClr val="000000"/>
                            </a:outerShdw>
                          </a:effectLst>
                          <a:latin typeface="Tahoma" pitchFamily="34" charset="0"/>
                        </a:rPr>
                        <a:t>C</a:t>
                      </a:r>
                      <a:r>
                        <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onsequences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Productive: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Allow more time to revise for next timed essay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rPr>
                        <a:t>Unproductive: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GB"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Drop subject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594750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defRPr/>
            </a:pPr>
            <a:r>
              <a:rPr lang="en-GB" sz="4000" dirty="0" smtClean="0">
                <a:latin typeface="Candara" panose="020E0502030303020204" pitchFamily="34" charset="0"/>
              </a:rPr>
              <a:t>2. </a:t>
            </a:r>
            <a:r>
              <a:rPr lang="en-GB" sz="4000" dirty="0" smtClean="0">
                <a:latin typeface="Candara" panose="020E0502030303020204" pitchFamily="34" charset="0"/>
              </a:rPr>
              <a:t>Beck’s Cognitive Behavioural Therapy</a:t>
            </a:r>
          </a:p>
        </p:txBody>
      </p:sp>
      <p:sp>
        <p:nvSpPr>
          <p:cNvPr id="30723" name="Rectangle 3"/>
          <p:cNvSpPr>
            <a:spLocks noGrp="1" noChangeArrowheads="1"/>
          </p:cNvSpPr>
          <p:nvPr>
            <p:ph type="body" idx="1"/>
          </p:nvPr>
        </p:nvSpPr>
        <p:spPr/>
        <p:txBody>
          <a:bodyPr/>
          <a:lstStyle/>
          <a:p>
            <a:pPr eaLnBrk="1" hangingPunct="1">
              <a:defRPr/>
            </a:pPr>
            <a:r>
              <a:rPr lang="en-GB" sz="2800" dirty="0" smtClean="0">
                <a:latin typeface="Candara" panose="020E0502030303020204" pitchFamily="34" charset="0"/>
              </a:rPr>
              <a:t>The aim of therapy is to challenge irrational cognitions and replace them with more rational/realistic ones.</a:t>
            </a:r>
          </a:p>
          <a:p>
            <a:pPr eaLnBrk="1" hangingPunct="1">
              <a:defRPr/>
            </a:pPr>
            <a:r>
              <a:rPr lang="en-GB" sz="2800" dirty="0" smtClean="0">
                <a:latin typeface="Candara" panose="020E0502030303020204" pitchFamily="34" charset="0"/>
              </a:rPr>
              <a:t>The therapist will help identify negative thoughts and challenge them by pointing out positive incidents and focusing on these.</a:t>
            </a:r>
          </a:p>
          <a:p>
            <a:pPr eaLnBrk="1" hangingPunct="1">
              <a:defRPr/>
            </a:pPr>
            <a:r>
              <a:rPr lang="en-GB" sz="2800" dirty="0" smtClean="0">
                <a:latin typeface="Candara" panose="020E0502030303020204" pitchFamily="34" charset="0"/>
              </a:rPr>
              <a:t>They may also help the individual change behaviour by setting small achievable goals.</a:t>
            </a:r>
          </a:p>
        </p:txBody>
      </p:sp>
    </p:spTree>
    <p:extLst>
      <p:ext uri="{BB962C8B-B14F-4D97-AF65-F5344CB8AC3E}">
        <p14:creationId xmlns:p14="http://schemas.microsoft.com/office/powerpoint/2010/main" val="820959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solidFill>
            <a:schemeClr val="accent2"/>
          </a:solidFill>
        </p:spPr>
        <p:txBody>
          <a:bodyPr>
            <a:normAutofit fontScale="90000"/>
          </a:bodyPr>
          <a:lstStyle/>
          <a:p>
            <a:pPr eaLnBrk="1" hangingPunct="1">
              <a:defRPr/>
            </a:pPr>
            <a:r>
              <a:rPr lang="en-GB" sz="4000" dirty="0" smtClean="0">
                <a:latin typeface="Candara" panose="020E0502030303020204" pitchFamily="34" charset="0"/>
              </a:rPr>
              <a:t>Evaluation Cognitive-Behavioural Therapy</a:t>
            </a:r>
          </a:p>
        </p:txBody>
      </p:sp>
      <p:sp>
        <p:nvSpPr>
          <p:cNvPr id="31747" name="Rectangle 3"/>
          <p:cNvSpPr>
            <a:spLocks noGrp="1" noChangeArrowheads="1"/>
          </p:cNvSpPr>
          <p:nvPr>
            <p:ph type="body" idx="1"/>
          </p:nvPr>
        </p:nvSpPr>
        <p:spPr/>
        <p:txBody>
          <a:bodyPr/>
          <a:lstStyle/>
          <a:p>
            <a:pPr eaLnBrk="1" hangingPunct="1">
              <a:defRPr/>
            </a:pPr>
            <a:r>
              <a:rPr lang="en-GB" dirty="0" smtClean="0">
                <a:latin typeface="Candara" panose="020E0502030303020204" pitchFamily="34" charset="0"/>
              </a:rPr>
              <a:t>Identify two strengths and two weaknesses with Cognitive-Behavioural Therapy</a:t>
            </a:r>
          </a:p>
        </p:txBody>
      </p:sp>
    </p:spTree>
    <p:extLst>
      <p:ext uri="{BB962C8B-B14F-4D97-AF65-F5344CB8AC3E}">
        <p14:creationId xmlns:p14="http://schemas.microsoft.com/office/powerpoint/2010/main" val="31116648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normAutofit fontScale="90000"/>
          </a:bodyPr>
          <a:lstStyle/>
          <a:p>
            <a:r>
              <a:rPr lang="en-GB" i="1" dirty="0" smtClean="0"/>
              <a:t>What type of exam questions might be asked on this? </a:t>
            </a:r>
            <a:endParaRPr lang="en-GB" i="1" dirty="0"/>
          </a:p>
        </p:txBody>
      </p:sp>
      <p:sp>
        <p:nvSpPr>
          <p:cNvPr id="3" name="Content Placeholder 2"/>
          <p:cNvSpPr>
            <a:spLocks noGrp="1"/>
          </p:cNvSpPr>
          <p:nvPr>
            <p:ph idx="1"/>
          </p:nvPr>
        </p:nvSpPr>
        <p:spPr/>
        <p:txBody>
          <a:bodyPr/>
          <a:lstStyle/>
          <a:p>
            <a:pPr marL="0" indent="0">
              <a:buNone/>
            </a:pPr>
            <a:r>
              <a:rPr lang="en-GB" dirty="0" smtClean="0">
                <a:latin typeface="Candara" panose="020E0502030303020204" pitchFamily="34" charset="0"/>
              </a:rPr>
              <a:t>In pairs: </a:t>
            </a:r>
          </a:p>
          <a:p>
            <a:r>
              <a:rPr lang="en-GB" dirty="0" smtClean="0">
                <a:latin typeface="Candara" panose="020E0502030303020204" pitchFamily="34" charset="0"/>
              </a:rPr>
              <a:t>Write down a potential exam question onto yellow post it note</a:t>
            </a:r>
          </a:p>
          <a:p>
            <a:r>
              <a:rPr lang="en-GB" dirty="0" smtClean="0">
                <a:latin typeface="Candara" panose="020E0502030303020204" pitchFamily="34" charset="0"/>
              </a:rPr>
              <a:t>Stick it on the board when your finished</a:t>
            </a:r>
          </a:p>
          <a:p>
            <a:r>
              <a:rPr lang="en-GB" dirty="0" smtClean="0">
                <a:latin typeface="Candara" panose="020E0502030303020204" pitchFamily="34" charset="0"/>
              </a:rPr>
              <a:t>Each pair will receive a post it note </a:t>
            </a:r>
          </a:p>
          <a:p>
            <a:r>
              <a:rPr lang="en-GB" dirty="0" smtClean="0">
                <a:latin typeface="Candara" panose="020E0502030303020204" pitchFamily="34" charset="0"/>
              </a:rPr>
              <a:t>Complete the exam question</a:t>
            </a:r>
          </a:p>
          <a:p>
            <a:endParaRPr lang="en-GB" dirty="0"/>
          </a:p>
        </p:txBody>
      </p:sp>
    </p:spTree>
    <p:extLst>
      <p:ext uri="{BB962C8B-B14F-4D97-AF65-F5344CB8AC3E}">
        <p14:creationId xmlns:p14="http://schemas.microsoft.com/office/powerpoint/2010/main" val="2688805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latin typeface="Candara" panose="020E0502030303020204" pitchFamily="34" charset="0"/>
              </a:rPr>
              <a:t>What is depression?</a:t>
            </a:r>
            <a:endParaRPr lang="en-GB" i="1" dirty="0">
              <a:latin typeface="Candara" panose="020E0502030303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sz="4400" dirty="0">
                <a:latin typeface="Candara" panose="020E0502030303020204" pitchFamily="34" charset="0"/>
              </a:rPr>
              <a:t>C</a:t>
            </a:r>
            <a:r>
              <a:rPr lang="en-GB" sz="4400" dirty="0" smtClean="0">
                <a:latin typeface="Candara" panose="020E0502030303020204" pitchFamily="34" charset="0"/>
              </a:rPr>
              <a:t>haracterised by:</a:t>
            </a:r>
          </a:p>
          <a:p>
            <a:r>
              <a:rPr lang="en-GB" dirty="0" smtClean="0">
                <a:latin typeface="Candara" panose="020E0502030303020204" pitchFamily="34" charset="0"/>
              </a:rPr>
              <a:t>Changes </a:t>
            </a:r>
            <a:r>
              <a:rPr lang="en-GB" dirty="0">
                <a:latin typeface="Candara" panose="020E0502030303020204" pitchFamily="34" charset="0"/>
              </a:rPr>
              <a:t>in mood </a:t>
            </a:r>
          </a:p>
          <a:p>
            <a:r>
              <a:rPr lang="en-GB" dirty="0" smtClean="0">
                <a:latin typeface="Candara" panose="020E0502030303020204" pitchFamily="34" charset="0"/>
              </a:rPr>
              <a:t>20</a:t>
            </a:r>
            <a:r>
              <a:rPr lang="en-GB" dirty="0">
                <a:latin typeface="Candara" panose="020E0502030303020204" pitchFamily="34" charset="0"/>
              </a:rPr>
              <a:t>% of the population </a:t>
            </a:r>
            <a:r>
              <a:rPr lang="en-GB" dirty="0" smtClean="0">
                <a:latin typeface="Candara" panose="020E0502030303020204" pitchFamily="34" charset="0"/>
              </a:rPr>
              <a:t> </a:t>
            </a:r>
            <a:r>
              <a:rPr lang="en-GB" dirty="0">
                <a:latin typeface="Candara" panose="020E0502030303020204" pitchFamily="34" charset="0"/>
              </a:rPr>
              <a:t>suffer </a:t>
            </a:r>
          </a:p>
          <a:p>
            <a:r>
              <a:rPr lang="en-GB" dirty="0" smtClean="0">
                <a:latin typeface="Candara" panose="020E0502030303020204" pitchFamily="34" charset="0"/>
              </a:rPr>
              <a:t>Women are </a:t>
            </a:r>
            <a:r>
              <a:rPr lang="en-GB" dirty="0">
                <a:latin typeface="Candara" panose="020E0502030303020204" pitchFamily="34" charset="0"/>
              </a:rPr>
              <a:t>twice as vulnerable </a:t>
            </a:r>
            <a:r>
              <a:rPr lang="en-GB" dirty="0" smtClean="0">
                <a:latin typeface="Candara" panose="020E0502030303020204" pitchFamily="34" charset="0"/>
              </a:rPr>
              <a:t>  </a:t>
            </a:r>
          </a:p>
          <a:p>
            <a:r>
              <a:rPr lang="en-GB" dirty="0">
                <a:latin typeface="Candara" panose="020E0502030303020204" pitchFamily="34" charset="0"/>
              </a:rPr>
              <a:t>E</a:t>
            </a:r>
            <a:r>
              <a:rPr lang="en-GB" dirty="0" smtClean="0">
                <a:latin typeface="Candara" panose="020E0502030303020204" pitchFamily="34" charset="0"/>
              </a:rPr>
              <a:t>pisodes </a:t>
            </a:r>
            <a:r>
              <a:rPr lang="en-GB" dirty="0">
                <a:latin typeface="Candara" panose="020E0502030303020204" pitchFamily="34" charset="0"/>
              </a:rPr>
              <a:t>normally last between two and six months. </a:t>
            </a:r>
            <a:endParaRPr lang="en-GB" dirty="0" smtClean="0">
              <a:latin typeface="Candara" panose="020E0502030303020204" pitchFamily="34" charset="0"/>
            </a:endParaRPr>
          </a:p>
          <a:p>
            <a:r>
              <a:rPr lang="en-GB" dirty="0" smtClean="0">
                <a:latin typeface="Candara" panose="020E0502030303020204" pitchFamily="34" charset="0"/>
              </a:rPr>
              <a:t>Develop </a:t>
            </a:r>
            <a:r>
              <a:rPr lang="en-GB" dirty="0">
                <a:latin typeface="Candara" panose="020E0502030303020204" pitchFamily="34" charset="0"/>
              </a:rPr>
              <a:t>at any time from adolescence </a:t>
            </a:r>
            <a:r>
              <a:rPr lang="en-GB" dirty="0" smtClean="0">
                <a:latin typeface="Candara" panose="020E0502030303020204" pitchFamily="34" charset="0"/>
              </a:rPr>
              <a:t>onwards</a:t>
            </a:r>
            <a:endParaRPr lang="en-GB" dirty="0">
              <a:latin typeface="Candara" panose="020E0502030303020204" pitchFamily="34" charset="0"/>
            </a:endParaRPr>
          </a:p>
          <a:p>
            <a:r>
              <a:rPr lang="en-GB" dirty="0" smtClean="0">
                <a:latin typeface="Candara" panose="020E0502030303020204" pitchFamily="34" charset="0"/>
              </a:rPr>
              <a:t>Average </a:t>
            </a:r>
            <a:r>
              <a:rPr lang="en-GB" dirty="0">
                <a:latin typeface="Candara" panose="020E0502030303020204" pitchFamily="34" charset="0"/>
              </a:rPr>
              <a:t>onset is usually in the late twenties </a:t>
            </a:r>
            <a:endParaRPr lang="en-GB" dirty="0" smtClean="0">
              <a:latin typeface="Candara" panose="020E0502030303020204" pitchFamily="34" charset="0"/>
            </a:endParaRPr>
          </a:p>
          <a:p>
            <a:r>
              <a:rPr lang="en-GB" dirty="0" smtClean="0">
                <a:latin typeface="Candara" panose="020E0502030303020204" pitchFamily="34" charset="0"/>
              </a:rPr>
              <a:t>At </a:t>
            </a:r>
            <a:r>
              <a:rPr lang="en-GB" dirty="0">
                <a:latin typeface="Candara" panose="020E0502030303020204" pitchFamily="34" charset="0"/>
              </a:rPr>
              <a:t>least five symptoms need to be apparent for a two week period for a diagnosis to be carried out by a doctor.  </a:t>
            </a:r>
          </a:p>
          <a:p>
            <a:pPr marL="0" indent="0">
              <a:buNone/>
            </a:pPr>
            <a:r>
              <a:rPr lang="en-GB" dirty="0" smtClean="0">
                <a:latin typeface="Candara" panose="020E0502030303020204" pitchFamily="34" charset="0"/>
              </a:rPr>
              <a:t>Two types:</a:t>
            </a:r>
          </a:p>
          <a:p>
            <a:r>
              <a:rPr lang="en-GB" dirty="0" smtClean="0">
                <a:latin typeface="Candara" panose="020E0502030303020204" pitchFamily="34" charset="0"/>
              </a:rPr>
              <a:t>Unipolar and Bipolar depression</a:t>
            </a:r>
            <a:endParaRPr lang="en-GB" dirty="0">
              <a:latin typeface="Candara" panose="020E0502030303020204" pitchFamily="34" charset="0"/>
            </a:endParaRPr>
          </a:p>
        </p:txBody>
      </p:sp>
    </p:spTree>
    <p:extLst>
      <p:ext uri="{BB962C8B-B14F-4D97-AF65-F5344CB8AC3E}">
        <p14:creationId xmlns:p14="http://schemas.microsoft.com/office/powerpoint/2010/main" val="314302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dirty="0" smtClean="0">
                <a:latin typeface="Candara" panose="020E0502030303020204" pitchFamily="34" charset="0"/>
              </a:rPr>
              <a:t>Research task</a:t>
            </a:r>
            <a:endParaRPr lang="en-GB" dirty="0">
              <a:latin typeface="Candara" panose="020E0502030303020204" pitchFamily="34" charset="0"/>
            </a:endParaRPr>
          </a:p>
        </p:txBody>
      </p:sp>
      <p:sp>
        <p:nvSpPr>
          <p:cNvPr id="3" name="Content Placeholder 2"/>
          <p:cNvSpPr>
            <a:spLocks noGrp="1"/>
          </p:cNvSpPr>
          <p:nvPr>
            <p:ph idx="1"/>
          </p:nvPr>
        </p:nvSpPr>
        <p:spPr/>
        <p:txBody>
          <a:bodyPr/>
          <a:lstStyle/>
          <a:p>
            <a:pPr marL="0" indent="0">
              <a:buNone/>
            </a:pPr>
            <a:r>
              <a:rPr lang="en-GB" dirty="0" smtClean="0">
                <a:latin typeface="Candara" panose="020E0502030303020204" pitchFamily="34" charset="0"/>
              </a:rPr>
              <a:t>Using the internet on your phones:</a:t>
            </a:r>
          </a:p>
          <a:p>
            <a:r>
              <a:rPr lang="en-GB" dirty="0" smtClean="0">
                <a:latin typeface="Candara" panose="020E0502030303020204" pitchFamily="34" charset="0"/>
              </a:rPr>
              <a:t>Find out the difference between the two and make notes on the white board</a:t>
            </a:r>
            <a:endParaRPr lang="en-GB" dirty="0">
              <a:latin typeface="Candara" panose="020E0502030303020204" pitchFamily="34" charset="0"/>
            </a:endParaRPr>
          </a:p>
        </p:txBody>
      </p:sp>
    </p:spTree>
    <p:extLst>
      <p:ext uri="{BB962C8B-B14F-4D97-AF65-F5344CB8AC3E}">
        <p14:creationId xmlns:p14="http://schemas.microsoft.com/office/powerpoint/2010/main" val="3307037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 need to know…</a:t>
            </a:r>
            <a:endParaRPr lang="en-GB" dirty="0"/>
          </a:p>
        </p:txBody>
      </p:sp>
      <p:sp>
        <p:nvSpPr>
          <p:cNvPr id="3" name="Content Placeholder 2"/>
          <p:cNvSpPr>
            <a:spLocks noGrp="1"/>
          </p:cNvSpPr>
          <p:nvPr>
            <p:ph idx="1"/>
          </p:nvPr>
        </p:nvSpPr>
        <p:spPr/>
        <p:txBody>
          <a:bodyPr/>
          <a:lstStyle/>
          <a:p>
            <a:r>
              <a:rPr lang="en-GB" dirty="0" smtClean="0">
                <a:latin typeface="Candara" panose="020E0502030303020204" pitchFamily="34" charset="0"/>
              </a:rPr>
              <a:t>The characteristics of Unipolar and Bipolar </a:t>
            </a:r>
          </a:p>
          <a:p>
            <a:pPr lvl="1">
              <a:lnSpc>
                <a:spcPct val="200000"/>
              </a:lnSpc>
              <a:buFont typeface="Arial" panose="020B0604020202020204" pitchFamily="34" charset="0"/>
              <a:buChar char="•"/>
            </a:pPr>
            <a:r>
              <a:rPr lang="en-GB" dirty="0" smtClean="0">
                <a:latin typeface="Candara" panose="020E0502030303020204" pitchFamily="34" charset="0"/>
              </a:rPr>
              <a:t>Behavioural</a:t>
            </a:r>
          </a:p>
          <a:p>
            <a:pPr lvl="1">
              <a:lnSpc>
                <a:spcPct val="200000"/>
              </a:lnSpc>
              <a:buFont typeface="Arial" panose="020B0604020202020204" pitchFamily="34" charset="0"/>
              <a:buChar char="•"/>
            </a:pPr>
            <a:r>
              <a:rPr lang="en-GB" dirty="0" smtClean="0">
                <a:latin typeface="Candara" panose="020E0502030303020204" pitchFamily="34" charset="0"/>
              </a:rPr>
              <a:t>Emotional</a:t>
            </a:r>
          </a:p>
          <a:p>
            <a:pPr lvl="1">
              <a:lnSpc>
                <a:spcPct val="200000"/>
              </a:lnSpc>
              <a:buFont typeface="Arial" panose="020B0604020202020204" pitchFamily="34" charset="0"/>
              <a:buChar char="•"/>
            </a:pPr>
            <a:r>
              <a:rPr lang="en-GB" dirty="0" smtClean="0">
                <a:latin typeface="Candara" panose="020E0502030303020204" pitchFamily="34" charset="0"/>
              </a:rPr>
              <a:t>Cognitive</a:t>
            </a:r>
          </a:p>
          <a:p>
            <a:pPr marL="457200" lvl="1" indent="0">
              <a:buNone/>
            </a:pPr>
            <a:endParaRPr lang="en-GB" dirty="0"/>
          </a:p>
        </p:txBody>
      </p:sp>
    </p:spTree>
    <p:extLst>
      <p:ext uri="{BB962C8B-B14F-4D97-AF65-F5344CB8AC3E}">
        <p14:creationId xmlns:p14="http://schemas.microsoft.com/office/powerpoint/2010/main" val="4962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dirty="0" smtClean="0">
                <a:latin typeface="Candara" panose="020E0502030303020204" pitchFamily="34" charset="0"/>
              </a:rPr>
              <a:t>Mind Genius – Research task </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latin typeface="Candara" panose="020E0502030303020204" pitchFamily="34" charset="0"/>
              </a:rPr>
              <a:t>Create a mind map of the characteristics of the two different types of depression – use the textbooks</a:t>
            </a:r>
          </a:p>
          <a:p>
            <a:pPr marL="0" indent="0">
              <a:buNone/>
            </a:pPr>
            <a:endParaRPr lang="en-GB" dirty="0" smtClean="0">
              <a:latin typeface="Candara" panose="020E0502030303020204" pitchFamily="34" charset="0"/>
            </a:endParaRPr>
          </a:p>
          <a:p>
            <a:r>
              <a:rPr lang="en-GB" dirty="0" smtClean="0">
                <a:latin typeface="Candara" panose="020E0502030303020204" pitchFamily="34" charset="0"/>
              </a:rPr>
              <a:t>Ensure you include: </a:t>
            </a:r>
          </a:p>
          <a:p>
            <a:pPr lvl="1"/>
            <a:r>
              <a:rPr lang="en-GB" b="1" dirty="0">
                <a:latin typeface="Candara" panose="020E0502030303020204" pitchFamily="34" charset="0"/>
              </a:rPr>
              <a:t>C</a:t>
            </a:r>
            <a:r>
              <a:rPr lang="en-GB" b="1" dirty="0" smtClean="0">
                <a:latin typeface="Candara" panose="020E0502030303020204" pitchFamily="34" charset="0"/>
              </a:rPr>
              <a:t>haracteristics for both types of depression (Unipolar and Bipolar)</a:t>
            </a:r>
          </a:p>
          <a:p>
            <a:pPr lvl="1"/>
            <a:r>
              <a:rPr lang="en-GB" b="1" dirty="0" smtClean="0">
                <a:latin typeface="Candara" panose="020E0502030303020204" pitchFamily="34" charset="0"/>
              </a:rPr>
              <a:t> Emotional, behavioural and cognitive characteristics.</a:t>
            </a:r>
          </a:p>
          <a:p>
            <a:pPr marL="457200" lvl="1" indent="0" algn="ctr">
              <a:buNone/>
            </a:pPr>
            <a:endParaRPr lang="en-GB" dirty="0" smtClean="0">
              <a:latin typeface="Candara" panose="020E0502030303020204" pitchFamily="34" charset="0"/>
            </a:endParaRPr>
          </a:p>
          <a:p>
            <a:pPr marL="457200" lvl="1" indent="0" algn="ctr">
              <a:buNone/>
            </a:pPr>
            <a:r>
              <a:rPr lang="en-GB" dirty="0" smtClean="0">
                <a:latin typeface="Candara" panose="020E0502030303020204" pitchFamily="34" charset="0"/>
              </a:rPr>
              <a:t>You have 45 minutes to complete and print this.</a:t>
            </a:r>
          </a:p>
          <a:p>
            <a:pPr marL="457200" lvl="1" indent="0" algn="ctr">
              <a:buNone/>
            </a:pPr>
            <a:endParaRPr lang="en-GB" dirty="0" smtClean="0">
              <a:latin typeface="Candara" panose="020E0502030303020204" pitchFamily="34" charset="0"/>
            </a:endParaRPr>
          </a:p>
          <a:p>
            <a:pPr marL="457200" lvl="1" indent="0" algn="ctr">
              <a:buNone/>
            </a:pPr>
            <a:r>
              <a:rPr lang="en-GB" dirty="0" smtClean="0">
                <a:latin typeface="Candara" panose="020E0502030303020204" pitchFamily="34" charset="0"/>
              </a:rPr>
              <a:t>Be ready to show your knowledge</a:t>
            </a:r>
          </a:p>
          <a:p>
            <a:pPr lvl="1"/>
            <a:endParaRPr lang="en-GB" dirty="0"/>
          </a:p>
        </p:txBody>
      </p:sp>
    </p:spTree>
    <p:extLst>
      <p:ext uri="{BB962C8B-B14F-4D97-AF65-F5344CB8AC3E}">
        <p14:creationId xmlns:p14="http://schemas.microsoft.com/office/powerpoint/2010/main" val="3102656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andara" panose="020E0502030303020204" pitchFamily="34" charset="0"/>
              </a:rPr>
              <a:t>You have </a:t>
            </a:r>
            <a:r>
              <a:rPr lang="en-GB" b="1" dirty="0" smtClean="0">
                <a:latin typeface="Candara" panose="020E0502030303020204" pitchFamily="34" charset="0"/>
              </a:rPr>
              <a:t>5 minutes </a:t>
            </a:r>
            <a:r>
              <a:rPr lang="en-GB" dirty="0" smtClean="0">
                <a:latin typeface="Candara" panose="020E0502030303020204" pitchFamily="34" charset="0"/>
              </a:rPr>
              <a:t>to revise your mind map</a:t>
            </a:r>
            <a:endParaRPr lang="en-GB" dirty="0">
              <a:latin typeface="Candara" panose="020E0502030303020204" pitchFamily="34" charset="0"/>
            </a:endParaRP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85626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dirty="0" smtClean="0">
                <a:latin typeface="Candara" panose="020E0502030303020204" pitchFamily="34" charset="0"/>
              </a:rPr>
              <a:t>Question time</a:t>
            </a:r>
            <a:endParaRPr lang="en-GB" dirty="0">
              <a:latin typeface="Candara" panose="020E0502030303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latin typeface="Candara" panose="020E0502030303020204" pitchFamily="34" charset="0"/>
              </a:rPr>
              <a:t>1. Outline one cognitive characteristic of unipolar depression.</a:t>
            </a:r>
          </a:p>
          <a:p>
            <a:pPr marL="0" indent="0">
              <a:buNone/>
            </a:pPr>
            <a:r>
              <a:rPr lang="en-GB" dirty="0" smtClean="0">
                <a:latin typeface="Candara" panose="020E0502030303020204" pitchFamily="34" charset="0"/>
              </a:rPr>
              <a:t>2. Outline an additional behavioural characteristic of someone with Bipolar depression.</a:t>
            </a:r>
          </a:p>
          <a:p>
            <a:pPr marL="0" indent="0">
              <a:buNone/>
            </a:pPr>
            <a:r>
              <a:rPr lang="en-GB" dirty="0" smtClean="0">
                <a:latin typeface="Candara" panose="020E0502030303020204" pitchFamily="34" charset="0"/>
              </a:rPr>
              <a:t>3. How might an individual with Unipolar depression behaviour change? Explain your answer.</a:t>
            </a:r>
          </a:p>
          <a:p>
            <a:pPr marL="0" indent="0">
              <a:buNone/>
            </a:pPr>
            <a:r>
              <a:rPr lang="en-GB" dirty="0" smtClean="0">
                <a:latin typeface="Candara" panose="020E0502030303020204" pitchFamily="34" charset="0"/>
              </a:rPr>
              <a:t>4. What kind of emotional characteristics are experienced during a manic episode? Explain your answer. </a:t>
            </a:r>
            <a:endParaRPr lang="en-GB" dirty="0">
              <a:latin typeface="Candara" panose="020E0502030303020204" pitchFamily="34" charset="0"/>
            </a:endParaRPr>
          </a:p>
        </p:txBody>
      </p:sp>
    </p:spTree>
    <p:extLst>
      <p:ext uri="{BB962C8B-B14F-4D97-AF65-F5344CB8AC3E}">
        <p14:creationId xmlns:p14="http://schemas.microsoft.com/office/powerpoint/2010/main" val="4116718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1530</TotalTime>
  <Words>1520</Words>
  <Application>Microsoft Office PowerPoint</Application>
  <PresentationFormat>On-screen Show (4:3)</PresentationFormat>
  <Paragraphs>259</Paragraphs>
  <Slides>37</Slides>
  <Notes>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Depression </vt:lpstr>
      <vt:lpstr>The Bigger Picture.</vt:lpstr>
      <vt:lpstr>Specification</vt:lpstr>
      <vt:lpstr>What is depression?</vt:lpstr>
      <vt:lpstr>Research task</vt:lpstr>
      <vt:lpstr>You need to know…</vt:lpstr>
      <vt:lpstr>Mind Genius – Research task </vt:lpstr>
      <vt:lpstr>You have 5 minutes to revise your mind map</vt:lpstr>
      <vt:lpstr>Question time</vt:lpstr>
      <vt:lpstr>Specification</vt:lpstr>
      <vt:lpstr>PowerPoint Presentation</vt:lpstr>
      <vt:lpstr>Cognitive Approach</vt:lpstr>
      <vt:lpstr> Cognitive Model Assumptions: </vt:lpstr>
      <vt:lpstr>Cognitive Approach</vt:lpstr>
      <vt:lpstr>PowerPoint Presentation</vt:lpstr>
      <vt:lpstr>Ellis’s ABC model</vt:lpstr>
      <vt:lpstr>Ellis’s ABC model</vt:lpstr>
      <vt:lpstr>Beck’s Cognitive Triad</vt:lpstr>
      <vt:lpstr>PowerPoint Presentation</vt:lpstr>
      <vt:lpstr>Evaluation </vt:lpstr>
      <vt:lpstr>Evaluation +</vt:lpstr>
      <vt:lpstr>Evaluation -</vt:lpstr>
      <vt:lpstr>Exam Question - Homework</vt:lpstr>
      <vt:lpstr>Recap task -Peer review 12 mark answer</vt:lpstr>
      <vt:lpstr>Specification</vt:lpstr>
      <vt:lpstr>Treating Depression</vt:lpstr>
      <vt:lpstr>Cognitive Behavioural Therapies</vt:lpstr>
      <vt:lpstr>1. Rational Emotive Therapy (Ellis 1962, 1973)</vt:lpstr>
      <vt:lpstr>1. Rational Emotive Therapy (Ellis 1962, 1973)</vt:lpstr>
      <vt:lpstr>Rational Emotive Therapy Example</vt:lpstr>
      <vt:lpstr>Rational Emotive Therapy Example</vt:lpstr>
      <vt:lpstr>Rational Emotive Therapy Example</vt:lpstr>
      <vt:lpstr>Rational Emotive Therapy Example</vt:lpstr>
      <vt:lpstr>Rational Emotive Therapy Example</vt:lpstr>
      <vt:lpstr>2. Beck’s Cognitive Behavioural Therapy</vt:lpstr>
      <vt:lpstr>Evaluation Cognitive-Behavioural Therapy</vt:lpstr>
      <vt:lpstr>What type of exam questions might be asked on this? </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Depression</dc:title>
  <dc:creator>Kat Parker</dc:creator>
  <cp:lastModifiedBy>Kat Parker</cp:lastModifiedBy>
  <cp:revision>12</cp:revision>
  <dcterms:created xsi:type="dcterms:W3CDTF">2015-08-06T12:52:33Z</dcterms:created>
  <dcterms:modified xsi:type="dcterms:W3CDTF">2015-08-13T13:46:30Z</dcterms:modified>
</cp:coreProperties>
</file>