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6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2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60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41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00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8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59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30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6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3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9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2464-E64F-44B4-9A24-EC0052AC0BB9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09B4B-B295-4F3C-8FF3-072DF7E23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34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DWgPJ699c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stream.godalming.ac.uk/View.aspx?ID=11206~57~nGf9xpSQ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Obsessive-compulsive</a:t>
            </a:r>
            <a:r>
              <a:rPr lang="en-GB" dirty="0" smtClean="0"/>
              <a:t> disorder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OCD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44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The </a:t>
            </a:r>
            <a:r>
              <a:rPr lang="en-GB" altLang="en-US" dirty="0" smtClean="0">
                <a:latin typeface="Candara" panose="020E0502030303020204" pitchFamily="34" charset="0"/>
                <a:hlinkClick r:id="rId2"/>
              </a:rPr>
              <a:t>Bigger</a:t>
            </a:r>
            <a:r>
              <a:rPr lang="en-GB" altLang="en-US" dirty="0" smtClean="0">
                <a:latin typeface="Candara" panose="020E0502030303020204" pitchFamily="34" charset="0"/>
              </a:rPr>
              <a:t> Picture.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dirty="0" smtClean="0">
                <a:latin typeface="Candara" panose="020E0502030303020204" pitchFamily="34" charset="0"/>
              </a:rPr>
              <a:t>Psychopathology: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latin typeface="Candara" panose="020E0502030303020204" pitchFamily="34" charset="0"/>
              </a:rPr>
              <a:t>Definitions </a:t>
            </a:r>
            <a:r>
              <a:rPr lang="en-GB" sz="1800" b="1" dirty="0">
                <a:latin typeface="Candara" panose="020E0502030303020204" pitchFamily="34" charset="0"/>
              </a:rPr>
              <a:t>and limitations of abnormality, including deviation from social norms, failure to function adequately, statistical infrequency and deviation from ideal mental health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The </a:t>
            </a:r>
            <a:r>
              <a:rPr lang="en-GB" sz="1800" b="1" dirty="0">
                <a:solidFill>
                  <a:srgbClr val="FF0000"/>
                </a:solidFill>
                <a:latin typeface="Candara" panose="020E0502030303020204" pitchFamily="34" charset="0"/>
              </a:rPr>
              <a:t>behavioural, emotional and cognitive characteristics </a:t>
            </a:r>
            <a:r>
              <a:rPr lang="en-GB" sz="1800" dirty="0">
                <a:solidFill>
                  <a:srgbClr val="FF0000"/>
                </a:solidFill>
                <a:latin typeface="Candara" panose="020E0502030303020204" pitchFamily="34" charset="0"/>
              </a:rPr>
              <a:t>of </a:t>
            </a:r>
            <a:r>
              <a:rPr lang="en-GB" sz="1800" dirty="0">
                <a:latin typeface="Candara" panose="020E0502030303020204" pitchFamily="34" charset="0"/>
              </a:rPr>
              <a:t>phobias, depression and </a:t>
            </a:r>
            <a:r>
              <a:rPr lang="en-GB" sz="1800" dirty="0">
                <a:solidFill>
                  <a:srgbClr val="FF0000"/>
                </a:solidFill>
                <a:latin typeface="Candara" panose="020E0502030303020204" pitchFamily="34" charset="0"/>
              </a:rPr>
              <a:t>obsessive compulsive disorder (OCD).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latin typeface="Candara" panose="020E0502030303020204" pitchFamily="34" charset="0"/>
              </a:rPr>
              <a:t>The </a:t>
            </a:r>
            <a:r>
              <a:rPr lang="en-GB" sz="1800" b="1" dirty="0">
                <a:latin typeface="Candara" panose="020E0502030303020204" pitchFamily="34" charset="0"/>
              </a:rPr>
              <a:t>behavioural approach to explaining and treating phobias: </a:t>
            </a:r>
            <a:r>
              <a:rPr lang="en-GB" sz="1800" dirty="0">
                <a:latin typeface="Candara" panose="020E0502030303020204" pitchFamily="34" charset="0"/>
              </a:rPr>
              <a:t>the two-process model including classical and operant conditioning; systematic desensitization, including relaxation and use of hierarchy; flooding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latin typeface="Candara" panose="020E0502030303020204" pitchFamily="34" charset="0"/>
              </a:rPr>
              <a:t>The </a:t>
            </a:r>
            <a:r>
              <a:rPr lang="en-GB" sz="1800" b="1" dirty="0">
                <a:latin typeface="Candara" panose="020E0502030303020204" pitchFamily="34" charset="0"/>
              </a:rPr>
              <a:t>cognitive approach to explaining and treating depression: </a:t>
            </a:r>
            <a:r>
              <a:rPr lang="en-GB" sz="1800" dirty="0">
                <a:latin typeface="Candara" panose="020E0502030303020204" pitchFamily="34" charset="0"/>
              </a:rPr>
              <a:t>Beck’s negative triad and Ellis’s ABC model; cognitive behavioural therapy (CBT), including challenging irrational thoughts.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The </a:t>
            </a:r>
            <a:r>
              <a:rPr lang="en-GB" sz="1800" b="1" dirty="0">
                <a:solidFill>
                  <a:srgbClr val="FF0000"/>
                </a:solidFill>
                <a:latin typeface="Candara" panose="020E0502030303020204" pitchFamily="34" charset="0"/>
              </a:rPr>
              <a:t>biological approach to explaining and treating OCD; </a:t>
            </a:r>
            <a:r>
              <a:rPr lang="en-GB" sz="1800" dirty="0">
                <a:solidFill>
                  <a:srgbClr val="FF0000"/>
                </a:solidFill>
                <a:latin typeface="Candara" panose="020E0502030303020204" pitchFamily="34" charset="0"/>
              </a:rPr>
              <a:t>Genetic and Neural explanations; Drug therapy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ndara" panose="020E0502030303020204" pitchFamily="34" charset="0"/>
              </a:rPr>
              <a:t>S</a:t>
            </a:r>
            <a:r>
              <a:rPr lang="en-GB" dirty="0" smtClean="0">
                <a:latin typeface="Candara" panose="020E0502030303020204" pitchFamily="34" charset="0"/>
              </a:rPr>
              <a:t>pecification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ndara" panose="020E0502030303020204" pitchFamily="34" charset="0"/>
              </a:rPr>
              <a:t>Characteristics of </a:t>
            </a:r>
            <a:r>
              <a:rPr lang="en-US" dirty="0" smtClean="0">
                <a:latin typeface="Candara" panose="020E0502030303020204" pitchFamily="34" charset="0"/>
              </a:rPr>
              <a:t>OCD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ndara" panose="020E0502030303020204" pitchFamily="34" charset="0"/>
              </a:rPr>
              <a:t>Behavioural</a:t>
            </a:r>
            <a:endParaRPr lang="en-US" dirty="0" smtClean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Cognitive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Emotional</a:t>
            </a:r>
            <a:endParaRPr lang="en-GB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Explanation of </a:t>
            </a:r>
            <a:r>
              <a:rPr lang="en-US" dirty="0" smtClean="0">
                <a:latin typeface="Candara" panose="020E0502030303020204" pitchFamily="34" charset="0"/>
              </a:rPr>
              <a:t>depression: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T</a:t>
            </a:r>
            <a:r>
              <a:rPr lang="en-US" dirty="0" smtClean="0">
                <a:latin typeface="Candara" panose="020E0502030303020204" pitchFamily="34" charset="0"/>
              </a:rPr>
              <a:t>he Biological approach</a:t>
            </a:r>
            <a:endParaRPr lang="en-GB" dirty="0">
              <a:latin typeface="Candara" panose="020E0502030303020204" pitchFamily="34" charset="0"/>
            </a:endParaRPr>
          </a:p>
          <a:p>
            <a:r>
              <a:rPr lang="en-US" dirty="0" smtClean="0">
                <a:latin typeface="Candara" panose="020E0502030303020204" pitchFamily="34" charset="0"/>
              </a:rPr>
              <a:t>Biological therapies</a:t>
            </a:r>
            <a:r>
              <a:rPr lang="en-US" dirty="0">
                <a:latin typeface="Candara" panose="020E0502030303020204" pitchFamily="34" charset="0"/>
              </a:rPr>
              <a:t>: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Drug therapy</a:t>
            </a:r>
          </a:p>
        </p:txBody>
      </p:sp>
    </p:spTree>
    <p:extLst>
      <p:ext uri="{BB962C8B-B14F-4D97-AF65-F5344CB8AC3E}">
        <p14:creationId xmlns:p14="http://schemas.microsoft.com/office/powerpoint/2010/main" val="27715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Group Activity - Design a PowerPoint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dirty="0" smtClean="0"/>
              <a:t>Behavioural, emotional and cognitive characteristics of OCD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2. The genetic explanation for OCD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3. The neural Explanation for OCD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4. Abnormal brain circuit explanation to OCD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4. Treatment of OCD – SSRI’s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61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Group Activity - Design a PowerPoint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Include:</a:t>
            </a:r>
          </a:p>
          <a:p>
            <a:r>
              <a:rPr lang="en-GB" dirty="0" smtClean="0"/>
              <a:t>Key details of the explanation/treatment (outline)</a:t>
            </a:r>
          </a:p>
          <a:p>
            <a:r>
              <a:rPr lang="en-GB" dirty="0" smtClean="0"/>
              <a:t>Evaluation if applicable (e.g. not characteristics)</a:t>
            </a:r>
          </a:p>
          <a:p>
            <a:r>
              <a:rPr lang="en-GB" dirty="0" smtClean="0"/>
              <a:t>An activity to assess the learning of the rest of the class.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You will be teaching the rest o the class so be prepared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25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an episode of obsessive compulsive cleaners and identify how many different characteristics </a:t>
            </a:r>
            <a:r>
              <a:rPr lang="en-GB" dirty="0" smtClean="0"/>
              <a:t>of </a:t>
            </a:r>
            <a:r>
              <a:rPr lang="en-GB" dirty="0" smtClean="0"/>
              <a:t>OCD you can identify in those who hoard and clean excessively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844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261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Obsessive-compulsive disorder</vt:lpstr>
      <vt:lpstr>The Bigger Picture.</vt:lpstr>
      <vt:lpstr>Specification</vt:lpstr>
      <vt:lpstr>Group Activity - Design a PowerPoint</vt:lpstr>
      <vt:lpstr>Group Activity - Design a PowerPoint</vt:lpstr>
      <vt:lpstr>Recap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Obsessive-compulsive disorder</dc:title>
  <dc:creator>Kat Parker</dc:creator>
  <cp:lastModifiedBy>Kat Parker</cp:lastModifiedBy>
  <cp:revision>5</cp:revision>
  <dcterms:created xsi:type="dcterms:W3CDTF">2015-08-12T13:51:02Z</dcterms:created>
  <dcterms:modified xsi:type="dcterms:W3CDTF">2015-09-29T11:01:33Z</dcterms:modified>
</cp:coreProperties>
</file>