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72" r:id="rId3"/>
    <p:sldId id="258" r:id="rId4"/>
    <p:sldId id="259" r:id="rId5"/>
    <p:sldId id="257" r:id="rId6"/>
    <p:sldId id="260" r:id="rId7"/>
    <p:sldId id="261" r:id="rId8"/>
    <p:sldId id="262" r:id="rId9"/>
    <p:sldId id="273" r:id="rId10"/>
    <p:sldId id="263" r:id="rId11"/>
    <p:sldId id="264" r:id="rId12"/>
    <p:sldId id="266" r:id="rId13"/>
    <p:sldId id="265" r:id="rId14"/>
    <p:sldId id="267" r:id="rId15"/>
    <p:sldId id="268" r:id="rId16"/>
    <p:sldId id="270" r:id="rId17"/>
    <p:sldId id="269" r:id="rId18"/>
    <p:sldId id="271" r:id="rId19"/>
    <p:sldId id="296" r:id="rId20"/>
    <p:sldId id="274" r:id="rId21"/>
    <p:sldId id="275" r:id="rId22"/>
    <p:sldId id="276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3864" y="-17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BF775-3919-45B8-91CC-73D9DB0528C7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D83E-507E-47E8-94F6-3F6261B23F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1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BD83E-507E-47E8-94F6-3F6261B23FB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5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89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4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6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01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8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80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4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6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01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4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2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EC2E9-8919-405C-B815-5AD97ECED8FD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A3281-B3E7-4E21-9E2B-813B843BA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54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5oNQ5gD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uact=8&amp;ved=0CAcQjRxqFQoTCKiw_6Gtj8cCFVEE2wodMfAJiQ&amp;url=http://www.dan-abrams.com/dan-abrams-web-properties-june-18-2013/scared-face/&amp;ei=9KXAVajmBdGI7Aax4KfICA&amp;bvm=bv.99261572,d.ZGU&amp;psig=AFQjCNFNy7x0DoEJgcDzuLYsi-gEgKxLrA&amp;ust=143877511463977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com/imgres?imgurl=http://www.sonoma.edu/psychology/images/pavlov.gif&amp;imgrefurl=http://www.sonoma.edu/psychology/psychart.html&amp;h=562&amp;w=445&amp;sz=180&amp;tbnid=pMmbnNGfgZgJ:&amp;tbnh=130&amp;tbnw=103&amp;start=1&amp;prev=/images?q%3Dpavlov%26hl%3Den%26lr%3D%26ie%3DUTF-8%26output%3D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wmf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Paper 2-psychopathology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>
                <a:hlinkClick r:id="rId3"/>
              </a:rPr>
              <a:t>Phobias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2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Behavioural explanation to phobias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It uses the dual process model to explain phobias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Created by </a:t>
            </a:r>
            <a:r>
              <a:rPr lang="en-GB" dirty="0">
                <a:latin typeface="Candara" panose="020E0502030303020204" pitchFamily="34" charset="0"/>
              </a:rPr>
              <a:t>Hobart Mowrer (1947</a:t>
            </a:r>
            <a:r>
              <a:rPr lang="en-GB" dirty="0" smtClean="0">
                <a:latin typeface="Candara" panose="020E0502030303020204" pitchFamily="34" charset="0"/>
              </a:rPr>
              <a:t>)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Proposes that phobia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>
                <a:latin typeface="Candara" panose="020E0502030303020204" pitchFamily="34" charset="0"/>
              </a:rPr>
              <a:t> Initiated by Classical conditioning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Candara" panose="020E0502030303020204" pitchFamily="34" charset="0"/>
              </a:rPr>
              <a:t>M</a:t>
            </a:r>
            <a:r>
              <a:rPr lang="en-GB" dirty="0" smtClean="0">
                <a:latin typeface="Candara" panose="020E0502030303020204" pitchFamily="34" charset="0"/>
              </a:rPr>
              <a:t>aintained by  Operant conditioning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GB" b="1" i="1" dirty="0" smtClean="0">
                <a:latin typeface="Candara" panose="020E0502030303020204" pitchFamily="34" charset="0"/>
              </a:rPr>
              <a:t>What are these two types of conditioning?</a:t>
            </a:r>
            <a:endParaRPr lang="en-GB" b="1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0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Initiation – Classical conditioning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536504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GB" sz="2800" b="1" dirty="0" smtClean="0">
                <a:latin typeface="Candara" panose="020E0502030303020204" pitchFamily="34" charset="0"/>
              </a:rPr>
              <a:t>Before </a:t>
            </a:r>
            <a:r>
              <a:rPr lang="en-GB" sz="2800" b="1" dirty="0">
                <a:latin typeface="Candara" panose="020E0502030303020204" pitchFamily="34" charset="0"/>
              </a:rPr>
              <a:t>conditioning</a:t>
            </a:r>
            <a:r>
              <a:rPr lang="en-GB" sz="2800" dirty="0">
                <a:latin typeface="Candara" panose="020E0502030303020204" pitchFamily="34" charset="0"/>
              </a:rPr>
              <a:t>: UCS [ loud noise  ] = </a:t>
            </a:r>
            <a:r>
              <a:rPr lang="en-GB" sz="2800" dirty="0" smtClean="0">
                <a:latin typeface="Candara" panose="020E0502030303020204" pitchFamily="34" charset="0"/>
              </a:rPr>
              <a:t>Fear</a:t>
            </a:r>
            <a:endParaRPr lang="en-GB" sz="2800" dirty="0">
              <a:latin typeface="Candara" panose="020E0502030303020204" pitchFamily="34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GB" sz="2800" b="1" dirty="0">
                <a:latin typeface="Candara" panose="020E0502030303020204" pitchFamily="34" charset="0"/>
              </a:rPr>
              <a:t>During Conditioning</a:t>
            </a:r>
            <a:r>
              <a:rPr lang="en-GB" sz="2800" dirty="0">
                <a:latin typeface="Candara" panose="020E0502030303020204" pitchFamily="34" charset="0"/>
              </a:rPr>
              <a:t>: UCS [ loud noise ] + NS [ rat ] = </a:t>
            </a:r>
            <a:r>
              <a:rPr lang="en-GB" sz="2800" dirty="0" smtClean="0">
                <a:latin typeface="Candara" panose="020E0502030303020204" pitchFamily="34" charset="0"/>
              </a:rPr>
              <a:t>Fear</a:t>
            </a:r>
            <a:endParaRPr lang="en-GB" sz="2800" dirty="0">
              <a:latin typeface="Candara" panose="020E0502030303020204" pitchFamily="34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GB" sz="2800" b="1" dirty="0">
                <a:latin typeface="Candara" panose="020E0502030303020204" pitchFamily="34" charset="0"/>
              </a:rPr>
              <a:t>After Conditioning</a:t>
            </a:r>
            <a:r>
              <a:rPr lang="en-GB" sz="2800" dirty="0">
                <a:latin typeface="Candara" panose="020E0502030303020204" pitchFamily="34" charset="0"/>
              </a:rPr>
              <a:t>:   CS (Rat) = Fear (CR)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093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GB" dirty="0" smtClean="0"/>
              <a:t>Before Conditioning: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During conditioning: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After conditioning: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524" y="992337"/>
            <a:ext cx="1291324" cy="1187024"/>
          </a:xfrm>
          <a:prstGeom prst="rect">
            <a:avLst/>
          </a:prstGeom>
        </p:spPr>
      </p:pic>
      <p:sp>
        <p:nvSpPr>
          <p:cNvPr id="5" name="Equal 4"/>
          <p:cNvSpPr/>
          <p:nvPr/>
        </p:nvSpPr>
        <p:spPr>
          <a:xfrm>
            <a:off x="3912886" y="1387827"/>
            <a:ext cx="905247" cy="3960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26" name="Picture 2" descr="http://www.dan-abrams.com/wp-content/uploads/2013/06/Scared-Fac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756" y="1046068"/>
            <a:ext cx="1549610" cy="107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576" y="2658822"/>
            <a:ext cx="1291324" cy="1187024"/>
          </a:xfrm>
          <a:prstGeom prst="rect">
            <a:avLst/>
          </a:prstGeom>
        </p:spPr>
      </p:pic>
      <p:sp>
        <p:nvSpPr>
          <p:cNvPr id="6" name="Plus 5"/>
          <p:cNvSpPr/>
          <p:nvPr/>
        </p:nvSpPr>
        <p:spPr>
          <a:xfrm>
            <a:off x="2607900" y="2955578"/>
            <a:ext cx="652892" cy="59351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41" y="2807200"/>
            <a:ext cx="1780536" cy="89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qual 10"/>
          <p:cNvSpPr/>
          <p:nvPr/>
        </p:nvSpPr>
        <p:spPr>
          <a:xfrm>
            <a:off x="5577319" y="3054312"/>
            <a:ext cx="905247" cy="3960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2" name="Picture 2" descr="http://www.dan-abrams.com/wp-content/uploads/2013/06/Scared-Fac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851" y="2712553"/>
            <a:ext cx="1549610" cy="107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256" y="4653136"/>
            <a:ext cx="1780536" cy="89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qual 13"/>
          <p:cNvSpPr/>
          <p:nvPr/>
        </p:nvSpPr>
        <p:spPr>
          <a:xfrm>
            <a:off x="3475241" y="4900248"/>
            <a:ext cx="905247" cy="39604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5" name="Picture 2" descr="http://www.dan-abrams.com/wp-content/uploads/2013/06/Scared-Fac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507" y="4558489"/>
            <a:ext cx="1549610" cy="107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291314" y="3244334"/>
            <a:ext cx="561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UCS</a:t>
            </a:r>
          </a:p>
        </p:txBody>
      </p:sp>
    </p:spTree>
    <p:extLst>
      <p:ext uri="{BB962C8B-B14F-4D97-AF65-F5344CB8AC3E}">
        <p14:creationId xmlns:p14="http://schemas.microsoft.com/office/powerpoint/2010/main" val="1699518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Using Pc’s – create your own 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In pairs:</a:t>
            </a:r>
          </a:p>
          <a:p>
            <a:pPr marL="0" indent="0">
              <a:buNone/>
            </a:pPr>
            <a:r>
              <a:rPr lang="en-GB" i="1" dirty="0" smtClean="0">
                <a:latin typeface="Candara" panose="020E0502030303020204" pitchFamily="34" charset="0"/>
              </a:rPr>
              <a:t>How would classical conditioning cause the initiation of a different phobia?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Create the conditioning process like above but for a different phobia  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8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Maintenance – </a:t>
            </a:r>
            <a:r>
              <a:rPr lang="en-GB" b="1" dirty="0"/>
              <a:t>O</a:t>
            </a:r>
            <a:r>
              <a:rPr lang="en-GB" b="1" dirty="0" smtClean="0"/>
              <a:t>perant conditioning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GB" dirty="0">
                <a:latin typeface="Candara" pitchFamily="34" charset="0"/>
              </a:rPr>
              <a:t>Shaping behaviour through the consequences of actions</a:t>
            </a:r>
          </a:p>
          <a:p>
            <a:pPr>
              <a:lnSpc>
                <a:spcPct val="90000"/>
              </a:lnSpc>
              <a:buNone/>
              <a:defRPr/>
            </a:pPr>
            <a:endParaRPr lang="en-GB" dirty="0">
              <a:latin typeface="Candar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Candara" pitchFamily="34" charset="0"/>
              </a:rPr>
              <a:t>REINFORCEMENT</a:t>
            </a:r>
            <a:r>
              <a:rPr lang="en-US" dirty="0">
                <a:latin typeface="Candara" pitchFamily="34" charset="0"/>
              </a:rPr>
              <a:t> – Makes it </a:t>
            </a:r>
            <a:r>
              <a:rPr lang="en-US" i="1" u="sng" dirty="0">
                <a:latin typeface="Candara" pitchFamily="34" charset="0"/>
              </a:rPr>
              <a:t>more</a:t>
            </a:r>
            <a:r>
              <a:rPr lang="en-US" dirty="0">
                <a:latin typeface="Candara" pitchFamily="34" charset="0"/>
              </a:rPr>
              <a:t> likely a </a:t>
            </a:r>
            <a:r>
              <a:rPr lang="en-US" dirty="0" err="1">
                <a:latin typeface="Candara" pitchFamily="34" charset="0"/>
              </a:rPr>
              <a:t>behaviour</a:t>
            </a:r>
            <a:r>
              <a:rPr lang="en-US" dirty="0">
                <a:latin typeface="Candara" pitchFamily="34" charset="0"/>
              </a:rPr>
              <a:t> will be repeated.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dirty="0">
              <a:latin typeface="Candar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Candara" pitchFamily="34" charset="0"/>
              </a:rPr>
              <a:t>POSITIVE REINFORCEMENT </a:t>
            </a:r>
            <a:r>
              <a:rPr lang="en-US" dirty="0">
                <a:latin typeface="Candara" pitchFamily="34" charset="0"/>
              </a:rPr>
              <a:t>– Person received a </a:t>
            </a:r>
            <a:r>
              <a:rPr lang="en-US" dirty="0" smtClean="0">
                <a:latin typeface="Candara" pitchFamily="34" charset="0"/>
              </a:rPr>
              <a:t>reward.</a:t>
            </a:r>
            <a:endParaRPr lang="en-US" dirty="0">
              <a:latin typeface="Candara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b="1" dirty="0">
              <a:latin typeface="Candar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Candara" pitchFamily="34" charset="0"/>
              </a:rPr>
              <a:t>NEGATIVE REINFORMENT – </a:t>
            </a:r>
            <a:r>
              <a:rPr lang="en-US" dirty="0" err="1">
                <a:latin typeface="Candara" pitchFamily="34" charset="0"/>
              </a:rPr>
              <a:t>Behaviour</a:t>
            </a:r>
            <a:r>
              <a:rPr lang="en-US" dirty="0">
                <a:latin typeface="Candara" pitchFamily="34" charset="0"/>
              </a:rPr>
              <a:t> leads to the removal of something unpleasant e.g</a:t>
            </a:r>
            <a:r>
              <a:rPr lang="en-US" dirty="0" smtClean="0">
                <a:latin typeface="Candara" pitchFamily="34" charset="0"/>
              </a:rPr>
              <a:t>. anxiety associated with situation.</a:t>
            </a:r>
            <a:endParaRPr lang="en-US" b="1" dirty="0">
              <a:latin typeface="Candara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en-US" dirty="0">
              <a:latin typeface="Candar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Candara" pitchFamily="34" charset="0"/>
              </a:rPr>
              <a:t>PUNISHMENT</a:t>
            </a:r>
            <a:r>
              <a:rPr lang="en-US" dirty="0">
                <a:latin typeface="Candara" pitchFamily="34" charset="0"/>
              </a:rPr>
              <a:t> – makes it </a:t>
            </a:r>
            <a:r>
              <a:rPr lang="en-US" i="1" u="sng" dirty="0">
                <a:latin typeface="Candara" pitchFamily="34" charset="0"/>
              </a:rPr>
              <a:t>less</a:t>
            </a:r>
            <a:r>
              <a:rPr lang="en-US" dirty="0">
                <a:latin typeface="Candara" pitchFamily="34" charset="0"/>
              </a:rPr>
              <a:t> likely a </a:t>
            </a:r>
            <a:r>
              <a:rPr lang="en-US" dirty="0" err="1">
                <a:latin typeface="Candara" pitchFamily="34" charset="0"/>
              </a:rPr>
              <a:t>behaviour</a:t>
            </a:r>
            <a:r>
              <a:rPr lang="en-US" dirty="0">
                <a:latin typeface="Candara" pitchFamily="34" charset="0"/>
              </a:rPr>
              <a:t> will be repeated.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2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Negative reinforcement is key in the maintenance of phobias.</a:t>
            </a:r>
          </a:p>
          <a:p>
            <a:pPr marL="0" indent="0">
              <a:buNone/>
            </a:pPr>
            <a:endParaRPr lang="en-GB" dirty="0" smtClean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For example: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3177530"/>
            <a:ext cx="2235432" cy="1469240"/>
          </a:xfrm>
          <a:prstGeom prst="rect">
            <a:avLst/>
          </a:prstGeom>
        </p:spPr>
      </p:pic>
      <p:sp>
        <p:nvSpPr>
          <p:cNvPr id="5" name="Equal 4"/>
          <p:cNvSpPr/>
          <p:nvPr/>
        </p:nvSpPr>
        <p:spPr>
          <a:xfrm>
            <a:off x="2489432" y="3449540"/>
            <a:ext cx="1656184" cy="118412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AutoShape 2" descr="Image result for reduce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616" y="3336793"/>
            <a:ext cx="1309977" cy="130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503" y="2656054"/>
            <a:ext cx="2857501" cy="136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504" y="4041603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37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Explanation of this……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Fear of the dark as a result of a traumatic experience such as being attacked in the dark</a:t>
            </a:r>
          </a:p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Therefore: </a:t>
            </a:r>
          </a:p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To reduce the fear response associated with being in the dark the person might sleep with the light on</a:t>
            </a:r>
            <a:r>
              <a:rPr lang="en-GB" b="1" dirty="0" smtClean="0">
                <a:latin typeface="Candara" panose="020E0502030303020204" pitchFamily="34" charset="0"/>
              </a:rPr>
              <a:t> (</a:t>
            </a:r>
            <a:r>
              <a:rPr lang="en-GB" b="1" i="1" dirty="0" smtClean="0">
                <a:latin typeface="Candara" panose="020E0502030303020204" pitchFamily="34" charset="0"/>
              </a:rPr>
              <a:t>this acts as a negative reinforcement</a:t>
            </a:r>
            <a:r>
              <a:rPr lang="en-GB" dirty="0" smtClean="0">
                <a:latin typeface="Candara" panose="020E0502030303020204" pitchFamily="34" charset="0"/>
              </a:rPr>
              <a:t>).</a:t>
            </a:r>
          </a:p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The use of this avoidance response leads to the phobia being resistant to extinction. 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651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Create your own illustration 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Using the Pc’s:</a:t>
            </a:r>
          </a:p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Create an illustration of how an individual might carry out a anxiety avoidance situation which continues to negatively reinforce their phobia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53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Evaluation Task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In the following groups:</a:t>
            </a:r>
          </a:p>
          <a:p>
            <a:pPr marL="0" indent="0">
              <a:buNone/>
            </a:pPr>
            <a:endParaRPr lang="en-GB" dirty="0" smtClean="0">
              <a:latin typeface="Candara" panose="020E0502030303020204" pitchFamily="34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Candara" panose="020E0502030303020204" pitchFamily="34" charset="0"/>
              </a:rPr>
              <a:t>Find scientific evidence to support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ndara" panose="020E0502030303020204" pitchFamily="34" charset="0"/>
              </a:rPr>
              <a:t>How might this approach be useful?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ndara" panose="020E0502030303020204" pitchFamily="34" charset="0"/>
              </a:rPr>
              <a:t>Can this model solely account for the development of phobia? (refer to the diathesis-stress model)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ndara" panose="020E0502030303020204" pitchFamily="34" charset="0"/>
              </a:rPr>
              <a:t>Find contradictory evidence </a:t>
            </a:r>
          </a:p>
          <a:p>
            <a:pPr marL="0" indent="0">
              <a:buNone/>
            </a:pPr>
            <a:endParaRPr lang="en-GB" dirty="0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Candara" panose="020E0502030303020204" pitchFamily="34" charset="0"/>
              </a:rPr>
              <a:t>Be prepared to feedback to the rest of the group</a:t>
            </a: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841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Recap – exam question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Suggest how the behavioural approach might be used to explain Kirsty’s phobia of balloons (4 marks)</a:t>
            </a:r>
          </a:p>
          <a:p>
            <a:pPr marL="0" indent="0">
              <a:buNone/>
            </a:pPr>
            <a:endParaRPr lang="en-GB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Candara" panose="020E0502030303020204" pitchFamily="34" charset="0"/>
              </a:rPr>
              <a:t>You have 5 minutes to complete this question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43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Bigger Picture.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dirty="0" smtClean="0">
                <a:latin typeface="Candara" panose="020E0502030303020204" pitchFamily="34" charset="0"/>
              </a:rPr>
              <a:t>Psychopathology: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latin typeface="Candara" panose="020E0502030303020204" pitchFamily="34" charset="0"/>
              </a:rPr>
              <a:t>Definitions </a:t>
            </a:r>
            <a:r>
              <a:rPr lang="en-GB" sz="1800" b="1" dirty="0">
                <a:latin typeface="Candara" panose="020E0502030303020204" pitchFamily="34" charset="0"/>
              </a:rPr>
              <a:t>and limitations of abnormality, including deviation from social norms, failure to function adequately, statistical infrequency and deviation from ideal mental health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The </a:t>
            </a:r>
            <a:r>
              <a:rPr lang="en-GB" sz="1800" b="1" dirty="0">
                <a:solidFill>
                  <a:srgbClr val="FF0000"/>
                </a:solidFill>
                <a:latin typeface="Candara" panose="020E0502030303020204" pitchFamily="34" charset="0"/>
              </a:rPr>
              <a:t>behavioural, emotional and cognitive characteristics </a:t>
            </a:r>
            <a:r>
              <a:rPr lang="en-GB" sz="1800" dirty="0">
                <a:solidFill>
                  <a:srgbClr val="FF0000"/>
                </a:solidFill>
                <a:latin typeface="Candara" panose="020E0502030303020204" pitchFamily="34" charset="0"/>
              </a:rPr>
              <a:t>of phobias</a:t>
            </a:r>
            <a:r>
              <a:rPr lang="en-GB" sz="1800" dirty="0">
                <a:latin typeface="Candara" panose="020E0502030303020204" pitchFamily="34" charset="0"/>
              </a:rPr>
              <a:t>, depression and obsessive compulsive disorder (OCD).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The </a:t>
            </a:r>
            <a:r>
              <a:rPr lang="en-GB" sz="1800" b="1" dirty="0">
                <a:solidFill>
                  <a:srgbClr val="FF0000"/>
                </a:solidFill>
                <a:latin typeface="Candara" panose="020E0502030303020204" pitchFamily="34" charset="0"/>
              </a:rPr>
              <a:t>behavioural approach to explaining and treating phobias: </a:t>
            </a:r>
            <a:r>
              <a:rPr lang="en-GB" sz="1800" dirty="0">
                <a:solidFill>
                  <a:srgbClr val="FF0000"/>
                </a:solidFill>
                <a:latin typeface="Candara" panose="020E0502030303020204" pitchFamily="34" charset="0"/>
              </a:rPr>
              <a:t>the two-process model including classical and operant conditioning; systematic desensitization, including relaxation and use of hierarchy; flooding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latin typeface="Candara" panose="020E0502030303020204" pitchFamily="34" charset="0"/>
              </a:rPr>
              <a:t>The </a:t>
            </a:r>
            <a:r>
              <a:rPr lang="en-GB" sz="1800" b="1" dirty="0">
                <a:latin typeface="Candara" panose="020E0502030303020204" pitchFamily="34" charset="0"/>
              </a:rPr>
              <a:t>cognitive approach to explaining and treating depression: </a:t>
            </a:r>
            <a:r>
              <a:rPr lang="en-GB" sz="1800" dirty="0">
                <a:latin typeface="Candara" panose="020E0502030303020204" pitchFamily="34" charset="0"/>
              </a:rPr>
              <a:t>Beck’s negative triad and Ellis’s ABC model; cognitive behavioural therapy (CBT), including challenging irrational thoughts.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1800" b="1" dirty="0" smtClean="0">
                <a:latin typeface="Candara" panose="020E0502030303020204" pitchFamily="34" charset="0"/>
              </a:rPr>
              <a:t>The </a:t>
            </a:r>
            <a:r>
              <a:rPr lang="en-GB" sz="1800" b="1" dirty="0">
                <a:latin typeface="Candara" panose="020E0502030303020204" pitchFamily="34" charset="0"/>
              </a:rPr>
              <a:t>biological approach to explaining and treating OCD; </a:t>
            </a:r>
            <a:r>
              <a:rPr lang="en-GB" sz="1800" dirty="0">
                <a:latin typeface="Candara" panose="020E0502030303020204" pitchFamily="34" charset="0"/>
              </a:rPr>
              <a:t>Genetic and Neural explanations; Drug therapy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2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pecification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ndara" panose="020E0502030303020204" pitchFamily="34" charset="0"/>
              </a:rPr>
              <a:t>Characteristics of </a:t>
            </a:r>
            <a:r>
              <a:rPr lang="en-US" dirty="0" smtClean="0">
                <a:latin typeface="Candara" panose="020E0502030303020204" pitchFamily="34" charset="0"/>
              </a:rPr>
              <a:t>phobias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ndara" panose="020E0502030303020204" pitchFamily="34" charset="0"/>
              </a:rPr>
              <a:t>Behavioural</a:t>
            </a:r>
            <a:endParaRPr lang="en-US" dirty="0" smtClean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Cognitive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ndara" panose="020E0502030303020204" pitchFamily="34" charset="0"/>
              </a:rPr>
              <a:t>Emotional</a:t>
            </a:r>
            <a:endParaRPr lang="en-GB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Explanation of phobias: </a:t>
            </a:r>
            <a:endParaRPr lang="en-US" dirty="0" smtClean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T</a:t>
            </a:r>
            <a:r>
              <a:rPr lang="en-US" dirty="0" smtClean="0">
                <a:latin typeface="Candara" panose="020E0502030303020204" pitchFamily="34" charset="0"/>
              </a:rPr>
              <a:t>he </a:t>
            </a:r>
            <a:r>
              <a:rPr lang="en-US" dirty="0" err="1" smtClean="0">
                <a:latin typeface="Candara" panose="020E0502030303020204" pitchFamily="34" charset="0"/>
              </a:rPr>
              <a:t>Behaviourist</a:t>
            </a:r>
            <a:r>
              <a:rPr lang="en-US" dirty="0" smtClean="0">
                <a:latin typeface="Candara" panose="020E0502030303020204" pitchFamily="34" charset="0"/>
              </a:rPr>
              <a:t> approach</a:t>
            </a:r>
            <a:endParaRPr lang="en-GB" dirty="0">
              <a:latin typeface="Candara" panose="020E0502030303020204" pitchFamily="34" charset="0"/>
            </a:endParaRPr>
          </a:p>
          <a:p>
            <a:r>
              <a:rPr lang="en-US" dirty="0" err="1">
                <a:solidFill>
                  <a:srgbClr val="FF0000"/>
                </a:solidFill>
                <a:latin typeface="Candara" panose="020E0502030303020204" pitchFamily="34" charset="0"/>
              </a:rPr>
              <a:t>Behaviourist</a:t>
            </a: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 therapies:	</a:t>
            </a: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Systematic </a:t>
            </a:r>
            <a:r>
              <a:rPr lang="en-US" dirty="0" err="1">
                <a:solidFill>
                  <a:srgbClr val="FF0000"/>
                </a:solidFill>
                <a:latin typeface="Candara" panose="020E0502030303020204" pitchFamily="34" charset="0"/>
              </a:rPr>
              <a:t>desensitisation</a:t>
            </a: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	</a:t>
            </a: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Flooding</a:t>
            </a:r>
            <a:r>
              <a:rPr lang="en-US" dirty="0">
                <a:latin typeface="Candara" panose="020E0502030303020204" pitchFamily="34" charset="0"/>
              </a:rPr>
              <a:t>	</a:t>
            </a:r>
            <a:endParaRPr lang="en-GB" dirty="0">
              <a:latin typeface="Candara" panose="020E0502030303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85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Candara" panose="020E0502030303020204" pitchFamily="34" charset="0"/>
              </a:rPr>
              <a:t>Treating psychopathology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Candara" panose="020E0502030303020204" pitchFamily="34" charset="0"/>
              </a:rPr>
              <a:t>Behavioural Therapies</a:t>
            </a:r>
          </a:p>
        </p:txBody>
      </p:sp>
    </p:spTree>
    <p:extLst>
      <p:ext uri="{BB962C8B-B14F-4D97-AF65-F5344CB8AC3E}">
        <p14:creationId xmlns:p14="http://schemas.microsoft.com/office/powerpoint/2010/main" val="144792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 will review the session at the end so ensure you make good notes and pay attention</a:t>
            </a:r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 need 3 volunteers!!!</a:t>
            </a:r>
          </a:p>
        </p:txBody>
      </p:sp>
    </p:spTree>
    <p:extLst>
      <p:ext uri="{BB962C8B-B14F-4D97-AF65-F5344CB8AC3E}">
        <p14:creationId xmlns:p14="http://schemas.microsoft.com/office/powerpoint/2010/main" val="37337930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en-US" b="1" u="sng" dirty="0" smtClean="0">
                <a:latin typeface="Candara" panose="020E0502030303020204" pitchFamily="34" charset="0"/>
              </a:rPr>
              <a:t>Aim</a:t>
            </a:r>
            <a:r>
              <a:rPr lang="en-GB" altLang="en-US" b="1" dirty="0" smtClean="0">
                <a:latin typeface="Candara" panose="020E0502030303020204" pitchFamily="34" charset="0"/>
              </a:rPr>
              <a:t>: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Behaviourists propose that phobias arise from faulty learning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Therapies therefore, work on the basis of </a:t>
            </a:r>
            <a:r>
              <a:rPr lang="en-GB" altLang="en-US" i="1" dirty="0" smtClean="0">
                <a:latin typeface="Candara" panose="020E0502030303020204" pitchFamily="34" charset="0"/>
              </a:rPr>
              <a:t>unlearning</a:t>
            </a:r>
            <a:r>
              <a:rPr lang="en-GB" altLang="en-US" dirty="0" smtClean="0">
                <a:latin typeface="Candara" panose="020E0502030303020204" pitchFamily="34" charset="0"/>
              </a:rPr>
              <a:t> this faulty learning and </a:t>
            </a:r>
            <a:r>
              <a:rPr lang="en-GB" altLang="en-US" i="1" dirty="0" smtClean="0">
                <a:latin typeface="Candara" panose="020E0502030303020204" pitchFamily="34" charset="0"/>
              </a:rPr>
              <a:t>re-learning</a:t>
            </a:r>
            <a:r>
              <a:rPr lang="en-GB" altLang="en-US" dirty="0" smtClean="0">
                <a:latin typeface="Candara" panose="020E0502030303020204" pitchFamily="34" charset="0"/>
              </a:rPr>
              <a:t> appropriate behaviour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Behavioural Therapies</a:t>
            </a:r>
          </a:p>
        </p:txBody>
      </p:sp>
    </p:spTree>
    <p:extLst>
      <p:ext uri="{BB962C8B-B14F-4D97-AF65-F5344CB8AC3E}">
        <p14:creationId xmlns:p14="http://schemas.microsoft.com/office/powerpoint/2010/main" val="331682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2241550"/>
            <a:ext cx="8208962" cy="38147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altLang="en-US" dirty="0" smtClean="0">
                <a:latin typeface="Candara" panose="020E0502030303020204" pitchFamily="34" charset="0"/>
              </a:rPr>
              <a:t>Based on Classical Conditioning &amp; the work of Pavlov</a:t>
            </a:r>
          </a:p>
          <a:p>
            <a:pPr eaLnBrk="1" hangingPunct="1">
              <a:buFont typeface="Wingdings" pitchFamily="2" charset="2"/>
              <a:buNone/>
            </a:pPr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 Behavioural Therapy</a:t>
            </a:r>
          </a:p>
        </p:txBody>
      </p:sp>
      <p:pic>
        <p:nvPicPr>
          <p:cNvPr id="16388" name="Picture 5" descr="pavlov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733800"/>
            <a:ext cx="15398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 descr="Pavlo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05200"/>
            <a:ext cx="4419600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76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371600" lvl="2" indent="-457200" eaLnBrk="1" fontAlgn="auto" hangingPunct="1">
              <a:spcAft>
                <a:spcPts val="0"/>
              </a:spcAft>
              <a:defRPr/>
            </a:pPr>
            <a:endParaRPr lang="en-GB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 panose="020E0502030303020204" pitchFamily="34" charset="0"/>
            </a:endParaRPr>
          </a:p>
          <a:p>
            <a:pPr marL="1371600" lvl="2" indent="-457200" eaLnBrk="1" fontAlgn="auto" hangingPunct="1">
              <a:spcAft>
                <a:spcPts val="0"/>
              </a:spcAft>
              <a:buSzPct val="80000"/>
              <a:buFont typeface="Wingdings" pitchFamily="2" charset="2"/>
              <a:buAutoNum type="alphaUcPeriod"/>
              <a:defRPr/>
            </a:pPr>
            <a:r>
              <a:rPr lang="en-GB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Systematic Desensitisation</a:t>
            </a:r>
          </a:p>
          <a:p>
            <a:pPr marL="1371600" lvl="2" indent="-457200" eaLnBrk="1" fontAlgn="auto" hangingPunct="1">
              <a:spcAft>
                <a:spcPts val="0"/>
              </a:spcAft>
              <a:buSzPct val="80000"/>
              <a:buFont typeface="Wingdings" pitchFamily="2" charset="2"/>
              <a:buAutoNum type="alphaUcPeriod"/>
              <a:defRPr/>
            </a:pPr>
            <a:endParaRPr lang="en-GB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 panose="020E0502030303020204" pitchFamily="34" charset="0"/>
            </a:endParaRPr>
          </a:p>
          <a:p>
            <a:pPr marL="1371600" lvl="2" indent="-457200" eaLnBrk="1" fontAlgn="auto" hangingPunct="1">
              <a:spcAft>
                <a:spcPts val="0"/>
              </a:spcAft>
              <a:buSzPct val="80000"/>
              <a:buFont typeface="Wingdings" pitchFamily="2" charset="2"/>
              <a:buAutoNum type="alphaUcPeriod"/>
              <a:defRPr/>
            </a:pPr>
            <a:r>
              <a:rPr lang="en-GB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Flooding</a:t>
            </a:r>
          </a:p>
          <a:p>
            <a:pPr marL="914400" lvl="2" indent="0" eaLnBrk="1" fontAlgn="auto" hangingPunct="1">
              <a:spcAft>
                <a:spcPts val="0"/>
              </a:spcAft>
              <a:buSzPct val="80000"/>
              <a:buFont typeface="Wingdings" pitchFamily="2" charset="2"/>
              <a:buNone/>
              <a:defRPr/>
            </a:pPr>
            <a:endParaRPr lang="en-GB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 Behavioural Therapy</a:t>
            </a:r>
          </a:p>
        </p:txBody>
      </p:sp>
    </p:spTree>
    <p:extLst>
      <p:ext uri="{BB962C8B-B14F-4D97-AF65-F5344CB8AC3E}">
        <p14:creationId xmlns:p14="http://schemas.microsoft.com/office/powerpoint/2010/main" val="208933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smtClean="0">
                <a:latin typeface="Candara" panose="020E0502030303020204" pitchFamily="34" charset="0"/>
              </a:rPr>
              <a:t>Used to treat phobias</a:t>
            </a:r>
            <a:endParaRPr lang="en-GB" altLang="en-US" sz="2800" b="1" dirty="0" smtClean="0">
              <a:latin typeface="Candara" panose="020E0502030303020204" pitchFamily="34" charset="0"/>
            </a:endParaRPr>
          </a:p>
          <a:p>
            <a:pPr eaLnBrk="1" hangingPunct="1"/>
            <a:r>
              <a:rPr lang="en-GB" altLang="en-US" sz="2800" dirty="0" smtClean="0">
                <a:latin typeface="Candara" panose="020E0502030303020204" pitchFamily="34" charset="0"/>
              </a:rPr>
              <a:t>The therapist teaches client relaxation skills</a:t>
            </a:r>
          </a:p>
          <a:p>
            <a:pPr eaLnBrk="1" hangingPunct="1"/>
            <a:r>
              <a:rPr lang="en-GB" altLang="en-US" sz="2800" dirty="0" smtClean="0">
                <a:latin typeface="Candara" panose="020E0502030303020204" pitchFamily="34" charset="0"/>
              </a:rPr>
              <a:t>Both the therapist and client draw up a “hierarchy” of frightening experiences linked to the phobia</a:t>
            </a:r>
          </a:p>
          <a:p>
            <a:pPr eaLnBrk="1" hangingPunct="1"/>
            <a:r>
              <a:rPr lang="en-GB" altLang="en-US" sz="2800" dirty="0" smtClean="0">
                <a:latin typeface="Candara" panose="020E0502030303020204" pitchFamily="34" charset="0"/>
              </a:rPr>
              <a:t>These experiences are faced one by one with the help of the relaxation </a:t>
            </a:r>
            <a:r>
              <a:rPr lang="en-GB" altLang="en-US" sz="2800" dirty="0" smtClean="0">
                <a:latin typeface="Candara" panose="020E0502030303020204" pitchFamily="34" charset="0"/>
              </a:rPr>
              <a:t>techniques either in real life or through imagination</a:t>
            </a:r>
            <a:endParaRPr lang="en-GB" altLang="en-US" sz="2800" dirty="0" smtClean="0">
              <a:latin typeface="Candara" panose="020E0502030303020204" pitchFamily="34" charset="0"/>
            </a:endParaRPr>
          </a:p>
          <a:p>
            <a:pPr lvl="1" eaLnBrk="1" hangingPunct="1"/>
            <a:endParaRPr lang="en-GB" altLang="en-US" dirty="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Candara" panose="020E0502030303020204" pitchFamily="34" charset="0"/>
              </a:rPr>
              <a:t>A. Systematic Desensitisation</a:t>
            </a:r>
          </a:p>
        </p:txBody>
      </p:sp>
    </p:spTree>
    <p:extLst>
      <p:ext uri="{BB962C8B-B14F-4D97-AF65-F5344CB8AC3E}">
        <p14:creationId xmlns:p14="http://schemas.microsoft.com/office/powerpoint/2010/main" val="400295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Step 1: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The patient is taught to relax their muscles completely.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Step 2: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The therapist and patient create a desensitisation hierarchy (a series of imagined scenes).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Step 3: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The patient then works through the hierarchy, visualising each anxiety inducing event, whilst still engaging in a completely relaxed state (</a:t>
            </a: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reciprocal inhibition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– two emotional states can’t  co exist).  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Step 4: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The patient moves on to the next step once they have  successfully  remained relaxed whilst imagining the event in the previous step.</a:t>
            </a:r>
          </a:p>
          <a:p>
            <a:pPr marL="365760" indent="-365760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Step 5: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The patient will eventually master the feared situation that led them to seek help in the first place.  </a:t>
            </a:r>
            <a:endParaRPr lang="en-GB" b="1" dirty="0">
              <a:solidFill>
                <a:schemeClr val="tx1">
                  <a:lumMod val="85000"/>
                  <a:lumOff val="1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266454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Example of a “Hierarchy”</a:t>
            </a:r>
          </a:p>
        </p:txBody>
      </p:sp>
      <p:graphicFrame>
        <p:nvGraphicFramePr>
          <p:cNvPr id="20483" name="Object 1024"/>
          <p:cNvGraphicFramePr>
            <a:graphicFrameLocks noChangeAspect="1"/>
          </p:cNvGraphicFramePr>
          <p:nvPr/>
        </p:nvGraphicFramePr>
        <p:xfrm>
          <a:off x="500063" y="1857375"/>
          <a:ext cx="5791200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Bitmap Image" r:id="rId3" imgW="5285714" imgH="3982006" progId="Paint.Picture">
                  <p:embed/>
                </p:oleObj>
              </mc:Choice>
              <mc:Fallback>
                <p:oleObj name="Bitmap Image" r:id="rId3" imgW="5285714" imgH="398200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1857375"/>
                        <a:ext cx="5791200" cy="473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4229100" y="3109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>
                <a:solidFill>
                  <a:srgbClr val="262626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>
                <a:solidFill>
                  <a:srgbClr val="262626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>
                <a:solidFill>
                  <a:srgbClr val="262626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>
                <a:solidFill>
                  <a:srgbClr val="262626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"/>
              <a:defRPr sz="1600">
                <a:solidFill>
                  <a:srgbClr val="262626"/>
                </a:solidFill>
                <a:latin typeface="Book Antiqu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20485" name="Picture 4" descr="AN01872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059238"/>
            <a:ext cx="13716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7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In pairs, construct a hierarchy that could be used to overcome a non-animal phobia – choose your phobia!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Include about 10 steps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  <a:solidFill>
            <a:schemeClr val="accent2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Candara" panose="020E0502030303020204" pitchFamily="34" charset="0"/>
              </a:rPr>
              <a:t>A. Systematic Desensitisation: </a:t>
            </a:r>
            <a:r>
              <a:rPr lang="en-GB" u="sng" dirty="0" smtClean="0">
                <a:latin typeface="Candara" panose="020E0502030303020204" pitchFamily="34" charset="0"/>
              </a:rPr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40415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Guess the Phobia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hangingPunct="0">
              <a:buNone/>
            </a:pPr>
            <a:r>
              <a:rPr lang="en-US" b="1" dirty="0"/>
              <a:t> </a:t>
            </a:r>
            <a:endParaRPr lang="en-GB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BACTERIOPHOBIA</a:t>
            </a:r>
          </a:p>
          <a:p>
            <a:pPr hangingPunct="0"/>
            <a:endParaRPr lang="en-US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EISOTROPHOBIA</a:t>
            </a:r>
            <a:r>
              <a:rPr lang="en-US" sz="5500" b="1" dirty="0">
                <a:latin typeface="Candara" panose="020E0502030303020204" pitchFamily="34" charset="0"/>
              </a:rPr>
              <a:t>	</a:t>
            </a:r>
            <a:endParaRPr lang="en-GB" sz="5500" b="1" dirty="0">
              <a:latin typeface="Candara" panose="020E0502030303020204" pitchFamily="34" charset="0"/>
            </a:endParaRPr>
          </a:p>
          <a:p>
            <a:pPr hangingPunct="0"/>
            <a:endParaRPr lang="en-GB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TRYPANOPHOBIA</a:t>
            </a:r>
          </a:p>
          <a:p>
            <a:pPr marL="0" indent="0" hangingPunct="0">
              <a:buNone/>
            </a:pPr>
            <a:r>
              <a:rPr lang="en-US" sz="5500" b="1" dirty="0">
                <a:latin typeface="Candara" panose="020E0502030303020204" pitchFamily="34" charset="0"/>
              </a:rPr>
              <a:t>	 </a:t>
            </a:r>
            <a:endParaRPr lang="en-GB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IATROPHOBIA</a:t>
            </a:r>
            <a:r>
              <a:rPr lang="en-US" sz="5500" b="1" dirty="0">
                <a:latin typeface="Candara" panose="020E0502030303020204" pitchFamily="34" charset="0"/>
              </a:rPr>
              <a:t>	</a:t>
            </a:r>
            <a:endParaRPr lang="en-GB" sz="5500" b="1" dirty="0" smtClean="0">
              <a:latin typeface="Candara" panose="020E0502030303020204" pitchFamily="34" charset="0"/>
            </a:endParaRPr>
          </a:p>
          <a:p>
            <a:pPr marL="0" indent="0" hangingPunct="0">
              <a:buNone/>
            </a:pPr>
            <a:endParaRPr lang="en-GB" sz="5500" b="1" dirty="0" smtClean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HEMAPHOBIA</a:t>
            </a:r>
            <a:r>
              <a:rPr lang="en-US" sz="5500" b="1" dirty="0">
                <a:latin typeface="Candara" panose="020E0502030303020204" pitchFamily="34" charset="0"/>
              </a:rPr>
              <a:t>	</a:t>
            </a:r>
            <a:endParaRPr lang="en-GB" sz="5500" b="1" dirty="0">
              <a:latin typeface="Candara" panose="020E0502030303020204" pitchFamily="34" charset="0"/>
            </a:endParaRPr>
          </a:p>
          <a:p>
            <a:pPr marL="0" indent="0" hangingPunct="0">
              <a:buNone/>
            </a:pPr>
            <a:r>
              <a:rPr lang="en-US" sz="5500" b="1" dirty="0">
                <a:latin typeface="Candara" panose="020E0502030303020204" pitchFamily="34" charset="0"/>
              </a:rPr>
              <a:t>		</a:t>
            </a:r>
            <a:r>
              <a:rPr lang="en-US" sz="5500" b="1" i="1" dirty="0">
                <a:latin typeface="Candara" panose="020E0502030303020204" pitchFamily="34" charset="0"/>
              </a:rPr>
              <a:t> </a:t>
            </a:r>
            <a:endParaRPr lang="en-GB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AMATHOPHOBIA</a:t>
            </a:r>
            <a:r>
              <a:rPr lang="en-US" sz="5500" b="1" dirty="0">
                <a:latin typeface="Candara" panose="020E0502030303020204" pitchFamily="34" charset="0"/>
              </a:rPr>
              <a:t>	</a:t>
            </a:r>
            <a:endParaRPr lang="en-US" sz="5500" b="1" dirty="0" smtClean="0">
              <a:latin typeface="Candara" panose="020E0502030303020204" pitchFamily="34" charset="0"/>
            </a:endParaRPr>
          </a:p>
          <a:p>
            <a:pPr hangingPunct="0"/>
            <a:endParaRPr lang="en-US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SINISTROPHOBIA</a:t>
            </a:r>
            <a:r>
              <a:rPr lang="en-US" sz="5500" b="1" dirty="0">
                <a:latin typeface="Candara" panose="020E0502030303020204" pitchFamily="34" charset="0"/>
              </a:rPr>
              <a:t>		</a:t>
            </a:r>
            <a:endParaRPr lang="en-GB" sz="5500" b="1" dirty="0">
              <a:latin typeface="Candara" panose="020E0502030303020204" pitchFamily="34" charset="0"/>
            </a:endParaRPr>
          </a:p>
          <a:p>
            <a:pPr marL="0" indent="0" hangingPunct="0">
              <a:buNone/>
            </a:pPr>
            <a:endParaRPr lang="en-GB" sz="5500" b="1" dirty="0">
              <a:latin typeface="Candara" panose="020E0502030303020204" pitchFamily="34" charset="0"/>
            </a:endParaRPr>
          </a:p>
          <a:p>
            <a:pPr hangingPunct="0"/>
            <a:r>
              <a:rPr lang="en-US" sz="5500" b="1" dirty="0" smtClean="0">
                <a:latin typeface="Candara" panose="020E0502030303020204" pitchFamily="34" charset="0"/>
              </a:rPr>
              <a:t>OCTOPHOBIA</a:t>
            </a:r>
            <a:r>
              <a:rPr lang="en-US" b="1" dirty="0"/>
              <a:t>	</a:t>
            </a:r>
            <a:r>
              <a:rPr lang="en-US" dirty="0"/>
              <a:t>	</a:t>
            </a:r>
            <a:endParaRPr lang="en-GB" dirty="0"/>
          </a:p>
          <a:p>
            <a:pPr marL="0" indent="0" algn="ctr" hangingPunct="0">
              <a:buNone/>
            </a:pPr>
            <a:r>
              <a:rPr lang="en-US" dirty="0"/>
              <a:t>		 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752831" y="1803815"/>
            <a:ext cx="3888432" cy="28803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In pairs/threes:</a:t>
            </a:r>
          </a:p>
          <a:p>
            <a:pPr algn="ctr"/>
            <a:r>
              <a:rPr lang="en-GB" sz="28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You have 10 minutes to write down what you think these phobias might be</a:t>
            </a:r>
            <a:endParaRPr lang="en-GB" sz="28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94479"/>
            <a:ext cx="2286801" cy="16093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69" y="4581128"/>
            <a:ext cx="2862064" cy="214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2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In groups of three you will be given one of the following evaluation points: </a:t>
            </a:r>
          </a:p>
          <a:p>
            <a:pPr lvl="1" eaLnBrk="1" hangingPunct="1"/>
            <a:r>
              <a:rPr lang="en-GB" altLang="en-US" sz="3200" dirty="0" smtClean="0">
                <a:latin typeface="Candara" panose="020E0502030303020204" pitchFamily="34" charset="0"/>
              </a:rPr>
              <a:t>Is it appropriate for everyone?</a:t>
            </a:r>
          </a:p>
          <a:p>
            <a:pPr lvl="1" eaLnBrk="1" hangingPunct="1"/>
            <a:r>
              <a:rPr lang="en-GB" altLang="en-US" sz="3200" dirty="0" smtClean="0">
                <a:latin typeface="Candara" panose="020E0502030303020204" pitchFamily="34" charset="0"/>
              </a:rPr>
              <a:t>The problem of symptom substitution</a:t>
            </a:r>
          </a:p>
          <a:p>
            <a:pPr lvl="1" eaLnBrk="1" hangingPunct="1"/>
            <a:r>
              <a:rPr lang="en-GB" altLang="en-US" sz="3200" dirty="0" smtClean="0">
                <a:latin typeface="Candara" panose="020E0502030303020204" pitchFamily="34" charset="0"/>
              </a:rPr>
              <a:t>Reduced effectiveness for some phobia </a:t>
            </a:r>
          </a:p>
          <a:p>
            <a:pPr lvl="1" eaLnBrk="1" hangingPunct="1"/>
            <a:r>
              <a:rPr lang="en-GB" altLang="en-US" sz="3200" dirty="0" smtClean="0">
                <a:latin typeface="Candara" panose="020E0502030303020204" pitchFamily="34" charset="0"/>
              </a:rPr>
              <a:t>How Effective is it?</a:t>
            </a:r>
          </a:p>
          <a:p>
            <a:pPr lvl="1" eaLnBrk="1" hangingPunct="1"/>
            <a:r>
              <a:rPr lang="en-GB" altLang="en-US" sz="3200" dirty="0" smtClean="0">
                <a:latin typeface="Candara" panose="020E0502030303020204" pitchFamily="34" charset="0"/>
              </a:rPr>
              <a:t>Are there quicker alternatives</a:t>
            </a:r>
          </a:p>
          <a:p>
            <a:pPr lvl="1" eaLnBrk="1" hangingPunct="1"/>
            <a:r>
              <a:rPr lang="en-GB" altLang="en-US" sz="3200" dirty="0" smtClean="0">
                <a:latin typeface="Candara" panose="020E0502030303020204" pitchFamily="34" charset="0"/>
              </a:rPr>
              <a:t>Does it require you to have an imagination </a:t>
            </a:r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22608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endParaRPr lang="en-GB" altLang="en-US" sz="3000" dirty="0" smtClean="0">
              <a:latin typeface="Candara" panose="020E0502030303020204" pitchFamily="34" charset="0"/>
            </a:endParaRPr>
          </a:p>
          <a:p>
            <a:pPr eaLnBrk="1" hangingPunct="1"/>
            <a:r>
              <a:rPr lang="en-GB" altLang="en-US" sz="3000" dirty="0" smtClean="0">
                <a:latin typeface="Candara" panose="020E0502030303020204" pitchFamily="34" charset="0"/>
              </a:rPr>
              <a:t>Answer the following questions with reference to your evaluation point:</a:t>
            </a:r>
          </a:p>
          <a:p>
            <a:pPr lvl="1" eaLnBrk="1" hangingPunct="1"/>
            <a:r>
              <a:rPr lang="en-GB" altLang="en-US" sz="3000" dirty="0" smtClean="0">
                <a:latin typeface="Candara" panose="020E0502030303020204" pitchFamily="34" charset="0"/>
              </a:rPr>
              <a:t>1. What do you think the evaluation point is referring to?</a:t>
            </a:r>
          </a:p>
          <a:p>
            <a:pPr lvl="1" eaLnBrk="1" hangingPunct="1"/>
            <a:r>
              <a:rPr lang="en-GB" altLang="en-US" sz="3000" dirty="0" smtClean="0">
                <a:latin typeface="Candara" panose="020E0502030303020204" pitchFamily="34" charset="0"/>
              </a:rPr>
              <a:t>2. Is it a positive or negative evaluation point?</a:t>
            </a:r>
          </a:p>
          <a:p>
            <a:pPr lvl="1" eaLnBrk="1" hangingPunct="1"/>
            <a:r>
              <a:rPr lang="en-GB" altLang="en-US" sz="3000" dirty="0" smtClean="0">
                <a:latin typeface="Candara" panose="020E0502030303020204" pitchFamily="34" charset="0"/>
              </a:rPr>
              <a:t>3. How would you elaborate your point?</a:t>
            </a:r>
          </a:p>
          <a:p>
            <a:pPr lvl="1" eaLnBrk="1" hangingPunct="1">
              <a:buFont typeface="Wingdings" pitchFamily="2" charset="2"/>
              <a:buNone/>
            </a:pPr>
            <a:endParaRPr lang="en-GB" altLang="en-US" sz="3000" dirty="0" smtClean="0">
              <a:latin typeface="Candara" panose="020E0502030303020204" pitchFamily="34" charset="0"/>
            </a:endParaRPr>
          </a:p>
          <a:p>
            <a:pPr lvl="1" algn="ctr" eaLnBrk="1" hangingPunct="1"/>
            <a:r>
              <a:rPr lang="en-GB" altLang="en-US" sz="3000" dirty="0" smtClean="0">
                <a:latin typeface="Candara" panose="020E0502030303020204" pitchFamily="34" charset="0"/>
              </a:rPr>
              <a:t>You have 5 minutes </a:t>
            </a:r>
          </a:p>
          <a:p>
            <a:pPr eaLnBrk="1" hangingPunct="1"/>
            <a:endParaRPr lang="en-GB" altLang="en-US" dirty="0" smtClean="0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Evaluation task:</a:t>
            </a:r>
          </a:p>
        </p:txBody>
      </p:sp>
    </p:spTree>
    <p:extLst>
      <p:ext uri="{BB962C8B-B14F-4D97-AF65-F5344CB8AC3E}">
        <p14:creationId xmlns:p14="http://schemas.microsoft.com/office/powerpoint/2010/main" val="13146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You may now use the texts books to complete/correct your evaluation point.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Once you have done this and your point is fully elaborated, be ready to feed back on the board.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dirty="0" smtClean="0">
                <a:latin typeface="Candara" panose="020E0502030303020204" pitchFamily="34" charset="0"/>
              </a:rPr>
              <a:t>What did you come up with?</a:t>
            </a:r>
          </a:p>
        </p:txBody>
      </p:sp>
    </p:spTree>
    <p:extLst>
      <p:ext uri="{BB962C8B-B14F-4D97-AF65-F5344CB8AC3E}">
        <p14:creationId xmlns:p14="http://schemas.microsoft.com/office/powerpoint/2010/main" val="4277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Lesson Review</a:t>
            </a:r>
          </a:p>
        </p:txBody>
      </p:sp>
    </p:spTree>
    <p:extLst>
      <p:ext uri="{BB962C8B-B14F-4D97-AF65-F5344CB8AC3E}">
        <p14:creationId xmlns:p14="http://schemas.microsoft.com/office/powerpoint/2010/main" val="12001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Becky is frightened of moths and butterflies and seeks help to overcome this fear.  It is decided that systematic desensitization would be the most appropriate.</a:t>
            </a:r>
          </a:p>
          <a:p>
            <a:pPr lvl="1" eaLnBrk="1" hangingPunct="1"/>
            <a:r>
              <a:rPr lang="en-GB" altLang="en-US" b="1" i="1" dirty="0" smtClean="0">
                <a:latin typeface="Candara" panose="020E0502030303020204" pitchFamily="34" charset="0"/>
              </a:rPr>
              <a:t>a) Which approach to psychopathology would advocate the use of systematic desensitization?  (1 mark)</a:t>
            </a:r>
          </a:p>
          <a:p>
            <a:pPr lvl="1" eaLnBrk="1" hangingPunct="1"/>
            <a:r>
              <a:rPr lang="en-GB" altLang="en-US" b="1" i="1" dirty="0" smtClean="0">
                <a:latin typeface="Candara" panose="020E0502030303020204" pitchFamily="34" charset="0"/>
              </a:rPr>
              <a:t>b) Explain how systematic desensitization might be used to cure Becky’s fear of moths and butterflies (4 marks)</a:t>
            </a:r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Exam questions</a:t>
            </a:r>
          </a:p>
        </p:txBody>
      </p:sp>
    </p:spTree>
    <p:extLst>
      <p:ext uri="{BB962C8B-B14F-4D97-AF65-F5344CB8AC3E}">
        <p14:creationId xmlns:p14="http://schemas.microsoft.com/office/powerpoint/2010/main" val="8859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GB" altLang="en-US" sz="2800" dirty="0" smtClean="0">
                <a:latin typeface="Candara" panose="020E0502030303020204" pitchFamily="34" charset="0"/>
              </a:rPr>
              <a:t>a:  The behavioural approach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sz="2800" dirty="0" smtClean="0">
                <a:latin typeface="Candara" panose="020E0502030303020204" pitchFamily="34" charset="0"/>
              </a:rPr>
              <a:t>b:     </a:t>
            </a:r>
          </a:p>
          <a:p>
            <a:pPr lvl="1" eaLnBrk="1" hangingPunct="1"/>
            <a:r>
              <a:rPr lang="en-GB" altLang="en-US" dirty="0" smtClean="0">
                <a:latin typeface="Candara" panose="020E0502030303020204" pitchFamily="34" charset="0"/>
              </a:rPr>
              <a:t>Becky would first be taught to relax.</a:t>
            </a:r>
          </a:p>
          <a:p>
            <a:pPr lvl="1" eaLnBrk="1" hangingPunct="1"/>
            <a:r>
              <a:rPr lang="en-GB" altLang="en-US" dirty="0" smtClean="0">
                <a:latin typeface="Candara" panose="020E0502030303020204" pitchFamily="34" charset="0"/>
              </a:rPr>
              <a:t>She and the therapist construct a hierarchy beginning with a cartoon till the butterfly is in her hair.</a:t>
            </a:r>
          </a:p>
          <a:p>
            <a:pPr lvl="1" eaLnBrk="1" hangingPunct="1"/>
            <a:r>
              <a:rPr lang="en-GB" altLang="en-US" dirty="0" smtClean="0">
                <a:latin typeface="Candara" panose="020E0502030303020204" pitchFamily="34" charset="0"/>
              </a:rPr>
              <a:t>She works through the stages whilst practising relaxation, once relaxed at one step, she moves onto the next step.</a:t>
            </a:r>
          </a:p>
          <a:p>
            <a:pPr lvl="1" eaLnBrk="1" hangingPunct="1"/>
            <a:r>
              <a:rPr lang="en-GB" altLang="en-US" dirty="0" smtClean="0">
                <a:latin typeface="Candara" panose="020E0502030303020204" pitchFamily="34" charset="0"/>
              </a:rPr>
              <a:t>Because fear and relaxation are incompatible (reciprocal inhibition) eventually she would have overcome her fear.   </a:t>
            </a:r>
          </a:p>
          <a:p>
            <a:pPr lvl="1" eaLnBrk="1" hangingPunct="1"/>
            <a:endParaRPr lang="en-GB" altLang="en-US" dirty="0" smtClean="0"/>
          </a:p>
          <a:p>
            <a:pPr lvl="1" eaLnBrk="1" hangingPunct="1"/>
            <a:endParaRPr lang="en-GB" altLang="en-US" dirty="0" smtClean="0"/>
          </a:p>
          <a:p>
            <a:pPr lvl="1" eaLnBrk="1" hangingPunct="1"/>
            <a:endParaRPr lang="en-GB" altLang="en-US" dirty="0" smtClean="0"/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9202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434387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altLang="en-US" sz="2800" b="1" dirty="0" smtClean="0">
              <a:latin typeface="Candara" panose="020E0502030303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>
                <a:latin typeface="Candara" panose="020E0502030303020204" pitchFamily="34" charset="0"/>
              </a:rPr>
              <a:t>Also used to treat phobias</a:t>
            </a:r>
            <a:endParaRPr lang="en-GB" altLang="en-US" sz="2400" b="1" dirty="0" smtClean="0">
              <a:latin typeface="Candara" panose="020E0502030303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>
                <a:latin typeface="Candara" panose="020E0502030303020204" pitchFamily="34" charset="0"/>
              </a:rPr>
              <a:t>Involves facing the fearful object immediately </a:t>
            </a:r>
            <a:r>
              <a:rPr lang="en-GB" altLang="en-US" dirty="0" err="1" smtClean="0">
                <a:latin typeface="Candara" panose="020E0502030303020204" pitchFamily="34" charset="0"/>
              </a:rPr>
              <a:t>ie</a:t>
            </a:r>
            <a:r>
              <a:rPr lang="en-GB" altLang="en-US" dirty="0" smtClean="0">
                <a:latin typeface="Candara" panose="020E0502030303020204" pitchFamily="34" charset="0"/>
              </a:rPr>
              <a:t> going straight to the top of the hierarchy of fear!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>
                <a:latin typeface="Candara" panose="020E0502030303020204" pitchFamily="34" charset="0"/>
              </a:rPr>
              <a:t>Breaks the association with fear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B. Flooding</a:t>
            </a:r>
          </a:p>
        </p:txBody>
      </p:sp>
      <p:pic>
        <p:nvPicPr>
          <p:cNvPr id="28676" name="Picture 4" descr="PE0326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300163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26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How could flooding be used to treat: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dirty="0" smtClean="0">
                <a:latin typeface="Candara" panose="020E0502030303020204" pitchFamily="34" charset="0"/>
              </a:rPr>
              <a:t>		Claustrophobia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dirty="0" smtClean="0">
                <a:latin typeface="Candara" panose="020E0502030303020204" pitchFamily="34" charset="0"/>
              </a:rPr>
              <a:t>		Arachnophobia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dirty="0" smtClean="0">
                <a:latin typeface="Candara" panose="020E0502030303020204" pitchFamily="34" charset="0"/>
              </a:rPr>
              <a:t>		Aerophobia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altLang="en-US" dirty="0" smtClean="0">
                <a:latin typeface="Candara" panose="020E0502030303020204" pitchFamily="34" charset="0"/>
              </a:rPr>
              <a:t>          Agoraphobia ?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What problems could occur with flooding?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What limitation are brought to light, regarding flooding as a therapy?</a:t>
            </a:r>
          </a:p>
          <a:p>
            <a:pPr eaLnBrk="1" hangingPunct="1"/>
            <a:endParaRPr lang="en-GB" altLang="en-US" dirty="0" smtClean="0"/>
          </a:p>
        </p:txBody>
      </p:sp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dirty="0" smtClean="0"/>
              <a:t>B. Flooding: </a:t>
            </a:r>
            <a:r>
              <a:rPr lang="en-GB" altLang="en-US" u="sng" dirty="0" smtClean="0"/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70467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In pairs you will be given an evaluation point from the ones we have discussed as a class.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Your Task:</a:t>
            </a:r>
          </a:p>
          <a:p>
            <a:pPr lvl="2" eaLnBrk="1" hangingPunct="1"/>
            <a:r>
              <a:rPr lang="en-GB" altLang="en-US" dirty="0" smtClean="0">
                <a:latin typeface="Candara" panose="020E0502030303020204" pitchFamily="34" charset="0"/>
              </a:rPr>
              <a:t>Use the textbook to help you fully elaborate your evaluation point.</a:t>
            </a:r>
          </a:p>
          <a:p>
            <a:pPr lvl="2" eaLnBrk="1" hangingPunct="1"/>
            <a:r>
              <a:rPr lang="en-GB" altLang="en-US" dirty="0" smtClean="0">
                <a:latin typeface="Candara" panose="020E0502030303020204" pitchFamily="34" charset="0"/>
              </a:rPr>
              <a:t>Once you have done this upload it on to the database on GOL  under the file (Evaluation of flooding).</a:t>
            </a:r>
          </a:p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You will have access to a range of evaluations on GOL now when ever you need them for therapies of abnormality.</a:t>
            </a: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altLang="en-US" dirty="0" smtClean="0">
                <a:latin typeface="Candara" panose="020E0502030303020204" pitchFamily="34" charset="0"/>
              </a:rPr>
              <a:t>Evaluation Task</a:t>
            </a:r>
          </a:p>
        </p:txBody>
      </p:sp>
    </p:spTree>
    <p:extLst>
      <p:ext uri="{BB962C8B-B14F-4D97-AF65-F5344CB8AC3E}">
        <p14:creationId xmlns:p14="http://schemas.microsoft.com/office/powerpoint/2010/main" val="311833679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Guess the Phobias - 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hangingPunct="0"/>
            <a:r>
              <a:rPr lang="en-US" dirty="0" smtClean="0"/>
              <a:t>BACTERIOPHOBIA-</a:t>
            </a:r>
            <a:r>
              <a:rPr lang="en-US" i="1" dirty="0" smtClean="0"/>
              <a:t>FEAR OF BACTERIA</a:t>
            </a:r>
          </a:p>
          <a:p>
            <a:pPr hangingPunct="0"/>
            <a:endParaRPr lang="en-US" i="1" dirty="0"/>
          </a:p>
          <a:p>
            <a:pPr hangingPunct="0"/>
            <a:r>
              <a:rPr lang="en-US" dirty="0" smtClean="0"/>
              <a:t>EISOTROPHOBIA- </a:t>
            </a:r>
            <a:r>
              <a:rPr lang="en-US" i="1" dirty="0"/>
              <a:t>FEAR OF LOOKING AT ONESELF IN THE MIRROR</a:t>
            </a:r>
            <a:endParaRPr lang="en-GB" dirty="0"/>
          </a:p>
          <a:p>
            <a:pPr marL="0" indent="0" hangingPunct="0">
              <a:buNone/>
            </a:pPr>
            <a:endParaRPr lang="en-GB" dirty="0" smtClean="0"/>
          </a:p>
          <a:p>
            <a:pPr hangingPunct="0"/>
            <a:r>
              <a:rPr lang="en-US" dirty="0" smtClean="0"/>
              <a:t>TRYPANOPHOBIA- </a:t>
            </a:r>
            <a:r>
              <a:rPr lang="en-US" i="1" dirty="0" smtClean="0"/>
              <a:t>FEAR OF INJECTIONS</a:t>
            </a:r>
            <a:endParaRPr lang="en-GB" dirty="0" smtClean="0"/>
          </a:p>
          <a:p>
            <a:pPr marL="0" indent="0" hangingPunct="0">
              <a:buNone/>
            </a:pPr>
            <a:endParaRPr lang="en-GB" dirty="0" smtClean="0"/>
          </a:p>
          <a:p>
            <a:pPr hangingPunct="0"/>
            <a:r>
              <a:rPr lang="en-US" dirty="0" smtClean="0"/>
              <a:t>IATROPHOBIA-</a:t>
            </a:r>
            <a:r>
              <a:rPr lang="en-US" i="1" dirty="0" smtClean="0"/>
              <a:t>FEAR OF GOING TO THE DOCTORS</a:t>
            </a:r>
            <a:endParaRPr lang="en-GB" dirty="0" smtClean="0"/>
          </a:p>
          <a:p>
            <a:pPr marL="0" indent="0" hangingPunct="0"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pPr hangingPunct="0"/>
            <a:r>
              <a:rPr lang="en-US" dirty="0" smtClean="0"/>
              <a:t>HEMAPHOBIA- </a:t>
            </a:r>
            <a:r>
              <a:rPr lang="en-US" i="1" dirty="0" smtClean="0"/>
              <a:t>FEAR OF BLOOD</a:t>
            </a:r>
            <a:endParaRPr lang="en-GB" dirty="0" smtClean="0"/>
          </a:p>
          <a:p>
            <a:pPr hangingPunct="0"/>
            <a:endParaRPr lang="en-GB" dirty="0" smtClean="0"/>
          </a:p>
          <a:p>
            <a:pPr hangingPunct="0"/>
            <a:r>
              <a:rPr lang="en-US" dirty="0" smtClean="0"/>
              <a:t>AMATHOPHOBIA- </a:t>
            </a:r>
            <a:r>
              <a:rPr lang="en-US" i="1" dirty="0" smtClean="0"/>
              <a:t>FEAR OF DUST</a:t>
            </a:r>
            <a:endParaRPr lang="en-GB" dirty="0" smtClean="0"/>
          </a:p>
          <a:p>
            <a:pPr marL="0" indent="0" hangingPunct="0">
              <a:buNone/>
            </a:pPr>
            <a:r>
              <a:rPr lang="en-US" i="1" dirty="0" smtClean="0"/>
              <a:t> </a:t>
            </a:r>
            <a:endParaRPr lang="en-GB" dirty="0" smtClean="0"/>
          </a:p>
          <a:p>
            <a:pPr hangingPunct="0"/>
            <a:r>
              <a:rPr lang="en-US" dirty="0" smtClean="0"/>
              <a:t>SINISTROPHOBIA- </a:t>
            </a:r>
            <a:r>
              <a:rPr lang="en-US" i="1" dirty="0" smtClean="0"/>
              <a:t>FEAR OF LEFT HANDED OBJECTS</a:t>
            </a:r>
            <a:endParaRPr lang="en-GB" dirty="0" smtClean="0"/>
          </a:p>
          <a:p>
            <a:pPr marL="0" indent="0" hangingPunct="0">
              <a:buNone/>
            </a:pPr>
            <a:r>
              <a:rPr lang="en-US" i="1" dirty="0" smtClean="0"/>
              <a:t> </a:t>
            </a:r>
            <a:endParaRPr lang="en-GB" dirty="0" smtClean="0"/>
          </a:p>
          <a:p>
            <a:pPr hangingPunct="0"/>
            <a:r>
              <a:rPr lang="en-US" dirty="0" smtClean="0"/>
              <a:t>OCTOPHOBIA- </a:t>
            </a:r>
            <a:r>
              <a:rPr lang="en-US" i="1" dirty="0" smtClean="0"/>
              <a:t>FEAR OF THE NUMBER EIGHT</a:t>
            </a:r>
          </a:p>
          <a:p>
            <a:pPr hangingPunct="0"/>
            <a:endParaRPr lang="en-GB" dirty="0" smtClean="0"/>
          </a:p>
          <a:p>
            <a:pPr marL="0" indent="0" hangingPunc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25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pecification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Characteristics of </a:t>
            </a:r>
            <a:r>
              <a:rPr lang="en-US" dirty="0" smtClean="0">
                <a:solidFill>
                  <a:srgbClr val="FF0000"/>
                </a:solidFill>
                <a:latin typeface="Candara" panose="020E0502030303020204" pitchFamily="34" charset="0"/>
              </a:rPr>
              <a:t>phobias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  <a:latin typeface="Candara" panose="020E0502030303020204" pitchFamily="34" charset="0"/>
              </a:rPr>
              <a:t>Behavioural</a:t>
            </a:r>
            <a:endParaRPr lang="en-US" dirty="0" smtClean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Candara" panose="020E0502030303020204" pitchFamily="34" charset="0"/>
              </a:rPr>
              <a:t>Cognitive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Candara" panose="020E0502030303020204" pitchFamily="34" charset="0"/>
              </a:rPr>
              <a:t>Emotional</a:t>
            </a: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Explanation of phobias: </a:t>
            </a:r>
            <a:endParaRPr lang="en-US" dirty="0" smtClean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T</a:t>
            </a:r>
            <a:r>
              <a:rPr lang="en-US" dirty="0" smtClean="0">
                <a:latin typeface="Candara" panose="020E0502030303020204" pitchFamily="34" charset="0"/>
              </a:rPr>
              <a:t>he </a:t>
            </a:r>
            <a:r>
              <a:rPr lang="en-US" dirty="0" err="1" smtClean="0">
                <a:latin typeface="Candara" panose="020E0502030303020204" pitchFamily="34" charset="0"/>
              </a:rPr>
              <a:t>Behaviourist</a:t>
            </a:r>
            <a:r>
              <a:rPr lang="en-US" dirty="0" smtClean="0">
                <a:latin typeface="Candara" panose="020E0502030303020204" pitchFamily="34" charset="0"/>
              </a:rPr>
              <a:t> approach</a:t>
            </a:r>
            <a:endParaRPr lang="en-GB" dirty="0">
              <a:latin typeface="Candara" panose="020E0502030303020204" pitchFamily="34" charset="0"/>
            </a:endParaRPr>
          </a:p>
          <a:p>
            <a:r>
              <a:rPr lang="en-US" dirty="0" err="1">
                <a:latin typeface="Candara" panose="020E0502030303020204" pitchFamily="34" charset="0"/>
              </a:rPr>
              <a:t>Behaviourist</a:t>
            </a:r>
            <a:r>
              <a:rPr lang="en-US" dirty="0">
                <a:latin typeface="Candara" panose="020E0502030303020204" pitchFamily="34" charset="0"/>
              </a:rPr>
              <a:t> therapies:	</a:t>
            </a:r>
            <a:endParaRPr lang="en-GB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Systematic </a:t>
            </a:r>
            <a:r>
              <a:rPr lang="en-US" dirty="0" err="1">
                <a:latin typeface="Candara" panose="020E0502030303020204" pitchFamily="34" charset="0"/>
              </a:rPr>
              <a:t>desensitisation</a:t>
            </a:r>
            <a:r>
              <a:rPr lang="en-US" dirty="0">
                <a:latin typeface="Candara" panose="020E0502030303020204" pitchFamily="34" charset="0"/>
              </a:rPr>
              <a:t>	</a:t>
            </a:r>
            <a:endParaRPr lang="en-GB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Flooding	</a:t>
            </a:r>
            <a:endParaRPr lang="en-GB" dirty="0">
              <a:latin typeface="Candara" panose="020E0502030303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98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Think/pair/share:</a:t>
            </a:r>
            <a:endParaRPr lang="en-GB" dirty="0">
              <a:latin typeface="Candara" panose="020E0502030303020204" pitchFamily="34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i="1" dirty="0" smtClean="0">
                <a:latin typeface="Candara" panose="020E0502030303020204" pitchFamily="34" charset="0"/>
              </a:rPr>
              <a:t>How might an individual with a phobia </a:t>
            </a:r>
            <a:r>
              <a:rPr lang="en-GB" i="1" dirty="0" err="1" smtClean="0">
                <a:latin typeface="Candara" panose="020E0502030303020204" pitchFamily="34" charset="0"/>
              </a:rPr>
              <a:t>behav</a:t>
            </a:r>
            <a:r>
              <a:rPr lang="en-GB" i="1" dirty="0" smtClean="0">
                <a:latin typeface="Candara" panose="020E0502030303020204" pitchFamily="34" charset="0"/>
              </a:rPr>
              <a:t>?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i="1" dirty="0" smtClean="0">
                <a:latin typeface="Candara" panose="020E0502030303020204" pitchFamily="34" charset="0"/>
              </a:rPr>
              <a:t>How might they feel?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i="1" dirty="0" smtClean="0">
                <a:latin typeface="Candara" panose="020E0502030303020204" pitchFamily="34" charset="0"/>
              </a:rPr>
              <a:t>What kinds of thoughts might they have?</a:t>
            </a:r>
            <a:endParaRPr lang="en-GB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7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Those questions link to….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The characteristics of phobias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Candara" panose="020E0502030303020204" pitchFamily="34" charset="0"/>
              </a:rPr>
              <a:t>Behavioural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Candara" panose="020E0502030303020204" pitchFamily="34" charset="0"/>
              </a:rPr>
              <a:t>Emotional</a:t>
            </a:r>
          </a:p>
          <a:p>
            <a:pPr lvl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Candara" panose="020E0502030303020204" pitchFamily="34" charset="0"/>
              </a:rPr>
              <a:t>Cognitive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4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  <a:solidFill>
            <a:srgbClr val="C00000"/>
          </a:solidFill>
        </p:spPr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Research poster task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andara" panose="020E0502030303020204" pitchFamily="34" charset="0"/>
              </a:rPr>
              <a:t>In groups: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ndara" panose="020E0502030303020204" pitchFamily="34" charset="0"/>
              </a:rPr>
              <a:t>You will be allocated a type of characteristic.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ndara" panose="020E0502030303020204" pitchFamily="34" charset="0"/>
              </a:rPr>
              <a:t>Find at least three different characteristics within that area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andara" panose="020E0502030303020204" pitchFamily="34" charset="0"/>
              </a:rPr>
              <a:t>Create a poster with relevant information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 smtClean="0">
                <a:latin typeface="Candara" panose="020E0502030303020204" pitchFamily="34" charset="0"/>
              </a:rPr>
              <a:t>You have 30 minutes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dirty="0" smtClean="0">
                <a:latin typeface="Candara" panose="020E0502030303020204" pitchFamily="34" charset="0"/>
              </a:rPr>
              <a:t>Be ready to feed back to the rest of the class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6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pecification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Characteristics of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phobias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Behavioural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Cognitive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Emotional</a:t>
            </a:r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Candara" panose="020E0502030303020204" pitchFamily="34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Explanation of phobias: </a:t>
            </a:r>
            <a:endParaRPr lang="en-US" dirty="0" smtClean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ndara" panose="020E0502030303020204" pitchFamily="34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Candara" panose="020E0502030303020204" pitchFamily="34" charset="0"/>
              </a:rPr>
              <a:t>he </a:t>
            </a:r>
            <a:r>
              <a:rPr lang="en-US" dirty="0" err="1" smtClean="0">
                <a:solidFill>
                  <a:srgbClr val="FF0000"/>
                </a:solidFill>
                <a:latin typeface="Candara" panose="020E0502030303020204" pitchFamily="34" charset="0"/>
              </a:rPr>
              <a:t>Behaviourist</a:t>
            </a:r>
            <a:r>
              <a:rPr lang="en-US" dirty="0" smtClean="0">
                <a:solidFill>
                  <a:srgbClr val="FF0000"/>
                </a:solidFill>
                <a:latin typeface="Candara" panose="020E0502030303020204" pitchFamily="34" charset="0"/>
              </a:rPr>
              <a:t> approach</a:t>
            </a:r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US" dirty="0" err="1">
                <a:latin typeface="Candara" panose="020E0502030303020204" pitchFamily="34" charset="0"/>
              </a:rPr>
              <a:t>Behaviourist</a:t>
            </a:r>
            <a:r>
              <a:rPr lang="en-US" dirty="0">
                <a:latin typeface="Candara" panose="020E0502030303020204" pitchFamily="34" charset="0"/>
              </a:rPr>
              <a:t> therapies:	</a:t>
            </a:r>
            <a:endParaRPr lang="en-GB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Systematic </a:t>
            </a:r>
            <a:r>
              <a:rPr lang="en-US" dirty="0" err="1">
                <a:latin typeface="Candara" panose="020E0502030303020204" pitchFamily="34" charset="0"/>
              </a:rPr>
              <a:t>desensitisation</a:t>
            </a:r>
            <a:r>
              <a:rPr lang="en-US" dirty="0">
                <a:latin typeface="Candara" panose="020E0502030303020204" pitchFamily="34" charset="0"/>
              </a:rPr>
              <a:t>	</a:t>
            </a:r>
            <a:endParaRPr lang="en-GB" dirty="0">
              <a:latin typeface="Candara" panose="020E0502030303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ndara" panose="020E0502030303020204" pitchFamily="34" charset="0"/>
              </a:rPr>
              <a:t>Flooding	</a:t>
            </a:r>
            <a:endParaRPr lang="en-GB" dirty="0">
              <a:latin typeface="Candara" panose="020E0502030303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85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5352</TotalTime>
  <Words>1370</Words>
  <Application>Microsoft Office PowerPoint</Application>
  <PresentationFormat>On-screen Show (4:3)</PresentationFormat>
  <Paragraphs>234</Paragraphs>
  <Slides>38</Slides>
  <Notes>1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Bitmap Image</vt:lpstr>
      <vt:lpstr>Paper 2-psychopathology</vt:lpstr>
      <vt:lpstr>The Bigger Picture.</vt:lpstr>
      <vt:lpstr>Guess the Phobia</vt:lpstr>
      <vt:lpstr>Guess the Phobias - Answers</vt:lpstr>
      <vt:lpstr>Specification</vt:lpstr>
      <vt:lpstr>Discussion</vt:lpstr>
      <vt:lpstr>Those questions link to….</vt:lpstr>
      <vt:lpstr>Research poster task</vt:lpstr>
      <vt:lpstr>Specification</vt:lpstr>
      <vt:lpstr>Behavioural explanation to phobias</vt:lpstr>
      <vt:lpstr>Initiation – Classical conditioning</vt:lpstr>
      <vt:lpstr>PowerPoint Presentation</vt:lpstr>
      <vt:lpstr>Using Pc’s – create your own </vt:lpstr>
      <vt:lpstr>Maintenance – Operant conditioning</vt:lpstr>
      <vt:lpstr>PowerPoint Presentation</vt:lpstr>
      <vt:lpstr>Explanation of this……</vt:lpstr>
      <vt:lpstr>Create your own illustration </vt:lpstr>
      <vt:lpstr>Evaluation Task</vt:lpstr>
      <vt:lpstr>Recap – exam question</vt:lpstr>
      <vt:lpstr>Specification</vt:lpstr>
      <vt:lpstr>Treating psychopathology</vt:lpstr>
      <vt:lpstr>I need 3 volunteers!!!</vt:lpstr>
      <vt:lpstr>Behavioural Therapies</vt:lpstr>
      <vt:lpstr> Behavioural Therapy</vt:lpstr>
      <vt:lpstr> Behavioural Therapy</vt:lpstr>
      <vt:lpstr>A. Systematic Desensitisation</vt:lpstr>
      <vt:lpstr>How does it work?</vt:lpstr>
      <vt:lpstr>Example of a “Hierarchy”</vt:lpstr>
      <vt:lpstr>A. Systematic Desensitisation: Activity</vt:lpstr>
      <vt:lpstr>Evaluation</vt:lpstr>
      <vt:lpstr>Evaluation task:</vt:lpstr>
      <vt:lpstr>What did you come up with?</vt:lpstr>
      <vt:lpstr>Lesson Review</vt:lpstr>
      <vt:lpstr>Exam questions</vt:lpstr>
      <vt:lpstr>Answers</vt:lpstr>
      <vt:lpstr>B. Flooding</vt:lpstr>
      <vt:lpstr>B. Flooding: Activity</vt:lpstr>
      <vt:lpstr>Evaluation 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2-psychopathology</dc:title>
  <dc:creator>fraggle</dc:creator>
  <cp:lastModifiedBy>Kat Parker</cp:lastModifiedBy>
  <cp:revision>24</cp:revision>
  <dcterms:created xsi:type="dcterms:W3CDTF">2015-07-31T16:27:57Z</dcterms:created>
  <dcterms:modified xsi:type="dcterms:W3CDTF">2015-08-13T13:46:36Z</dcterms:modified>
</cp:coreProperties>
</file>