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77" r:id="rId2"/>
    <p:sldId id="276" r:id="rId3"/>
    <p:sldId id="278" r:id="rId4"/>
    <p:sldId id="280" r:id="rId5"/>
    <p:sldId id="281" r:id="rId6"/>
    <p:sldId id="282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13" r:id="rId31"/>
    <p:sldId id="307" r:id="rId32"/>
    <p:sldId id="312" r:id="rId33"/>
    <p:sldId id="308" r:id="rId34"/>
    <p:sldId id="310" r:id="rId35"/>
    <p:sldId id="311" r:id="rId36"/>
    <p:sldId id="314" r:id="rId37"/>
    <p:sldId id="315" r:id="rId38"/>
    <p:sldId id="316" r:id="rId3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B4415-E4AF-4F51-BC05-4FF52C7FC444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E7C1A-FA4D-457E-B298-5625FA39E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981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B4E24-FA55-41BB-B80D-A6D3F30B5947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837CC-F3A5-4F3B-8A12-48EC45D355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145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09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6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3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7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9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6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3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85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0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52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60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2F4C0-6A89-4787-8CBA-A1954EAE62D9}" type="datetimeFigureOut">
              <a:rPr lang="en-GB" smtClean="0"/>
              <a:t>21/05/2015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A28F5-AADA-45F8-B606-0DD5EA1C3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51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stream.godalming.ac.uk/View.aspx?ID=1052~4i~hewCA9j8&amp;from=AuthSuccess" TargetMode="External"/><Relationship Id="rId2" Type="http://schemas.openxmlformats.org/officeDocument/2006/relationships/hyperlink" Target="https://www.youtube.com/watch?v=8ubt4zmPyO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news.bbc.co.uk/1/hi/england/7870132.s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tream.godalming.ac.uk/View.aspx?ID=1052~4i~hewCA9j8&amp;from=AuthSuccess" TargetMode="External"/><Relationship Id="rId2" Type="http://schemas.openxmlformats.org/officeDocument/2006/relationships/hyperlink" Target="https://www.youtube.com/watch?v=jyXbdLIBhQ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stream.godalming.ac.uk/View.aspx?ID=1052~4i~hewCA9j8&amp;from=AuthSucces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CC"/>
                </a:solidFill>
              </a:rPr>
              <a:t>Explanations for Forgetting</a:t>
            </a:r>
            <a:endParaRPr lang="en-GB" dirty="0">
              <a:solidFill>
                <a:srgbClr val="3333CC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31" y="1383914"/>
            <a:ext cx="3120905" cy="2380145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22" y="1124744"/>
            <a:ext cx="2888878" cy="288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8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06084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Australia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77281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9600" dirty="0" smtClean="0"/>
              <a:t>USA</a:t>
            </a:r>
            <a:endParaRPr lang="en-GB" sz="9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724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2132856"/>
            <a:ext cx="7024744" cy="1143000"/>
          </a:xfrm>
        </p:spPr>
        <p:txBody>
          <a:bodyPr>
            <a:noAutofit/>
          </a:bodyPr>
          <a:lstStyle/>
          <a:p>
            <a:r>
              <a:rPr lang="en-GB" sz="9600" dirty="0" smtClean="0"/>
              <a:t>Spain</a:t>
            </a:r>
            <a:endParaRPr lang="en-GB" sz="9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381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140" y="2348880"/>
            <a:ext cx="7024744" cy="1143000"/>
          </a:xfrm>
        </p:spPr>
        <p:txBody>
          <a:bodyPr>
            <a:noAutofit/>
          </a:bodyPr>
          <a:lstStyle/>
          <a:p>
            <a:r>
              <a:rPr lang="en-GB" sz="8000" dirty="0" smtClean="0"/>
              <a:t>Netherlands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270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206084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Greece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2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China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631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80928"/>
            <a:ext cx="7024744" cy="1143000"/>
          </a:xfrm>
        </p:spPr>
        <p:txBody>
          <a:bodyPr>
            <a:noAutofit/>
          </a:bodyPr>
          <a:lstStyle/>
          <a:p>
            <a:r>
              <a:rPr lang="en-GB" sz="8800" dirty="0" smtClean="0"/>
              <a:t>Japan</a:t>
            </a:r>
            <a:endParaRPr lang="en-GB" sz="8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61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98884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Portugal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545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Instructions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will now see the same list of countries but the first letter of each capital city will be given to you as a prompt. </a:t>
            </a:r>
          </a:p>
          <a:p>
            <a:r>
              <a:rPr lang="en-GB" dirty="0" smtClean="0"/>
              <a:t>Have another look and see if you can get any more answers. </a:t>
            </a:r>
          </a:p>
          <a:p>
            <a:r>
              <a:rPr lang="en-GB" dirty="0" smtClean="0"/>
              <a:t>Make sure you note which ones you were able to get when you had the prompt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37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/>
              <a:t>Germany - B</a:t>
            </a:r>
            <a:endParaRPr lang="en-GB" sz="7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464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914400" y="1524000"/>
            <a:ext cx="78486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GB" sz="2800" dirty="0">
              <a:latin typeface="Comic Sans MS" pitchFamily="66" charset="0"/>
            </a:endParaRPr>
          </a:p>
          <a:p>
            <a:pPr eaLnBrk="1" hangingPunct="1"/>
            <a:r>
              <a:rPr lang="en-GB" sz="2800" b="1" u="sng" dirty="0" smtClean="0">
                <a:latin typeface="+mj-lt"/>
              </a:rPr>
              <a:t>Exam Questions:</a:t>
            </a:r>
          </a:p>
          <a:p>
            <a:pPr eaLnBrk="1" hangingPunct="1"/>
            <a:endParaRPr lang="en-GB" sz="2800" b="1" u="sng" dirty="0" smtClean="0">
              <a:latin typeface="+mj-lt"/>
            </a:endParaRPr>
          </a:p>
          <a:p>
            <a:pPr marL="457200" indent="-457200" eaLnBrk="1" hangingPunct="1">
              <a:buAutoNum type="arabicPeriod"/>
            </a:pPr>
            <a:r>
              <a:rPr lang="en-US" dirty="0" smtClean="0">
                <a:latin typeface="+mn-lt"/>
              </a:rPr>
              <a:t>In relation to the working memory model, explain what is meant by the terms </a:t>
            </a:r>
            <a:r>
              <a:rPr lang="en-US" i="1" dirty="0" smtClean="0">
                <a:latin typeface="+mn-lt"/>
              </a:rPr>
              <a:t>Phonological Loop </a:t>
            </a:r>
            <a:r>
              <a:rPr lang="en-US" dirty="0" smtClean="0">
                <a:latin typeface="+mn-lt"/>
              </a:rPr>
              <a:t>and </a:t>
            </a:r>
            <a:r>
              <a:rPr lang="en-US" i="1" dirty="0" err="1" smtClean="0">
                <a:latin typeface="+mn-lt"/>
              </a:rPr>
              <a:t>Visuo</a:t>
            </a:r>
            <a:r>
              <a:rPr lang="en-US" i="1" dirty="0" smtClean="0">
                <a:latin typeface="+mn-lt"/>
              </a:rPr>
              <a:t>-spatial sketchpad</a:t>
            </a:r>
            <a:r>
              <a:rPr lang="en-US" dirty="0" smtClean="0">
                <a:latin typeface="+mn-lt"/>
              </a:rPr>
              <a:t>.	(2 + 2 marks)</a:t>
            </a:r>
          </a:p>
          <a:p>
            <a:pPr marL="457200" indent="-457200" eaLnBrk="1" hangingPunct="1">
              <a:buAutoNum type="arabicPeriod"/>
            </a:pPr>
            <a:r>
              <a:rPr lang="en-US" dirty="0" smtClean="0">
                <a:latin typeface="+mn-lt"/>
              </a:rPr>
              <a:t>Outline one limitation of the working memory model. (2 marks)</a:t>
            </a:r>
            <a:endParaRPr lang="en-US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304800"/>
            <a:ext cx="46482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Recap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4525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Australia - C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02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800" dirty="0" smtClean="0"/>
              <a:t>USA - W</a:t>
            </a:r>
            <a:endParaRPr lang="en-GB" sz="8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381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162880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800" dirty="0" smtClean="0"/>
              <a:t>Spain - M</a:t>
            </a:r>
            <a:endParaRPr lang="en-GB" sz="8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259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562" y="1556792"/>
            <a:ext cx="7904860" cy="1647056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Netherlands - A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580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141277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Greece - A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022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134076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China - B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949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141277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Japan - T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399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134076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Portugal - L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13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Now check your answers...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en-GB" sz="2800" dirty="0" smtClean="0"/>
              <a:t>Germany – Berlin</a:t>
            </a:r>
          </a:p>
          <a:p>
            <a:r>
              <a:rPr lang="en-GB" sz="2800" dirty="0" smtClean="0"/>
              <a:t>Australia  - Canberra</a:t>
            </a:r>
          </a:p>
          <a:p>
            <a:r>
              <a:rPr lang="en-GB" sz="2800" dirty="0" smtClean="0"/>
              <a:t>USA – Washington DC</a:t>
            </a:r>
          </a:p>
          <a:p>
            <a:r>
              <a:rPr lang="en-GB" sz="2800" dirty="0" smtClean="0"/>
              <a:t>Spain – Madrid</a:t>
            </a:r>
          </a:p>
          <a:p>
            <a:r>
              <a:rPr lang="en-GB" sz="2800" dirty="0" smtClean="0"/>
              <a:t>Netherlands – Amsterdam</a:t>
            </a:r>
          </a:p>
          <a:p>
            <a:r>
              <a:rPr lang="en-GB" sz="2800" dirty="0" smtClean="0"/>
              <a:t>Greece – Athens</a:t>
            </a:r>
          </a:p>
          <a:p>
            <a:r>
              <a:rPr lang="en-GB" sz="2800" dirty="0" smtClean="0"/>
              <a:t>China – Beijing</a:t>
            </a:r>
          </a:p>
          <a:p>
            <a:r>
              <a:rPr lang="en-GB" sz="2800" dirty="0" smtClean="0"/>
              <a:t>Japan – Tokyo</a:t>
            </a:r>
          </a:p>
          <a:p>
            <a:r>
              <a:rPr lang="en-GB" sz="2800" dirty="0" smtClean="0"/>
              <a:t>Portugal - Lisbon</a:t>
            </a:r>
            <a:endParaRPr lang="en-GB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330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55576" y="1052736"/>
            <a:ext cx="7416824" cy="482453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How did you answers compare first and second time around? 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Why was this?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235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CC"/>
                </a:solidFill>
              </a:rPr>
              <a:t>Discussion Questions</a:t>
            </a:r>
            <a:endParaRPr lang="en-GB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kind of information do we often forget?</a:t>
            </a:r>
          </a:p>
          <a:p>
            <a:endParaRPr lang="en-GB" dirty="0"/>
          </a:p>
          <a:p>
            <a:r>
              <a:rPr lang="en-GB" dirty="0" smtClean="0"/>
              <a:t>Why do we sometimes forget?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725144"/>
            <a:ext cx="2024782" cy="20247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60" y="5445224"/>
            <a:ext cx="2169899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9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Retrieval Failure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Retrieval failure occurs when we don’t have the necessary cues to access memory. The memory is </a:t>
            </a:r>
            <a:r>
              <a:rPr lang="en-GB" b="1" i="1" dirty="0"/>
              <a:t>available</a:t>
            </a:r>
            <a:r>
              <a:rPr lang="en-GB" dirty="0"/>
              <a:t> but </a:t>
            </a:r>
            <a:r>
              <a:rPr lang="en-GB" b="1" i="1" dirty="0"/>
              <a:t>not accessible</a:t>
            </a:r>
            <a:r>
              <a:rPr lang="en-GB" dirty="0"/>
              <a:t> unless a suitable cue is provided. </a:t>
            </a:r>
          </a:p>
          <a:p>
            <a:r>
              <a:rPr lang="en-GB" b="1" dirty="0" err="1" smtClean="0">
                <a:solidFill>
                  <a:srgbClr val="FF0000"/>
                </a:solidFill>
              </a:rPr>
              <a:t>Tulving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(1983) </a:t>
            </a:r>
            <a:r>
              <a:rPr lang="en-GB" dirty="0"/>
              <a:t>proposed the </a:t>
            </a:r>
            <a:r>
              <a:rPr lang="en-GB" b="1" dirty="0">
                <a:solidFill>
                  <a:srgbClr val="3333CC"/>
                </a:solidFill>
              </a:rPr>
              <a:t>Encoding Specificity Principle</a:t>
            </a:r>
            <a:r>
              <a:rPr lang="en-GB" dirty="0">
                <a:solidFill>
                  <a:srgbClr val="3333CC"/>
                </a:solidFill>
              </a:rPr>
              <a:t> </a:t>
            </a:r>
            <a:r>
              <a:rPr lang="en-GB" dirty="0"/>
              <a:t>which </a:t>
            </a:r>
            <a:r>
              <a:rPr lang="en-GB" dirty="0" smtClean="0"/>
              <a:t>argues </a:t>
            </a:r>
            <a:r>
              <a:rPr lang="en-GB" dirty="0"/>
              <a:t>if cues available at encoding or retrieval are different or absent there will be some forgetting.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36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124744"/>
            <a:ext cx="73582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3333FF"/>
                </a:solidFill>
              </a:rPr>
              <a:t>There are two types of retrieval failure….</a:t>
            </a:r>
          </a:p>
          <a:p>
            <a:endParaRPr lang="en-GB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342900" indent="-342900">
              <a:buAutoNum type="arabicParenR"/>
            </a:pPr>
            <a:r>
              <a:rPr lang="en-GB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Context </a:t>
            </a:r>
          </a:p>
          <a:p>
            <a:pPr marL="342900" indent="-342900">
              <a:buAutoNum type="arabicParenR"/>
            </a:pPr>
            <a:endParaRPr lang="en-GB" sz="4800" dirty="0"/>
          </a:p>
          <a:p>
            <a:pPr marL="342900" indent="-342900">
              <a:buAutoNum type="arabicParenR"/>
            </a:pPr>
            <a:r>
              <a:rPr lang="en-GB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State</a:t>
            </a:r>
            <a:endParaRPr lang="en-GB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val Callout 2"/>
          <p:cNvSpPr/>
          <p:nvPr/>
        </p:nvSpPr>
        <p:spPr>
          <a:xfrm>
            <a:off x="4794758" y="2924944"/>
            <a:ext cx="3535126" cy="2808312"/>
          </a:xfrm>
          <a:prstGeom prst="wedgeEllipseCallout">
            <a:avLst>
              <a:gd name="adj1" fmla="val 53644"/>
              <a:gd name="adj2" fmla="val 714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What could each of these mean?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2125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CC"/>
                </a:solidFill>
              </a:rPr>
              <a:t>Retrieval Failure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000" dirty="0" smtClean="0">
                <a:hlinkClick r:id="rId2"/>
              </a:rPr>
              <a:t>https</a:t>
            </a:r>
            <a:r>
              <a:rPr lang="en-GB" sz="1000" dirty="0">
                <a:hlinkClick r:id="rId2"/>
              </a:rPr>
              <a:t>://</a:t>
            </a:r>
            <a:r>
              <a:rPr lang="en-GB" sz="1000" dirty="0" smtClean="0">
                <a:hlinkClick r:id="rId2"/>
              </a:rPr>
              <a:t>www.youtube.com/watch?v=8ubt4zmPyOI</a:t>
            </a:r>
            <a:r>
              <a:rPr lang="en-GB" sz="1000" dirty="0" smtClean="0"/>
              <a:t>		</a:t>
            </a:r>
          </a:p>
          <a:p>
            <a:pPr marL="0" indent="0">
              <a:buNone/>
            </a:pPr>
            <a:r>
              <a:rPr lang="en-GB" sz="1000" dirty="0" smtClean="0"/>
              <a:t>(Context dependent forgetting – Godden &amp; </a:t>
            </a:r>
            <a:r>
              <a:rPr lang="en-GB" sz="1000" dirty="0" err="1" smtClean="0"/>
              <a:t>Baddeley</a:t>
            </a:r>
            <a:r>
              <a:rPr lang="en-GB" sz="1000" dirty="0" smtClean="0"/>
              <a:t>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000" dirty="0" smtClean="0">
              <a:hlinkClick r:id="rId3"/>
            </a:endParaRPr>
          </a:p>
          <a:p>
            <a:pPr marL="0" indent="0">
              <a:buNone/>
            </a:pPr>
            <a:r>
              <a:rPr lang="en-GB" sz="1000" dirty="0" smtClean="0">
                <a:hlinkClick r:id="rId3"/>
              </a:rPr>
              <a:t>http</a:t>
            </a:r>
            <a:r>
              <a:rPr lang="en-GB" sz="1000" dirty="0">
                <a:hlinkClick r:id="rId3"/>
              </a:rPr>
              <a:t>://</a:t>
            </a:r>
            <a:r>
              <a:rPr lang="en-GB" sz="1000" dirty="0" smtClean="0">
                <a:hlinkClick r:id="rId3"/>
              </a:rPr>
              <a:t>estream.godalming.ac.uk/View.aspx?ID=1052~4i~hewCA9j8&amp;from=AuthSuccess</a:t>
            </a:r>
            <a:r>
              <a:rPr lang="en-GB" sz="1000" dirty="0" smtClean="0"/>
              <a:t>	</a:t>
            </a:r>
          </a:p>
          <a:p>
            <a:pPr marL="0" indent="0">
              <a:buNone/>
            </a:pPr>
            <a:r>
              <a:rPr lang="en-GB" sz="1000" dirty="0" smtClean="0"/>
              <a:t>(State-dependent forgetting – </a:t>
            </a:r>
            <a:r>
              <a:rPr lang="en-GB" sz="1000" dirty="0" err="1" smtClean="0"/>
              <a:t>Mindfield</a:t>
            </a:r>
            <a:r>
              <a:rPr lang="en-GB" sz="1000" dirty="0"/>
              <a:t> </a:t>
            </a:r>
            <a:r>
              <a:rPr lang="en-GB" sz="1000" dirty="0" smtClean="0"/>
              <a:t>– 11mins20secs – 17 mins30secs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496" y="4149080"/>
            <a:ext cx="2082552" cy="1506695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531" y="1772816"/>
            <a:ext cx="1733178" cy="129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47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3333FF"/>
                </a:solidFill>
              </a:rPr>
              <a:t>Independent study task…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9866" y="1124744"/>
            <a:ext cx="757430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Research the following using either your textbook or the internet and write it up in your notes: </a:t>
            </a:r>
          </a:p>
          <a:p>
            <a:endParaRPr lang="en-GB" sz="2000" dirty="0"/>
          </a:p>
          <a:p>
            <a:pPr marL="342900" indent="-342900">
              <a:buAutoNum type="arabicParenR"/>
            </a:pPr>
            <a:r>
              <a:rPr lang="en-GB" sz="2000" dirty="0" smtClean="0"/>
              <a:t>What is mean by context dependent forgetting? </a:t>
            </a:r>
          </a:p>
          <a:p>
            <a:pPr marL="342900" indent="-342900">
              <a:buAutoNum type="arabicParenR"/>
            </a:pPr>
            <a:endParaRPr lang="en-GB" sz="2000" dirty="0"/>
          </a:p>
          <a:p>
            <a:pPr marL="342900" indent="-342900">
              <a:buAutoNum type="arabicParenR"/>
            </a:pPr>
            <a:r>
              <a:rPr lang="en-GB" sz="2000" dirty="0" smtClean="0"/>
              <a:t>What is meant by state-dependent forgetting?</a:t>
            </a:r>
          </a:p>
          <a:p>
            <a:pPr marL="342900" indent="-342900">
              <a:buAutoNum type="arabicParenR"/>
            </a:pPr>
            <a:endParaRPr lang="en-GB" sz="2000" dirty="0"/>
          </a:p>
          <a:p>
            <a:pPr marL="342900" indent="-342900">
              <a:buAutoNum type="arabicParenR"/>
            </a:pPr>
            <a:r>
              <a:rPr lang="en-GB" sz="2000" dirty="0" smtClean="0"/>
              <a:t>Describe the procedure and findings of 1 piece research evidence to support both context dependent forgetting and state dependent forgetting. </a:t>
            </a:r>
          </a:p>
          <a:p>
            <a:endParaRPr lang="en-GB" sz="1600" dirty="0"/>
          </a:p>
          <a:p>
            <a:r>
              <a:rPr lang="en-GB" sz="2000" dirty="0" smtClean="0"/>
              <a:t>4)   Outline 1 strength and 1 limitation with each study.</a:t>
            </a:r>
          </a:p>
          <a:p>
            <a:pPr algn="ctr"/>
            <a:endParaRPr lang="en-GB" dirty="0" smtClean="0"/>
          </a:p>
          <a:p>
            <a:r>
              <a:rPr lang="en-GB" sz="2000" b="1" dirty="0" smtClean="0"/>
              <a:t>In your notes try and use the following format: </a:t>
            </a:r>
          </a:p>
          <a:p>
            <a:r>
              <a:rPr lang="en-GB" sz="2000" b="1" dirty="0">
                <a:solidFill>
                  <a:srgbClr val="3333FF"/>
                </a:solidFill>
              </a:rPr>
              <a:t> </a:t>
            </a:r>
            <a:r>
              <a:rPr lang="en-GB" sz="2000" b="1" dirty="0" smtClean="0">
                <a:solidFill>
                  <a:srgbClr val="3333FF"/>
                </a:solidFill>
              </a:rPr>
              <a:t>‘Godden &amp; </a:t>
            </a:r>
            <a:r>
              <a:rPr lang="en-GB" sz="2000" b="1" dirty="0" err="1" smtClean="0">
                <a:solidFill>
                  <a:srgbClr val="3333FF"/>
                </a:solidFill>
              </a:rPr>
              <a:t>Baddeley</a:t>
            </a:r>
            <a:r>
              <a:rPr lang="en-GB" sz="2000" b="1" dirty="0" smtClean="0">
                <a:solidFill>
                  <a:srgbClr val="3333FF"/>
                </a:solidFill>
              </a:rPr>
              <a:t> (1975)….. found that….. This supports the theory of Cue Dependent forgetting, because…... One strength of this study is……..this means that………One weakness of this stud</a:t>
            </a:r>
            <a:r>
              <a:rPr lang="en-GB" sz="2000" b="1" dirty="0" smtClean="0">
                <a:solidFill>
                  <a:srgbClr val="00B050"/>
                </a:solidFill>
              </a:rPr>
              <a:t>y </a:t>
            </a:r>
            <a:r>
              <a:rPr lang="en-GB" sz="2000" b="1" dirty="0" smtClean="0">
                <a:solidFill>
                  <a:srgbClr val="3333FF"/>
                </a:solidFill>
              </a:rPr>
              <a:t>is……….this means that…………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3333FF"/>
                </a:solidFill>
              </a:rPr>
              <a:t>Practical Applications  </a:t>
            </a:r>
            <a:br>
              <a:rPr lang="en-GB" dirty="0" smtClean="0">
                <a:solidFill>
                  <a:srgbClr val="3333FF"/>
                </a:solidFill>
              </a:rPr>
            </a:br>
            <a:r>
              <a:rPr lang="en-GB" dirty="0" smtClean="0">
                <a:solidFill>
                  <a:srgbClr val="3333FF"/>
                </a:solidFill>
              </a:rPr>
              <a:t>Retrieval Failure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could you use this theory to help patients with dementia?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How could you use this theory to help eyewitnesses recall events? 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962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Practical Applications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Helping Patients with Dementia??</a:t>
            </a:r>
            <a:endParaRPr lang="en-GB" dirty="0" smtClean="0">
              <a:hlinkClick r:id="rId2"/>
            </a:endParaRPr>
          </a:p>
          <a:p>
            <a:r>
              <a:rPr lang="en-GB" sz="1000" dirty="0" smtClean="0">
                <a:hlinkClick r:id="rId2"/>
              </a:rPr>
              <a:t>http://news.bbc.co.uk/1/hi/england/7870132.stm</a:t>
            </a:r>
            <a:endParaRPr lang="en-GB" sz="1000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Improving Eyewitness Testimony</a:t>
            </a:r>
          </a:p>
          <a:p>
            <a:pPr marL="0" indent="0">
              <a:buNone/>
            </a:pPr>
            <a:r>
              <a:rPr lang="en-GB" dirty="0" smtClean="0"/>
              <a:t>The Cognitive Interview – See later notes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520" y="4941168"/>
            <a:ext cx="2178943" cy="1632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938" y="1988840"/>
            <a:ext cx="2020639" cy="155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3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CC"/>
                </a:solidFill>
              </a:rPr>
              <a:t>Additional Limitations</a:t>
            </a:r>
            <a:endParaRPr lang="en-GB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u="sng" dirty="0"/>
              <a:t>Problems with Context </a:t>
            </a:r>
            <a:r>
              <a:rPr lang="en-GB" sz="2400" b="1" u="sng" dirty="0" smtClean="0"/>
              <a:t>Effects</a:t>
            </a:r>
            <a:r>
              <a:rPr lang="en-GB" sz="2400" dirty="0"/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Baddeley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(1997)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argues context effects are actually not as strong in real life. It would be hard to find an environment as different from land as </a:t>
            </a:r>
            <a:r>
              <a:rPr lang="en-GB" sz="2400" dirty="0" smtClean="0"/>
              <a:t>underwater. </a:t>
            </a:r>
          </a:p>
          <a:p>
            <a:r>
              <a:rPr lang="en-GB" sz="2400" b="1" u="sng" dirty="0"/>
              <a:t>Recall versus </a:t>
            </a:r>
            <a:r>
              <a:rPr lang="en-GB" sz="2400" b="1" u="sng" dirty="0" smtClean="0"/>
              <a:t>Recognition </a:t>
            </a:r>
            <a:r>
              <a:rPr lang="en-GB" sz="2400" b="1" dirty="0">
                <a:solidFill>
                  <a:srgbClr val="FF0000"/>
                </a:solidFill>
              </a:rPr>
              <a:t>Godden &amp; </a:t>
            </a:r>
            <a:r>
              <a:rPr lang="en-GB" sz="2400" b="1" dirty="0" err="1">
                <a:solidFill>
                  <a:srgbClr val="FF0000"/>
                </a:solidFill>
              </a:rPr>
              <a:t>Baddeley</a:t>
            </a:r>
            <a:r>
              <a:rPr lang="en-GB" sz="2400" b="1" dirty="0">
                <a:solidFill>
                  <a:srgbClr val="FF0000"/>
                </a:solidFill>
              </a:rPr>
              <a:t> (1980)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replicated their underwater experiment, but used a recognition test instead of recall. </a:t>
            </a:r>
            <a:r>
              <a:rPr lang="en-GB" sz="2400" dirty="0" smtClean="0"/>
              <a:t> </a:t>
            </a:r>
            <a:r>
              <a:rPr lang="en-GB" sz="2400" dirty="0"/>
              <a:t>When recognition was tested, there was no context-dependent </a:t>
            </a:r>
            <a:r>
              <a:rPr lang="en-GB" sz="2400" dirty="0" smtClean="0"/>
              <a:t>effect.</a:t>
            </a:r>
          </a:p>
          <a:p>
            <a:r>
              <a:rPr lang="en-GB" sz="2400" dirty="0" smtClean="0"/>
              <a:t> </a:t>
            </a:r>
            <a:r>
              <a:rPr lang="en-GB" sz="2400" b="1" u="sng" dirty="0"/>
              <a:t>Problems with the Encoding Specificity Principle</a:t>
            </a:r>
            <a:endParaRPr lang="en-GB" sz="2400" dirty="0"/>
          </a:p>
          <a:p>
            <a:r>
              <a:rPr lang="en-GB" sz="2400" dirty="0"/>
              <a:t>The Encoding Specificity Principle is not testable. </a:t>
            </a:r>
          </a:p>
          <a:p>
            <a:pPr marL="0" indent="0" algn="ctr">
              <a:buNone/>
            </a:pPr>
            <a:r>
              <a:rPr lang="en-GB" sz="2400" b="1" i="1" dirty="0" smtClean="0"/>
              <a:t>See Pages 14-15 in Booklet for more detail.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50325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Application Question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Caleb saw a film about Zombies a while ago, and went to see a different one recently. A friend, Ashton, asked him some questions about the first film, but Caleb found he had trouble recalling the details accurately. A second friend, Mark, then joined in and wanted to know about the recent film Caleb had seen. But again, Caleb seemed to forget some parts of it.</a:t>
            </a:r>
          </a:p>
          <a:p>
            <a:pPr marL="0" indent="0">
              <a:buNone/>
            </a:pPr>
            <a:r>
              <a:rPr lang="en-GB" sz="2800" b="1" dirty="0" smtClean="0"/>
              <a:t>Outline the Interference theory of forgetting, referring to Caleb’s experience in your answer.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5168829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Application Question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Answer the ‘</a:t>
            </a:r>
            <a:r>
              <a:rPr lang="en-GB" sz="2800" b="1" i="1" dirty="0" smtClean="0"/>
              <a:t>Apply it - A Sticky Problem</a:t>
            </a:r>
            <a:r>
              <a:rPr lang="en-GB" sz="2800" dirty="0" smtClean="0"/>
              <a:t>’ Questions on p57 of AQA Psychology – Cara Flanagan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641089"/>
            <a:ext cx="2469974" cy="312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1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>
                <a:solidFill>
                  <a:srgbClr val="3333CC"/>
                </a:solidFill>
              </a:rPr>
              <a:t>Interference Theory</a:t>
            </a:r>
            <a:endParaRPr lang="en-GB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Interference occurs when 2 pieces of information conflict with each other, resulting in forgetting of one or both pieces of information, or some distortion of memories</a:t>
            </a:r>
          </a:p>
          <a:p>
            <a:pPr marL="0" indent="0">
              <a:buNone/>
            </a:pPr>
            <a:r>
              <a:rPr lang="en-GB" sz="2800" dirty="0" smtClean="0"/>
              <a:t>Two types of Interference:</a:t>
            </a:r>
          </a:p>
          <a:p>
            <a:r>
              <a:rPr lang="en-GB" sz="2800" dirty="0" smtClean="0">
                <a:solidFill>
                  <a:srgbClr val="3333CC"/>
                </a:solidFill>
              </a:rPr>
              <a:t>Proactive Interference  </a:t>
            </a:r>
            <a:r>
              <a:rPr lang="en-GB" sz="2800" dirty="0" smtClean="0"/>
              <a:t>- forgetting occurs when older memories, already stored, disrupt the recall of newer memories – interference works forwards from old to new…….</a:t>
            </a:r>
            <a:r>
              <a:rPr lang="en-GB" sz="2800" dirty="0" smtClean="0">
                <a:solidFill>
                  <a:srgbClr val="3333FF"/>
                </a:solidFill>
              </a:rPr>
              <a:t>E.G?</a:t>
            </a:r>
          </a:p>
          <a:p>
            <a:r>
              <a:rPr lang="en-GB" sz="2800" dirty="0" smtClean="0">
                <a:solidFill>
                  <a:srgbClr val="3333CC"/>
                </a:solidFill>
              </a:rPr>
              <a:t>Retroactive Interference </a:t>
            </a:r>
            <a:r>
              <a:rPr lang="en-GB" sz="2800" dirty="0" smtClean="0"/>
              <a:t>– forgetting occurs when newer memories disrupt the recall of older memories already stored – interference works backwards from new to old…….</a:t>
            </a:r>
            <a:r>
              <a:rPr lang="en-GB" sz="2800" dirty="0" smtClean="0">
                <a:solidFill>
                  <a:srgbClr val="3333FF"/>
                </a:solidFill>
              </a:rPr>
              <a:t>E.G?</a:t>
            </a:r>
            <a:endParaRPr lang="en-GB" sz="28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97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3333CC"/>
                </a:solidFill>
              </a:rPr>
              <a:t>Proactive &amp; Retroactive Interference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000" dirty="0" smtClean="0">
                <a:hlinkClick r:id="rId2"/>
              </a:rPr>
              <a:t>https</a:t>
            </a:r>
            <a:r>
              <a:rPr lang="en-GB" sz="1000" dirty="0">
                <a:hlinkClick r:id="rId2"/>
              </a:rPr>
              <a:t>://</a:t>
            </a:r>
            <a:r>
              <a:rPr lang="en-GB" sz="1000" dirty="0" smtClean="0">
                <a:hlinkClick r:id="rId2"/>
              </a:rPr>
              <a:t>www.youtube.com/watch?v=jyXbdLIBhQo</a:t>
            </a:r>
            <a:endParaRPr lang="en-GB" sz="1000" dirty="0" smtClean="0"/>
          </a:p>
          <a:p>
            <a:pPr marL="0" indent="0">
              <a:buNone/>
            </a:pPr>
            <a:endParaRPr lang="en-GB" sz="1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000" dirty="0" smtClean="0">
              <a:hlinkClick r:id="rId3"/>
            </a:endParaRPr>
          </a:p>
          <a:p>
            <a:pPr marL="0" indent="0">
              <a:buNone/>
            </a:pPr>
            <a:r>
              <a:rPr lang="en-GB" sz="1000" dirty="0" smtClean="0"/>
              <a:t>	</a:t>
            </a:r>
          </a:p>
          <a:p>
            <a:pPr marL="0" indent="0">
              <a:buNone/>
            </a:pPr>
            <a:r>
              <a:rPr lang="en-GB" sz="1000" dirty="0" smtClean="0"/>
              <a:t>(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24" y="2564904"/>
            <a:ext cx="3259495" cy="276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4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3333CC"/>
                </a:solidFill>
              </a:rPr>
              <a:t>Proactive &amp; Retroactive Interference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800" dirty="0" smtClean="0"/>
              <a:t>Using your textbook and/or your booklet: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Identify and describe </a:t>
            </a:r>
            <a:r>
              <a:rPr lang="en-GB" sz="2800" b="1" dirty="0" smtClean="0">
                <a:solidFill>
                  <a:srgbClr val="3333FF"/>
                </a:solidFill>
              </a:rPr>
              <a:t>1 piece of supporting evidence</a:t>
            </a:r>
            <a:r>
              <a:rPr lang="en-GB" sz="2800" dirty="0" smtClean="0">
                <a:solidFill>
                  <a:srgbClr val="3333FF"/>
                </a:solidFill>
              </a:rPr>
              <a:t> </a:t>
            </a:r>
            <a:r>
              <a:rPr lang="en-GB" sz="2800" dirty="0" smtClean="0"/>
              <a:t>for Interference as an Explanation of Forgetting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Identify and explain </a:t>
            </a:r>
            <a:r>
              <a:rPr lang="en-GB" sz="2800" b="1" dirty="0" smtClean="0">
                <a:solidFill>
                  <a:srgbClr val="3333FF"/>
                </a:solidFill>
              </a:rPr>
              <a:t>1 strength </a:t>
            </a:r>
            <a:r>
              <a:rPr lang="en-GB" sz="2800" dirty="0" smtClean="0"/>
              <a:t>and </a:t>
            </a:r>
            <a:r>
              <a:rPr lang="en-GB" sz="2800" b="1" dirty="0" smtClean="0">
                <a:solidFill>
                  <a:srgbClr val="3333FF"/>
                </a:solidFill>
              </a:rPr>
              <a:t>1 limitation </a:t>
            </a:r>
            <a:r>
              <a:rPr lang="en-GB" sz="2800" dirty="0" smtClean="0"/>
              <a:t>with this evidence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000" dirty="0" smtClean="0">
              <a:hlinkClick r:id="rId2"/>
            </a:endParaRPr>
          </a:p>
          <a:p>
            <a:pPr marL="0" indent="0">
              <a:buNone/>
            </a:pPr>
            <a:r>
              <a:rPr lang="en-GB" sz="1000" dirty="0" smtClean="0"/>
              <a:t>	</a:t>
            </a:r>
          </a:p>
          <a:p>
            <a:pPr marL="0" indent="0">
              <a:buNone/>
            </a:pPr>
            <a:r>
              <a:rPr lang="en-GB" sz="1000" dirty="0" smtClean="0"/>
              <a:t>(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180173"/>
            <a:ext cx="2736304" cy="232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5400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>
                <a:solidFill>
                  <a:srgbClr val="3333FF"/>
                </a:solidFill>
              </a:rPr>
              <a:t>Class Experiment </a:t>
            </a:r>
            <a:endParaRPr lang="en-GB" sz="66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45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3333FF"/>
                </a:solidFill>
              </a:rPr>
              <a:t>Instructions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will see a number of Countries</a:t>
            </a:r>
          </a:p>
          <a:p>
            <a:r>
              <a:rPr lang="en-GB" dirty="0" smtClean="0"/>
              <a:t>Please write down the capital city for each country</a:t>
            </a:r>
          </a:p>
          <a:p>
            <a:r>
              <a:rPr lang="en-GB" dirty="0" smtClean="0"/>
              <a:t>Do NOT confer</a:t>
            </a:r>
          </a:p>
          <a:p>
            <a:r>
              <a:rPr lang="en-GB" dirty="0" smtClean="0"/>
              <a:t>You MUST conduct this experiment in silence</a:t>
            </a:r>
          </a:p>
          <a:p>
            <a:r>
              <a:rPr lang="en-GB" dirty="0" smtClean="0"/>
              <a:t>Ready? Then we’ll begin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163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6084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GB" sz="8000" dirty="0" smtClean="0"/>
              <a:t>Germany</a:t>
            </a:r>
            <a:endParaRPr lang="en-GB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499992" y="-243408"/>
            <a:ext cx="3829892" cy="766952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endParaRPr lang="en-GB" sz="2400" b="1" spc="300" dirty="0">
              <a:ln w="11430" cmpd="sng">
                <a:solidFill>
                  <a:srgbClr val="94C600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94C600">
                      <a:tint val="83000"/>
                      <a:shade val="100000"/>
                      <a:satMod val="200000"/>
                    </a:srgbClr>
                  </a:gs>
                  <a:gs pos="75000">
                    <a:srgbClr val="94C600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94C600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03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816</Words>
  <Application>Microsoft Office PowerPoint</Application>
  <PresentationFormat>On-screen Show (4:3)</PresentationFormat>
  <Paragraphs>136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Explanations for Forgetting</vt:lpstr>
      <vt:lpstr>PowerPoint Presentation</vt:lpstr>
      <vt:lpstr>Discussion Questions</vt:lpstr>
      <vt:lpstr>Interference Theory</vt:lpstr>
      <vt:lpstr>Proactive &amp; Retroactive Interference</vt:lpstr>
      <vt:lpstr>Proactive &amp; Retroactive Interference</vt:lpstr>
      <vt:lpstr>PowerPoint Presentation</vt:lpstr>
      <vt:lpstr>Instructions</vt:lpstr>
      <vt:lpstr>Germany</vt:lpstr>
      <vt:lpstr>Australia</vt:lpstr>
      <vt:lpstr>USA</vt:lpstr>
      <vt:lpstr>Spain</vt:lpstr>
      <vt:lpstr>Netherlands</vt:lpstr>
      <vt:lpstr>Greece</vt:lpstr>
      <vt:lpstr>China</vt:lpstr>
      <vt:lpstr>Japan</vt:lpstr>
      <vt:lpstr>Portugal</vt:lpstr>
      <vt:lpstr>Instructions</vt:lpstr>
      <vt:lpstr>Germany - B</vt:lpstr>
      <vt:lpstr>Australia - C</vt:lpstr>
      <vt:lpstr>USA - W</vt:lpstr>
      <vt:lpstr>Spain - M</vt:lpstr>
      <vt:lpstr>Netherlands - A</vt:lpstr>
      <vt:lpstr>Greece - A</vt:lpstr>
      <vt:lpstr>China - B</vt:lpstr>
      <vt:lpstr>Japan - T</vt:lpstr>
      <vt:lpstr>Portugal - L</vt:lpstr>
      <vt:lpstr>Now check your answers...</vt:lpstr>
      <vt:lpstr>PowerPoint Presentation</vt:lpstr>
      <vt:lpstr>Retrieval Failure</vt:lpstr>
      <vt:lpstr>PowerPoint Presentation</vt:lpstr>
      <vt:lpstr>Retrieval Failure</vt:lpstr>
      <vt:lpstr>Independent study task…</vt:lpstr>
      <vt:lpstr>Practical Applications   Retrieval Failure</vt:lpstr>
      <vt:lpstr>Practical Applications</vt:lpstr>
      <vt:lpstr>Additional Limitations</vt:lpstr>
      <vt:lpstr>Application Question</vt:lpstr>
      <vt:lpstr>Application Question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Multi-Store Model of Memory</dc:title>
  <dc:creator>Vanessa Bonney</dc:creator>
  <cp:lastModifiedBy>Vanessa Bonney</cp:lastModifiedBy>
  <cp:revision>43</cp:revision>
  <cp:lastPrinted>2012-09-18T09:31:56Z</cp:lastPrinted>
  <dcterms:created xsi:type="dcterms:W3CDTF">2012-07-02T11:38:10Z</dcterms:created>
  <dcterms:modified xsi:type="dcterms:W3CDTF">2015-05-21T13:03:42Z</dcterms:modified>
</cp:coreProperties>
</file>