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0"/>
  </p:notesMasterIdLst>
  <p:handoutMasterIdLst>
    <p:handoutMasterId r:id="rId81"/>
  </p:handoutMasterIdLst>
  <p:sldIdLst>
    <p:sldId id="277" r:id="rId2"/>
    <p:sldId id="279" r:id="rId3"/>
    <p:sldId id="280" r:id="rId4"/>
    <p:sldId id="281" r:id="rId5"/>
    <p:sldId id="282" r:id="rId6"/>
    <p:sldId id="287" r:id="rId7"/>
    <p:sldId id="284" r:id="rId8"/>
    <p:sldId id="286" r:id="rId9"/>
    <p:sldId id="288" r:id="rId10"/>
    <p:sldId id="289" r:id="rId11"/>
    <p:sldId id="290" r:id="rId12"/>
    <p:sldId id="291" r:id="rId13"/>
    <p:sldId id="292" r:id="rId14"/>
    <p:sldId id="293" r:id="rId15"/>
    <p:sldId id="294" r:id="rId16"/>
    <p:sldId id="295" r:id="rId17"/>
    <p:sldId id="296" r:id="rId18"/>
    <p:sldId id="297" r:id="rId19"/>
    <p:sldId id="298" r:id="rId20"/>
    <p:sldId id="299" r:id="rId21"/>
    <p:sldId id="300" r:id="rId22"/>
    <p:sldId id="301" r:id="rId23"/>
    <p:sldId id="302" r:id="rId24"/>
    <p:sldId id="303" r:id="rId25"/>
    <p:sldId id="304" r:id="rId26"/>
    <p:sldId id="305" r:id="rId27"/>
    <p:sldId id="306" r:id="rId28"/>
    <p:sldId id="307" r:id="rId29"/>
    <p:sldId id="308" r:id="rId30"/>
    <p:sldId id="309" r:id="rId31"/>
    <p:sldId id="310" r:id="rId32"/>
    <p:sldId id="311" r:id="rId33"/>
    <p:sldId id="312" r:id="rId34"/>
    <p:sldId id="313" r:id="rId35"/>
    <p:sldId id="314" r:id="rId36"/>
    <p:sldId id="315" r:id="rId37"/>
    <p:sldId id="316" r:id="rId38"/>
    <p:sldId id="317" r:id="rId39"/>
    <p:sldId id="318" r:id="rId40"/>
    <p:sldId id="319" r:id="rId41"/>
    <p:sldId id="320" r:id="rId42"/>
    <p:sldId id="321" r:id="rId43"/>
    <p:sldId id="322" r:id="rId44"/>
    <p:sldId id="323" r:id="rId45"/>
    <p:sldId id="324" r:id="rId46"/>
    <p:sldId id="325" r:id="rId47"/>
    <p:sldId id="326" r:id="rId48"/>
    <p:sldId id="327" r:id="rId49"/>
    <p:sldId id="328" r:id="rId50"/>
    <p:sldId id="329" r:id="rId51"/>
    <p:sldId id="330" r:id="rId52"/>
    <p:sldId id="331" r:id="rId53"/>
    <p:sldId id="332" r:id="rId54"/>
    <p:sldId id="333" r:id="rId55"/>
    <p:sldId id="334" r:id="rId56"/>
    <p:sldId id="335" r:id="rId57"/>
    <p:sldId id="336" r:id="rId58"/>
    <p:sldId id="337" r:id="rId59"/>
    <p:sldId id="338" r:id="rId60"/>
    <p:sldId id="339" r:id="rId61"/>
    <p:sldId id="340" r:id="rId62"/>
    <p:sldId id="341" r:id="rId63"/>
    <p:sldId id="342" r:id="rId64"/>
    <p:sldId id="343" r:id="rId65"/>
    <p:sldId id="344" r:id="rId66"/>
    <p:sldId id="276" r:id="rId67"/>
    <p:sldId id="263" r:id="rId68"/>
    <p:sldId id="257" r:id="rId69"/>
    <p:sldId id="259" r:id="rId70"/>
    <p:sldId id="260" r:id="rId71"/>
    <p:sldId id="271" r:id="rId72"/>
    <p:sldId id="272" r:id="rId73"/>
    <p:sldId id="274" r:id="rId74"/>
    <p:sldId id="266" r:id="rId75"/>
    <p:sldId id="347" r:id="rId76"/>
    <p:sldId id="346" r:id="rId77"/>
    <p:sldId id="348" r:id="rId78"/>
    <p:sldId id="273" r:id="rId79"/>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FF"/>
    <a:srgbClr val="33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7" d="100"/>
          <a:sy n="107" d="100"/>
        </p:scale>
        <p:origin x="-84"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theme" Target="theme/theme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notesMaster" Target="notesMasters/notesMaster1.xml"/><Relationship Id="rId85"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61" Type="http://schemas.openxmlformats.org/officeDocument/2006/relationships/slide" Target="slides/slide60.xml"/><Relationship Id="rId8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A80B4415-E4AF-4F51-BC05-4FF52C7FC444}" type="datetimeFigureOut">
              <a:rPr lang="en-GB" smtClean="0"/>
              <a:t>21/05/2015</a:t>
            </a:fld>
            <a:endParaRPr lang="en-GB"/>
          </a:p>
        </p:txBody>
      </p:sp>
      <p:sp>
        <p:nvSpPr>
          <p:cNvPr id="4" name="Footer Placeholder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9A8E7C1A-FA4D-457E-B298-5625FA39E3A8}" type="slidenum">
              <a:rPr lang="en-GB" smtClean="0"/>
              <a:t>‹#›</a:t>
            </a:fld>
            <a:endParaRPr lang="en-GB"/>
          </a:p>
        </p:txBody>
      </p:sp>
    </p:spTree>
    <p:extLst>
      <p:ext uri="{BB962C8B-B14F-4D97-AF65-F5344CB8AC3E}">
        <p14:creationId xmlns:p14="http://schemas.microsoft.com/office/powerpoint/2010/main" val="18799810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511B4E24-FA55-41BB-B80D-A6D3F30B5947}" type="datetimeFigureOut">
              <a:rPr lang="en-GB" smtClean="0"/>
              <a:t>21/05/2015</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ED7837CC-F3A5-4F3B-8A12-48EC45D35566}" type="slidenum">
              <a:rPr lang="en-GB" smtClean="0"/>
              <a:t>‹#›</a:t>
            </a:fld>
            <a:endParaRPr lang="en-GB"/>
          </a:p>
        </p:txBody>
      </p:sp>
    </p:spTree>
    <p:extLst>
      <p:ext uri="{BB962C8B-B14F-4D97-AF65-F5344CB8AC3E}">
        <p14:creationId xmlns:p14="http://schemas.microsoft.com/office/powerpoint/2010/main" val="5201451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7572F4C0-6A89-4787-8CBA-A1954EAE62D9}" type="datetimeFigureOut">
              <a:rPr lang="en-GB" smtClean="0"/>
              <a:t>21/05/2015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B8A28F5-AADA-45F8-B606-0DD5EA1C3075}" type="slidenum">
              <a:rPr lang="en-GB" smtClean="0"/>
              <a:t>‹#›</a:t>
            </a:fld>
            <a:endParaRPr lang="en-GB"/>
          </a:p>
        </p:txBody>
      </p:sp>
    </p:spTree>
    <p:extLst>
      <p:ext uri="{BB962C8B-B14F-4D97-AF65-F5344CB8AC3E}">
        <p14:creationId xmlns:p14="http://schemas.microsoft.com/office/powerpoint/2010/main" val="31090961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572F4C0-6A89-4787-8CBA-A1954EAE62D9}" type="datetimeFigureOut">
              <a:rPr lang="en-GB" smtClean="0"/>
              <a:t>21/05/2015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B8A28F5-AADA-45F8-B606-0DD5EA1C3075}" type="slidenum">
              <a:rPr lang="en-GB" smtClean="0"/>
              <a:t>‹#›</a:t>
            </a:fld>
            <a:endParaRPr lang="en-GB"/>
          </a:p>
        </p:txBody>
      </p:sp>
    </p:spTree>
    <p:extLst>
      <p:ext uri="{BB962C8B-B14F-4D97-AF65-F5344CB8AC3E}">
        <p14:creationId xmlns:p14="http://schemas.microsoft.com/office/powerpoint/2010/main" val="31226635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572F4C0-6A89-4787-8CBA-A1954EAE62D9}" type="datetimeFigureOut">
              <a:rPr lang="en-GB" smtClean="0"/>
              <a:t>21/05/2015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B8A28F5-AADA-45F8-B606-0DD5EA1C3075}" type="slidenum">
              <a:rPr lang="en-GB" smtClean="0"/>
              <a:t>‹#›</a:t>
            </a:fld>
            <a:endParaRPr lang="en-GB"/>
          </a:p>
        </p:txBody>
      </p:sp>
    </p:spTree>
    <p:extLst>
      <p:ext uri="{BB962C8B-B14F-4D97-AF65-F5344CB8AC3E}">
        <p14:creationId xmlns:p14="http://schemas.microsoft.com/office/powerpoint/2010/main" val="29487378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600200"/>
            <a:ext cx="8229600" cy="4525963"/>
          </a:xfrm>
          <a:prstGeom prst="rect">
            <a:avLst/>
          </a:prstGeom>
        </p:spPr>
        <p:txBody>
          <a:bodyPr/>
          <a:lstStyle/>
          <a:p>
            <a:pPr lvl="0"/>
            <a:endParaRPr lang="en-GB" noProof="0" smtClean="0"/>
          </a:p>
        </p:txBody>
      </p:sp>
    </p:spTree>
    <p:extLst>
      <p:ext uri="{BB962C8B-B14F-4D97-AF65-F5344CB8AC3E}">
        <p14:creationId xmlns:p14="http://schemas.microsoft.com/office/powerpoint/2010/main" val="4077094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572F4C0-6A89-4787-8CBA-A1954EAE62D9}" type="datetimeFigureOut">
              <a:rPr lang="en-GB" smtClean="0"/>
              <a:t>21/05/2015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B8A28F5-AADA-45F8-B606-0DD5EA1C3075}" type="slidenum">
              <a:rPr lang="en-GB" smtClean="0"/>
              <a:t>‹#›</a:t>
            </a:fld>
            <a:endParaRPr lang="en-GB"/>
          </a:p>
        </p:txBody>
      </p:sp>
    </p:spTree>
    <p:extLst>
      <p:ext uri="{BB962C8B-B14F-4D97-AF65-F5344CB8AC3E}">
        <p14:creationId xmlns:p14="http://schemas.microsoft.com/office/powerpoint/2010/main" val="35185725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572F4C0-6A89-4787-8CBA-A1954EAE62D9}" type="datetimeFigureOut">
              <a:rPr lang="en-GB" smtClean="0"/>
              <a:t>21/05/2015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B8A28F5-AADA-45F8-B606-0DD5EA1C3075}" type="slidenum">
              <a:rPr lang="en-GB" smtClean="0"/>
              <a:t>‹#›</a:t>
            </a:fld>
            <a:endParaRPr lang="en-GB"/>
          </a:p>
        </p:txBody>
      </p:sp>
    </p:spTree>
    <p:extLst>
      <p:ext uri="{BB962C8B-B14F-4D97-AF65-F5344CB8AC3E}">
        <p14:creationId xmlns:p14="http://schemas.microsoft.com/office/powerpoint/2010/main" val="1261692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572F4C0-6A89-4787-8CBA-A1954EAE62D9}" type="datetimeFigureOut">
              <a:rPr lang="en-GB" smtClean="0"/>
              <a:t>21/05/2015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B8A28F5-AADA-45F8-B606-0DD5EA1C3075}" type="slidenum">
              <a:rPr lang="en-GB" smtClean="0"/>
              <a:t>‹#›</a:t>
            </a:fld>
            <a:endParaRPr lang="en-GB"/>
          </a:p>
        </p:txBody>
      </p:sp>
    </p:spTree>
    <p:extLst>
      <p:ext uri="{BB962C8B-B14F-4D97-AF65-F5344CB8AC3E}">
        <p14:creationId xmlns:p14="http://schemas.microsoft.com/office/powerpoint/2010/main" val="588608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572F4C0-6A89-4787-8CBA-A1954EAE62D9}" type="datetimeFigureOut">
              <a:rPr lang="en-GB" smtClean="0"/>
              <a:t>21/05/2015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B8A28F5-AADA-45F8-B606-0DD5EA1C3075}" type="slidenum">
              <a:rPr lang="en-GB" smtClean="0"/>
              <a:t>‹#›</a:t>
            </a:fld>
            <a:endParaRPr lang="en-GB"/>
          </a:p>
        </p:txBody>
      </p:sp>
    </p:spTree>
    <p:extLst>
      <p:ext uri="{BB962C8B-B14F-4D97-AF65-F5344CB8AC3E}">
        <p14:creationId xmlns:p14="http://schemas.microsoft.com/office/powerpoint/2010/main" val="40784396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572F4C0-6A89-4787-8CBA-A1954EAE62D9}" type="datetimeFigureOut">
              <a:rPr lang="en-GB" smtClean="0"/>
              <a:t>21/05/2015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B8A28F5-AADA-45F8-B606-0DD5EA1C3075}" type="slidenum">
              <a:rPr lang="en-GB" smtClean="0"/>
              <a:t>‹#›</a:t>
            </a:fld>
            <a:endParaRPr lang="en-GB"/>
          </a:p>
        </p:txBody>
      </p:sp>
    </p:spTree>
    <p:extLst>
      <p:ext uri="{BB962C8B-B14F-4D97-AF65-F5344CB8AC3E}">
        <p14:creationId xmlns:p14="http://schemas.microsoft.com/office/powerpoint/2010/main" val="38708589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72F4C0-6A89-4787-8CBA-A1954EAE62D9}" type="datetimeFigureOut">
              <a:rPr lang="en-GB" smtClean="0"/>
              <a:t>21/05/2015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B8A28F5-AADA-45F8-B606-0DD5EA1C3075}" type="slidenum">
              <a:rPr lang="en-GB" smtClean="0"/>
              <a:t>‹#›</a:t>
            </a:fld>
            <a:endParaRPr lang="en-GB"/>
          </a:p>
        </p:txBody>
      </p:sp>
    </p:spTree>
    <p:extLst>
      <p:ext uri="{BB962C8B-B14F-4D97-AF65-F5344CB8AC3E}">
        <p14:creationId xmlns:p14="http://schemas.microsoft.com/office/powerpoint/2010/main" val="24635029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72F4C0-6A89-4787-8CBA-A1954EAE62D9}" type="datetimeFigureOut">
              <a:rPr lang="en-GB" smtClean="0"/>
              <a:t>21/05/2015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B8A28F5-AADA-45F8-B606-0DD5EA1C3075}" type="slidenum">
              <a:rPr lang="en-GB" smtClean="0"/>
              <a:t>‹#›</a:t>
            </a:fld>
            <a:endParaRPr lang="en-GB"/>
          </a:p>
        </p:txBody>
      </p:sp>
    </p:spTree>
    <p:extLst>
      <p:ext uri="{BB962C8B-B14F-4D97-AF65-F5344CB8AC3E}">
        <p14:creationId xmlns:p14="http://schemas.microsoft.com/office/powerpoint/2010/main" val="23565224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72F4C0-6A89-4787-8CBA-A1954EAE62D9}" type="datetimeFigureOut">
              <a:rPr lang="en-GB" smtClean="0"/>
              <a:t>21/05/2015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B8A28F5-AADA-45F8-B606-0DD5EA1C3075}" type="slidenum">
              <a:rPr lang="en-GB" smtClean="0"/>
              <a:t>‹#›</a:t>
            </a:fld>
            <a:endParaRPr lang="en-GB"/>
          </a:p>
        </p:txBody>
      </p:sp>
    </p:spTree>
    <p:extLst>
      <p:ext uri="{BB962C8B-B14F-4D97-AF65-F5344CB8AC3E}">
        <p14:creationId xmlns:p14="http://schemas.microsoft.com/office/powerpoint/2010/main" val="8346057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72F4C0-6A89-4787-8CBA-A1954EAE62D9}" type="datetimeFigureOut">
              <a:rPr lang="en-GB" smtClean="0"/>
              <a:t>21/05/2015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8A28F5-AADA-45F8-B606-0DD5EA1C3075}" type="slidenum">
              <a:rPr lang="en-GB" smtClean="0"/>
              <a:t>‹#›</a:t>
            </a:fld>
            <a:endParaRPr lang="en-GB"/>
          </a:p>
        </p:txBody>
      </p:sp>
    </p:spTree>
    <p:extLst>
      <p:ext uri="{BB962C8B-B14F-4D97-AF65-F5344CB8AC3E}">
        <p14:creationId xmlns:p14="http://schemas.microsoft.com/office/powerpoint/2010/main" val="5455156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hyperlink" Target="http://www.youtube.com/watch?v=5ObnErfTblY&amp;feature=related" TargetMode="External"/><Relationship Id="rId1" Type="http://schemas.openxmlformats.org/officeDocument/2006/relationships/slideLayout" Target="../slideLayouts/slideLayout2.xml"/><Relationship Id="rId4" Type="http://schemas.openxmlformats.org/officeDocument/2006/relationships/image" Target="../media/image14.jpeg"/></Relationships>
</file>

<file path=ppt/slides/_rels/slide7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3" Type="http://schemas.openxmlformats.org/officeDocument/2006/relationships/image" Target="../media/image17.jpg"/><Relationship Id="rId2" Type="http://schemas.openxmlformats.org/officeDocument/2006/relationships/hyperlink" Target="http://estream.godalming.ac.uk/View.aspx?ID=560~3y~HplSb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Memory</a:t>
            </a:r>
            <a:endParaRPr lang="en-GB"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75031" y="1383914"/>
            <a:ext cx="3120905" cy="2380145"/>
          </a:xfr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44758" y="1844824"/>
            <a:ext cx="3558946" cy="1931665"/>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47864" y="4077072"/>
            <a:ext cx="2313502" cy="2397249"/>
          </a:xfrm>
          <a:prstGeom prst="rect">
            <a:avLst/>
          </a:prstGeom>
        </p:spPr>
      </p:pic>
    </p:spTree>
    <p:extLst>
      <p:ext uri="{BB962C8B-B14F-4D97-AF65-F5344CB8AC3E}">
        <p14:creationId xmlns:p14="http://schemas.microsoft.com/office/powerpoint/2010/main" val="8948862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4"/>
          <p:cNvSpPr txBox="1">
            <a:spLocks noChangeArrowheads="1"/>
          </p:cNvSpPr>
          <p:nvPr/>
        </p:nvSpPr>
        <p:spPr bwMode="auto">
          <a:xfrm>
            <a:off x="1371600" y="2057400"/>
            <a:ext cx="6705600" cy="302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GB" altLang="en-US" sz="4800" b="1"/>
              <a:t>X		H		S		M</a:t>
            </a:r>
          </a:p>
          <a:p>
            <a:pPr eaLnBrk="1" hangingPunct="1">
              <a:spcBef>
                <a:spcPct val="50000"/>
              </a:spcBef>
            </a:pPr>
            <a:r>
              <a:rPr lang="en-GB" altLang="en-US" sz="4800" b="1"/>
              <a:t>L		V		G		W</a:t>
            </a:r>
          </a:p>
          <a:p>
            <a:pPr eaLnBrk="1" hangingPunct="1">
              <a:spcBef>
                <a:spcPct val="50000"/>
              </a:spcBef>
            </a:pPr>
            <a:r>
              <a:rPr lang="en-GB" altLang="en-US" sz="4800" b="1"/>
              <a:t>R		K		C		B</a:t>
            </a:r>
          </a:p>
        </p:txBody>
      </p:sp>
    </p:spTree>
  </p:cSld>
  <p:clrMapOvr>
    <a:masterClrMapping/>
  </p:clrMapOvr>
  <p:transition advTm="100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8" name="Text Box 4"/>
          <p:cNvSpPr txBox="1">
            <a:spLocks noChangeArrowheads="1"/>
          </p:cNvSpPr>
          <p:nvPr/>
        </p:nvSpPr>
        <p:spPr bwMode="auto">
          <a:xfrm>
            <a:off x="762000" y="1905000"/>
            <a:ext cx="5562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GB" altLang="en-US"/>
              <a:t>Try and recall as many letters you saw</a:t>
            </a:r>
          </a:p>
        </p:txBody>
      </p:sp>
      <p:sp>
        <p:nvSpPr>
          <p:cNvPr id="88070" name="Text Box 6"/>
          <p:cNvSpPr txBox="1">
            <a:spLocks noChangeArrowheads="1"/>
          </p:cNvSpPr>
          <p:nvPr/>
        </p:nvSpPr>
        <p:spPr bwMode="auto">
          <a:xfrm>
            <a:off x="1752600" y="457200"/>
            <a:ext cx="51054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GB" altLang="en-US" sz="4000" b="1" u="sng"/>
              <a:t>Sensory Memory</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60299" y="5157192"/>
            <a:ext cx="1689661" cy="1608851"/>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8070"/>
                                        </p:tgtEl>
                                        <p:attrNameLst>
                                          <p:attrName>style.visibility</p:attrName>
                                        </p:attrNameLst>
                                      </p:cBhvr>
                                      <p:to>
                                        <p:strVal val="visible"/>
                                      </p:to>
                                    </p:set>
                                    <p:anim calcmode="lin" valueType="num">
                                      <p:cBhvr additive="base">
                                        <p:cTn id="7" dur="500" fill="hold"/>
                                        <p:tgtEl>
                                          <p:spTgt spid="88070"/>
                                        </p:tgtEl>
                                        <p:attrNameLst>
                                          <p:attrName>ppt_x</p:attrName>
                                        </p:attrNameLst>
                                      </p:cBhvr>
                                      <p:tavLst>
                                        <p:tav tm="0">
                                          <p:val>
                                            <p:strVal val="0-#ppt_w/2"/>
                                          </p:val>
                                        </p:tav>
                                        <p:tav tm="100000">
                                          <p:val>
                                            <p:strVal val="#ppt_x"/>
                                          </p:val>
                                        </p:tav>
                                      </p:tavLst>
                                    </p:anim>
                                    <p:anim calcmode="lin" valueType="num">
                                      <p:cBhvr additive="base">
                                        <p:cTn id="8" dur="500" fill="hold"/>
                                        <p:tgtEl>
                                          <p:spTgt spid="88070"/>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88068"/>
                                        </p:tgtEl>
                                        <p:attrNameLst>
                                          <p:attrName>style.visibility</p:attrName>
                                        </p:attrNameLst>
                                      </p:cBhvr>
                                      <p:to>
                                        <p:strVal val="visible"/>
                                      </p:to>
                                    </p:set>
                                    <p:anim calcmode="lin" valueType="num">
                                      <p:cBhvr additive="base">
                                        <p:cTn id="13" dur="500" fill="hold"/>
                                        <p:tgtEl>
                                          <p:spTgt spid="88068"/>
                                        </p:tgtEl>
                                        <p:attrNameLst>
                                          <p:attrName>ppt_x</p:attrName>
                                        </p:attrNameLst>
                                      </p:cBhvr>
                                      <p:tavLst>
                                        <p:tav tm="0">
                                          <p:val>
                                            <p:strVal val="0-#ppt_w/2"/>
                                          </p:val>
                                        </p:tav>
                                        <p:tav tm="100000">
                                          <p:val>
                                            <p:strVal val="#ppt_x"/>
                                          </p:val>
                                        </p:tav>
                                      </p:tavLst>
                                    </p:anim>
                                    <p:anim calcmode="lin" valueType="num">
                                      <p:cBhvr additive="base">
                                        <p:cTn id="14" dur="500" fill="hold"/>
                                        <p:tgtEl>
                                          <p:spTgt spid="8806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068" grpId="0" autoUpdateAnimBg="0"/>
      <p:bldP spid="88070"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2" name="Text Box 2052"/>
          <p:cNvSpPr txBox="1">
            <a:spLocks noChangeArrowheads="1"/>
          </p:cNvSpPr>
          <p:nvPr/>
        </p:nvSpPr>
        <p:spPr bwMode="auto">
          <a:xfrm>
            <a:off x="1371600" y="1371600"/>
            <a:ext cx="6705600" cy="302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GB" altLang="en-US" sz="4800" b="1"/>
              <a:t>X		H		S		M</a:t>
            </a:r>
          </a:p>
          <a:p>
            <a:pPr eaLnBrk="1" hangingPunct="1">
              <a:spcBef>
                <a:spcPct val="50000"/>
              </a:spcBef>
            </a:pPr>
            <a:r>
              <a:rPr lang="en-GB" altLang="en-US" sz="4800" b="1"/>
              <a:t>L		V		G		W</a:t>
            </a:r>
          </a:p>
          <a:p>
            <a:pPr eaLnBrk="1" hangingPunct="1">
              <a:spcBef>
                <a:spcPct val="50000"/>
              </a:spcBef>
            </a:pPr>
            <a:r>
              <a:rPr lang="en-GB" altLang="en-US" sz="4800" b="1"/>
              <a:t>R		K		C		B</a:t>
            </a:r>
          </a:p>
        </p:txBody>
      </p:sp>
      <p:sp>
        <p:nvSpPr>
          <p:cNvPr id="89093" name="Text Box 2053"/>
          <p:cNvSpPr txBox="1">
            <a:spLocks noChangeArrowheads="1"/>
          </p:cNvSpPr>
          <p:nvPr/>
        </p:nvSpPr>
        <p:spPr bwMode="auto">
          <a:xfrm>
            <a:off x="1752600" y="457200"/>
            <a:ext cx="51054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GB" altLang="en-US" sz="4000" b="1" u="sng"/>
              <a:t>Sensory Memory</a:t>
            </a:r>
          </a:p>
        </p:txBody>
      </p:sp>
      <p:sp>
        <p:nvSpPr>
          <p:cNvPr id="89094" name="Text Box 2054"/>
          <p:cNvSpPr txBox="1">
            <a:spLocks noChangeArrowheads="1"/>
          </p:cNvSpPr>
          <p:nvPr/>
        </p:nvSpPr>
        <p:spPr bwMode="auto">
          <a:xfrm>
            <a:off x="838200" y="4892675"/>
            <a:ext cx="739140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GB" altLang="en-US"/>
              <a:t>If you managed to recall any of the letters this is evidence that there is a brief memory store than can hold information after only fractions of a second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9093"/>
                                        </p:tgtEl>
                                        <p:attrNameLst>
                                          <p:attrName>style.visibility</p:attrName>
                                        </p:attrNameLst>
                                      </p:cBhvr>
                                      <p:to>
                                        <p:strVal val="visible"/>
                                      </p:to>
                                    </p:set>
                                    <p:anim calcmode="lin" valueType="num">
                                      <p:cBhvr additive="base">
                                        <p:cTn id="7" dur="500" fill="hold"/>
                                        <p:tgtEl>
                                          <p:spTgt spid="89093"/>
                                        </p:tgtEl>
                                        <p:attrNameLst>
                                          <p:attrName>ppt_x</p:attrName>
                                        </p:attrNameLst>
                                      </p:cBhvr>
                                      <p:tavLst>
                                        <p:tav tm="0">
                                          <p:val>
                                            <p:strVal val="0-#ppt_w/2"/>
                                          </p:val>
                                        </p:tav>
                                        <p:tav tm="100000">
                                          <p:val>
                                            <p:strVal val="#ppt_x"/>
                                          </p:val>
                                        </p:tav>
                                      </p:tavLst>
                                    </p:anim>
                                    <p:anim calcmode="lin" valueType="num">
                                      <p:cBhvr additive="base">
                                        <p:cTn id="8" dur="500" fill="hold"/>
                                        <p:tgtEl>
                                          <p:spTgt spid="89093"/>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89092"/>
                                        </p:tgtEl>
                                        <p:attrNameLst>
                                          <p:attrName>style.visibility</p:attrName>
                                        </p:attrNameLst>
                                      </p:cBhvr>
                                      <p:to>
                                        <p:strVal val="visible"/>
                                      </p:to>
                                    </p:set>
                                    <p:anim calcmode="lin" valueType="num">
                                      <p:cBhvr additive="base">
                                        <p:cTn id="13" dur="500" fill="hold"/>
                                        <p:tgtEl>
                                          <p:spTgt spid="89092"/>
                                        </p:tgtEl>
                                        <p:attrNameLst>
                                          <p:attrName>ppt_x</p:attrName>
                                        </p:attrNameLst>
                                      </p:cBhvr>
                                      <p:tavLst>
                                        <p:tav tm="0">
                                          <p:val>
                                            <p:strVal val="0-#ppt_w/2"/>
                                          </p:val>
                                        </p:tav>
                                        <p:tav tm="100000">
                                          <p:val>
                                            <p:strVal val="#ppt_x"/>
                                          </p:val>
                                        </p:tav>
                                      </p:tavLst>
                                    </p:anim>
                                    <p:anim calcmode="lin" valueType="num">
                                      <p:cBhvr additive="base">
                                        <p:cTn id="14" dur="500" fill="hold"/>
                                        <p:tgtEl>
                                          <p:spTgt spid="89092"/>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89094"/>
                                        </p:tgtEl>
                                        <p:attrNameLst>
                                          <p:attrName>style.visibility</p:attrName>
                                        </p:attrNameLst>
                                      </p:cBhvr>
                                      <p:to>
                                        <p:strVal val="visible"/>
                                      </p:to>
                                    </p:set>
                                    <p:anim calcmode="lin" valueType="num">
                                      <p:cBhvr additive="base">
                                        <p:cTn id="19" dur="500" fill="hold"/>
                                        <p:tgtEl>
                                          <p:spTgt spid="89094"/>
                                        </p:tgtEl>
                                        <p:attrNameLst>
                                          <p:attrName>ppt_x</p:attrName>
                                        </p:attrNameLst>
                                      </p:cBhvr>
                                      <p:tavLst>
                                        <p:tav tm="0">
                                          <p:val>
                                            <p:strVal val="0-#ppt_w/2"/>
                                          </p:val>
                                        </p:tav>
                                        <p:tav tm="100000">
                                          <p:val>
                                            <p:strVal val="#ppt_x"/>
                                          </p:val>
                                        </p:tav>
                                      </p:tavLst>
                                    </p:anim>
                                    <p:anim calcmode="lin" valueType="num">
                                      <p:cBhvr additive="base">
                                        <p:cTn id="20" dur="500" fill="hold"/>
                                        <p:tgtEl>
                                          <p:spTgt spid="8909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92" grpId="0" autoUpdateAnimBg="0"/>
      <p:bldP spid="89093" grpId="0" autoUpdateAnimBg="0"/>
      <p:bldP spid="89094"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4"/>
          <p:cNvSpPr>
            <a:spLocks noChangeArrowheads="1"/>
          </p:cNvSpPr>
          <p:nvPr/>
        </p:nvSpPr>
        <p:spPr bwMode="auto">
          <a:xfrm>
            <a:off x="1116013" y="260350"/>
            <a:ext cx="77724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hangingPunct="1"/>
            <a:r>
              <a:rPr kumimoji="1" lang="en-GB" altLang="en-US" sz="4400" dirty="0" smtClean="0">
                <a:solidFill>
                  <a:srgbClr val="3333CC"/>
                </a:solidFill>
                <a:latin typeface="+mj-lt"/>
              </a:rPr>
              <a:t>Sensory Register</a:t>
            </a:r>
            <a:endParaRPr kumimoji="1" lang="en-GB" altLang="en-US" sz="4400" dirty="0">
              <a:solidFill>
                <a:srgbClr val="3333CC"/>
              </a:solidFill>
              <a:latin typeface="+mj-lt"/>
            </a:endParaRPr>
          </a:p>
        </p:txBody>
      </p:sp>
      <p:sp>
        <p:nvSpPr>
          <p:cNvPr id="40965" name="Rectangle 5"/>
          <p:cNvSpPr>
            <a:spLocks noChangeArrowheads="1"/>
          </p:cNvSpPr>
          <p:nvPr/>
        </p:nvSpPr>
        <p:spPr bwMode="auto">
          <a:xfrm>
            <a:off x="1042988" y="1268413"/>
            <a:ext cx="7921625" cy="5111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marL="342900" indent="-342900"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indent="0" eaLnBrk="1" hangingPunct="1">
              <a:lnSpc>
                <a:spcPct val="90000"/>
              </a:lnSpc>
              <a:spcBef>
                <a:spcPct val="20000"/>
              </a:spcBef>
              <a:buClr>
                <a:schemeClr val="accent1"/>
              </a:buClr>
              <a:buSzPct val="70000"/>
            </a:pPr>
            <a:r>
              <a:rPr kumimoji="1" lang="en-GB" altLang="en-US" sz="3200" u="sng" dirty="0" smtClean="0">
                <a:latin typeface="+mn-lt"/>
              </a:rPr>
              <a:t>Capacity: </a:t>
            </a:r>
            <a:r>
              <a:rPr kumimoji="1" lang="en-GB" altLang="en-US" sz="3200" b="1" u="sng" dirty="0" smtClean="0">
                <a:solidFill>
                  <a:srgbClr val="FD032D"/>
                </a:solidFill>
                <a:latin typeface="+mn-lt"/>
              </a:rPr>
              <a:t>Sperling </a:t>
            </a:r>
            <a:r>
              <a:rPr kumimoji="1" lang="en-GB" altLang="en-US" sz="3200" b="1" u="sng" dirty="0">
                <a:solidFill>
                  <a:srgbClr val="FD032D"/>
                </a:solidFill>
                <a:latin typeface="+mn-lt"/>
              </a:rPr>
              <a:t>(1960): </a:t>
            </a:r>
            <a:endParaRPr kumimoji="1" lang="en-GB" altLang="en-US" sz="3200" b="1" u="sng" dirty="0" smtClean="0">
              <a:solidFill>
                <a:srgbClr val="FD032D"/>
              </a:solidFill>
              <a:latin typeface="+mn-lt"/>
            </a:endParaRPr>
          </a:p>
          <a:p>
            <a:pPr marL="0" indent="0" eaLnBrk="1" hangingPunct="1">
              <a:lnSpc>
                <a:spcPct val="90000"/>
              </a:lnSpc>
              <a:spcBef>
                <a:spcPct val="20000"/>
              </a:spcBef>
              <a:buClr>
                <a:schemeClr val="accent1"/>
              </a:buClr>
              <a:buSzPct val="70000"/>
            </a:pPr>
            <a:r>
              <a:rPr kumimoji="1" lang="en-GB" altLang="en-US" sz="2800" dirty="0" smtClean="0">
                <a:latin typeface="+mn-lt"/>
              </a:rPr>
              <a:t>Presented </a:t>
            </a:r>
            <a:r>
              <a:rPr kumimoji="1" lang="en-GB" altLang="en-US" sz="2800" dirty="0">
                <a:latin typeface="+mn-lt"/>
              </a:rPr>
              <a:t>a grid of letters for less than a </a:t>
            </a:r>
            <a:r>
              <a:rPr kumimoji="1" lang="en-GB" altLang="en-US" sz="2800" dirty="0" smtClean="0">
                <a:latin typeface="+mn-lt"/>
              </a:rPr>
              <a:t>second</a:t>
            </a:r>
          </a:p>
          <a:p>
            <a:pPr marL="0" indent="0" eaLnBrk="1" hangingPunct="1">
              <a:lnSpc>
                <a:spcPct val="90000"/>
              </a:lnSpc>
              <a:spcBef>
                <a:spcPct val="20000"/>
              </a:spcBef>
              <a:buClr>
                <a:schemeClr val="accent1"/>
              </a:buClr>
              <a:buSzPct val="70000"/>
            </a:pPr>
            <a:r>
              <a:rPr kumimoji="1" lang="en-GB" altLang="en-US" sz="2800" dirty="0" smtClean="0">
                <a:latin typeface="+mn-lt"/>
              </a:rPr>
              <a:t>People </a:t>
            </a:r>
            <a:r>
              <a:rPr kumimoji="1" lang="en-GB" altLang="en-US" sz="2800" dirty="0">
                <a:latin typeface="+mn-lt"/>
              </a:rPr>
              <a:t>recalled on average </a:t>
            </a:r>
            <a:r>
              <a:rPr kumimoji="1" lang="en-GB" altLang="en-US" sz="2800" dirty="0">
                <a:solidFill>
                  <a:srgbClr val="FD032D"/>
                </a:solidFill>
                <a:latin typeface="+mn-lt"/>
              </a:rPr>
              <a:t>4 </a:t>
            </a:r>
            <a:r>
              <a:rPr kumimoji="1" lang="en-GB" altLang="en-US" sz="2800" dirty="0" smtClean="0">
                <a:solidFill>
                  <a:srgbClr val="FD032D"/>
                </a:solidFill>
                <a:latin typeface="+mn-lt"/>
              </a:rPr>
              <a:t>letters</a:t>
            </a:r>
          </a:p>
          <a:p>
            <a:pPr marL="0" indent="0" eaLnBrk="1" hangingPunct="1">
              <a:lnSpc>
                <a:spcPct val="90000"/>
              </a:lnSpc>
              <a:spcBef>
                <a:spcPct val="20000"/>
              </a:spcBef>
              <a:buClr>
                <a:schemeClr val="accent1"/>
              </a:buClr>
              <a:buSzPct val="70000"/>
            </a:pPr>
            <a:r>
              <a:rPr kumimoji="1" lang="en-GB" altLang="en-US" sz="3200" u="sng" dirty="0">
                <a:latin typeface="+mn-lt"/>
              </a:rPr>
              <a:t>Coding: </a:t>
            </a:r>
            <a:r>
              <a:rPr kumimoji="1" lang="en-GB" altLang="en-US" sz="2800" b="1" u="sng" dirty="0">
                <a:solidFill>
                  <a:srgbClr val="FF0000"/>
                </a:solidFill>
              </a:rPr>
              <a:t>Crowder (1993</a:t>
            </a:r>
            <a:r>
              <a:rPr kumimoji="1" lang="en-GB" altLang="en-US" sz="2800" b="1" u="sng" dirty="0" smtClean="0">
                <a:solidFill>
                  <a:srgbClr val="FF0000"/>
                </a:solidFill>
              </a:rPr>
              <a:t>)</a:t>
            </a:r>
            <a:endParaRPr kumimoji="1" lang="en-GB" altLang="en-US" sz="2800" b="1" u="sng" dirty="0">
              <a:solidFill>
                <a:srgbClr val="FF0000"/>
              </a:solidFill>
            </a:endParaRPr>
          </a:p>
          <a:p>
            <a:pPr marL="0" indent="0" eaLnBrk="1" hangingPunct="1">
              <a:lnSpc>
                <a:spcPct val="90000"/>
              </a:lnSpc>
              <a:spcBef>
                <a:spcPct val="20000"/>
              </a:spcBef>
              <a:buClr>
                <a:schemeClr val="accent1"/>
              </a:buClr>
              <a:buSzPct val="70000"/>
            </a:pPr>
            <a:r>
              <a:rPr kumimoji="1" lang="en-GB" altLang="en-US" sz="2800" dirty="0" smtClean="0">
                <a:latin typeface="+mn-lt"/>
              </a:rPr>
              <a:t>Supports idea of SR being coded into several stores – </a:t>
            </a:r>
            <a:r>
              <a:rPr kumimoji="1" lang="en-GB" altLang="en-US" sz="2800" dirty="0" smtClean="0">
                <a:solidFill>
                  <a:srgbClr val="FF0000"/>
                </a:solidFill>
                <a:latin typeface="+mn-lt"/>
              </a:rPr>
              <a:t>Echoic</a:t>
            </a:r>
            <a:r>
              <a:rPr kumimoji="1" lang="en-GB" altLang="en-US" sz="2800" dirty="0" smtClean="0">
                <a:latin typeface="+mn-lt"/>
              </a:rPr>
              <a:t> store for auditory Information &amp; </a:t>
            </a:r>
            <a:r>
              <a:rPr kumimoji="1" lang="en-GB" altLang="en-US" sz="2800" dirty="0" smtClean="0">
                <a:solidFill>
                  <a:srgbClr val="FF0000"/>
                </a:solidFill>
                <a:latin typeface="+mn-lt"/>
              </a:rPr>
              <a:t>Iconic</a:t>
            </a:r>
            <a:r>
              <a:rPr kumimoji="1" lang="en-GB" altLang="en-US" sz="2800" dirty="0" smtClean="0">
                <a:latin typeface="+mn-lt"/>
              </a:rPr>
              <a:t> store for visual information</a:t>
            </a:r>
            <a:endParaRPr kumimoji="1" lang="en-GB" altLang="en-US" sz="2800" dirty="0">
              <a:latin typeface="+mn-lt"/>
            </a:endParaRPr>
          </a:p>
          <a:p>
            <a:pPr marL="0" indent="0" eaLnBrk="1" hangingPunct="1">
              <a:lnSpc>
                <a:spcPct val="90000"/>
              </a:lnSpc>
              <a:spcBef>
                <a:spcPct val="20000"/>
              </a:spcBef>
              <a:buClr>
                <a:schemeClr val="accent1"/>
              </a:buClr>
              <a:buSzPct val="70000"/>
            </a:pPr>
            <a:r>
              <a:rPr kumimoji="1" lang="en-GB" altLang="en-US" sz="3200" u="sng" dirty="0">
                <a:latin typeface="+mn-lt"/>
              </a:rPr>
              <a:t>Duration</a:t>
            </a:r>
            <a:r>
              <a:rPr kumimoji="1" lang="en-GB" altLang="en-US" sz="3200" u="sng" dirty="0" smtClean="0">
                <a:latin typeface="+mn-lt"/>
              </a:rPr>
              <a:t>: </a:t>
            </a:r>
            <a:r>
              <a:rPr kumimoji="1" lang="en-GB" altLang="en-US" sz="3200" b="1" u="sng" dirty="0" smtClean="0">
                <a:solidFill>
                  <a:srgbClr val="FF0000"/>
                </a:solidFill>
                <a:latin typeface="+mn-lt"/>
              </a:rPr>
              <a:t>Walsh &amp; Thompson (1978)</a:t>
            </a:r>
          </a:p>
          <a:p>
            <a:pPr marL="0" indent="0" eaLnBrk="1" hangingPunct="1">
              <a:lnSpc>
                <a:spcPct val="90000"/>
              </a:lnSpc>
              <a:spcBef>
                <a:spcPct val="20000"/>
              </a:spcBef>
              <a:buClr>
                <a:schemeClr val="accent1"/>
              </a:buClr>
              <a:buSzPct val="70000"/>
            </a:pPr>
            <a:r>
              <a:rPr kumimoji="1" lang="en-GB" altLang="en-US" sz="2800" dirty="0" smtClean="0">
                <a:latin typeface="+mn-lt"/>
              </a:rPr>
              <a:t>Iconic Store has a duration of </a:t>
            </a:r>
            <a:r>
              <a:rPr kumimoji="1" lang="en-GB" altLang="en-US" sz="2800" dirty="0" smtClean="0">
                <a:solidFill>
                  <a:srgbClr val="FF0000"/>
                </a:solidFill>
                <a:latin typeface="+mn-lt"/>
              </a:rPr>
              <a:t>500 milliseconds</a:t>
            </a:r>
          </a:p>
          <a:p>
            <a:pPr marL="0" indent="0" eaLnBrk="1" hangingPunct="1">
              <a:lnSpc>
                <a:spcPct val="90000"/>
              </a:lnSpc>
              <a:spcBef>
                <a:spcPct val="20000"/>
              </a:spcBef>
              <a:buClr>
                <a:schemeClr val="accent1"/>
              </a:buClr>
              <a:buSzPct val="70000"/>
            </a:pPr>
            <a:endParaRPr kumimoji="1" lang="en-GB" altLang="en-US" sz="2800" b="1" dirty="0" smtClean="0">
              <a:solidFill>
                <a:srgbClr val="FF0000"/>
              </a:solidFill>
              <a:latin typeface="+mn-lt"/>
            </a:endParaRPr>
          </a:p>
          <a:p>
            <a:pPr marL="0" indent="0" eaLnBrk="1" hangingPunct="1">
              <a:lnSpc>
                <a:spcPct val="90000"/>
              </a:lnSpc>
              <a:spcBef>
                <a:spcPct val="20000"/>
              </a:spcBef>
              <a:buClr>
                <a:schemeClr val="accent1"/>
              </a:buClr>
              <a:buSzPct val="70000"/>
            </a:pPr>
            <a:endParaRPr kumimoji="1" lang="en-GB" altLang="en-US" sz="2800" dirty="0" smtClean="0">
              <a:solidFill>
                <a:srgbClr val="FF0000"/>
              </a:solidFill>
              <a:latin typeface="+mn-lt"/>
            </a:endParaRPr>
          </a:p>
          <a:p>
            <a:pPr marL="457200" lvl="1" indent="0" eaLnBrk="1" hangingPunct="1">
              <a:lnSpc>
                <a:spcPct val="90000"/>
              </a:lnSpc>
              <a:spcBef>
                <a:spcPct val="20000"/>
              </a:spcBef>
            </a:pPr>
            <a:endParaRPr kumimoji="1" lang="en-GB" altLang="en-US" sz="2800" dirty="0" smtClean="0">
              <a:solidFill>
                <a:srgbClr val="FF0000"/>
              </a:solidFill>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0965">
                                            <p:txEl>
                                              <p:pRg st="0" end="0"/>
                                            </p:txEl>
                                          </p:spTgt>
                                        </p:tgtEl>
                                        <p:attrNameLst>
                                          <p:attrName>style.visibility</p:attrName>
                                        </p:attrNameLst>
                                      </p:cBhvr>
                                      <p:to>
                                        <p:strVal val="visible"/>
                                      </p:to>
                                    </p:set>
                                    <p:animEffect transition="in" filter="dissolve">
                                      <p:cBhvr>
                                        <p:cTn id="7" dur="500"/>
                                        <p:tgtEl>
                                          <p:spTgt spid="4096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0965">
                                            <p:txEl>
                                              <p:pRg st="1" end="1"/>
                                            </p:txEl>
                                          </p:spTgt>
                                        </p:tgtEl>
                                        <p:attrNameLst>
                                          <p:attrName>style.visibility</p:attrName>
                                        </p:attrNameLst>
                                      </p:cBhvr>
                                      <p:to>
                                        <p:strVal val="visible"/>
                                      </p:to>
                                    </p:set>
                                    <p:animEffect transition="in" filter="dissolve">
                                      <p:cBhvr>
                                        <p:cTn id="12" dur="500"/>
                                        <p:tgtEl>
                                          <p:spTgt spid="4096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0965">
                                            <p:txEl>
                                              <p:pRg st="2" end="2"/>
                                            </p:txEl>
                                          </p:spTgt>
                                        </p:tgtEl>
                                        <p:attrNameLst>
                                          <p:attrName>style.visibility</p:attrName>
                                        </p:attrNameLst>
                                      </p:cBhvr>
                                      <p:to>
                                        <p:strVal val="visible"/>
                                      </p:to>
                                    </p:set>
                                    <p:animEffect transition="in" filter="dissolve">
                                      <p:cBhvr>
                                        <p:cTn id="17" dur="500"/>
                                        <p:tgtEl>
                                          <p:spTgt spid="4096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0965">
                                            <p:txEl>
                                              <p:pRg st="3" end="3"/>
                                            </p:txEl>
                                          </p:spTgt>
                                        </p:tgtEl>
                                        <p:attrNameLst>
                                          <p:attrName>style.visibility</p:attrName>
                                        </p:attrNameLst>
                                      </p:cBhvr>
                                      <p:to>
                                        <p:strVal val="visible"/>
                                      </p:to>
                                    </p:set>
                                    <p:animEffect transition="in" filter="dissolve">
                                      <p:cBhvr>
                                        <p:cTn id="22" dur="500"/>
                                        <p:tgtEl>
                                          <p:spTgt spid="4096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40965">
                                            <p:txEl>
                                              <p:pRg st="4" end="4"/>
                                            </p:txEl>
                                          </p:spTgt>
                                        </p:tgtEl>
                                        <p:attrNameLst>
                                          <p:attrName>style.visibility</p:attrName>
                                        </p:attrNameLst>
                                      </p:cBhvr>
                                      <p:to>
                                        <p:strVal val="visible"/>
                                      </p:to>
                                    </p:set>
                                    <p:animEffect transition="in" filter="dissolve">
                                      <p:cBhvr>
                                        <p:cTn id="27" dur="500"/>
                                        <p:tgtEl>
                                          <p:spTgt spid="40965">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40965">
                                            <p:txEl>
                                              <p:pRg st="5" end="5"/>
                                            </p:txEl>
                                          </p:spTgt>
                                        </p:tgtEl>
                                        <p:attrNameLst>
                                          <p:attrName>style.visibility</p:attrName>
                                        </p:attrNameLst>
                                      </p:cBhvr>
                                      <p:to>
                                        <p:strVal val="visible"/>
                                      </p:to>
                                    </p:set>
                                    <p:animEffect transition="in" filter="dissolve">
                                      <p:cBhvr>
                                        <p:cTn id="32" dur="500"/>
                                        <p:tgtEl>
                                          <p:spTgt spid="4096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40965">
                                            <p:txEl>
                                              <p:pRg st="6" end="6"/>
                                            </p:txEl>
                                          </p:spTgt>
                                        </p:tgtEl>
                                        <p:attrNameLst>
                                          <p:attrName>style.visibility</p:attrName>
                                        </p:attrNameLst>
                                      </p:cBhvr>
                                      <p:to>
                                        <p:strVal val="visible"/>
                                      </p:to>
                                    </p:set>
                                    <p:animEffect transition="in" filter="dissolve">
                                      <p:cBhvr>
                                        <p:cTn id="37" dur="500"/>
                                        <p:tgtEl>
                                          <p:spTgt spid="4096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5" grpId="0" build="p" bldLvl="2"/>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Text Box 4"/>
          <p:cNvSpPr txBox="1">
            <a:spLocks noChangeArrowheads="1"/>
          </p:cNvSpPr>
          <p:nvPr/>
        </p:nvSpPr>
        <p:spPr bwMode="auto">
          <a:xfrm>
            <a:off x="1828800" y="457200"/>
            <a:ext cx="52578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GB" altLang="en-US" sz="4000" b="1" u="sng" dirty="0">
                <a:latin typeface="+mj-lt"/>
              </a:rPr>
              <a:t>STM Capacity </a:t>
            </a:r>
          </a:p>
        </p:txBody>
      </p:sp>
      <p:sp>
        <p:nvSpPr>
          <p:cNvPr id="9221" name="Text Box 5"/>
          <p:cNvSpPr txBox="1">
            <a:spLocks noChangeArrowheads="1"/>
          </p:cNvSpPr>
          <p:nvPr/>
        </p:nvSpPr>
        <p:spPr bwMode="auto">
          <a:xfrm>
            <a:off x="533400" y="1600200"/>
            <a:ext cx="73914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GB" altLang="en-US" dirty="0">
                <a:latin typeface="+mn-lt"/>
              </a:rPr>
              <a:t>You will see a list of numbers. Once complete, try and recall as many as possible in the correct order:</a:t>
            </a: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55776" y="3212976"/>
            <a:ext cx="3600400" cy="2083163"/>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220"/>
                                        </p:tgtEl>
                                        <p:attrNameLst>
                                          <p:attrName>style.visibility</p:attrName>
                                        </p:attrNameLst>
                                      </p:cBhvr>
                                      <p:to>
                                        <p:strVal val="visible"/>
                                      </p:to>
                                    </p:set>
                                    <p:anim calcmode="lin" valueType="num">
                                      <p:cBhvr additive="base">
                                        <p:cTn id="7" dur="500" fill="hold"/>
                                        <p:tgtEl>
                                          <p:spTgt spid="9220"/>
                                        </p:tgtEl>
                                        <p:attrNameLst>
                                          <p:attrName>ppt_x</p:attrName>
                                        </p:attrNameLst>
                                      </p:cBhvr>
                                      <p:tavLst>
                                        <p:tav tm="0">
                                          <p:val>
                                            <p:strVal val="0-#ppt_w/2"/>
                                          </p:val>
                                        </p:tav>
                                        <p:tav tm="100000">
                                          <p:val>
                                            <p:strVal val="#ppt_x"/>
                                          </p:val>
                                        </p:tav>
                                      </p:tavLst>
                                    </p:anim>
                                    <p:anim calcmode="lin" valueType="num">
                                      <p:cBhvr additive="base">
                                        <p:cTn id="8" dur="500" fill="hold"/>
                                        <p:tgtEl>
                                          <p:spTgt spid="9220"/>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221"/>
                                        </p:tgtEl>
                                        <p:attrNameLst>
                                          <p:attrName>style.visibility</p:attrName>
                                        </p:attrNameLst>
                                      </p:cBhvr>
                                      <p:to>
                                        <p:strVal val="visible"/>
                                      </p:to>
                                    </p:set>
                                    <p:anim calcmode="lin" valueType="num">
                                      <p:cBhvr additive="base">
                                        <p:cTn id="13" dur="500" fill="hold"/>
                                        <p:tgtEl>
                                          <p:spTgt spid="9221"/>
                                        </p:tgtEl>
                                        <p:attrNameLst>
                                          <p:attrName>ppt_x</p:attrName>
                                        </p:attrNameLst>
                                      </p:cBhvr>
                                      <p:tavLst>
                                        <p:tav tm="0">
                                          <p:val>
                                            <p:strVal val="0-#ppt_w/2"/>
                                          </p:val>
                                        </p:tav>
                                        <p:tav tm="100000">
                                          <p:val>
                                            <p:strVal val="#ppt_x"/>
                                          </p:val>
                                        </p:tav>
                                      </p:tavLst>
                                    </p:anim>
                                    <p:anim calcmode="lin" valueType="num">
                                      <p:cBhvr additive="base">
                                        <p:cTn id="14" dur="500" fill="hold"/>
                                        <p:tgtEl>
                                          <p:spTgt spid="922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0" grpId="0" autoUpdateAnimBg="0"/>
      <p:bldP spid="9221"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4"/>
          <p:cNvSpPr txBox="1">
            <a:spLocks noChangeArrowheads="1"/>
          </p:cNvSpPr>
          <p:nvPr/>
        </p:nvSpPr>
        <p:spPr bwMode="auto">
          <a:xfrm>
            <a:off x="4191000" y="2895600"/>
            <a:ext cx="7620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GB" altLang="en-US" sz="9600" b="1" dirty="0"/>
              <a:t>7</a:t>
            </a:r>
          </a:p>
        </p:txBody>
      </p:sp>
    </p:spTree>
  </p:cSld>
  <p:clrMapOvr>
    <a:masterClrMapping/>
  </p:clrMapOvr>
  <p:transition advTm="1000"/>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4"/>
          <p:cNvSpPr txBox="1">
            <a:spLocks noChangeArrowheads="1"/>
          </p:cNvSpPr>
          <p:nvPr/>
        </p:nvSpPr>
        <p:spPr bwMode="auto">
          <a:xfrm>
            <a:off x="4191000" y="2895600"/>
            <a:ext cx="7620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GB" altLang="en-US" sz="9600" b="1" dirty="0"/>
              <a:t>9</a:t>
            </a:r>
          </a:p>
        </p:txBody>
      </p:sp>
    </p:spTree>
  </p:cSld>
  <p:clrMapOvr>
    <a:masterClrMapping/>
  </p:clrMapOvr>
  <p:transition advTm="1000"/>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4"/>
          <p:cNvSpPr txBox="1">
            <a:spLocks noChangeArrowheads="1"/>
          </p:cNvSpPr>
          <p:nvPr/>
        </p:nvSpPr>
        <p:spPr bwMode="auto">
          <a:xfrm>
            <a:off x="4191000" y="2895600"/>
            <a:ext cx="7620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GB" altLang="en-US" sz="9600" b="1" dirty="0"/>
              <a:t>3</a:t>
            </a:r>
          </a:p>
        </p:txBody>
      </p:sp>
    </p:spTree>
  </p:cSld>
  <p:clrMapOvr>
    <a:masterClrMapping/>
  </p:clrMapOvr>
  <p:transition advTm="1000"/>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5"/>
          <p:cNvSpPr txBox="1">
            <a:spLocks noChangeArrowheads="1"/>
          </p:cNvSpPr>
          <p:nvPr/>
        </p:nvSpPr>
        <p:spPr bwMode="auto">
          <a:xfrm>
            <a:off x="4191000" y="2895600"/>
            <a:ext cx="7620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GB" altLang="en-US" sz="9600" b="1" dirty="0"/>
              <a:t>5</a:t>
            </a:r>
          </a:p>
        </p:txBody>
      </p:sp>
    </p:spTree>
  </p:cSld>
  <p:clrMapOvr>
    <a:masterClrMapping/>
  </p:clrMapOvr>
  <p:transition advClick="0" advTm="1000"/>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5"/>
          <p:cNvSpPr txBox="1">
            <a:spLocks noChangeArrowheads="1"/>
          </p:cNvSpPr>
          <p:nvPr/>
        </p:nvSpPr>
        <p:spPr bwMode="auto">
          <a:xfrm>
            <a:off x="4191000" y="2895600"/>
            <a:ext cx="7620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GB" altLang="en-US" sz="9600" b="1" dirty="0"/>
              <a:t>8</a:t>
            </a:r>
          </a:p>
        </p:txBody>
      </p:sp>
    </p:spTree>
  </p:cSld>
  <p:clrMapOvr>
    <a:masterClrMapping/>
  </p:clrMapOvr>
  <p:transition advClick="0" advTm="100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solidFill>
            <a:srgbClr val="FFFFFF"/>
          </a:solidFill>
          <a:ln>
            <a:solidFill>
              <a:srgbClr val="000000"/>
            </a:solidFill>
            <a:miter lim="800000"/>
            <a:headEnd/>
            <a:tailEnd/>
          </a:ln>
        </p:spPr>
        <p:txBody>
          <a:bodyPr vert="horz" wrap="square" lIns="91440" tIns="45720" rIns="91440" bIns="45720" numCol="1" anchor="t" anchorCtr="0" compatLnSpc="1">
            <a:prstTxWarp prst="textNoShape">
              <a:avLst/>
            </a:prstTxWarp>
          </a:bodyPr>
          <a:lstStyle/>
          <a:p>
            <a:pPr eaLnBrk="1" hangingPunct="1"/>
            <a:r>
              <a:rPr lang="en-GB" altLang="en-US" smtClean="0"/>
              <a:t>Memory overview:</a:t>
            </a:r>
          </a:p>
        </p:txBody>
      </p:sp>
      <p:sp>
        <p:nvSpPr>
          <p:cNvPr id="113667" name="Rectangle 3"/>
          <p:cNvSpPr>
            <a:spLocks noGrp="1" noChangeArrowheads="1"/>
          </p:cNvSpPr>
          <p:nvPr>
            <p:ph type="body" idx="1"/>
          </p:nvPr>
        </p:nvSpPr>
        <p:spPr bwMode="auto">
          <a:xfrm>
            <a:off x="468313" y="1628775"/>
            <a:ext cx="8229600" cy="4525963"/>
          </a:xfrm>
          <a:solidFill>
            <a:srgbClr val="FFFFFF"/>
          </a:solidFill>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lnSpc>
                <a:spcPct val="90000"/>
              </a:lnSpc>
            </a:pPr>
            <a:r>
              <a:rPr lang="en-GB" altLang="en-US" sz="2400" dirty="0" smtClean="0"/>
              <a:t>The Multi-store model, including SR, STM &amp; LTM; Coding, Capacity &amp; Duration</a:t>
            </a:r>
          </a:p>
          <a:p>
            <a:pPr eaLnBrk="1" hangingPunct="1">
              <a:lnSpc>
                <a:spcPct val="90000"/>
              </a:lnSpc>
            </a:pPr>
            <a:r>
              <a:rPr lang="en-GB" altLang="en-US" sz="2400" dirty="0" smtClean="0"/>
              <a:t>Types of Long Term Memory – Episodic, Semantic &amp; Procedural</a:t>
            </a:r>
          </a:p>
          <a:p>
            <a:pPr eaLnBrk="1" hangingPunct="1">
              <a:lnSpc>
                <a:spcPct val="90000"/>
              </a:lnSpc>
            </a:pPr>
            <a:r>
              <a:rPr lang="en-GB" altLang="en-US" sz="2400" dirty="0" smtClean="0"/>
              <a:t>The Working Memory Model</a:t>
            </a:r>
          </a:p>
          <a:p>
            <a:pPr eaLnBrk="1" hangingPunct="1">
              <a:lnSpc>
                <a:spcPct val="90000"/>
              </a:lnSpc>
            </a:pPr>
            <a:r>
              <a:rPr lang="en-GB" altLang="en-US" sz="2400" dirty="0" smtClean="0"/>
              <a:t>Explanations for Forgetting – Proactive &amp; Retroactive Interference; Retrieval Failure</a:t>
            </a:r>
          </a:p>
          <a:p>
            <a:pPr eaLnBrk="1" hangingPunct="1">
              <a:lnSpc>
                <a:spcPct val="90000"/>
              </a:lnSpc>
            </a:pPr>
            <a:r>
              <a:rPr lang="en-GB" altLang="en-US" sz="2400" dirty="0" smtClean="0"/>
              <a:t>Eyewitness Testimony – Leading Questions, Post Event Discussion &amp; Anxiety</a:t>
            </a:r>
          </a:p>
          <a:p>
            <a:pPr eaLnBrk="1" hangingPunct="1">
              <a:lnSpc>
                <a:spcPct val="90000"/>
              </a:lnSpc>
            </a:pPr>
            <a:r>
              <a:rPr lang="en-GB" altLang="en-US" sz="2400" dirty="0" smtClean="0"/>
              <a:t>Improving the Accuracy of EWT – Cognitive Interview</a:t>
            </a:r>
          </a:p>
          <a:p>
            <a:pPr eaLnBrk="1" hangingPunct="1">
              <a:lnSpc>
                <a:spcPct val="90000"/>
              </a:lnSpc>
            </a:pPr>
            <a:endParaRPr lang="en-GB" altLang="en-US" sz="2400" dirty="0" smtClean="0"/>
          </a:p>
        </p:txBody>
      </p:sp>
      <p:pic>
        <p:nvPicPr>
          <p:cNvPr id="4"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29009" y="5235219"/>
            <a:ext cx="1800200" cy="137291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3667">
                                            <p:txEl>
                                              <p:pRg st="0" end="0"/>
                                            </p:txEl>
                                          </p:spTgt>
                                        </p:tgtEl>
                                        <p:attrNameLst>
                                          <p:attrName>style.visibility</p:attrName>
                                        </p:attrNameLst>
                                      </p:cBhvr>
                                      <p:to>
                                        <p:strVal val="visible"/>
                                      </p:to>
                                    </p:set>
                                    <p:animEffect transition="in" filter="blinds(horizontal)">
                                      <p:cBhvr>
                                        <p:cTn id="7" dur="500"/>
                                        <p:tgtEl>
                                          <p:spTgt spid="11366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13667">
                                            <p:txEl>
                                              <p:pRg st="1" end="1"/>
                                            </p:txEl>
                                          </p:spTgt>
                                        </p:tgtEl>
                                        <p:attrNameLst>
                                          <p:attrName>style.visibility</p:attrName>
                                        </p:attrNameLst>
                                      </p:cBhvr>
                                      <p:to>
                                        <p:strVal val="visible"/>
                                      </p:to>
                                    </p:set>
                                    <p:animEffect transition="in" filter="blinds(horizontal)">
                                      <p:cBhvr>
                                        <p:cTn id="12" dur="500"/>
                                        <p:tgtEl>
                                          <p:spTgt spid="11366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13667">
                                            <p:txEl>
                                              <p:pRg st="2" end="2"/>
                                            </p:txEl>
                                          </p:spTgt>
                                        </p:tgtEl>
                                        <p:attrNameLst>
                                          <p:attrName>style.visibility</p:attrName>
                                        </p:attrNameLst>
                                      </p:cBhvr>
                                      <p:to>
                                        <p:strVal val="visible"/>
                                      </p:to>
                                    </p:set>
                                    <p:animEffect transition="in" filter="blinds(horizontal)">
                                      <p:cBhvr>
                                        <p:cTn id="17" dur="500"/>
                                        <p:tgtEl>
                                          <p:spTgt spid="11366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13667">
                                            <p:txEl>
                                              <p:pRg st="3" end="3"/>
                                            </p:txEl>
                                          </p:spTgt>
                                        </p:tgtEl>
                                        <p:attrNameLst>
                                          <p:attrName>style.visibility</p:attrName>
                                        </p:attrNameLst>
                                      </p:cBhvr>
                                      <p:to>
                                        <p:strVal val="visible"/>
                                      </p:to>
                                    </p:set>
                                    <p:animEffect transition="in" filter="blinds(horizontal)">
                                      <p:cBhvr>
                                        <p:cTn id="22" dur="500"/>
                                        <p:tgtEl>
                                          <p:spTgt spid="11366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13667">
                                            <p:txEl>
                                              <p:pRg st="4" end="4"/>
                                            </p:txEl>
                                          </p:spTgt>
                                        </p:tgtEl>
                                        <p:attrNameLst>
                                          <p:attrName>style.visibility</p:attrName>
                                        </p:attrNameLst>
                                      </p:cBhvr>
                                      <p:to>
                                        <p:strVal val="visible"/>
                                      </p:to>
                                    </p:set>
                                    <p:animEffect transition="in" filter="blinds(horizontal)">
                                      <p:cBhvr>
                                        <p:cTn id="27" dur="500"/>
                                        <p:tgtEl>
                                          <p:spTgt spid="11366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13667">
                                            <p:txEl>
                                              <p:pRg st="5" end="5"/>
                                            </p:txEl>
                                          </p:spTgt>
                                        </p:tgtEl>
                                        <p:attrNameLst>
                                          <p:attrName>style.visibility</p:attrName>
                                        </p:attrNameLst>
                                      </p:cBhvr>
                                      <p:to>
                                        <p:strVal val="visible"/>
                                      </p:to>
                                    </p:set>
                                    <p:animEffect transition="in" filter="blinds(horizontal)">
                                      <p:cBhvr>
                                        <p:cTn id="32" dur="500"/>
                                        <p:tgtEl>
                                          <p:spTgt spid="11366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667"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5"/>
          <p:cNvSpPr txBox="1">
            <a:spLocks noChangeArrowheads="1"/>
          </p:cNvSpPr>
          <p:nvPr/>
        </p:nvSpPr>
        <p:spPr bwMode="auto">
          <a:xfrm>
            <a:off x="4191000" y="2895600"/>
            <a:ext cx="7620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GB" altLang="en-US" sz="9600" b="1" dirty="0"/>
              <a:t>1</a:t>
            </a:r>
          </a:p>
        </p:txBody>
      </p:sp>
    </p:spTree>
  </p:cSld>
  <p:clrMapOvr>
    <a:masterClrMapping/>
  </p:clrMapOvr>
  <p:transition advClick="0" advTm="1000"/>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5"/>
          <p:cNvSpPr txBox="1">
            <a:spLocks noChangeArrowheads="1"/>
          </p:cNvSpPr>
          <p:nvPr/>
        </p:nvSpPr>
        <p:spPr bwMode="auto">
          <a:xfrm>
            <a:off x="4191000" y="2895600"/>
            <a:ext cx="7620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GB" altLang="en-US" sz="9600" b="1" dirty="0"/>
              <a:t>2</a:t>
            </a:r>
          </a:p>
        </p:txBody>
      </p:sp>
    </p:spTree>
  </p:cSld>
  <p:clrMapOvr>
    <a:masterClrMapping/>
  </p:clrMapOvr>
  <p:transition advClick="0" advTm="1000"/>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5"/>
          <p:cNvSpPr txBox="1">
            <a:spLocks noChangeArrowheads="1"/>
          </p:cNvSpPr>
          <p:nvPr/>
        </p:nvSpPr>
        <p:spPr bwMode="auto">
          <a:xfrm>
            <a:off x="4191000" y="2895600"/>
            <a:ext cx="7620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GB" altLang="en-US" sz="9600" b="1" dirty="0"/>
              <a:t>4</a:t>
            </a:r>
          </a:p>
        </p:txBody>
      </p:sp>
    </p:spTree>
  </p:cSld>
  <p:clrMapOvr>
    <a:masterClrMapping/>
  </p:clrMapOvr>
  <p:transition advClick="0" advTm="1000"/>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 Box 5"/>
          <p:cNvSpPr txBox="1">
            <a:spLocks noChangeArrowheads="1"/>
          </p:cNvSpPr>
          <p:nvPr/>
        </p:nvSpPr>
        <p:spPr bwMode="auto">
          <a:xfrm>
            <a:off x="4191000" y="2895600"/>
            <a:ext cx="7620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GB" altLang="en-US" sz="9600" b="1" dirty="0"/>
              <a:t>0</a:t>
            </a:r>
          </a:p>
        </p:txBody>
      </p:sp>
    </p:spTree>
  </p:cSld>
  <p:clrMapOvr>
    <a:masterClrMapping/>
  </p:clrMapOvr>
  <p:transition advClick="0" advTm="1000"/>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 Box 5"/>
          <p:cNvSpPr txBox="1">
            <a:spLocks noChangeArrowheads="1"/>
          </p:cNvSpPr>
          <p:nvPr/>
        </p:nvSpPr>
        <p:spPr bwMode="auto">
          <a:xfrm>
            <a:off x="4191000" y="2895600"/>
            <a:ext cx="7620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GB" altLang="en-US" sz="9600" b="1" dirty="0"/>
              <a:t>6</a:t>
            </a:r>
          </a:p>
        </p:txBody>
      </p:sp>
    </p:spTree>
  </p:cSld>
  <p:clrMapOvr>
    <a:masterClrMapping/>
  </p:clrMapOvr>
  <p:transition advClick="0" advTm="1000"/>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Text Box 4"/>
          <p:cNvSpPr txBox="1">
            <a:spLocks noChangeArrowheads="1"/>
          </p:cNvSpPr>
          <p:nvPr/>
        </p:nvSpPr>
        <p:spPr bwMode="auto">
          <a:xfrm>
            <a:off x="1828800" y="609600"/>
            <a:ext cx="38862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GB" altLang="en-US" sz="4000" b="1" u="sng" dirty="0">
                <a:latin typeface="+mj-lt"/>
              </a:rPr>
              <a:t>STM Capacity</a:t>
            </a:r>
            <a:r>
              <a:rPr lang="en-GB" altLang="en-US" dirty="0">
                <a:latin typeface="+mj-lt"/>
              </a:rPr>
              <a:t> </a:t>
            </a:r>
          </a:p>
        </p:txBody>
      </p:sp>
      <p:sp>
        <p:nvSpPr>
          <p:cNvPr id="20485" name="Text Box 5"/>
          <p:cNvSpPr txBox="1">
            <a:spLocks noChangeArrowheads="1"/>
          </p:cNvSpPr>
          <p:nvPr/>
        </p:nvSpPr>
        <p:spPr bwMode="auto">
          <a:xfrm>
            <a:off x="914400" y="1905000"/>
            <a:ext cx="6629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GB" altLang="en-US" dirty="0">
                <a:latin typeface="+mn-lt"/>
              </a:rPr>
              <a:t>How many could you successfully recall?</a:t>
            </a:r>
          </a:p>
        </p:txBody>
      </p:sp>
      <p:sp>
        <p:nvSpPr>
          <p:cNvPr id="20486" name="Text Box 6"/>
          <p:cNvSpPr txBox="1">
            <a:spLocks noChangeArrowheads="1"/>
          </p:cNvSpPr>
          <p:nvPr/>
        </p:nvSpPr>
        <p:spPr bwMode="auto">
          <a:xfrm>
            <a:off x="914400" y="3810000"/>
            <a:ext cx="73152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GB" altLang="en-US" dirty="0">
                <a:latin typeface="+mn-lt"/>
              </a:rPr>
              <a:t>Psychologists would predict your STM reaches its capacity (i.e. it is ‘full’) at around 7 items</a:t>
            </a:r>
          </a:p>
        </p:txBody>
      </p:sp>
      <p:sp>
        <p:nvSpPr>
          <p:cNvPr id="20487" name="Text Box 7"/>
          <p:cNvSpPr txBox="1">
            <a:spLocks noChangeArrowheads="1"/>
          </p:cNvSpPr>
          <p:nvPr/>
        </p:nvSpPr>
        <p:spPr bwMode="auto">
          <a:xfrm>
            <a:off x="914400" y="5410200"/>
            <a:ext cx="6248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GB" altLang="en-US" b="1" dirty="0">
                <a:solidFill>
                  <a:srgbClr val="FF0000"/>
                </a:solidFill>
                <a:latin typeface="+mn-lt"/>
              </a:rPr>
              <a:t>Miller (1956) </a:t>
            </a:r>
            <a:r>
              <a:rPr lang="en-GB" altLang="en-US" dirty="0">
                <a:latin typeface="+mn-lt"/>
              </a:rPr>
              <a:t>STM capacity = </a:t>
            </a:r>
            <a:r>
              <a:rPr lang="en-GB" altLang="en-US" b="1" dirty="0">
                <a:latin typeface="+mn-lt"/>
              </a:rPr>
              <a:t>7 + / - 2 items</a:t>
            </a:r>
          </a:p>
        </p:txBody>
      </p:sp>
      <p:sp>
        <p:nvSpPr>
          <p:cNvPr id="20489" name="Text Box 9"/>
          <p:cNvSpPr txBox="1">
            <a:spLocks noChangeArrowheads="1"/>
          </p:cNvSpPr>
          <p:nvPr/>
        </p:nvSpPr>
        <p:spPr bwMode="auto">
          <a:xfrm>
            <a:off x="990600" y="2819400"/>
            <a:ext cx="5867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GB" altLang="en-US" dirty="0">
                <a:latin typeface="+mn-lt"/>
              </a:rPr>
              <a:t>The numbers were: 7,9,3,5,8,1,2,4,0,6</a:t>
            </a: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58000" y="5410200"/>
            <a:ext cx="2106954" cy="1219067"/>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0484"/>
                                        </p:tgtEl>
                                        <p:attrNameLst>
                                          <p:attrName>style.visibility</p:attrName>
                                        </p:attrNameLst>
                                      </p:cBhvr>
                                      <p:to>
                                        <p:strVal val="visible"/>
                                      </p:to>
                                    </p:set>
                                    <p:anim calcmode="lin" valueType="num">
                                      <p:cBhvr additive="base">
                                        <p:cTn id="7" dur="500" fill="hold"/>
                                        <p:tgtEl>
                                          <p:spTgt spid="20484"/>
                                        </p:tgtEl>
                                        <p:attrNameLst>
                                          <p:attrName>ppt_x</p:attrName>
                                        </p:attrNameLst>
                                      </p:cBhvr>
                                      <p:tavLst>
                                        <p:tav tm="0">
                                          <p:val>
                                            <p:strVal val="0-#ppt_w/2"/>
                                          </p:val>
                                        </p:tav>
                                        <p:tav tm="100000">
                                          <p:val>
                                            <p:strVal val="#ppt_x"/>
                                          </p:val>
                                        </p:tav>
                                      </p:tavLst>
                                    </p:anim>
                                    <p:anim calcmode="lin" valueType="num">
                                      <p:cBhvr additive="base">
                                        <p:cTn id="8" dur="500" fill="hold"/>
                                        <p:tgtEl>
                                          <p:spTgt spid="20484"/>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0485"/>
                                        </p:tgtEl>
                                        <p:attrNameLst>
                                          <p:attrName>style.visibility</p:attrName>
                                        </p:attrNameLst>
                                      </p:cBhvr>
                                      <p:to>
                                        <p:strVal val="visible"/>
                                      </p:to>
                                    </p:set>
                                    <p:anim calcmode="lin" valueType="num">
                                      <p:cBhvr additive="base">
                                        <p:cTn id="13" dur="500" fill="hold"/>
                                        <p:tgtEl>
                                          <p:spTgt spid="20485"/>
                                        </p:tgtEl>
                                        <p:attrNameLst>
                                          <p:attrName>ppt_x</p:attrName>
                                        </p:attrNameLst>
                                      </p:cBhvr>
                                      <p:tavLst>
                                        <p:tav tm="0">
                                          <p:val>
                                            <p:strVal val="0-#ppt_w/2"/>
                                          </p:val>
                                        </p:tav>
                                        <p:tav tm="100000">
                                          <p:val>
                                            <p:strVal val="#ppt_x"/>
                                          </p:val>
                                        </p:tav>
                                      </p:tavLst>
                                    </p:anim>
                                    <p:anim calcmode="lin" valueType="num">
                                      <p:cBhvr additive="base">
                                        <p:cTn id="14" dur="500" fill="hold"/>
                                        <p:tgtEl>
                                          <p:spTgt spid="20485"/>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0489"/>
                                        </p:tgtEl>
                                        <p:attrNameLst>
                                          <p:attrName>style.visibility</p:attrName>
                                        </p:attrNameLst>
                                      </p:cBhvr>
                                      <p:to>
                                        <p:strVal val="visible"/>
                                      </p:to>
                                    </p:set>
                                    <p:anim calcmode="lin" valueType="num">
                                      <p:cBhvr additive="base">
                                        <p:cTn id="19" dur="500" fill="hold"/>
                                        <p:tgtEl>
                                          <p:spTgt spid="20489"/>
                                        </p:tgtEl>
                                        <p:attrNameLst>
                                          <p:attrName>ppt_x</p:attrName>
                                        </p:attrNameLst>
                                      </p:cBhvr>
                                      <p:tavLst>
                                        <p:tav tm="0">
                                          <p:val>
                                            <p:strVal val="0-#ppt_w/2"/>
                                          </p:val>
                                        </p:tav>
                                        <p:tav tm="100000">
                                          <p:val>
                                            <p:strVal val="#ppt_x"/>
                                          </p:val>
                                        </p:tav>
                                      </p:tavLst>
                                    </p:anim>
                                    <p:anim calcmode="lin" valueType="num">
                                      <p:cBhvr additive="base">
                                        <p:cTn id="20" dur="500" fill="hold"/>
                                        <p:tgtEl>
                                          <p:spTgt spid="20489"/>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0486"/>
                                        </p:tgtEl>
                                        <p:attrNameLst>
                                          <p:attrName>style.visibility</p:attrName>
                                        </p:attrNameLst>
                                      </p:cBhvr>
                                      <p:to>
                                        <p:strVal val="visible"/>
                                      </p:to>
                                    </p:set>
                                    <p:anim calcmode="lin" valueType="num">
                                      <p:cBhvr additive="base">
                                        <p:cTn id="25" dur="500" fill="hold"/>
                                        <p:tgtEl>
                                          <p:spTgt spid="20486"/>
                                        </p:tgtEl>
                                        <p:attrNameLst>
                                          <p:attrName>ppt_x</p:attrName>
                                        </p:attrNameLst>
                                      </p:cBhvr>
                                      <p:tavLst>
                                        <p:tav tm="0">
                                          <p:val>
                                            <p:strVal val="0-#ppt_w/2"/>
                                          </p:val>
                                        </p:tav>
                                        <p:tav tm="100000">
                                          <p:val>
                                            <p:strVal val="#ppt_x"/>
                                          </p:val>
                                        </p:tav>
                                      </p:tavLst>
                                    </p:anim>
                                    <p:anim calcmode="lin" valueType="num">
                                      <p:cBhvr additive="base">
                                        <p:cTn id="26" dur="500" fill="hold"/>
                                        <p:tgtEl>
                                          <p:spTgt spid="20486"/>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0487"/>
                                        </p:tgtEl>
                                        <p:attrNameLst>
                                          <p:attrName>style.visibility</p:attrName>
                                        </p:attrNameLst>
                                      </p:cBhvr>
                                      <p:to>
                                        <p:strVal val="visible"/>
                                      </p:to>
                                    </p:set>
                                    <p:anim calcmode="lin" valueType="num">
                                      <p:cBhvr additive="base">
                                        <p:cTn id="31" dur="500" fill="hold"/>
                                        <p:tgtEl>
                                          <p:spTgt spid="20487"/>
                                        </p:tgtEl>
                                        <p:attrNameLst>
                                          <p:attrName>ppt_x</p:attrName>
                                        </p:attrNameLst>
                                      </p:cBhvr>
                                      <p:tavLst>
                                        <p:tav tm="0">
                                          <p:val>
                                            <p:strVal val="0-#ppt_w/2"/>
                                          </p:val>
                                        </p:tav>
                                        <p:tav tm="100000">
                                          <p:val>
                                            <p:strVal val="#ppt_x"/>
                                          </p:val>
                                        </p:tav>
                                      </p:tavLst>
                                    </p:anim>
                                    <p:anim calcmode="lin" valueType="num">
                                      <p:cBhvr additive="base">
                                        <p:cTn id="32" dur="500" fill="hold"/>
                                        <p:tgtEl>
                                          <p:spTgt spid="2048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4" grpId="0" autoUpdateAnimBg="0"/>
      <p:bldP spid="20485" grpId="0" autoUpdateAnimBg="0"/>
      <p:bldP spid="20486" grpId="0" autoUpdateAnimBg="0"/>
      <p:bldP spid="20487" grpId="0" autoUpdateAnimBg="0"/>
      <p:bldP spid="20489" grpId="0"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Text Box 4"/>
          <p:cNvSpPr txBox="1">
            <a:spLocks noChangeArrowheads="1"/>
          </p:cNvSpPr>
          <p:nvPr/>
        </p:nvSpPr>
        <p:spPr bwMode="auto">
          <a:xfrm>
            <a:off x="1828800" y="533400"/>
            <a:ext cx="49530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GB" altLang="en-US" sz="4000" b="1" u="sng" dirty="0">
                <a:latin typeface="+mj-lt"/>
              </a:rPr>
              <a:t>STM Capacity</a:t>
            </a:r>
            <a:r>
              <a:rPr lang="en-GB" altLang="en-US" dirty="0">
                <a:latin typeface="+mj-lt"/>
              </a:rPr>
              <a:t> </a:t>
            </a:r>
          </a:p>
        </p:txBody>
      </p:sp>
      <p:sp>
        <p:nvSpPr>
          <p:cNvPr id="21509" name="Text Box 5"/>
          <p:cNvSpPr txBox="1">
            <a:spLocks noChangeArrowheads="1"/>
          </p:cNvSpPr>
          <p:nvPr/>
        </p:nvSpPr>
        <p:spPr bwMode="auto">
          <a:xfrm>
            <a:off x="381000" y="1447800"/>
            <a:ext cx="7924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GB" altLang="en-US" dirty="0">
                <a:latin typeface="+mn-lt"/>
              </a:rPr>
              <a:t>However,  try and remember the following in order:</a:t>
            </a:r>
          </a:p>
        </p:txBody>
      </p:sp>
      <p:sp>
        <p:nvSpPr>
          <p:cNvPr id="21510" name="Text Box 6"/>
          <p:cNvSpPr txBox="1">
            <a:spLocks noChangeArrowheads="1"/>
          </p:cNvSpPr>
          <p:nvPr/>
        </p:nvSpPr>
        <p:spPr bwMode="auto">
          <a:xfrm>
            <a:off x="533400" y="2133600"/>
            <a:ext cx="61722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GB" altLang="en-US" sz="3600" b="1" dirty="0">
                <a:latin typeface="+mn-lt"/>
              </a:rPr>
              <a:t>1,0,6,6,1,9,3,9,1,9,5,2,2,0,1,0</a:t>
            </a:r>
          </a:p>
        </p:txBody>
      </p:sp>
      <p:sp>
        <p:nvSpPr>
          <p:cNvPr id="21511" name="Text Box 7"/>
          <p:cNvSpPr txBox="1">
            <a:spLocks noChangeArrowheads="1"/>
          </p:cNvSpPr>
          <p:nvPr/>
        </p:nvSpPr>
        <p:spPr bwMode="auto">
          <a:xfrm>
            <a:off x="381000" y="3200400"/>
            <a:ext cx="85344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GB" altLang="en-US" dirty="0">
                <a:latin typeface="+mn-lt"/>
              </a:rPr>
              <a:t>Difficult? Information retained can be increased by ‘chunking’ – packaging this information into larger items or units.</a:t>
            </a:r>
          </a:p>
        </p:txBody>
      </p:sp>
      <p:sp>
        <p:nvSpPr>
          <p:cNvPr id="21512" name="Text Box 8"/>
          <p:cNvSpPr txBox="1">
            <a:spLocks noChangeArrowheads="1"/>
          </p:cNvSpPr>
          <p:nvPr/>
        </p:nvSpPr>
        <p:spPr bwMode="auto">
          <a:xfrm>
            <a:off x="685800" y="5105400"/>
            <a:ext cx="69342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GB" altLang="en-US" sz="3600" b="1" dirty="0">
                <a:latin typeface="+mn-lt"/>
              </a:rPr>
              <a:t>1066, 1939, 1952, 2010</a:t>
            </a:r>
          </a:p>
        </p:txBody>
      </p:sp>
      <p:sp>
        <p:nvSpPr>
          <p:cNvPr id="21513" name="Text Box 9"/>
          <p:cNvSpPr txBox="1">
            <a:spLocks noChangeArrowheads="1"/>
          </p:cNvSpPr>
          <p:nvPr/>
        </p:nvSpPr>
        <p:spPr bwMode="auto">
          <a:xfrm>
            <a:off x="381000" y="4343400"/>
            <a:ext cx="6553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GB" altLang="en-US" dirty="0">
                <a:latin typeface="+mn-lt"/>
              </a:rPr>
              <a:t>Therefore the previous list can become…</a:t>
            </a:r>
          </a:p>
        </p:txBody>
      </p:sp>
      <p:sp>
        <p:nvSpPr>
          <p:cNvPr id="21514" name="Text Box 10"/>
          <p:cNvSpPr txBox="1">
            <a:spLocks noChangeArrowheads="1"/>
          </p:cNvSpPr>
          <p:nvPr/>
        </p:nvSpPr>
        <p:spPr bwMode="auto">
          <a:xfrm>
            <a:off x="457200" y="5943600"/>
            <a:ext cx="8001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GB" altLang="en-US" dirty="0">
                <a:latin typeface="+mn-lt"/>
              </a:rPr>
              <a:t>Though STM can still only retain </a:t>
            </a:r>
            <a:r>
              <a:rPr lang="en-GB" altLang="en-US" b="1" dirty="0">
                <a:latin typeface="+mn-lt"/>
              </a:rPr>
              <a:t>7 +/- 2</a:t>
            </a:r>
            <a:r>
              <a:rPr lang="en-GB" altLang="en-US" dirty="0">
                <a:latin typeface="+mn-lt"/>
              </a:rPr>
              <a:t> of these ‘chunks’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1508"/>
                                        </p:tgtEl>
                                        <p:attrNameLst>
                                          <p:attrName>style.visibility</p:attrName>
                                        </p:attrNameLst>
                                      </p:cBhvr>
                                      <p:to>
                                        <p:strVal val="visible"/>
                                      </p:to>
                                    </p:set>
                                    <p:anim calcmode="lin" valueType="num">
                                      <p:cBhvr additive="base">
                                        <p:cTn id="7" dur="500" fill="hold"/>
                                        <p:tgtEl>
                                          <p:spTgt spid="21508"/>
                                        </p:tgtEl>
                                        <p:attrNameLst>
                                          <p:attrName>ppt_x</p:attrName>
                                        </p:attrNameLst>
                                      </p:cBhvr>
                                      <p:tavLst>
                                        <p:tav tm="0">
                                          <p:val>
                                            <p:strVal val="0-#ppt_w/2"/>
                                          </p:val>
                                        </p:tav>
                                        <p:tav tm="100000">
                                          <p:val>
                                            <p:strVal val="#ppt_x"/>
                                          </p:val>
                                        </p:tav>
                                      </p:tavLst>
                                    </p:anim>
                                    <p:anim calcmode="lin" valueType="num">
                                      <p:cBhvr additive="base">
                                        <p:cTn id="8" dur="500" fill="hold"/>
                                        <p:tgtEl>
                                          <p:spTgt spid="21508"/>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1509"/>
                                        </p:tgtEl>
                                        <p:attrNameLst>
                                          <p:attrName>style.visibility</p:attrName>
                                        </p:attrNameLst>
                                      </p:cBhvr>
                                      <p:to>
                                        <p:strVal val="visible"/>
                                      </p:to>
                                    </p:set>
                                    <p:anim calcmode="lin" valueType="num">
                                      <p:cBhvr additive="base">
                                        <p:cTn id="13" dur="500" fill="hold"/>
                                        <p:tgtEl>
                                          <p:spTgt spid="21509"/>
                                        </p:tgtEl>
                                        <p:attrNameLst>
                                          <p:attrName>ppt_x</p:attrName>
                                        </p:attrNameLst>
                                      </p:cBhvr>
                                      <p:tavLst>
                                        <p:tav tm="0">
                                          <p:val>
                                            <p:strVal val="0-#ppt_w/2"/>
                                          </p:val>
                                        </p:tav>
                                        <p:tav tm="100000">
                                          <p:val>
                                            <p:strVal val="#ppt_x"/>
                                          </p:val>
                                        </p:tav>
                                      </p:tavLst>
                                    </p:anim>
                                    <p:anim calcmode="lin" valueType="num">
                                      <p:cBhvr additive="base">
                                        <p:cTn id="14" dur="500" fill="hold"/>
                                        <p:tgtEl>
                                          <p:spTgt spid="21509"/>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iterate type="lt">
                                    <p:tmPct val="100000"/>
                                  </p:iterate>
                                  <p:childTnLst>
                                    <p:set>
                                      <p:cBhvr>
                                        <p:cTn id="18" dur="1" fill="hold">
                                          <p:stCondLst>
                                            <p:cond delay="0"/>
                                          </p:stCondLst>
                                        </p:cTn>
                                        <p:tgtEl>
                                          <p:spTgt spid="21510"/>
                                        </p:tgtEl>
                                        <p:attrNameLst>
                                          <p:attrName>style.visibility</p:attrName>
                                        </p:attrNameLst>
                                      </p:cBhvr>
                                      <p:to>
                                        <p:strVal val="visible"/>
                                      </p:to>
                                    </p:set>
                                    <p:anim calcmode="lin" valueType="num">
                                      <p:cBhvr additive="base">
                                        <p:cTn id="19" dur="75" fill="hold"/>
                                        <p:tgtEl>
                                          <p:spTgt spid="21510"/>
                                        </p:tgtEl>
                                        <p:attrNameLst>
                                          <p:attrName>ppt_x</p:attrName>
                                        </p:attrNameLst>
                                      </p:cBhvr>
                                      <p:tavLst>
                                        <p:tav tm="0">
                                          <p:val>
                                            <p:strVal val="0-#ppt_w/2"/>
                                          </p:val>
                                        </p:tav>
                                        <p:tav tm="100000">
                                          <p:val>
                                            <p:strVal val="#ppt_x"/>
                                          </p:val>
                                        </p:tav>
                                      </p:tavLst>
                                    </p:anim>
                                    <p:anim calcmode="lin" valueType="num">
                                      <p:cBhvr additive="base">
                                        <p:cTn id="20" dur="75" fill="hold"/>
                                        <p:tgtEl>
                                          <p:spTgt spid="21510"/>
                                        </p:tgtEl>
                                        <p:attrNameLst>
                                          <p:attrName>ppt_y</p:attrName>
                                        </p:attrNameLst>
                                      </p:cBhvr>
                                      <p:tavLst>
                                        <p:tav tm="0">
                                          <p:val>
                                            <p:strVal val="#ppt_y"/>
                                          </p:val>
                                        </p:tav>
                                        <p:tav tm="100000">
                                          <p:val>
                                            <p:strVal val="#ppt_y"/>
                                          </p:val>
                                        </p:tav>
                                      </p:tavLst>
                                    </p:anim>
                                  </p:childTnLst>
                                  <p:subTnLst>
                                    <p:set>
                                      <p:cBhvr override="childStyle">
                                        <p:cTn dur="1" fill="hold" display="0" masterRel="nextClick" afterEffect="1"/>
                                        <p:tgtEl>
                                          <p:spTgt spid="21510"/>
                                        </p:tgtEl>
                                        <p:attrNameLst>
                                          <p:attrName>style.visibility</p:attrName>
                                        </p:attrNameLst>
                                      </p:cBhvr>
                                      <p:to>
                                        <p:strVal val="hidden"/>
                                      </p:to>
                                    </p:set>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1511"/>
                                        </p:tgtEl>
                                        <p:attrNameLst>
                                          <p:attrName>style.visibility</p:attrName>
                                        </p:attrNameLst>
                                      </p:cBhvr>
                                      <p:to>
                                        <p:strVal val="visible"/>
                                      </p:to>
                                    </p:set>
                                    <p:anim calcmode="lin" valueType="num">
                                      <p:cBhvr additive="base">
                                        <p:cTn id="25" dur="500" fill="hold"/>
                                        <p:tgtEl>
                                          <p:spTgt spid="21511"/>
                                        </p:tgtEl>
                                        <p:attrNameLst>
                                          <p:attrName>ppt_x</p:attrName>
                                        </p:attrNameLst>
                                      </p:cBhvr>
                                      <p:tavLst>
                                        <p:tav tm="0">
                                          <p:val>
                                            <p:strVal val="0-#ppt_w/2"/>
                                          </p:val>
                                        </p:tav>
                                        <p:tav tm="100000">
                                          <p:val>
                                            <p:strVal val="#ppt_x"/>
                                          </p:val>
                                        </p:tav>
                                      </p:tavLst>
                                    </p:anim>
                                    <p:anim calcmode="lin" valueType="num">
                                      <p:cBhvr additive="base">
                                        <p:cTn id="26" dur="500" fill="hold"/>
                                        <p:tgtEl>
                                          <p:spTgt spid="21511"/>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1513"/>
                                        </p:tgtEl>
                                        <p:attrNameLst>
                                          <p:attrName>style.visibility</p:attrName>
                                        </p:attrNameLst>
                                      </p:cBhvr>
                                      <p:to>
                                        <p:strVal val="visible"/>
                                      </p:to>
                                    </p:set>
                                    <p:anim calcmode="lin" valueType="num">
                                      <p:cBhvr additive="base">
                                        <p:cTn id="31" dur="500" fill="hold"/>
                                        <p:tgtEl>
                                          <p:spTgt spid="21513"/>
                                        </p:tgtEl>
                                        <p:attrNameLst>
                                          <p:attrName>ppt_x</p:attrName>
                                        </p:attrNameLst>
                                      </p:cBhvr>
                                      <p:tavLst>
                                        <p:tav tm="0">
                                          <p:val>
                                            <p:strVal val="0-#ppt_w/2"/>
                                          </p:val>
                                        </p:tav>
                                        <p:tav tm="100000">
                                          <p:val>
                                            <p:strVal val="#ppt_x"/>
                                          </p:val>
                                        </p:tav>
                                      </p:tavLst>
                                    </p:anim>
                                    <p:anim calcmode="lin" valueType="num">
                                      <p:cBhvr additive="base">
                                        <p:cTn id="32" dur="500" fill="hold"/>
                                        <p:tgtEl>
                                          <p:spTgt spid="21513"/>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21512"/>
                                        </p:tgtEl>
                                        <p:attrNameLst>
                                          <p:attrName>style.visibility</p:attrName>
                                        </p:attrNameLst>
                                      </p:cBhvr>
                                      <p:to>
                                        <p:strVal val="visible"/>
                                      </p:to>
                                    </p:set>
                                    <p:anim calcmode="lin" valueType="num">
                                      <p:cBhvr additive="base">
                                        <p:cTn id="37" dur="500" fill="hold"/>
                                        <p:tgtEl>
                                          <p:spTgt spid="21512"/>
                                        </p:tgtEl>
                                        <p:attrNameLst>
                                          <p:attrName>ppt_x</p:attrName>
                                        </p:attrNameLst>
                                      </p:cBhvr>
                                      <p:tavLst>
                                        <p:tav tm="0">
                                          <p:val>
                                            <p:strVal val="0-#ppt_w/2"/>
                                          </p:val>
                                        </p:tav>
                                        <p:tav tm="100000">
                                          <p:val>
                                            <p:strVal val="#ppt_x"/>
                                          </p:val>
                                        </p:tav>
                                      </p:tavLst>
                                    </p:anim>
                                    <p:anim calcmode="lin" valueType="num">
                                      <p:cBhvr additive="base">
                                        <p:cTn id="38" dur="500" fill="hold"/>
                                        <p:tgtEl>
                                          <p:spTgt spid="21512"/>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21514"/>
                                        </p:tgtEl>
                                        <p:attrNameLst>
                                          <p:attrName>style.visibility</p:attrName>
                                        </p:attrNameLst>
                                      </p:cBhvr>
                                      <p:to>
                                        <p:strVal val="visible"/>
                                      </p:to>
                                    </p:set>
                                    <p:anim calcmode="lin" valueType="num">
                                      <p:cBhvr additive="base">
                                        <p:cTn id="43" dur="500" fill="hold"/>
                                        <p:tgtEl>
                                          <p:spTgt spid="21514"/>
                                        </p:tgtEl>
                                        <p:attrNameLst>
                                          <p:attrName>ppt_x</p:attrName>
                                        </p:attrNameLst>
                                      </p:cBhvr>
                                      <p:tavLst>
                                        <p:tav tm="0">
                                          <p:val>
                                            <p:strVal val="0-#ppt_w/2"/>
                                          </p:val>
                                        </p:tav>
                                        <p:tav tm="100000">
                                          <p:val>
                                            <p:strVal val="#ppt_x"/>
                                          </p:val>
                                        </p:tav>
                                      </p:tavLst>
                                    </p:anim>
                                    <p:anim calcmode="lin" valueType="num">
                                      <p:cBhvr additive="base">
                                        <p:cTn id="44" dur="500" fill="hold"/>
                                        <p:tgtEl>
                                          <p:spTgt spid="2151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8" grpId="0" autoUpdateAnimBg="0"/>
      <p:bldP spid="21509" grpId="0" autoUpdateAnimBg="0"/>
      <p:bldP spid="21510" grpId="0" autoUpdateAnimBg="0"/>
      <p:bldP spid="21511" grpId="0" autoUpdateAnimBg="0"/>
      <p:bldP spid="21512" grpId="0" autoUpdateAnimBg="0"/>
      <p:bldP spid="21513" grpId="0" autoUpdateAnimBg="0"/>
      <p:bldP spid="21514" grpId="0"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Text Box 4"/>
          <p:cNvSpPr txBox="1">
            <a:spLocks noChangeArrowheads="1"/>
          </p:cNvSpPr>
          <p:nvPr/>
        </p:nvSpPr>
        <p:spPr bwMode="auto">
          <a:xfrm>
            <a:off x="1981200" y="533400"/>
            <a:ext cx="43434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GB" altLang="en-US" sz="4000" b="1" u="sng" dirty="0">
                <a:latin typeface="+mn-lt"/>
              </a:rPr>
              <a:t>STM Duration</a:t>
            </a:r>
          </a:p>
        </p:txBody>
      </p:sp>
      <p:sp>
        <p:nvSpPr>
          <p:cNvPr id="22533" name="Text Box 5"/>
          <p:cNvSpPr txBox="1">
            <a:spLocks noChangeArrowheads="1"/>
          </p:cNvSpPr>
          <p:nvPr/>
        </p:nvSpPr>
        <p:spPr bwMode="auto">
          <a:xfrm>
            <a:off x="609600" y="1524000"/>
            <a:ext cx="74676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GB" altLang="en-US" dirty="0">
                <a:latin typeface="+mn-lt"/>
              </a:rPr>
              <a:t>If capacity is limited, duration, by nature, should also be limited.</a:t>
            </a:r>
          </a:p>
        </p:txBody>
      </p:sp>
      <p:sp>
        <p:nvSpPr>
          <p:cNvPr id="22534" name="Text Box 6"/>
          <p:cNvSpPr txBox="1">
            <a:spLocks noChangeArrowheads="1"/>
          </p:cNvSpPr>
          <p:nvPr/>
        </p:nvSpPr>
        <p:spPr bwMode="auto">
          <a:xfrm>
            <a:off x="609600" y="2743200"/>
            <a:ext cx="73914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GB" altLang="en-US" dirty="0" smtClean="0">
                <a:solidFill>
                  <a:srgbClr val="FF0000"/>
                </a:solidFill>
                <a:latin typeface="+mn-lt"/>
              </a:rPr>
              <a:t>Peterson </a:t>
            </a:r>
            <a:r>
              <a:rPr lang="en-GB" altLang="en-US" dirty="0">
                <a:solidFill>
                  <a:srgbClr val="FF0000"/>
                </a:solidFill>
                <a:latin typeface="+mn-lt"/>
              </a:rPr>
              <a:t>&amp; Peterson (1959) </a:t>
            </a:r>
            <a:r>
              <a:rPr lang="en-GB" altLang="en-US" dirty="0">
                <a:latin typeface="+mn-lt"/>
              </a:rPr>
              <a:t>tested the duration of STM with the following experiment:</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58000" y="5410200"/>
            <a:ext cx="2106954" cy="1219067"/>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2532"/>
                                        </p:tgtEl>
                                        <p:attrNameLst>
                                          <p:attrName>style.visibility</p:attrName>
                                        </p:attrNameLst>
                                      </p:cBhvr>
                                      <p:to>
                                        <p:strVal val="visible"/>
                                      </p:to>
                                    </p:set>
                                    <p:anim calcmode="lin" valueType="num">
                                      <p:cBhvr additive="base">
                                        <p:cTn id="7" dur="500" fill="hold"/>
                                        <p:tgtEl>
                                          <p:spTgt spid="22532"/>
                                        </p:tgtEl>
                                        <p:attrNameLst>
                                          <p:attrName>ppt_x</p:attrName>
                                        </p:attrNameLst>
                                      </p:cBhvr>
                                      <p:tavLst>
                                        <p:tav tm="0">
                                          <p:val>
                                            <p:strVal val="0-#ppt_w/2"/>
                                          </p:val>
                                        </p:tav>
                                        <p:tav tm="100000">
                                          <p:val>
                                            <p:strVal val="#ppt_x"/>
                                          </p:val>
                                        </p:tav>
                                      </p:tavLst>
                                    </p:anim>
                                    <p:anim calcmode="lin" valueType="num">
                                      <p:cBhvr additive="base">
                                        <p:cTn id="8" dur="500" fill="hold"/>
                                        <p:tgtEl>
                                          <p:spTgt spid="2253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2533"/>
                                        </p:tgtEl>
                                        <p:attrNameLst>
                                          <p:attrName>style.visibility</p:attrName>
                                        </p:attrNameLst>
                                      </p:cBhvr>
                                      <p:to>
                                        <p:strVal val="visible"/>
                                      </p:to>
                                    </p:set>
                                    <p:anim calcmode="lin" valueType="num">
                                      <p:cBhvr additive="base">
                                        <p:cTn id="13" dur="500" fill="hold"/>
                                        <p:tgtEl>
                                          <p:spTgt spid="22533"/>
                                        </p:tgtEl>
                                        <p:attrNameLst>
                                          <p:attrName>ppt_x</p:attrName>
                                        </p:attrNameLst>
                                      </p:cBhvr>
                                      <p:tavLst>
                                        <p:tav tm="0">
                                          <p:val>
                                            <p:strVal val="0-#ppt_w/2"/>
                                          </p:val>
                                        </p:tav>
                                        <p:tav tm="100000">
                                          <p:val>
                                            <p:strVal val="#ppt_x"/>
                                          </p:val>
                                        </p:tav>
                                      </p:tavLst>
                                    </p:anim>
                                    <p:anim calcmode="lin" valueType="num">
                                      <p:cBhvr additive="base">
                                        <p:cTn id="14" dur="500" fill="hold"/>
                                        <p:tgtEl>
                                          <p:spTgt spid="22533"/>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2534"/>
                                        </p:tgtEl>
                                        <p:attrNameLst>
                                          <p:attrName>style.visibility</p:attrName>
                                        </p:attrNameLst>
                                      </p:cBhvr>
                                      <p:to>
                                        <p:strVal val="visible"/>
                                      </p:to>
                                    </p:set>
                                    <p:anim calcmode="lin" valueType="num">
                                      <p:cBhvr additive="base">
                                        <p:cTn id="19" dur="500" fill="hold"/>
                                        <p:tgtEl>
                                          <p:spTgt spid="22534"/>
                                        </p:tgtEl>
                                        <p:attrNameLst>
                                          <p:attrName>ppt_x</p:attrName>
                                        </p:attrNameLst>
                                      </p:cBhvr>
                                      <p:tavLst>
                                        <p:tav tm="0">
                                          <p:val>
                                            <p:strVal val="0-#ppt_w/2"/>
                                          </p:val>
                                        </p:tav>
                                        <p:tav tm="100000">
                                          <p:val>
                                            <p:strVal val="#ppt_x"/>
                                          </p:val>
                                        </p:tav>
                                      </p:tavLst>
                                    </p:anim>
                                    <p:anim calcmode="lin" valueType="num">
                                      <p:cBhvr additive="base">
                                        <p:cTn id="20" dur="500" fill="hold"/>
                                        <p:tgtEl>
                                          <p:spTgt spid="225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2" grpId="0" autoUpdateAnimBg="0"/>
      <p:bldP spid="22533" grpId="0" autoUpdateAnimBg="0"/>
      <p:bldP spid="22534" grpId="0"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GB" altLang="en-US" u="sng" dirty="0" smtClean="0">
                <a:solidFill>
                  <a:schemeClr val="tx1"/>
                </a:solidFill>
              </a:rPr>
              <a:t>Instructions</a:t>
            </a:r>
            <a:endParaRPr lang="en-GB" altLang="en-US" dirty="0" smtClean="0">
              <a:solidFill>
                <a:schemeClr val="tx1"/>
              </a:solidFill>
            </a:endParaRPr>
          </a:p>
        </p:txBody>
      </p:sp>
      <p:sp>
        <p:nvSpPr>
          <p:cNvPr id="4" name="Text Box 7"/>
          <p:cNvSpPr txBox="1">
            <a:spLocks noGrp="1" noChangeArrowheads="1"/>
          </p:cNvSpPr>
          <p:nvPr>
            <p:ph idx="1"/>
          </p:nvPr>
        </p:nvSpPr>
        <p:spPr bwMode="auto">
          <a:xfrm>
            <a:off x="457200" y="1600200"/>
            <a:ext cx="8229600" cy="30464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eaLnBrk="1" hangingPunct="1">
              <a:spcBef>
                <a:spcPct val="50000"/>
              </a:spcBef>
              <a:buFontTx/>
              <a:buNone/>
            </a:pPr>
            <a:r>
              <a:rPr lang="en-GB" altLang="en-US" dirty="0" smtClean="0"/>
              <a:t>	You will see a series of ‘trigrams’ (3 consonants that do not form a word) after this has been presented you will be given an interference task of counting backwards in 3’s from a given number. You will then have to recall the trigram.</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58000" y="5410200"/>
            <a:ext cx="2106954" cy="1219067"/>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 Box 4"/>
          <p:cNvSpPr txBox="1">
            <a:spLocks noChangeArrowheads="1"/>
          </p:cNvSpPr>
          <p:nvPr/>
        </p:nvSpPr>
        <p:spPr bwMode="auto">
          <a:xfrm>
            <a:off x="3429000" y="2743200"/>
            <a:ext cx="19050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GB" altLang="en-US" sz="6000" b="1"/>
              <a:t>BHJ</a:t>
            </a:r>
          </a:p>
        </p:txBody>
      </p:sp>
    </p:spTree>
  </p:cSld>
  <p:clrMapOvr>
    <a:masterClrMapping/>
  </p:clrMapOvr>
  <p:transition advClick="0" advTm="200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GB" altLang="en-US" b="1" dirty="0" smtClean="0">
                <a:solidFill>
                  <a:srgbClr val="FFC000"/>
                </a:solidFill>
                <a:latin typeface="Arial" charset="0"/>
                <a:cs typeface="Arial" charset="0"/>
              </a:rPr>
              <a:t>      </a:t>
            </a:r>
            <a:r>
              <a:rPr lang="en-GB" altLang="en-US" b="1" dirty="0" smtClean="0">
                <a:solidFill>
                  <a:srgbClr val="0070C0"/>
                </a:solidFill>
                <a:latin typeface="Arial" charset="0"/>
                <a:cs typeface="Arial" charset="0"/>
              </a:rPr>
              <a:t>Discussion questions</a:t>
            </a:r>
          </a:p>
        </p:txBody>
      </p:sp>
      <p:sp>
        <p:nvSpPr>
          <p:cNvPr id="3075" name="Content Placeholder 2"/>
          <p:cNvSpPr>
            <a:spLocks noGrp="1"/>
          </p:cNvSpPr>
          <p:nvPr>
            <p:ph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514350" indent="-514350" eaLnBrk="1" hangingPunct="1">
              <a:buFont typeface="Times New Roman" pitchFamily="18" charset="0"/>
              <a:buAutoNum type="arabicPeriod"/>
            </a:pPr>
            <a:r>
              <a:rPr lang="en-GB" altLang="en-US" dirty="0" smtClean="0">
                <a:latin typeface="Arial" charset="0"/>
                <a:cs typeface="Arial" charset="0"/>
              </a:rPr>
              <a:t>What information do you tend to remember?</a:t>
            </a:r>
          </a:p>
          <a:p>
            <a:pPr marL="514350" indent="-514350" eaLnBrk="1" hangingPunct="1">
              <a:buFont typeface="Times New Roman" pitchFamily="18" charset="0"/>
              <a:buAutoNum type="arabicPeriod"/>
            </a:pPr>
            <a:r>
              <a:rPr lang="en-GB" altLang="en-US" dirty="0" smtClean="0">
                <a:latin typeface="Arial" charset="0"/>
                <a:cs typeface="Arial" charset="0"/>
              </a:rPr>
              <a:t>What information do you tend to forget?</a:t>
            </a:r>
          </a:p>
          <a:p>
            <a:pPr marL="514350" indent="-514350" eaLnBrk="1" hangingPunct="1">
              <a:buFont typeface="Times New Roman" pitchFamily="18" charset="0"/>
              <a:buAutoNum type="arabicPeriod"/>
            </a:pPr>
            <a:r>
              <a:rPr lang="en-GB" altLang="en-US" dirty="0" smtClean="0">
                <a:latin typeface="Arial" charset="0"/>
                <a:cs typeface="Arial" charset="0"/>
              </a:rPr>
              <a:t>Can you explain these differences?</a:t>
            </a:r>
          </a:p>
          <a:p>
            <a:pPr marL="514350" indent="-514350" eaLnBrk="1" hangingPunct="1">
              <a:buFont typeface="Times New Roman" pitchFamily="18" charset="0"/>
              <a:buAutoNum type="arabicPeriod"/>
            </a:pPr>
            <a:r>
              <a:rPr lang="en-GB" altLang="en-US" dirty="0" smtClean="0">
                <a:latin typeface="Arial" charset="0"/>
                <a:cs typeface="Arial" charset="0"/>
              </a:rPr>
              <a:t>Have you heard of different types of memories?</a:t>
            </a:r>
          </a:p>
          <a:p>
            <a:pPr marL="514350" indent="-514350" eaLnBrk="1" hangingPunct="1">
              <a:buFont typeface="Times New Roman" pitchFamily="18" charset="0"/>
              <a:buAutoNum type="arabicPeriod"/>
            </a:pPr>
            <a:r>
              <a:rPr lang="en-GB" altLang="en-US" dirty="0" smtClean="0">
                <a:latin typeface="Arial" charset="0"/>
                <a:cs typeface="Arial" charset="0"/>
              </a:rPr>
              <a:t>Why is memory so important?</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35357" y="5354240"/>
            <a:ext cx="1308643" cy="1356015"/>
          </a:xfrm>
          <a:prstGeom prst="rect">
            <a:avLst/>
          </a:prstGeom>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 Box 4"/>
          <p:cNvSpPr txBox="1">
            <a:spLocks noChangeArrowheads="1"/>
          </p:cNvSpPr>
          <p:nvPr/>
        </p:nvSpPr>
        <p:spPr bwMode="auto">
          <a:xfrm>
            <a:off x="2209800" y="2819400"/>
            <a:ext cx="4648200" cy="146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GB" altLang="en-US" dirty="0"/>
              <a:t>   Count backwards in 3’s from </a:t>
            </a:r>
          </a:p>
          <a:p>
            <a:pPr algn="ctr" eaLnBrk="1" hangingPunct="1">
              <a:spcBef>
                <a:spcPct val="50000"/>
              </a:spcBef>
            </a:pPr>
            <a:r>
              <a:rPr lang="en-GB" altLang="en-US" sz="4400" dirty="0"/>
              <a:t>762</a:t>
            </a:r>
          </a:p>
        </p:txBody>
      </p:sp>
    </p:spTree>
  </p:cSld>
  <p:clrMapOvr>
    <a:masterClrMapping/>
  </p:clrMapOvr>
  <p:transition advClick="0" advTm="4000"/>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6" name="Text Box 4"/>
          <p:cNvSpPr txBox="1">
            <a:spLocks noChangeArrowheads="1"/>
          </p:cNvSpPr>
          <p:nvPr/>
        </p:nvSpPr>
        <p:spPr bwMode="auto">
          <a:xfrm>
            <a:off x="762000" y="1828800"/>
            <a:ext cx="3733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GB" altLang="en-US"/>
              <a:t>What was the trigram?</a:t>
            </a:r>
          </a:p>
        </p:txBody>
      </p:sp>
      <p:sp>
        <p:nvSpPr>
          <p:cNvPr id="90117" name="Text Box 5"/>
          <p:cNvSpPr txBox="1">
            <a:spLocks noChangeArrowheads="1"/>
          </p:cNvSpPr>
          <p:nvPr/>
        </p:nvSpPr>
        <p:spPr bwMode="auto">
          <a:xfrm>
            <a:off x="3429000" y="2743200"/>
            <a:ext cx="19050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GB" altLang="en-US" sz="6000" b="1"/>
              <a:t>BHJ</a:t>
            </a:r>
          </a:p>
        </p:txBody>
      </p:sp>
      <p:sp>
        <p:nvSpPr>
          <p:cNvPr id="90118" name="Text Box 6"/>
          <p:cNvSpPr txBox="1">
            <a:spLocks noChangeArrowheads="1"/>
          </p:cNvSpPr>
          <p:nvPr/>
        </p:nvSpPr>
        <p:spPr bwMode="auto">
          <a:xfrm>
            <a:off x="914400" y="4267200"/>
            <a:ext cx="2743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GB" altLang="en-US"/>
              <a:t>Next one…</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0116"/>
                                        </p:tgtEl>
                                        <p:attrNameLst>
                                          <p:attrName>style.visibility</p:attrName>
                                        </p:attrNameLst>
                                      </p:cBhvr>
                                      <p:to>
                                        <p:strVal val="visible"/>
                                      </p:to>
                                    </p:set>
                                    <p:anim calcmode="lin" valueType="num">
                                      <p:cBhvr additive="base">
                                        <p:cTn id="7" dur="500" fill="hold"/>
                                        <p:tgtEl>
                                          <p:spTgt spid="90116"/>
                                        </p:tgtEl>
                                        <p:attrNameLst>
                                          <p:attrName>ppt_x</p:attrName>
                                        </p:attrNameLst>
                                      </p:cBhvr>
                                      <p:tavLst>
                                        <p:tav tm="0">
                                          <p:val>
                                            <p:strVal val="0-#ppt_w/2"/>
                                          </p:val>
                                        </p:tav>
                                        <p:tav tm="100000">
                                          <p:val>
                                            <p:strVal val="#ppt_x"/>
                                          </p:val>
                                        </p:tav>
                                      </p:tavLst>
                                    </p:anim>
                                    <p:anim calcmode="lin" valueType="num">
                                      <p:cBhvr additive="base">
                                        <p:cTn id="8" dur="500" fill="hold"/>
                                        <p:tgtEl>
                                          <p:spTgt spid="90116"/>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0117"/>
                                        </p:tgtEl>
                                        <p:attrNameLst>
                                          <p:attrName>style.visibility</p:attrName>
                                        </p:attrNameLst>
                                      </p:cBhvr>
                                      <p:to>
                                        <p:strVal val="visible"/>
                                      </p:to>
                                    </p:set>
                                    <p:anim calcmode="lin" valueType="num">
                                      <p:cBhvr additive="base">
                                        <p:cTn id="13" dur="500" fill="hold"/>
                                        <p:tgtEl>
                                          <p:spTgt spid="90117"/>
                                        </p:tgtEl>
                                        <p:attrNameLst>
                                          <p:attrName>ppt_x</p:attrName>
                                        </p:attrNameLst>
                                      </p:cBhvr>
                                      <p:tavLst>
                                        <p:tav tm="0">
                                          <p:val>
                                            <p:strVal val="0-#ppt_w/2"/>
                                          </p:val>
                                        </p:tav>
                                        <p:tav tm="100000">
                                          <p:val>
                                            <p:strVal val="#ppt_x"/>
                                          </p:val>
                                        </p:tav>
                                      </p:tavLst>
                                    </p:anim>
                                    <p:anim calcmode="lin" valueType="num">
                                      <p:cBhvr additive="base">
                                        <p:cTn id="14" dur="500" fill="hold"/>
                                        <p:tgtEl>
                                          <p:spTgt spid="90117"/>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90118"/>
                                        </p:tgtEl>
                                        <p:attrNameLst>
                                          <p:attrName>style.visibility</p:attrName>
                                        </p:attrNameLst>
                                      </p:cBhvr>
                                      <p:to>
                                        <p:strVal val="visible"/>
                                      </p:to>
                                    </p:set>
                                    <p:anim calcmode="lin" valueType="num">
                                      <p:cBhvr additive="base">
                                        <p:cTn id="19" dur="500" fill="hold"/>
                                        <p:tgtEl>
                                          <p:spTgt spid="90118"/>
                                        </p:tgtEl>
                                        <p:attrNameLst>
                                          <p:attrName>ppt_x</p:attrName>
                                        </p:attrNameLst>
                                      </p:cBhvr>
                                      <p:tavLst>
                                        <p:tav tm="0">
                                          <p:val>
                                            <p:strVal val="0-#ppt_w/2"/>
                                          </p:val>
                                        </p:tav>
                                        <p:tav tm="100000">
                                          <p:val>
                                            <p:strVal val="#ppt_x"/>
                                          </p:val>
                                        </p:tav>
                                      </p:tavLst>
                                    </p:anim>
                                    <p:anim calcmode="lin" valueType="num">
                                      <p:cBhvr additive="base">
                                        <p:cTn id="20" dur="500" fill="hold"/>
                                        <p:tgtEl>
                                          <p:spTgt spid="9011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116" grpId="0" autoUpdateAnimBg="0"/>
      <p:bldP spid="90117" grpId="0" autoUpdateAnimBg="0"/>
      <p:bldP spid="90118" grpId="0"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ext Box 4"/>
          <p:cNvSpPr txBox="1">
            <a:spLocks noChangeArrowheads="1"/>
          </p:cNvSpPr>
          <p:nvPr/>
        </p:nvSpPr>
        <p:spPr bwMode="auto">
          <a:xfrm>
            <a:off x="3429000" y="2743200"/>
            <a:ext cx="19050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GB" altLang="en-US" sz="6000" b="1"/>
              <a:t>GFQ</a:t>
            </a:r>
          </a:p>
        </p:txBody>
      </p:sp>
    </p:spTree>
  </p:cSld>
  <p:clrMapOvr>
    <a:masterClrMapping/>
  </p:clrMapOvr>
  <p:transition advClick="0" advTm="2000"/>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 Box 4"/>
          <p:cNvSpPr txBox="1">
            <a:spLocks noChangeArrowheads="1"/>
          </p:cNvSpPr>
          <p:nvPr/>
        </p:nvSpPr>
        <p:spPr bwMode="auto">
          <a:xfrm>
            <a:off x="2209800" y="2819400"/>
            <a:ext cx="4648200" cy="146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GB" altLang="en-US"/>
              <a:t>   Count backwards in 3’s from </a:t>
            </a:r>
          </a:p>
          <a:p>
            <a:pPr algn="ctr" eaLnBrk="1" hangingPunct="1">
              <a:spcBef>
                <a:spcPct val="50000"/>
              </a:spcBef>
            </a:pPr>
            <a:r>
              <a:rPr lang="en-GB" altLang="en-US" sz="4400"/>
              <a:t>939</a:t>
            </a:r>
          </a:p>
        </p:txBody>
      </p:sp>
    </p:spTree>
  </p:cSld>
  <p:clrMapOvr>
    <a:masterClrMapping/>
  </p:clrMapOvr>
  <p:transition advClick="0" advTm="7000"/>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40" name="Text Box 1028"/>
          <p:cNvSpPr txBox="1">
            <a:spLocks noChangeArrowheads="1"/>
          </p:cNvSpPr>
          <p:nvPr/>
        </p:nvSpPr>
        <p:spPr bwMode="auto">
          <a:xfrm>
            <a:off x="762000" y="1828800"/>
            <a:ext cx="3733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GB" altLang="en-US"/>
              <a:t>What was the trigram?</a:t>
            </a:r>
          </a:p>
        </p:txBody>
      </p:sp>
      <p:sp>
        <p:nvSpPr>
          <p:cNvPr id="91141" name="Text Box 1029"/>
          <p:cNvSpPr txBox="1">
            <a:spLocks noChangeArrowheads="1"/>
          </p:cNvSpPr>
          <p:nvPr/>
        </p:nvSpPr>
        <p:spPr bwMode="auto">
          <a:xfrm>
            <a:off x="3429000" y="2743200"/>
            <a:ext cx="19050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GB" altLang="en-US" sz="6000" b="1"/>
              <a:t>GFQ</a:t>
            </a:r>
          </a:p>
        </p:txBody>
      </p:sp>
      <p:sp>
        <p:nvSpPr>
          <p:cNvPr id="91142" name="Text Box 1030"/>
          <p:cNvSpPr txBox="1">
            <a:spLocks noChangeArrowheads="1"/>
          </p:cNvSpPr>
          <p:nvPr/>
        </p:nvSpPr>
        <p:spPr bwMode="auto">
          <a:xfrm>
            <a:off x="914400" y="4267200"/>
            <a:ext cx="2743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GB" altLang="en-US"/>
              <a:t>Next one…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1140"/>
                                        </p:tgtEl>
                                        <p:attrNameLst>
                                          <p:attrName>style.visibility</p:attrName>
                                        </p:attrNameLst>
                                      </p:cBhvr>
                                      <p:to>
                                        <p:strVal val="visible"/>
                                      </p:to>
                                    </p:set>
                                    <p:anim calcmode="lin" valueType="num">
                                      <p:cBhvr additive="base">
                                        <p:cTn id="7" dur="500" fill="hold"/>
                                        <p:tgtEl>
                                          <p:spTgt spid="91140"/>
                                        </p:tgtEl>
                                        <p:attrNameLst>
                                          <p:attrName>ppt_x</p:attrName>
                                        </p:attrNameLst>
                                      </p:cBhvr>
                                      <p:tavLst>
                                        <p:tav tm="0">
                                          <p:val>
                                            <p:strVal val="0-#ppt_w/2"/>
                                          </p:val>
                                        </p:tav>
                                        <p:tav tm="100000">
                                          <p:val>
                                            <p:strVal val="#ppt_x"/>
                                          </p:val>
                                        </p:tav>
                                      </p:tavLst>
                                    </p:anim>
                                    <p:anim calcmode="lin" valueType="num">
                                      <p:cBhvr additive="base">
                                        <p:cTn id="8" dur="500" fill="hold"/>
                                        <p:tgtEl>
                                          <p:spTgt spid="91140"/>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1141"/>
                                        </p:tgtEl>
                                        <p:attrNameLst>
                                          <p:attrName>style.visibility</p:attrName>
                                        </p:attrNameLst>
                                      </p:cBhvr>
                                      <p:to>
                                        <p:strVal val="visible"/>
                                      </p:to>
                                    </p:set>
                                    <p:anim calcmode="lin" valueType="num">
                                      <p:cBhvr additive="base">
                                        <p:cTn id="13" dur="500" fill="hold"/>
                                        <p:tgtEl>
                                          <p:spTgt spid="91141"/>
                                        </p:tgtEl>
                                        <p:attrNameLst>
                                          <p:attrName>ppt_x</p:attrName>
                                        </p:attrNameLst>
                                      </p:cBhvr>
                                      <p:tavLst>
                                        <p:tav tm="0">
                                          <p:val>
                                            <p:strVal val="0-#ppt_w/2"/>
                                          </p:val>
                                        </p:tav>
                                        <p:tav tm="100000">
                                          <p:val>
                                            <p:strVal val="#ppt_x"/>
                                          </p:val>
                                        </p:tav>
                                      </p:tavLst>
                                    </p:anim>
                                    <p:anim calcmode="lin" valueType="num">
                                      <p:cBhvr additive="base">
                                        <p:cTn id="14" dur="500" fill="hold"/>
                                        <p:tgtEl>
                                          <p:spTgt spid="91141"/>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91142"/>
                                        </p:tgtEl>
                                        <p:attrNameLst>
                                          <p:attrName>style.visibility</p:attrName>
                                        </p:attrNameLst>
                                      </p:cBhvr>
                                      <p:to>
                                        <p:strVal val="visible"/>
                                      </p:to>
                                    </p:set>
                                    <p:anim calcmode="lin" valueType="num">
                                      <p:cBhvr additive="base">
                                        <p:cTn id="19" dur="500" fill="hold"/>
                                        <p:tgtEl>
                                          <p:spTgt spid="91142"/>
                                        </p:tgtEl>
                                        <p:attrNameLst>
                                          <p:attrName>ppt_x</p:attrName>
                                        </p:attrNameLst>
                                      </p:cBhvr>
                                      <p:tavLst>
                                        <p:tav tm="0">
                                          <p:val>
                                            <p:strVal val="0-#ppt_w/2"/>
                                          </p:val>
                                        </p:tav>
                                        <p:tav tm="100000">
                                          <p:val>
                                            <p:strVal val="#ppt_x"/>
                                          </p:val>
                                        </p:tav>
                                      </p:tavLst>
                                    </p:anim>
                                    <p:anim calcmode="lin" valueType="num">
                                      <p:cBhvr additive="base">
                                        <p:cTn id="20" dur="500" fill="hold"/>
                                        <p:tgtEl>
                                          <p:spTgt spid="9114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40" grpId="0" autoUpdateAnimBg="0"/>
      <p:bldP spid="91141" grpId="0" autoUpdateAnimBg="0"/>
      <p:bldP spid="91142" grpId="0"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ext Box 4"/>
          <p:cNvSpPr txBox="1">
            <a:spLocks noChangeArrowheads="1"/>
          </p:cNvSpPr>
          <p:nvPr/>
        </p:nvSpPr>
        <p:spPr bwMode="auto">
          <a:xfrm>
            <a:off x="3429000" y="2743200"/>
            <a:ext cx="19050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GB" altLang="en-US" sz="6000" b="1"/>
              <a:t>KVP</a:t>
            </a:r>
          </a:p>
        </p:txBody>
      </p:sp>
    </p:spTree>
  </p:cSld>
  <p:clrMapOvr>
    <a:masterClrMapping/>
  </p:clrMapOvr>
  <p:transition advClick="0" advTm="2000"/>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ext Box 4"/>
          <p:cNvSpPr txBox="1">
            <a:spLocks noChangeArrowheads="1"/>
          </p:cNvSpPr>
          <p:nvPr/>
        </p:nvSpPr>
        <p:spPr bwMode="auto">
          <a:xfrm>
            <a:off x="2209800" y="2819400"/>
            <a:ext cx="4648200" cy="146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GB" altLang="en-US"/>
              <a:t>   Count backwards in 3’s from </a:t>
            </a:r>
          </a:p>
          <a:p>
            <a:pPr algn="ctr" eaLnBrk="1" hangingPunct="1">
              <a:spcBef>
                <a:spcPct val="50000"/>
              </a:spcBef>
            </a:pPr>
            <a:r>
              <a:rPr lang="en-GB" altLang="en-US" sz="4400"/>
              <a:t>240</a:t>
            </a:r>
          </a:p>
        </p:txBody>
      </p:sp>
    </p:spTree>
  </p:cSld>
  <p:clrMapOvr>
    <a:masterClrMapping/>
  </p:clrMapOvr>
  <p:transition advClick="0" advTm="12000"/>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4" name="Text Box 1028"/>
          <p:cNvSpPr txBox="1">
            <a:spLocks noChangeArrowheads="1"/>
          </p:cNvSpPr>
          <p:nvPr/>
        </p:nvSpPr>
        <p:spPr bwMode="auto">
          <a:xfrm>
            <a:off x="762000" y="1828800"/>
            <a:ext cx="3733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GB" altLang="en-US"/>
              <a:t>What was the trigram?</a:t>
            </a:r>
          </a:p>
        </p:txBody>
      </p:sp>
      <p:sp>
        <p:nvSpPr>
          <p:cNvPr id="92165" name="Text Box 1029"/>
          <p:cNvSpPr txBox="1">
            <a:spLocks noChangeArrowheads="1"/>
          </p:cNvSpPr>
          <p:nvPr/>
        </p:nvSpPr>
        <p:spPr bwMode="auto">
          <a:xfrm>
            <a:off x="3429000" y="2743200"/>
            <a:ext cx="19050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GB" altLang="en-US" sz="6000" b="1"/>
              <a:t>KVP</a:t>
            </a:r>
          </a:p>
        </p:txBody>
      </p:sp>
      <p:sp>
        <p:nvSpPr>
          <p:cNvPr id="92166" name="Text Box 1030"/>
          <p:cNvSpPr txBox="1">
            <a:spLocks noChangeArrowheads="1"/>
          </p:cNvSpPr>
          <p:nvPr/>
        </p:nvSpPr>
        <p:spPr bwMode="auto">
          <a:xfrm>
            <a:off x="914400" y="4267200"/>
            <a:ext cx="2743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GB" altLang="en-US"/>
              <a:t>Next one…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2164"/>
                                        </p:tgtEl>
                                        <p:attrNameLst>
                                          <p:attrName>style.visibility</p:attrName>
                                        </p:attrNameLst>
                                      </p:cBhvr>
                                      <p:to>
                                        <p:strVal val="visible"/>
                                      </p:to>
                                    </p:set>
                                    <p:anim calcmode="lin" valueType="num">
                                      <p:cBhvr additive="base">
                                        <p:cTn id="7" dur="500" fill="hold"/>
                                        <p:tgtEl>
                                          <p:spTgt spid="92164"/>
                                        </p:tgtEl>
                                        <p:attrNameLst>
                                          <p:attrName>ppt_x</p:attrName>
                                        </p:attrNameLst>
                                      </p:cBhvr>
                                      <p:tavLst>
                                        <p:tav tm="0">
                                          <p:val>
                                            <p:strVal val="0-#ppt_w/2"/>
                                          </p:val>
                                        </p:tav>
                                        <p:tav tm="100000">
                                          <p:val>
                                            <p:strVal val="#ppt_x"/>
                                          </p:val>
                                        </p:tav>
                                      </p:tavLst>
                                    </p:anim>
                                    <p:anim calcmode="lin" valueType="num">
                                      <p:cBhvr additive="base">
                                        <p:cTn id="8" dur="500" fill="hold"/>
                                        <p:tgtEl>
                                          <p:spTgt spid="92164"/>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2165"/>
                                        </p:tgtEl>
                                        <p:attrNameLst>
                                          <p:attrName>style.visibility</p:attrName>
                                        </p:attrNameLst>
                                      </p:cBhvr>
                                      <p:to>
                                        <p:strVal val="visible"/>
                                      </p:to>
                                    </p:set>
                                    <p:anim calcmode="lin" valueType="num">
                                      <p:cBhvr additive="base">
                                        <p:cTn id="13" dur="500" fill="hold"/>
                                        <p:tgtEl>
                                          <p:spTgt spid="92165"/>
                                        </p:tgtEl>
                                        <p:attrNameLst>
                                          <p:attrName>ppt_x</p:attrName>
                                        </p:attrNameLst>
                                      </p:cBhvr>
                                      <p:tavLst>
                                        <p:tav tm="0">
                                          <p:val>
                                            <p:strVal val="0-#ppt_w/2"/>
                                          </p:val>
                                        </p:tav>
                                        <p:tav tm="100000">
                                          <p:val>
                                            <p:strVal val="#ppt_x"/>
                                          </p:val>
                                        </p:tav>
                                      </p:tavLst>
                                    </p:anim>
                                    <p:anim calcmode="lin" valueType="num">
                                      <p:cBhvr additive="base">
                                        <p:cTn id="14" dur="500" fill="hold"/>
                                        <p:tgtEl>
                                          <p:spTgt spid="92165"/>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92166"/>
                                        </p:tgtEl>
                                        <p:attrNameLst>
                                          <p:attrName>style.visibility</p:attrName>
                                        </p:attrNameLst>
                                      </p:cBhvr>
                                      <p:to>
                                        <p:strVal val="visible"/>
                                      </p:to>
                                    </p:set>
                                    <p:anim calcmode="lin" valueType="num">
                                      <p:cBhvr additive="base">
                                        <p:cTn id="19" dur="500" fill="hold"/>
                                        <p:tgtEl>
                                          <p:spTgt spid="92166"/>
                                        </p:tgtEl>
                                        <p:attrNameLst>
                                          <p:attrName>ppt_x</p:attrName>
                                        </p:attrNameLst>
                                      </p:cBhvr>
                                      <p:tavLst>
                                        <p:tav tm="0">
                                          <p:val>
                                            <p:strVal val="0-#ppt_w/2"/>
                                          </p:val>
                                        </p:tav>
                                        <p:tav tm="100000">
                                          <p:val>
                                            <p:strVal val="#ppt_x"/>
                                          </p:val>
                                        </p:tav>
                                      </p:tavLst>
                                    </p:anim>
                                    <p:anim calcmode="lin" valueType="num">
                                      <p:cBhvr additive="base">
                                        <p:cTn id="20" dur="500" fill="hold"/>
                                        <p:tgtEl>
                                          <p:spTgt spid="9216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64" grpId="0" autoUpdateAnimBg="0"/>
      <p:bldP spid="92165" grpId="0" autoUpdateAnimBg="0"/>
      <p:bldP spid="92166" grpId="0"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ext Box 4"/>
          <p:cNvSpPr txBox="1">
            <a:spLocks noChangeArrowheads="1"/>
          </p:cNvSpPr>
          <p:nvPr/>
        </p:nvSpPr>
        <p:spPr bwMode="auto">
          <a:xfrm>
            <a:off x="3429000" y="2743200"/>
            <a:ext cx="19050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GB" altLang="en-US" sz="6000" b="1"/>
              <a:t>TZW</a:t>
            </a:r>
          </a:p>
        </p:txBody>
      </p:sp>
    </p:spTree>
  </p:cSld>
  <p:clrMapOvr>
    <a:masterClrMapping/>
  </p:clrMapOvr>
  <p:transition advClick="0" advTm="2000"/>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ext Box 4"/>
          <p:cNvSpPr txBox="1">
            <a:spLocks noChangeArrowheads="1"/>
          </p:cNvSpPr>
          <p:nvPr/>
        </p:nvSpPr>
        <p:spPr bwMode="auto">
          <a:xfrm>
            <a:off x="3429000" y="2743200"/>
            <a:ext cx="19050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GB" altLang="en-US" sz="6000" b="1"/>
              <a:t>YJK</a:t>
            </a:r>
          </a:p>
        </p:txBody>
      </p:sp>
    </p:spTree>
  </p:cSld>
  <p:clrMapOvr>
    <a:masterClrMapping/>
  </p:clrMapOvr>
  <p:transition advClick="0" advTm="200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457200" y="274638"/>
            <a:ext cx="8229600" cy="1498600"/>
          </a:xfrm>
          <a:solidFill>
            <a:srgbClr val="FFFFFF"/>
          </a:solidFill>
          <a:ln>
            <a:solidFill>
              <a:srgbClr val="000000"/>
            </a:solidFill>
            <a:miter lim="800000"/>
            <a:headEnd/>
            <a:tailEnd/>
          </a:ln>
        </p:spPr>
        <p:txBody>
          <a:bodyPr vert="horz" wrap="square" lIns="91440" tIns="45720" rIns="91440" bIns="45720" numCol="1" anchor="t" anchorCtr="0" compatLnSpc="1">
            <a:prstTxWarp prst="textNoShape">
              <a:avLst/>
            </a:prstTxWarp>
          </a:bodyPr>
          <a:lstStyle/>
          <a:p>
            <a:pPr eaLnBrk="1" hangingPunct="1"/>
            <a:r>
              <a:rPr lang="en-GB" altLang="en-US" dirty="0" smtClean="0">
                <a:solidFill>
                  <a:srgbClr val="0070C0"/>
                </a:solidFill>
              </a:rPr>
              <a:t>Sensory Register, Short Term Memory &amp; Long Term Memory</a:t>
            </a:r>
          </a:p>
        </p:txBody>
      </p:sp>
      <p:sp>
        <p:nvSpPr>
          <p:cNvPr id="115715" name="Rectangle 3"/>
          <p:cNvSpPr>
            <a:spLocks noGrp="1" noChangeArrowheads="1"/>
          </p:cNvSpPr>
          <p:nvPr>
            <p:ph type="body" idx="1"/>
          </p:nvPr>
        </p:nvSpPr>
        <p:spPr bwMode="auto">
          <a:xfrm>
            <a:off x="468313" y="2060575"/>
            <a:ext cx="8229600" cy="4525963"/>
          </a:xfrm>
          <a:solidFill>
            <a:srgbClr val="FFFFFF"/>
          </a:solidFill>
          <a:ln>
            <a:solidFill>
              <a:srgbClr val="000000"/>
            </a:solid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90000"/>
              </a:lnSpc>
            </a:pPr>
            <a:r>
              <a:rPr lang="en-GB" altLang="en-US" b="1" dirty="0" smtClean="0"/>
              <a:t>Sensory Register (SR)</a:t>
            </a:r>
          </a:p>
          <a:p>
            <a:pPr eaLnBrk="1" hangingPunct="1">
              <a:lnSpc>
                <a:spcPct val="90000"/>
              </a:lnSpc>
            </a:pPr>
            <a:r>
              <a:rPr lang="en-GB" altLang="en-US" b="1" dirty="0" smtClean="0"/>
              <a:t>Short term memory (STM)</a:t>
            </a:r>
          </a:p>
          <a:p>
            <a:pPr eaLnBrk="1" hangingPunct="1">
              <a:lnSpc>
                <a:spcPct val="90000"/>
              </a:lnSpc>
            </a:pPr>
            <a:r>
              <a:rPr lang="en-GB" altLang="en-US" b="1" dirty="0" smtClean="0"/>
              <a:t>Long term memory (LTM)</a:t>
            </a:r>
          </a:p>
          <a:p>
            <a:pPr eaLnBrk="1" hangingPunct="1">
              <a:lnSpc>
                <a:spcPct val="90000"/>
              </a:lnSpc>
            </a:pPr>
            <a:endParaRPr lang="en-GB" altLang="en-US" dirty="0" smtClean="0"/>
          </a:p>
          <a:p>
            <a:pPr eaLnBrk="1" hangingPunct="1">
              <a:lnSpc>
                <a:spcPct val="90000"/>
              </a:lnSpc>
            </a:pPr>
            <a:r>
              <a:rPr lang="en-GB" altLang="en-US" dirty="0" smtClean="0"/>
              <a:t>These differ in terms of:</a:t>
            </a:r>
          </a:p>
          <a:p>
            <a:pPr lvl="1" eaLnBrk="1" hangingPunct="1">
              <a:lnSpc>
                <a:spcPct val="90000"/>
              </a:lnSpc>
            </a:pPr>
            <a:r>
              <a:rPr lang="en-GB" altLang="en-US" dirty="0" smtClean="0"/>
              <a:t>Coding</a:t>
            </a:r>
          </a:p>
          <a:p>
            <a:pPr lvl="1" eaLnBrk="1" hangingPunct="1">
              <a:lnSpc>
                <a:spcPct val="90000"/>
              </a:lnSpc>
            </a:pPr>
            <a:r>
              <a:rPr lang="en-GB" altLang="en-US" dirty="0" smtClean="0"/>
              <a:t>Capacity</a:t>
            </a:r>
          </a:p>
          <a:p>
            <a:pPr lvl="1" eaLnBrk="1" hangingPunct="1">
              <a:lnSpc>
                <a:spcPct val="90000"/>
              </a:lnSpc>
            </a:pPr>
            <a:r>
              <a:rPr lang="en-GB" altLang="en-US" dirty="0" smtClean="0"/>
              <a:t>Duration</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35357" y="5354240"/>
            <a:ext cx="1308643" cy="135601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157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1571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1571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15715">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115715">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499"/>
                                          </p:stCondLst>
                                        </p:cTn>
                                        <p:tgtEl>
                                          <p:spTgt spid="115715">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499"/>
                                          </p:stCondLst>
                                        </p:cTn>
                                        <p:tgtEl>
                                          <p:spTgt spid="11571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715" grpId="0" build="p"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ext Box 4"/>
          <p:cNvSpPr txBox="1">
            <a:spLocks noChangeArrowheads="1"/>
          </p:cNvSpPr>
          <p:nvPr/>
        </p:nvSpPr>
        <p:spPr bwMode="auto">
          <a:xfrm>
            <a:off x="2209800" y="2819400"/>
            <a:ext cx="4648200" cy="146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GB" altLang="en-US"/>
              <a:t>   Count backwards in 3’s from </a:t>
            </a:r>
          </a:p>
          <a:p>
            <a:pPr algn="ctr" eaLnBrk="1" hangingPunct="1">
              <a:spcBef>
                <a:spcPct val="50000"/>
              </a:spcBef>
            </a:pPr>
            <a:r>
              <a:rPr lang="en-GB" altLang="en-US" sz="4400"/>
              <a:t>772</a:t>
            </a:r>
          </a:p>
        </p:txBody>
      </p:sp>
    </p:spTree>
  </p:cSld>
  <p:clrMapOvr>
    <a:masterClrMapping/>
  </p:clrMapOvr>
  <p:transition advClick="0" advTm="20000"/>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3" name="Text Box 1029"/>
          <p:cNvSpPr txBox="1">
            <a:spLocks noChangeArrowheads="1"/>
          </p:cNvSpPr>
          <p:nvPr/>
        </p:nvSpPr>
        <p:spPr bwMode="auto">
          <a:xfrm>
            <a:off x="3429000" y="2743200"/>
            <a:ext cx="19050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GB" altLang="en-US" sz="6000" b="1"/>
              <a:t>YJK</a:t>
            </a:r>
          </a:p>
        </p:txBody>
      </p:sp>
      <p:sp>
        <p:nvSpPr>
          <p:cNvPr id="94214" name="Text Box 1030"/>
          <p:cNvSpPr txBox="1">
            <a:spLocks noChangeArrowheads="1"/>
          </p:cNvSpPr>
          <p:nvPr/>
        </p:nvSpPr>
        <p:spPr bwMode="auto">
          <a:xfrm>
            <a:off x="762000" y="1828800"/>
            <a:ext cx="3733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GB" altLang="en-US"/>
              <a:t>What was the trigram?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4214"/>
                                        </p:tgtEl>
                                        <p:attrNameLst>
                                          <p:attrName>style.visibility</p:attrName>
                                        </p:attrNameLst>
                                      </p:cBhvr>
                                      <p:to>
                                        <p:strVal val="visible"/>
                                      </p:to>
                                    </p:set>
                                    <p:anim calcmode="lin" valueType="num">
                                      <p:cBhvr additive="base">
                                        <p:cTn id="7" dur="500" fill="hold"/>
                                        <p:tgtEl>
                                          <p:spTgt spid="94214"/>
                                        </p:tgtEl>
                                        <p:attrNameLst>
                                          <p:attrName>ppt_x</p:attrName>
                                        </p:attrNameLst>
                                      </p:cBhvr>
                                      <p:tavLst>
                                        <p:tav tm="0">
                                          <p:val>
                                            <p:strVal val="0-#ppt_w/2"/>
                                          </p:val>
                                        </p:tav>
                                        <p:tav tm="100000">
                                          <p:val>
                                            <p:strVal val="#ppt_x"/>
                                          </p:val>
                                        </p:tav>
                                      </p:tavLst>
                                    </p:anim>
                                    <p:anim calcmode="lin" valueType="num">
                                      <p:cBhvr additive="base">
                                        <p:cTn id="8" dur="500" fill="hold"/>
                                        <p:tgtEl>
                                          <p:spTgt spid="94214"/>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4213"/>
                                        </p:tgtEl>
                                        <p:attrNameLst>
                                          <p:attrName>style.visibility</p:attrName>
                                        </p:attrNameLst>
                                      </p:cBhvr>
                                      <p:to>
                                        <p:strVal val="visible"/>
                                      </p:to>
                                    </p:set>
                                    <p:anim calcmode="lin" valueType="num">
                                      <p:cBhvr additive="base">
                                        <p:cTn id="13" dur="500" fill="hold"/>
                                        <p:tgtEl>
                                          <p:spTgt spid="94213"/>
                                        </p:tgtEl>
                                        <p:attrNameLst>
                                          <p:attrName>ppt_x</p:attrName>
                                        </p:attrNameLst>
                                      </p:cBhvr>
                                      <p:tavLst>
                                        <p:tav tm="0">
                                          <p:val>
                                            <p:strVal val="0-#ppt_w/2"/>
                                          </p:val>
                                        </p:tav>
                                        <p:tav tm="100000">
                                          <p:val>
                                            <p:strVal val="#ppt_x"/>
                                          </p:val>
                                        </p:tav>
                                      </p:tavLst>
                                    </p:anim>
                                    <p:anim calcmode="lin" valueType="num">
                                      <p:cBhvr additive="base">
                                        <p:cTn id="14" dur="500" fill="hold"/>
                                        <p:tgtEl>
                                          <p:spTgt spid="9421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13" grpId="0" autoUpdateAnimBg="0"/>
      <p:bldP spid="94214" grpId="0"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0" name="Text Box 4"/>
          <p:cNvSpPr txBox="1">
            <a:spLocks noChangeArrowheads="1"/>
          </p:cNvSpPr>
          <p:nvPr/>
        </p:nvSpPr>
        <p:spPr bwMode="auto">
          <a:xfrm>
            <a:off x="762000" y="1798663"/>
            <a:ext cx="73914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GB" altLang="en-US" b="1" dirty="0">
                <a:solidFill>
                  <a:srgbClr val="FF0000"/>
                </a:solidFill>
                <a:latin typeface="+mn-lt"/>
              </a:rPr>
              <a:t>Peterson &amp; Peterson </a:t>
            </a:r>
            <a:r>
              <a:rPr lang="en-GB" altLang="en-US" dirty="0">
                <a:latin typeface="+mn-lt"/>
              </a:rPr>
              <a:t>found that after 18 seconds the percentage of correctly recalled trigrams falls to 10%</a:t>
            </a:r>
          </a:p>
        </p:txBody>
      </p:sp>
      <p:sp>
        <p:nvSpPr>
          <p:cNvPr id="34821" name="Text Box 5"/>
          <p:cNvSpPr txBox="1">
            <a:spLocks noChangeArrowheads="1"/>
          </p:cNvSpPr>
          <p:nvPr/>
        </p:nvSpPr>
        <p:spPr bwMode="auto">
          <a:xfrm>
            <a:off x="1981200" y="685800"/>
            <a:ext cx="43434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hangingPunct="1">
              <a:spcBef>
                <a:spcPct val="50000"/>
              </a:spcBef>
            </a:pPr>
            <a:r>
              <a:rPr lang="en-GB" altLang="en-US" sz="4000" b="1" u="sng" dirty="0">
                <a:latin typeface="+mj-lt"/>
              </a:rPr>
              <a:t>STM Duration</a:t>
            </a:r>
          </a:p>
        </p:txBody>
      </p:sp>
      <p:sp>
        <p:nvSpPr>
          <p:cNvPr id="34822" name="Text Box 6"/>
          <p:cNvSpPr txBox="1">
            <a:spLocks noChangeArrowheads="1"/>
          </p:cNvSpPr>
          <p:nvPr/>
        </p:nvSpPr>
        <p:spPr bwMode="auto">
          <a:xfrm>
            <a:off x="762000" y="3124200"/>
            <a:ext cx="5486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GB" altLang="en-US" dirty="0">
                <a:latin typeface="+mn-lt"/>
              </a:rPr>
              <a:t>Why was an interference task needed?</a:t>
            </a:r>
          </a:p>
        </p:txBody>
      </p:sp>
      <p:sp>
        <p:nvSpPr>
          <p:cNvPr id="34823" name="Text Box 7"/>
          <p:cNvSpPr txBox="1">
            <a:spLocks noChangeArrowheads="1"/>
          </p:cNvSpPr>
          <p:nvPr/>
        </p:nvSpPr>
        <p:spPr bwMode="auto">
          <a:xfrm>
            <a:off x="685800" y="4191000"/>
            <a:ext cx="69342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GB" altLang="en-US" dirty="0">
                <a:latin typeface="+mn-lt"/>
              </a:rPr>
              <a:t>This research suggests STM duration is around </a:t>
            </a:r>
            <a:r>
              <a:rPr lang="en-GB" altLang="en-US" b="1" dirty="0">
                <a:latin typeface="+mn-lt"/>
              </a:rPr>
              <a:t>18 seconds or less.</a:t>
            </a: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58000" y="5410200"/>
            <a:ext cx="2106954" cy="1219067"/>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4821"/>
                                        </p:tgtEl>
                                        <p:attrNameLst>
                                          <p:attrName>style.visibility</p:attrName>
                                        </p:attrNameLst>
                                      </p:cBhvr>
                                      <p:to>
                                        <p:strVal val="visible"/>
                                      </p:to>
                                    </p:set>
                                    <p:anim calcmode="lin" valueType="num">
                                      <p:cBhvr additive="base">
                                        <p:cTn id="7" dur="500" fill="hold"/>
                                        <p:tgtEl>
                                          <p:spTgt spid="34821"/>
                                        </p:tgtEl>
                                        <p:attrNameLst>
                                          <p:attrName>ppt_x</p:attrName>
                                        </p:attrNameLst>
                                      </p:cBhvr>
                                      <p:tavLst>
                                        <p:tav tm="0">
                                          <p:val>
                                            <p:strVal val="0-#ppt_w/2"/>
                                          </p:val>
                                        </p:tav>
                                        <p:tav tm="100000">
                                          <p:val>
                                            <p:strVal val="#ppt_x"/>
                                          </p:val>
                                        </p:tav>
                                      </p:tavLst>
                                    </p:anim>
                                    <p:anim calcmode="lin" valueType="num">
                                      <p:cBhvr additive="base">
                                        <p:cTn id="8" dur="500" fill="hold"/>
                                        <p:tgtEl>
                                          <p:spTgt spid="34821"/>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4820"/>
                                        </p:tgtEl>
                                        <p:attrNameLst>
                                          <p:attrName>style.visibility</p:attrName>
                                        </p:attrNameLst>
                                      </p:cBhvr>
                                      <p:to>
                                        <p:strVal val="visible"/>
                                      </p:to>
                                    </p:set>
                                    <p:anim calcmode="lin" valueType="num">
                                      <p:cBhvr additive="base">
                                        <p:cTn id="13" dur="500" fill="hold"/>
                                        <p:tgtEl>
                                          <p:spTgt spid="34820"/>
                                        </p:tgtEl>
                                        <p:attrNameLst>
                                          <p:attrName>ppt_x</p:attrName>
                                        </p:attrNameLst>
                                      </p:cBhvr>
                                      <p:tavLst>
                                        <p:tav tm="0">
                                          <p:val>
                                            <p:strVal val="0-#ppt_w/2"/>
                                          </p:val>
                                        </p:tav>
                                        <p:tav tm="100000">
                                          <p:val>
                                            <p:strVal val="#ppt_x"/>
                                          </p:val>
                                        </p:tav>
                                      </p:tavLst>
                                    </p:anim>
                                    <p:anim calcmode="lin" valueType="num">
                                      <p:cBhvr additive="base">
                                        <p:cTn id="14" dur="500" fill="hold"/>
                                        <p:tgtEl>
                                          <p:spTgt spid="34820"/>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4822"/>
                                        </p:tgtEl>
                                        <p:attrNameLst>
                                          <p:attrName>style.visibility</p:attrName>
                                        </p:attrNameLst>
                                      </p:cBhvr>
                                      <p:to>
                                        <p:strVal val="visible"/>
                                      </p:to>
                                    </p:set>
                                    <p:anim calcmode="lin" valueType="num">
                                      <p:cBhvr additive="base">
                                        <p:cTn id="19" dur="500" fill="hold"/>
                                        <p:tgtEl>
                                          <p:spTgt spid="34822"/>
                                        </p:tgtEl>
                                        <p:attrNameLst>
                                          <p:attrName>ppt_x</p:attrName>
                                        </p:attrNameLst>
                                      </p:cBhvr>
                                      <p:tavLst>
                                        <p:tav tm="0">
                                          <p:val>
                                            <p:strVal val="0-#ppt_w/2"/>
                                          </p:val>
                                        </p:tav>
                                        <p:tav tm="100000">
                                          <p:val>
                                            <p:strVal val="#ppt_x"/>
                                          </p:val>
                                        </p:tav>
                                      </p:tavLst>
                                    </p:anim>
                                    <p:anim calcmode="lin" valueType="num">
                                      <p:cBhvr additive="base">
                                        <p:cTn id="20" dur="500" fill="hold"/>
                                        <p:tgtEl>
                                          <p:spTgt spid="34822"/>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4823"/>
                                        </p:tgtEl>
                                        <p:attrNameLst>
                                          <p:attrName>style.visibility</p:attrName>
                                        </p:attrNameLst>
                                      </p:cBhvr>
                                      <p:to>
                                        <p:strVal val="visible"/>
                                      </p:to>
                                    </p:set>
                                    <p:anim calcmode="lin" valueType="num">
                                      <p:cBhvr additive="base">
                                        <p:cTn id="25" dur="500" fill="hold"/>
                                        <p:tgtEl>
                                          <p:spTgt spid="34823"/>
                                        </p:tgtEl>
                                        <p:attrNameLst>
                                          <p:attrName>ppt_x</p:attrName>
                                        </p:attrNameLst>
                                      </p:cBhvr>
                                      <p:tavLst>
                                        <p:tav tm="0">
                                          <p:val>
                                            <p:strVal val="0-#ppt_w/2"/>
                                          </p:val>
                                        </p:tav>
                                        <p:tav tm="100000">
                                          <p:val>
                                            <p:strVal val="#ppt_x"/>
                                          </p:val>
                                        </p:tav>
                                      </p:tavLst>
                                    </p:anim>
                                    <p:anim calcmode="lin" valueType="num">
                                      <p:cBhvr additive="base">
                                        <p:cTn id="26" dur="500" fill="hold"/>
                                        <p:tgtEl>
                                          <p:spTgt spid="3482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0" grpId="0" autoUpdateAnimBg="0"/>
      <p:bldP spid="34821" grpId="0" autoUpdateAnimBg="0"/>
      <p:bldP spid="34822" grpId="0" autoUpdateAnimBg="0"/>
      <p:bldP spid="34823" grpId="0" autoUpdateAnimBg="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4" name="Text Box 4"/>
          <p:cNvSpPr txBox="1">
            <a:spLocks noChangeArrowheads="1"/>
          </p:cNvSpPr>
          <p:nvPr/>
        </p:nvSpPr>
        <p:spPr bwMode="auto">
          <a:xfrm>
            <a:off x="1905000" y="457200"/>
            <a:ext cx="47244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hangingPunct="1">
              <a:spcBef>
                <a:spcPct val="50000"/>
              </a:spcBef>
            </a:pPr>
            <a:r>
              <a:rPr lang="en-GB" altLang="en-US" sz="4000" b="1" u="sng" dirty="0">
                <a:latin typeface="+mj-lt"/>
              </a:rPr>
              <a:t>STM C</a:t>
            </a:r>
            <a:r>
              <a:rPr lang="en-GB" altLang="en-US" sz="4000" b="1" u="sng" dirty="0" smtClean="0">
                <a:latin typeface="+mj-lt"/>
              </a:rPr>
              <a:t>oding</a:t>
            </a:r>
            <a:endParaRPr lang="en-GB" altLang="en-US" sz="4000" b="1" u="sng" dirty="0">
              <a:latin typeface="+mj-lt"/>
            </a:endParaRPr>
          </a:p>
        </p:txBody>
      </p:sp>
      <p:sp>
        <p:nvSpPr>
          <p:cNvPr id="35845" name="Text Box 5"/>
          <p:cNvSpPr txBox="1">
            <a:spLocks noChangeArrowheads="1"/>
          </p:cNvSpPr>
          <p:nvPr/>
        </p:nvSpPr>
        <p:spPr bwMode="auto">
          <a:xfrm>
            <a:off x="533400" y="1676400"/>
            <a:ext cx="75438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GB" altLang="en-US" dirty="0">
                <a:latin typeface="+mn-lt"/>
              </a:rPr>
              <a:t>C</a:t>
            </a:r>
            <a:r>
              <a:rPr lang="en-GB" altLang="en-US" dirty="0" smtClean="0">
                <a:latin typeface="+mn-lt"/>
              </a:rPr>
              <a:t>oding </a:t>
            </a:r>
            <a:r>
              <a:rPr lang="en-GB" altLang="en-US" dirty="0">
                <a:latin typeface="+mn-lt"/>
              </a:rPr>
              <a:t>is the process that changes the sensory </a:t>
            </a:r>
            <a:r>
              <a:rPr lang="en-GB" altLang="en-US" i="1" dirty="0">
                <a:latin typeface="+mn-lt"/>
              </a:rPr>
              <a:t>input </a:t>
            </a:r>
            <a:r>
              <a:rPr lang="en-GB" altLang="en-US" dirty="0">
                <a:latin typeface="+mn-lt"/>
              </a:rPr>
              <a:t>into a form or code to be processed by the memory system</a:t>
            </a:r>
            <a:endParaRPr lang="en-GB" altLang="en-US" i="1" dirty="0">
              <a:latin typeface="+mn-lt"/>
            </a:endParaRPr>
          </a:p>
        </p:txBody>
      </p:sp>
      <p:sp>
        <p:nvSpPr>
          <p:cNvPr id="35846" name="Text Box 6"/>
          <p:cNvSpPr txBox="1">
            <a:spLocks noChangeArrowheads="1"/>
          </p:cNvSpPr>
          <p:nvPr/>
        </p:nvSpPr>
        <p:spPr bwMode="auto">
          <a:xfrm>
            <a:off x="533400" y="3200400"/>
            <a:ext cx="6400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GB" altLang="en-US" dirty="0">
                <a:latin typeface="+mn-lt"/>
              </a:rPr>
              <a:t>There are three possible modalities: </a:t>
            </a:r>
          </a:p>
        </p:txBody>
      </p:sp>
      <p:sp>
        <p:nvSpPr>
          <p:cNvPr id="35847" name="Text Box 7"/>
          <p:cNvSpPr txBox="1">
            <a:spLocks noChangeArrowheads="1"/>
          </p:cNvSpPr>
          <p:nvPr/>
        </p:nvSpPr>
        <p:spPr bwMode="auto">
          <a:xfrm>
            <a:off x="2819400" y="4191000"/>
            <a:ext cx="3505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buFont typeface="Wingdings" pitchFamily="2" charset="2"/>
              <a:buChar char="§"/>
            </a:pPr>
            <a:r>
              <a:rPr lang="en-GB" altLang="en-US" dirty="0"/>
              <a:t> </a:t>
            </a:r>
            <a:r>
              <a:rPr lang="en-GB" altLang="en-US" dirty="0">
                <a:latin typeface="+mn-lt"/>
              </a:rPr>
              <a:t>Visual</a:t>
            </a:r>
          </a:p>
        </p:txBody>
      </p:sp>
      <p:sp>
        <p:nvSpPr>
          <p:cNvPr id="35848" name="Text Box 8"/>
          <p:cNvSpPr txBox="1">
            <a:spLocks noChangeArrowheads="1"/>
          </p:cNvSpPr>
          <p:nvPr/>
        </p:nvSpPr>
        <p:spPr bwMode="auto">
          <a:xfrm>
            <a:off x="2819400" y="4800600"/>
            <a:ext cx="1981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buFont typeface="Wingdings" pitchFamily="2" charset="2"/>
              <a:buChar char="§"/>
            </a:pPr>
            <a:r>
              <a:rPr lang="en-GB" altLang="en-US" dirty="0"/>
              <a:t> </a:t>
            </a:r>
            <a:r>
              <a:rPr lang="en-GB" altLang="en-US" dirty="0">
                <a:latin typeface="+mn-lt"/>
              </a:rPr>
              <a:t>Acoustic</a:t>
            </a:r>
          </a:p>
        </p:txBody>
      </p:sp>
      <p:sp>
        <p:nvSpPr>
          <p:cNvPr id="35849" name="Text Box 9"/>
          <p:cNvSpPr txBox="1">
            <a:spLocks noChangeArrowheads="1"/>
          </p:cNvSpPr>
          <p:nvPr/>
        </p:nvSpPr>
        <p:spPr bwMode="auto">
          <a:xfrm>
            <a:off x="2819400" y="5410200"/>
            <a:ext cx="1981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buFont typeface="Wingdings" pitchFamily="2" charset="2"/>
              <a:buChar char="§"/>
            </a:pPr>
            <a:r>
              <a:rPr lang="en-GB" altLang="en-US" dirty="0"/>
              <a:t> </a:t>
            </a:r>
            <a:r>
              <a:rPr lang="en-GB" altLang="en-US" dirty="0">
                <a:latin typeface="+mn-lt"/>
              </a:rPr>
              <a:t>Semantic</a:t>
            </a: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58000" y="5410200"/>
            <a:ext cx="2106954" cy="1219067"/>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5844"/>
                                        </p:tgtEl>
                                        <p:attrNameLst>
                                          <p:attrName>style.visibility</p:attrName>
                                        </p:attrNameLst>
                                      </p:cBhvr>
                                      <p:to>
                                        <p:strVal val="visible"/>
                                      </p:to>
                                    </p:set>
                                    <p:anim calcmode="lin" valueType="num">
                                      <p:cBhvr additive="base">
                                        <p:cTn id="7" dur="500" fill="hold"/>
                                        <p:tgtEl>
                                          <p:spTgt spid="35844"/>
                                        </p:tgtEl>
                                        <p:attrNameLst>
                                          <p:attrName>ppt_x</p:attrName>
                                        </p:attrNameLst>
                                      </p:cBhvr>
                                      <p:tavLst>
                                        <p:tav tm="0">
                                          <p:val>
                                            <p:strVal val="0-#ppt_w/2"/>
                                          </p:val>
                                        </p:tav>
                                        <p:tav tm="100000">
                                          <p:val>
                                            <p:strVal val="#ppt_x"/>
                                          </p:val>
                                        </p:tav>
                                      </p:tavLst>
                                    </p:anim>
                                    <p:anim calcmode="lin" valueType="num">
                                      <p:cBhvr additive="base">
                                        <p:cTn id="8" dur="500" fill="hold"/>
                                        <p:tgtEl>
                                          <p:spTgt spid="35844"/>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5845"/>
                                        </p:tgtEl>
                                        <p:attrNameLst>
                                          <p:attrName>style.visibility</p:attrName>
                                        </p:attrNameLst>
                                      </p:cBhvr>
                                      <p:to>
                                        <p:strVal val="visible"/>
                                      </p:to>
                                    </p:set>
                                    <p:anim calcmode="lin" valueType="num">
                                      <p:cBhvr additive="base">
                                        <p:cTn id="13" dur="500" fill="hold"/>
                                        <p:tgtEl>
                                          <p:spTgt spid="35845"/>
                                        </p:tgtEl>
                                        <p:attrNameLst>
                                          <p:attrName>ppt_x</p:attrName>
                                        </p:attrNameLst>
                                      </p:cBhvr>
                                      <p:tavLst>
                                        <p:tav tm="0">
                                          <p:val>
                                            <p:strVal val="0-#ppt_w/2"/>
                                          </p:val>
                                        </p:tav>
                                        <p:tav tm="100000">
                                          <p:val>
                                            <p:strVal val="#ppt_x"/>
                                          </p:val>
                                        </p:tav>
                                      </p:tavLst>
                                    </p:anim>
                                    <p:anim calcmode="lin" valueType="num">
                                      <p:cBhvr additive="base">
                                        <p:cTn id="14" dur="500" fill="hold"/>
                                        <p:tgtEl>
                                          <p:spTgt spid="35845"/>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5846"/>
                                        </p:tgtEl>
                                        <p:attrNameLst>
                                          <p:attrName>style.visibility</p:attrName>
                                        </p:attrNameLst>
                                      </p:cBhvr>
                                      <p:to>
                                        <p:strVal val="visible"/>
                                      </p:to>
                                    </p:set>
                                    <p:anim calcmode="lin" valueType="num">
                                      <p:cBhvr additive="base">
                                        <p:cTn id="19" dur="500" fill="hold"/>
                                        <p:tgtEl>
                                          <p:spTgt spid="35846"/>
                                        </p:tgtEl>
                                        <p:attrNameLst>
                                          <p:attrName>ppt_x</p:attrName>
                                        </p:attrNameLst>
                                      </p:cBhvr>
                                      <p:tavLst>
                                        <p:tav tm="0">
                                          <p:val>
                                            <p:strVal val="0-#ppt_w/2"/>
                                          </p:val>
                                        </p:tav>
                                        <p:tav tm="100000">
                                          <p:val>
                                            <p:strVal val="#ppt_x"/>
                                          </p:val>
                                        </p:tav>
                                      </p:tavLst>
                                    </p:anim>
                                    <p:anim calcmode="lin" valueType="num">
                                      <p:cBhvr additive="base">
                                        <p:cTn id="20" dur="500" fill="hold"/>
                                        <p:tgtEl>
                                          <p:spTgt spid="35846"/>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5847"/>
                                        </p:tgtEl>
                                        <p:attrNameLst>
                                          <p:attrName>style.visibility</p:attrName>
                                        </p:attrNameLst>
                                      </p:cBhvr>
                                      <p:to>
                                        <p:strVal val="visible"/>
                                      </p:to>
                                    </p:set>
                                    <p:anim calcmode="lin" valueType="num">
                                      <p:cBhvr additive="base">
                                        <p:cTn id="25" dur="500" fill="hold"/>
                                        <p:tgtEl>
                                          <p:spTgt spid="35847"/>
                                        </p:tgtEl>
                                        <p:attrNameLst>
                                          <p:attrName>ppt_x</p:attrName>
                                        </p:attrNameLst>
                                      </p:cBhvr>
                                      <p:tavLst>
                                        <p:tav tm="0">
                                          <p:val>
                                            <p:strVal val="0-#ppt_w/2"/>
                                          </p:val>
                                        </p:tav>
                                        <p:tav tm="100000">
                                          <p:val>
                                            <p:strVal val="#ppt_x"/>
                                          </p:val>
                                        </p:tav>
                                      </p:tavLst>
                                    </p:anim>
                                    <p:anim calcmode="lin" valueType="num">
                                      <p:cBhvr additive="base">
                                        <p:cTn id="26" dur="500" fill="hold"/>
                                        <p:tgtEl>
                                          <p:spTgt spid="35847"/>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35848"/>
                                        </p:tgtEl>
                                        <p:attrNameLst>
                                          <p:attrName>style.visibility</p:attrName>
                                        </p:attrNameLst>
                                      </p:cBhvr>
                                      <p:to>
                                        <p:strVal val="visible"/>
                                      </p:to>
                                    </p:set>
                                    <p:anim calcmode="lin" valueType="num">
                                      <p:cBhvr additive="base">
                                        <p:cTn id="31" dur="500" fill="hold"/>
                                        <p:tgtEl>
                                          <p:spTgt spid="35848"/>
                                        </p:tgtEl>
                                        <p:attrNameLst>
                                          <p:attrName>ppt_x</p:attrName>
                                        </p:attrNameLst>
                                      </p:cBhvr>
                                      <p:tavLst>
                                        <p:tav tm="0">
                                          <p:val>
                                            <p:strVal val="0-#ppt_w/2"/>
                                          </p:val>
                                        </p:tav>
                                        <p:tav tm="100000">
                                          <p:val>
                                            <p:strVal val="#ppt_x"/>
                                          </p:val>
                                        </p:tav>
                                      </p:tavLst>
                                    </p:anim>
                                    <p:anim calcmode="lin" valueType="num">
                                      <p:cBhvr additive="base">
                                        <p:cTn id="32" dur="500" fill="hold"/>
                                        <p:tgtEl>
                                          <p:spTgt spid="35848"/>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35849"/>
                                        </p:tgtEl>
                                        <p:attrNameLst>
                                          <p:attrName>style.visibility</p:attrName>
                                        </p:attrNameLst>
                                      </p:cBhvr>
                                      <p:to>
                                        <p:strVal val="visible"/>
                                      </p:to>
                                    </p:set>
                                    <p:anim calcmode="lin" valueType="num">
                                      <p:cBhvr additive="base">
                                        <p:cTn id="37" dur="500" fill="hold"/>
                                        <p:tgtEl>
                                          <p:spTgt spid="35849"/>
                                        </p:tgtEl>
                                        <p:attrNameLst>
                                          <p:attrName>ppt_x</p:attrName>
                                        </p:attrNameLst>
                                      </p:cBhvr>
                                      <p:tavLst>
                                        <p:tav tm="0">
                                          <p:val>
                                            <p:strVal val="0-#ppt_w/2"/>
                                          </p:val>
                                        </p:tav>
                                        <p:tav tm="100000">
                                          <p:val>
                                            <p:strVal val="#ppt_x"/>
                                          </p:val>
                                        </p:tav>
                                      </p:tavLst>
                                    </p:anim>
                                    <p:anim calcmode="lin" valueType="num">
                                      <p:cBhvr additive="base">
                                        <p:cTn id="38" dur="500" fill="hold"/>
                                        <p:tgtEl>
                                          <p:spTgt spid="3584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4" grpId="0" autoUpdateAnimBg="0"/>
      <p:bldP spid="35845" grpId="0" autoUpdateAnimBg="0"/>
      <p:bldP spid="35846" grpId="0" autoUpdateAnimBg="0"/>
      <p:bldP spid="35847" grpId="0" autoUpdateAnimBg="0"/>
      <p:bldP spid="35848" grpId="0" autoUpdateAnimBg="0"/>
      <p:bldP spid="35849" grpId="0" autoUpdateAnimBg="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8" name="Text Box 4"/>
          <p:cNvSpPr txBox="1">
            <a:spLocks noChangeArrowheads="1"/>
          </p:cNvSpPr>
          <p:nvPr/>
        </p:nvSpPr>
        <p:spPr bwMode="auto">
          <a:xfrm>
            <a:off x="1905000" y="457200"/>
            <a:ext cx="48768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hangingPunct="1">
              <a:spcBef>
                <a:spcPct val="50000"/>
              </a:spcBef>
            </a:pPr>
            <a:r>
              <a:rPr lang="en-GB" altLang="en-US" sz="4000" b="1" u="sng" dirty="0">
                <a:latin typeface="+mj-lt"/>
              </a:rPr>
              <a:t>STM C</a:t>
            </a:r>
            <a:r>
              <a:rPr lang="en-GB" altLang="en-US" sz="4000" b="1" u="sng" dirty="0" smtClean="0">
                <a:latin typeface="+mj-lt"/>
              </a:rPr>
              <a:t>oding</a:t>
            </a:r>
            <a:endParaRPr lang="en-GB" altLang="en-US" sz="4000" b="1" u="sng" dirty="0">
              <a:latin typeface="+mj-lt"/>
            </a:endParaRPr>
          </a:p>
        </p:txBody>
      </p:sp>
      <p:sp>
        <p:nvSpPr>
          <p:cNvPr id="36869" name="Text Box 5"/>
          <p:cNvSpPr txBox="1">
            <a:spLocks noChangeArrowheads="1"/>
          </p:cNvSpPr>
          <p:nvPr/>
        </p:nvSpPr>
        <p:spPr bwMode="auto">
          <a:xfrm>
            <a:off x="685800" y="1676400"/>
            <a:ext cx="7543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GB" altLang="en-US" dirty="0">
                <a:latin typeface="+mn-lt"/>
              </a:rPr>
              <a:t>We shall investigate the process of encoding used by STM</a:t>
            </a:r>
          </a:p>
        </p:txBody>
      </p:sp>
      <p:sp>
        <p:nvSpPr>
          <p:cNvPr id="36870" name="Text Box 6"/>
          <p:cNvSpPr txBox="1">
            <a:spLocks noChangeArrowheads="1"/>
          </p:cNvSpPr>
          <p:nvPr/>
        </p:nvSpPr>
        <p:spPr bwMode="auto">
          <a:xfrm>
            <a:off x="762000" y="3124200"/>
            <a:ext cx="73152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GB" altLang="en-US" dirty="0">
                <a:latin typeface="+mn-lt"/>
              </a:rPr>
              <a:t>Replicating an experiment by </a:t>
            </a:r>
            <a:r>
              <a:rPr lang="en-GB" altLang="en-US" b="1" dirty="0">
                <a:solidFill>
                  <a:srgbClr val="FF0000"/>
                </a:solidFill>
                <a:latin typeface="+mn-lt"/>
              </a:rPr>
              <a:t>Conrad (1964) </a:t>
            </a:r>
            <a:r>
              <a:rPr lang="en-GB" altLang="en-US" dirty="0">
                <a:latin typeface="+mn-lt"/>
              </a:rPr>
              <a:t>you will see a series of letters that you will have to recall.</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58000" y="5410200"/>
            <a:ext cx="2106954" cy="1219067"/>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6868"/>
                                        </p:tgtEl>
                                        <p:attrNameLst>
                                          <p:attrName>style.visibility</p:attrName>
                                        </p:attrNameLst>
                                      </p:cBhvr>
                                      <p:to>
                                        <p:strVal val="visible"/>
                                      </p:to>
                                    </p:set>
                                    <p:anim calcmode="lin" valueType="num">
                                      <p:cBhvr additive="base">
                                        <p:cTn id="7" dur="500" fill="hold"/>
                                        <p:tgtEl>
                                          <p:spTgt spid="36868"/>
                                        </p:tgtEl>
                                        <p:attrNameLst>
                                          <p:attrName>ppt_x</p:attrName>
                                        </p:attrNameLst>
                                      </p:cBhvr>
                                      <p:tavLst>
                                        <p:tav tm="0">
                                          <p:val>
                                            <p:strVal val="0-#ppt_w/2"/>
                                          </p:val>
                                        </p:tav>
                                        <p:tav tm="100000">
                                          <p:val>
                                            <p:strVal val="#ppt_x"/>
                                          </p:val>
                                        </p:tav>
                                      </p:tavLst>
                                    </p:anim>
                                    <p:anim calcmode="lin" valueType="num">
                                      <p:cBhvr additive="base">
                                        <p:cTn id="8" dur="500" fill="hold"/>
                                        <p:tgtEl>
                                          <p:spTgt spid="36868"/>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6869"/>
                                        </p:tgtEl>
                                        <p:attrNameLst>
                                          <p:attrName>style.visibility</p:attrName>
                                        </p:attrNameLst>
                                      </p:cBhvr>
                                      <p:to>
                                        <p:strVal val="visible"/>
                                      </p:to>
                                    </p:set>
                                    <p:anim calcmode="lin" valueType="num">
                                      <p:cBhvr additive="base">
                                        <p:cTn id="13" dur="500" fill="hold"/>
                                        <p:tgtEl>
                                          <p:spTgt spid="36869"/>
                                        </p:tgtEl>
                                        <p:attrNameLst>
                                          <p:attrName>ppt_x</p:attrName>
                                        </p:attrNameLst>
                                      </p:cBhvr>
                                      <p:tavLst>
                                        <p:tav tm="0">
                                          <p:val>
                                            <p:strVal val="0-#ppt_w/2"/>
                                          </p:val>
                                        </p:tav>
                                        <p:tav tm="100000">
                                          <p:val>
                                            <p:strVal val="#ppt_x"/>
                                          </p:val>
                                        </p:tav>
                                      </p:tavLst>
                                    </p:anim>
                                    <p:anim calcmode="lin" valueType="num">
                                      <p:cBhvr additive="base">
                                        <p:cTn id="14" dur="500" fill="hold"/>
                                        <p:tgtEl>
                                          <p:spTgt spid="36869"/>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6870"/>
                                        </p:tgtEl>
                                        <p:attrNameLst>
                                          <p:attrName>style.visibility</p:attrName>
                                        </p:attrNameLst>
                                      </p:cBhvr>
                                      <p:to>
                                        <p:strVal val="visible"/>
                                      </p:to>
                                    </p:set>
                                    <p:anim calcmode="lin" valueType="num">
                                      <p:cBhvr additive="base">
                                        <p:cTn id="19" dur="500" fill="hold"/>
                                        <p:tgtEl>
                                          <p:spTgt spid="36870"/>
                                        </p:tgtEl>
                                        <p:attrNameLst>
                                          <p:attrName>ppt_x</p:attrName>
                                        </p:attrNameLst>
                                      </p:cBhvr>
                                      <p:tavLst>
                                        <p:tav tm="0">
                                          <p:val>
                                            <p:strVal val="0-#ppt_w/2"/>
                                          </p:val>
                                        </p:tav>
                                        <p:tav tm="100000">
                                          <p:val>
                                            <p:strVal val="#ppt_x"/>
                                          </p:val>
                                        </p:tav>
                                      </p:tavLst>
                                    </p:anim>
                                    <p:anim calcmode="lin" valueType="num">
                                      <p:cBhvr additive="base">
                                        <p:cTn id="20" dur="500" fill="hold"/>
                                        <p:tgtEl>
                                          <p:spTgt spid="3687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8" grpId="0" autoUpdateAnimBg="0"/>
      <p:bldP spid="36869" grpId="0" autoUpdateAnimBg="0"/>
      <p:bldP spid="36870" grpId="0" autoUpdateAnimBg="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ext Box 4"/>
          <p:cNvSpPr txBox="1">
            <a:spLocks noChangeArrowheads="1"/>
          </p:cNvSpPr>
          <p:nvPr/>
        </p:nvSpPr>
        <p:spPr bwMode="auto">
          <a:xfrm>
            <a:off x="3962400" y="2743200"/>
            <a:ext cx="6858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GB" altLang="en-US" sz="6000" b="1"/>
              <a:t>L</a:t>
            </a:r>
          </a:p>
        </p:txBody>
      </p:sp>
    </p:spTree>
  </p:cSld>
  <p:clrMapOvr>
    <a:masterClrMapping/>
  </p:clrMapOvr>
  <p:transition advClick="0" advTm="1000"/>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ext Box 4"/>
          <p:cNvSpPr txBox="1">
            <a:spLocks noChangeArrowheads="1"/>
          </p:cNvSpPr>
          <p:nvPr/>
        </p:nvSpPr>
        <p:spPr bwMode="auto">
          <a:xfrm>
            <a:off x="3962400" y="2743200"/>
            <a:ext cx="6858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GB" altLang="en-US" sz="6000" b="1"/>
              <a:t>Z</a:t>
            </a:r>
          </a:p>
        </p:txBody>
      </p:sp>
    </p:spTree>
  </p:cSld>
  <p:clrMapOvr>
    <a:masterClrMapping/>
  </p:clrMapOvr>
  <p:transition advClick="0" advTm="1000"/>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ext Box 4"/>
          <p:cNvSpPr txBox="1">
            <a:spLocks noChangeArrowheads="1"/>
          </p:cNvSpPr>
          <p:nvPr/>
        </p:nvSpPr>
        <p:spPr bwMode="auto">
          <a:xfrm>
            <a:off x="3962400" y="2743200"/>
            <a:ext cx="6858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GB" altLang="en-US" sz="6000" b="1"/>
              <a:t>K</a:t>
            </a:r>
          </a:p>
        </p:txBody>
      </p:sp>
    </p:spTree>
  </p:cSld>
  <p:clrMapOvr>
    <a:masterClrMapping/>
  </p:clrMapOvr>
  <p:transition advClick="0" advTm="1000"/>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ext Box 4"/>
          <p:cNvSpPr txBox="1">
            <a:spLocks noChangeArrowheads="1"/>
          </p:cNvSpPr>
          <p:nvPr/>
        </p:nvSpPr>
        <p:spPr bwMode="auto">
          <a:xfrm>
            <a:off x="3962400" y="2743200"/>
            <a:ext cx="6858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GB" altLang="en-US" sz="6000" b="1"/>
              <a:t>F</a:t>
            </a:r>
          </a:p>
        </p:txBody>
      </p:sp>
    </p:spTree>
  </p:cSld>
  <p:clrMapOvr>
    <a:masterClrMapping/>
  </p:clrMapOvr>
  <p:transition advClick="0" advTm="1000"/>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ext Box 4"/>
          <p:cNvSpPr txBox="1">
            <a:spLocks noChangeArrowheads="1"/>
          </p:cNvSpPr>
          <p:nvPr/>
        </p:nvSpPr>
        <p:spPr bwMode="auto">
          <a:xfrm>
            <a:off x="3962400" y="2743200"/>
            <a:ext cx="6858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GB" altLang="en-US" sz="6000" b="1"/>
              <a:t>X</a:t>
            </a:r>
          </a:p>
        </p:txBody>
      </p:sp>
    </p:spTree>
  </p:cSld>
  <p:clrMapOvr>
    <a:masterClrMapping/>
  </p:clrMapOvr>
  <p:transition advClick="0" advTm="100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90000"/>
          </a:bodyPr>
          <a:lstStyle/>
          <a:p>
            <a:r>
              <a:rPr lang="en-GB" altLang="en-US" sz="3600" dirty="0">
                <a:solidFill>
                  <a:srgbClr val="0070C0"/>
                </a:solidFill>
              </a:rPr>
              <a:t>Sensory Register, Short Term Memory &amp; Long Term Memory</a:t>
            </a:r>
            <a:endParaRPr lang="en-GB" altLang="en-US" sz="3600" dirty="0" smtClean="0">
              <a:solidFill>
                <a:schemeClr val="tx1"/>
              </a:solidFill>
            </a:endParaRPr>
          </a:p>
        </p:txBody>
      </p:sp>
      <p:graphicFrame>
        <p:nvGraphicFramePr>
          <p:cNvPr id="98308" name="Group 4"/>
          <p:cNvGraphicFramePr>
            <a:graphicFrameLocks noGrp="1"/>
          </p:cNvGraphicFramePr>
          <p:nvPr>
            <p:ph idx="1"/>
            <p:extLst>
              <p:ext uri="{D42A27DB-BD31-4B8C-83A1-F6EECF244321}">
                <p14:modId xmlns:p14="http://schemas.microsoft.com/office/powerpoint/2010/main" val="3067065063"/>
              </p:ext>
            </p:extLst>
          </p:nvPr>
        </p:nvGraphicFramePr>
        <p:xfrm>
          <a:off x="457200" y="1600200"/>
          <a:ext cx="8229600" cy="4525963"/>
        </p:xfrm>
        <a:graphic>
          <a:graphicData uri="http://schemas.openxmlformats.org/drawingml/2006/table">
            <a:tbl>
              <a:tblPr/>
              <a:tblGrid>
                <a:gridCol w="1646238"/>
                <a:gridCol w="1646237"/>
                <a:gridCol w="1644650"/>
                <a:gridCol w="1646238"/>
                <a:gridCol w="1646237"/>
              </a:tblGrid>
              <a:tr h="13922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dirty="0" smtClean="0">
                          <a:ln>
                            <a:noFill/>
                          </a:ln>
                          <a:solidFill>
                            <a:schemeClr val="tx1"/>
                          </a:solidFill>
                          <a:effectLst/>
                          <a:latin typeface="+mn-lt"/>
                        </a:rPr>
                        <a:t>What does this mean?</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dirty="0" smtClean="0">
                          <a:ln>
                            <a:noFill/>
                          </a:ln>
                          <a:solidFill>
                            <a:schemeClr val="tx1"/>
                          </a:solidFill>
                          <a:effectLst/>
                          <a:latin typeface="+mn-lt"/>
                        </a:rPr>
                        <a:t>Sensory Memory</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dirty="0" smtClean="0">
                          <a:ln>
                            <a:noFill/>
                          </a:ln>
                          <a:solidFill>
                            <a:schemeClr val="tx1"/>
                          </a:solidFill>
                          <a:effectLst/>
                          <a:latin typeface="+mn-lt"/>
                        </a:rPr>
                        <a:t>Short term memory</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dirty="0" smtClean="0">
                          <a:ln>
                            <a:noFill/>
                          </a:ln>
                          <a:solidFill>
                            <a:schemeClr val="tx1"/>
                          </a:solidFill>
                          <a:effectLst/>
                          <a:latin typeface="+mn-lt"/>
                        </a:rPr>
                        <a:t>Long term memory</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10445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dirty="0" smtClean="0">
                          <a:ln>
                            <a:noFill/>
                          </a:ln>
                          <a:solidFill>
                            <a:schemeClr val="tx1"/>
                          </a:solidFill>
                          <a:effectLst/>
                          <a:latin typeface="+mn-lt"/>
                        </a:rPr>
                        <a:t>Coding</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10445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dirty="0" smtClean="0">
                          <a:ln>
                            <a:noFill/>
                          </a:ln>
                          <a:solidFill>
                            <a:schemeClr val="tx1"/>
                          </a:solidFill>
                          <a:effectLst/>
                          <a:latin typeface="+mn-lt"/>
                        </a:rPr>
                        <a:t>Capacity</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10445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dirty="0" smtClean="0">
                          <a:ln>
                            <a:noFill/>
                          </a:ln>
                          <a:solidFill>
                            <a:schemeClr val="tx1"/>
                          </a:solidFill>
                          <a:effectLst/>
                          <a:latin typeface="+mn-lt"/>
                        </a:rPr>
                        <a:t>Duration</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ext Box 4"/>
          <p:cNvSpPr txBox="1">
            <a:spLocks noChangeArrowheads="1"/>
          </p:cNvSpPr>
          <p:nvPr/>
        </p:nvSpPr>
        <p:spPr bwMode="auto">
          <a:xfrm>
            <a:off x="3962400" y="2743200"/>
            <a:ext cx="6858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GB" altLang="en-US" sz="6000" b="1"/>
              <a:t>H</a:t>
            </a:r>
          </a:p>
        </p:txBody>
      </p:sp>
    </p:spTree>
  </p:cSld>
  <p:clrMapOvr>
    <a:masterClrMapping/>
  </p:clrMapOvr>
  <p:transition advClick="0" advTm="1000"/>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ext Box 4"/>
          <p:cNvSpPr txBox="1">
            <a:spLocks noChangeArrowheads="1"/>
          </p:cNvSpPr>
          <p:nvPr/>
        </p:nvSpPr>
        <p:spPr bwMode="auto">
          <a:xfrm>
            <a:off x="3962400" y="2743200"/>
            <a:ext cx="9144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GB" altLang="en-US" sz="6000" b="1"/>
              <a:t>W</a:t>
            </a:r>
          </a:p>
        </p:txBody>
      </p:sp>
    </p:spTree>
  </p:cSld>
  <p:clrMapOvr>
    <a:masterClrMapping/>
  </p:clrMapOvr>
  <p:transition advClick="0" advTm="1000"/>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Text Box 4"/>
          <p:cNvSpPr txBox="1">
            <a:spLocks noChangeArrowheads="1"/>
          </p:cNvSpPr>
          <p:nvPr/>
        </p:nvSpPr>
        <p:spPr bwMode="auto">
          <a:xfrm>
            <a:off x="685800" y="1447800"/>
            <a:ext cx="5791200"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GB" altLang="en-US" dirty="0">
                <a:latin typeface="+mn-lt"/>
              </a:rPr>
              <a:t>The list was: L,Z,K,F,X,H,W </a:t>
            </a:r>
          </a:p>
          <a:p>
            <a:pPr eaLnBrk="1" hangingPunct="1">
              <a:spcBef>
                <a:spcPct val="50000"/>
              </a:spcBef>
            </a:pPr>
            <a:r>
              <a:rPr lang="en-GB" altLang="en-US" dirty="0">
                <a:latin typeface="+mn-lt"/>
              </a:rPr>
              <a:t>How did you recall this information?</a:t>
            </a:r>
          </a:p>
        </p:txBody>
      </p:sp>
      <p:sp>
        <p:nvSpPr>
          <p:cNvPr id="45061" name="Text Box 5"/>
          <p:cNvSpPr txBox="1">
            <a:spLocks noChangeArrowheads="1"/>
          </p:cNvSpPr>
          <p:nvPr/>
        </p:nvSpPr>
        <p:spPr bwMode="auto">
          <a:xfrm>
            <a:off x="457200" y="2590800"/>
            <a:ext cx="8458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buFont typeface="Wingdings" pitchFamily="2" charset="2"/>
              <a:buChar char="§"/>
            </a:pPr>
            <a:r>
              <a:rPr lang="en-GB" altLang="en-US" dirty="0"/>
              <a:t> </a:t>
            </a:r>
            <a:r>
              <a:rPr lang="en-GB" altLang="en-US" i="1" dirty="0">
                <a:latin typeface="+mn-lt"/>
              </a:rPr>
              <a:t>Visually?</a:t>
            </a:r>
            <a:r>
              <a:rPr lang="en-GB" altLang="en-US" dirty="0">
                <a:latin typeface="+mn-lt"/>
              </a:rPr>
              <a:t> – Did you ‘see’ the letters as stored in memory?</a:t>
            </a:r>
          </a:p>
        </p:txBody>
      </p:sp>
      <p:sp>
        <p:nvSpPr>
          <p:cNvPr id="45062" name="Text Box 6"/>
          <p:cNvSpPr txBox="1">
            <a:spLocks noChangeArrowheads="1"/>
          </p:cNvSpPr>
          <p:nvPr/>
        </p:nvSpPr>
        <p:spPr bwMode="auto">
          <a:xfrm>
            <a:off x="457200" y="3429000"/>
            <a:ext cx="7620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buFont typeface="Wingdings" pitchFamily="2" charset="2"/>
              <a:buChar char="§"/>
            </a:pPr>
            <a:r>
              <a:rPr lang="en-GB" altLang="en-US" dirty="0"/>
              <a:t> </a:t>
            </a:r>
            <a:r>
              <a:rPr lang="en-GB" altLang="en-US" i="1" dirty="0">
                <a:latin typeface="+mn-lt"/>
              </a:rPr>
              <a:t>Acoustically?</a:t>
            </a:r>
            <a:r>
              <a:rPr lang="en-GB" altLang="en-US" dirty="0">
                <a:latin typeface="+mn-lt"/>
              </a:rPr>
              <a:t> – Did you ‘hear’ the stored information?</a:t>
            </a:r>
          </a:p>
        </p:txBody>
      </p:sp>
      <p:sp>
        <p:nvSpPr>
          <p:cNvPr id="45063" name="Text Box 7"/>
          <p:cNvSpPr txBox="1">
            <a:spLocks noChangeArrowheads="1"/>
          </p:cNvSpPr>
          <p:nvPr/>
        </p:nvSpPr>
        <p:spPr bwMode="auto">
          <a:xfrm>
            <a:off x="457200" y="4191000"/>
            <a:ext cx="73914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buFont typeface="Wingdings" pitchFamily="2" charset="2"/>
              <a:buChar char="§"/>
            </a:pPr>
            <a:r>
              <a:rPr lang="en-GB" altLang="en-US" dirty="0"/>
              <a:t> </a:t>
            </a:r>
            <a:r>
              <a:rPr lang="en-GB" altLang="en-US" i="1" dirty="0">
                <a:latin typeface="+mn-lt"/>
              </a:rPr>
              <a:t>Semantically?</a:t>
            </a:r>
            <a:r>
              <a:rPr lang="en-GB" altLang="en-US" dirty="0">
                <a:latin typeface="+mn-lt"/>
              </a:rPr>
              <a:t> – Did you remember the letters because of their associated meaning?</a:t>
            </a:r>
          </a:p>
        </p:txBody>
      </p:sp>
      <p:sp>
        <p:nvSpPr>
          <p:cNvPr id="45064" name="Text Box 8"/>
          <p:cNvSpPr txBox="1">
            <a:spLocks noChangeArrowheads="1"/>
          </p:cNvSpPr>
          <p:nvPr/>
        </p:nvSpPr>
        <p:spPr bwMode="auto">
          <a:xfrm>
            <a:off x="1828800" y="533400"/>
            <a:ext cx="48768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hangingPunct="1">
              <a:spcBef>
                <a:spcPct val="50000"/>
              </a:spcBef>
            </a:pPr>
            <a:r>
              <a:rPr lang="en-GB" altLang="en-US" sz="4000" b="1" u="sng" dirty="0">
                <a:latin typeface="+mj-lt"/>
              </a:rPr>
              <a:t>STM C</a:t>
            </a:r>
            <a:r>
              <a:rPr lang="en-GB" altLang="en-US" sz="4000" b="1" u="sng" dirty="0" smtClean="0">
                <a:latin typeface="+mj-lt"/>
              </a:rPr>
              <a:t>oding</a:t>
            </a:r>
            <a:endParaRPr lang="en-GB" altLang="en-US" sz="4000" b="1" u="sng" dirty="0">
              <a:latin typeface="+mj-lt"/>
            </a:endParaRPr>
          </a:p>
        </p:txBody>
      </p:sp>
      <p:sp>
        <p:nvSpPr>
          <p:cNvPr id="45065" name="Text Box 9"/>
          <p:cNvSpPr txBox="1">
            <a:spLocks noChangeArrowheads="1"/>
          </p:cNvSpPr>
          <p:nvPr/>
        </p:nvSpPr>
        <p:spPr bwMode="auto">
          <a:xfrm>
            <a:off x="762000" y="5486400"/>
            <a:ext cx="73914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GB" altLang="en-US" dirty="0">
                <a:latin typeface="+mn-lt"/>
              </a:rPr>
              <a:t>The previous experiment will now be repeated using different letters</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5064"/>
                                        </p:tgtEl>
                                        <p:attrNameLst>
                                          <p:attrName>style.visibility</p:attrName>
                                        </p:attrNameLst>
                                      </p:cBhvr>
                                      <p:to>
                                        <p:strVal val="visible"/>
                                      </p:to>
                                    </p:set>
                                    <p:anim calcmode="lin" valueType="num">
                                      <p:cBhvr additive="base">
                                        <p:cTn id="7" dur="500" fill="hold"/>
                                        <p:tgtEl>
                                          <p:spTgt spid="45064"/>
                                        </p:tgtEl>
                                        <p:attrNameLst>
                                          <p:attrName>ppt_x</p:attrName>
                                        </p:attrNameLst>
                                      </p:cBhvr>
                                      <p:tavLst>
                                        <p:tav tm="0">
                                          <p:val>
                                            <p:strVal val="0-#ppt_w/2"/>
                                          </p:val>
                                        </p:tav>
                                        <p:tav tm="100000">
                                          <p:val>
                                            <p:strVal val="#ppt_x"/>
                                          </p:val>
                                        </p:tav>
                                      </p:tavLst>
                                    </p:anim>
                                    <p:anim calcmode="lin" valueType="num">
                                      <p:cBhvr additive="base">
                                        <p:cTn id="8" dur="500" fill="hold"/>
                                        <p:tgtEl>
                                          <p:spTgt spid="45064"/>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5060"/>
                                        </p:tgtEl>
                                        <p:attrNameLst>
                                          <p:attrName>style.visibility</p:attrName>
                                        </p:attrNameLst>
                                      </p:cBhvr>
                                      <p:to>
                                        <p:strVal val="visible"/>
                                      </p:to>
                                    </p:set>
                                    <p:anim calcmode="lin" valueType="num">
                                      <p:cBhvr additive="base">
                                        <p:cTn id="13" dur="500" fill="hold"/>
                                        <p:tgtEl>
                                          <p:spTgt spid="45060"/>
                                        </p:tgtEl>
                                        <p:attrNameLst>
                                          <p:attrName>ppt_x</p:attrName>
                                        </p:attrNameLst>
                                      </p:cBhvr>
                                      <p:tavLst>
                                        <p:tav tm="0">
                                          <p:val>
                                            <p:strVal val="0-#ppt_w/2"/>
                                          </p:val>
                                        </p:tav>
                                        <p:tav tm="100000">
                                          <p:val>
                                            <p:strVal val="#ppt_x"/>
                                          </p:val>
                                        </p:tav>
                                      </p:tavLst>
                                    </p:anim>
                                    <p:anim calcmode="lin" valueType="num">
                                      <p:cBhvr additive="base">
                                        <p:cTn id="14" dur="500" fill="hold"/>
                                        <p:tgtEl>
                                          <p:spTgt spid="45060"/>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5061"/>
                                        </p:tgtEl>
                                        <p:attrNameLst>
                                          <p:attrName>style.visibility</p:attrName>
                                        </p:attrNameLst>
                                      </p:cBhvr>
                                      <p:to>
                                        <p:strVal val="visible"/>
                                      </p:to>
                                    </p:set>
                                    <p:anim calcmode="lin" valueType="num">
                                      <p:cBhvr additive="base">
                                        <p:cTn id="19" dur="500" fill="hold"/>
                                        <p:tgtEl>
                                          <p:spTgt spid="45061"/>
                                        </p:tgtEl>
                                        <p:attrNameLst>
                                          <p:attrName>ppt_x</p:attrName>
                                        </p:attrNameLst>
                                      </p:cBhvr>
                                      <p:tavLst>
                                        <p:tav tm="0">
                                          <p:val>
                                            <p:strVal val="0-#ppt_w/2"/>
                                          </p:val>
                                        </p:tav>
                                        <p:tav tm="100000">
                                          <p:val>
                                            <p:strVal val="#ppt_x"/>
                                          </p:val>
                                        </p:tav>
                                      </p:tavLst>
                                    </p:anim>
                                    <p:anim calcmode="lin" valueType="num">
                                      <p:cBhvr additive="base">
                                        <p:cTn id="20" dur="500" fill="hold"/>
                                        <p:tgtEl>
                                          <p:spTgt spid="45061"/>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5062"/>
                                        </p:tgtEl>
                                        <p:attrNameLst>
                                          <p:attrName>style.visibility</p:attrName>
                                        </p:attrNameLst>
                                      </p:cBhvr>
                                      <p:to>
                                        <p:strVal val="visible"/>
                                      </p:to>
                                    </p:set>
                                    <p:anim calcmode="lin" valueType="num">
                                      <p:cBhvr additive="base">
                                        <p:cTn id="25" dur="500" fill="hold"/>
                                        <p:tgtEl>
                                          <p:spTgt spid="45062"/>
                                        </p:tgtEl>
                                        <p:attrNameLst>
                                          <p:attrName>ppt_x</p:attrName>
                                        </p:attrNameLst>
                                      </p:cBhvr>
                                      <p:tavLst>
                                        <p:tav tm="0">
                                          <p:val>
                                            <p:strVal val="0-#ppt_w/2"/>
                                          </p:val>
                                        </p:tav>
                                        <p:tav tm="100000">
                                          <p:val>
                                            <p:strVal val="#ppt_x"/>
                                          </p:val>
                                        </p:tav>
                                      </p:tavLst>
                                    </p:anim>
                                    <p:anim calcmode="lin" valueType="num">
                                      <p:cBhvr additive="base">
                                        <p:cTn id="26" dur="500" fill="hold"/>
                                        <p:tgtEl>
                                          <p:spTgt spid="45062"/>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45063"/>
                                        </p:tgtEl>
                                        <p:attrNameLst>
                                          <p:attrName>style.visibility</p:attrName>
                                        </p:attrNameLst>
                                      </p:cBhvr>
                                      <p:to>
                                        <p:strVal val="visible"/>
                                      </p:to>
                                    </p:set>
                                    <p:anim calcmode="lin" valueType="num">
                                      <p:cBhvr additive="base">
                                        <p:cTn id="31" dur="500" fill="hold"/>
                                        <p:tgtEl>
                                          <p:spTgt spid="45063"/>
                                        </p:tgtEl>
                                        <p:attrNameLst>
                                          <p:attrName>ppt_x</p:attrName>
                                        </p:attrNameLst>
                                      </p:cBhvr>
                                      <p:tavLst>
                                        <p:tav tm="0">
                                          <p:val>
                                            <p:strVal val="0-#ppt_w/2"/>
                                          </p:val>
                                        </p:tav>
                                        <p:tav tm="100000">
                                          <p:val>
                                            <p:strVal val="#ppt_x"/>
                                          </p:val>
                                        </p:tav>
                                      </p:tavLst>
                                    </p:anim>
                                    <p:anim calcmode="lin" valueType="num">
                                      <p:cBhvr additive="base">
                                        <p:cTn id="32" dur="500" fill="hold"/>
                                        <p:tgtEl>
                                          <p:spTgt spid="45063"/>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45065"/>
                                        </p:tgtEl>
                                        <p:attrNameLst>
                                          <p:attrName>style.visibility</p:attrName>
                                        </p:attrNameLst>
                                      </p:cBhvr>
                                      <p:to>
                                        <p:strVal val="visible"/>
                                      </p:to>
                                    </p:set>
                                    <p:anim calcmode="lin" valueType="num">
                                      <p:cBhvr additive="base">
                                        <p:cTn id="37" dur="500" fill="hold"/>
                                        <p:tgtEl>
                                          <p:spTgt spid="45065"/>
                                        </p:tgtEl>
                                        <p:attrNameLst>
                                          <p:attrName>ppt_x</p:attrName>
                                        </p:attrNameLst>
                                      </p:cBhvr>
                                      <p:tavLst>
                                        <p:tav tm="0">
                                          <p:val>
                                            <p:strVal val="0-#ppt_w/2"/>
                                          </p:val>
                                        </p:tav>
                                        <p:tav tm="100000">
                                          <p:val>
                                            <p:strVal val="#ppt_x"/>
                                          </p:val>
                                        </p:tav>
                                      </p:tavLst>
                                    </p:anim>
                                    <p:anim calcmode="lin" valueType="num">
                                      <p:cBhvr additive="base">
                                        <p:cTn id="38" dur="500" fill="hold"/>
                                        <p:tgtEl>
                                          <p:spTgt spid="4506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60" grpId="0" autoUpdateAnimBg="0"/>
      <p:bldP spid="45061" grpId="0" autoUpdateAnimBg="0"/>
      <p:bldP spid="45062" grpId="0" autoUpdateAnimBg="0"/>
      <p:bldP spid="45063" grpId="0" autoUpdateAnimBg="0"/>
      <p:bldP spid="45064" grpId="0" autoUpdateAnimBg="0"/>
      <p:bldP spid="45065" grpId="0" autoUpdateAnimBg="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ext Box 5"/>
          <p:cNvSpPr txBox="1">
            <a:spLocks noChangeArrowheads="1"/>
          </p:cNvSpPr>
          <p:nvPr/>
        </p:nvSpPr>
        <p:spPr bwMode="auto">
          <a:xfrm>
            <a:off x="3962400" y="2743200"/>
            <a:ext cx="6858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GB" altLang="en-US" sz="6000" b="1"/>
              <a:t>P</a:t>
            </a:r>
          </a:p>
        </p:txBody>
      </p:sp>
    </p:spTree>
  </p:cSld>
  <p:clrMapOvr>
    <a:masterClrMapping/>
  </p:clrMapOvr>
  <p:transition advClick="0" advTm="1000"/>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ext Box 4"/>
          <p:cNvSpPr txBox="1">
            <a:spLocks noChangeArrowheads="1"/>
          </p:cNvSpPr>
          <p:nvPr/>
        </p:nvSpPr>
        <p:spPr bwMode="auto">
          <a:xfrm>
            <a:off x="3962400" y="2743200"/>
            <a:ext cx="6858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GB" altLang="en-US" sz="6000" b="1"/>
              <a:t>C</a:t>
            </a:r>
          </a:p>
        </p:txBody>
      </p:sp>
    </p:spTree>
  </p:cSld>
  <p:clrMapOvr>
    <a:masterClrMapping/>
  </p:clrMapOvr>
  <p:transition advClick="0" advTm="1000"/>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ext Box 4"/>
          <p:cNvSpPr txBox="1">
            <a:spLocks noChangeArrowheads="1"/>
          </p:cNvSpPr>
          <p:nvPr/>
        </p:nvSpPr>
        <p:spPr bwMode="auto">
          <a:xfrm>
            <a:off x="3962400" y="2743200"/>
            <a:ext cx="6858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GB" altLang="en-US" sz="6000" b="1"/>
              <a:t>V</a:t>
            </a:r>
          </a:p>
        </p:txBody>
      </p:sp>
    </p:spTree>
  </p:cSld>
  <p:clrMapOvr>
    <a:masterClrMapping/>
  </p:clrMapOvr>
  <p:transition advClick="0" advTm="1000"/>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ext Box 4"/>
          <p:cNvSpPr txBox="1">
            <a:spLocks noChangeArrowheads="1"/>
          </p:cNvSpPr>
          <p:nvPr/>
        </p:nvSpPr>
        <p:spPr bwMode="auto">
          <a:xfrm>
            <a:off x="3962400" y="2743200"/>
            <a:ext cx="6858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GB" altLang="en-US" sz="6000" b="1"/>
              <a:t>T</a:t>
            </a:r>
          </a:p>
        </p:txBody>
      </p:sp>
    </p:spTree>
  </p:cSld>
  <p:clrMapOvr>
    <a:masterClrMapping/>
  </p:clrMapOvr>
  <p:transition advClick="0" advTm="1000"/>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ext Box 4"/>
          <p:cNvSpPr txBox="1">
            <a:spLocks noChangeArrowheads="1"/>
          </p:cNvSpPr>
          <p:nvPr/>
        </p:nvSpPr>
        <p:spPr bwMode="auto">
          <a:xfrm>
            <a:off x="3962400" y="2743200"/>
            <a:ext cx="7620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GB" altLang="en-US" sz="6000" b="1"/>
              <a:t>G</a:t>
            </a:r>
          </a:p>
        </p:txBody>
      </p:sp>
    </p:spTree>
  </p:cSld>
  <p:clrMapOvr>
    <a:masterClrMapping/>
  </p:clrMapOvr>
  <p:transition advClick="0" advTm="1000"/>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ext Box 4"/>
          <p:cNvSpPr txBox="1">
            <a:spLocks noChangeArrowheads="1"/>
          </p:cNvSpPr>
          <p:nvPr/>
        </p:nvSpPr>
        <p:spPr bwMode="auto">
          <a:xfrm>
            <a:off x="3962400" y="2743200"/>
            <a:ext cx="6858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GB" altLang="en-US" sz="6000" b="1"/>
              <a:t>B</a:t>
            </a:r>
          </a:p>
        </p:txBody>
      </p:sp>
    </p:spTree>
  </p:cSld>
  <p:clrMapOvr>
    <a:masterClrMapping/>
  </p:clrMapOvr>
  <p:transition advClick="0" advTm="1000"/>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ext Box 4"/>
          <p:cNvSpPr txBox="1">
            <a:spLocks noChangeArrowheads="1"/>
          </p:cNvSpPr>
          <p:nvPr/>
        </p:nvSpPr>
        <p:spPr bwMode="auto">
          <a:xfrm>
            <a:off x="3962400" y="2743200"/>
            <a:ext cx="6858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GB" altLang="en-US" sz="6000" b="1"/>
              <a:t>D</a:t>
            </a:r>
          </a:p>
        </p:txBody>
      </p:sp>
    </p:spTree>
  </p:cSld>
  <p:clrMapOvr>
    <a:masterClrMapping/>
  </p:clrMapOvr>
  <p:transition advClick="0" advTm="100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GB" altLang="en-US" dirty="0" smtClean="0">
                <a:solidFill>
                  <a:schemeClr val="tx1"/>
                </a:solidFill>
              </a:rPr>
              <a:t>“</a:t>
            </a:r>
            <a:r>
              <a:rPr lang="en-GB" altLang="en-US" dirty="0"/>
              <a:t>C</a:t>
            </a:r>
            <a:r>
              <a:rPr lang="en-GB" altLang="en-US" dirty="0" smtClean="0">
                <a:solidFill>
                  <a:schemeClr val="tx1"/>
                </a:solidFill>
              </a:rPr>
              <a:t>oding”</a:t>
            </a:r>
          </a:p>
        </p:txBody>
      </p:sp>
      <p:sp>
        <p:nvSpPr>
          <p:cNvPr id="1229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lnSpcReduction="10000"/>
          </a:bodyPr>
          <a:lstStyle/>
          <a:p>
            <a:pPr eaLnBrk="1" hangingPunct="1"/>
            <a:r>
              <a:rPr lang="en-GB" altLang="en-US" dirty="0" smtClean="0"/>
              <a:t>How the information gets into the memory – the format or code it needs to be in</a:t>
            </a:r>
          </a:p>
          <a:p>
            <a:r>
              <a:rPr lang="en-GB" sz="2400" dirty="0" smtClean="0"/>
              <a:t>You could encode the information </a:t>
            </a:r>
            <a:r>
              <a:rPr lang="en-GB" sz="2400" b="1" dirty="0" smtClean="0"/>
              <a:t>visually</a:t>
            </a:r>
            <a:r>
              <a:rPr lang="en-GB" sz="2400" dirty="0" smtClean="0"/>
              <a:t> e.g. think of an image of a doughnut</a:t>
            </a:r>
          </a:p>
          <a:p>
            <a:endParaRPr lang="en-GB" altLang="en-US" sz="2400" dirty="0"/>
          </a:p>
          <a:p>
            <a:pPr marL="0" indent="0">
              <a:buNone/>
            </a:pPr>
            <a:endParaRPr lang="en-GB" altLang="en-US" sz="2400" dirty="0" smtClean="0"/>
          </a:p>
          <a:p>
            <a:r>
              <a:rPr lang="en-GB" sz="2400" dirty="0"/>
              <a:t>You could encode the information </a:t>
            </a:r>
            <a:r>
              <a:rPr lang="en-GB" sz="2400" b="1" dirty="0"/>
              <a:t>a</a:t>
            </a:r>
            <a:r>
              <a:rPr lang="en-GB" sz="2400" b="1" dirty="0" smtClean="0"/>
              <a:t>coustically</a:t>
            </a:r>
            <a:r>
              <a:rPr lang="en-GB" sz="2400" dirty="0" smtClean="0"/>
              <a:t> e.g. repeating doughnut over &amp; over (doughnut, doughnut, doughnut…)</a:t>
            </a:r>
          </a:p>
          <a:p>
            <a:r>
              <a:rPr lang="en-GB" sz="2400" dirty="0"/>
              <a:t>You could encode the information </a:t>
            </a:r>
            <a:br>
              <a:rPr lang="en-GB" sz="2400" dirty="0"/>
            </a:br>
            <a:r>
              <a:rPr lang="en-GB" sz="2400" b="1" dirty="0" smtClean="0"/>
              <a:t>semantically</a:t>
            </a:r>
            <a:r>
              <a:rPr lang="en-GB" sz="2400" dirty="0" smtClean="0"/>
              <a:t> </a:t>
            </a:r>
            <a:r>
              <a:rPr lang="en-GB" sz="2400" dirty="0"/>
              <a:t>(by meaning</a:t>
            </a:r>
            <a:r>
              <a:rPr lang="en-GB" sz="2400" dirty="0" smtClean="0"/>
              <a:t>) e.g. think about Homer Simpson’s favourite food</a:t>
            </a:r>
          </a:p>
          <a:p>
            <a:endParaRPr lang="en-GB" altLang="en-US" sz="2400" dirty="0" smtClean="0"/>
          </a:p>
        </p:txBody>
      </p:sp>
      <p:pic>
        <p:nvPicPr>
          <p:cNvPr id="6" name="Picture 5" descr="homer-simpson-donut-drea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88024" y="5517232"/>
            <a:ext cx="939802" cy="1340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45315" y="2924944"/>
            <a:ext cx="1626865" cy="1162046"/>
          </a:xfrm>
          <a:prstGeom prst="rect">
            <a:avLst/>
          </a:prstGeom>
        </p:spPr>
      </p:pic>
    </p:spTree>
    <p:extLst>
      <p:ext uri="{BB962C8B-B14F-4D97-AF65-F5344CB8AC3E}">
        <p14:creationId xmlns:p14="http://schemas.microsoft.com/office/powerpoint/2010/main" val="3314400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 to="" calcmode="lin" valueType="num">
                                      <p:cBhvr>
                                        <p:cTn id="7" dur="1" fill="hold"/>
                                        <p:tgtEl>
                                          <p:spTgt spid="6"/>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2290"/>
                                        </p:tgtEl>
                                        <p:attrNameLst>
                                          <p:attrName>style.visibility</p:attrName>
                                        </p:attrNameLst>
                                      </p:cBhvr>
                                      <p:to>
                                        <p:strVal val="visible"/>
                                      </p:to>
                                    </p:set>
                                    <p:anim calcmode="lin" valueType="num">
                                      <p:cBhvr additive="base">
                                        <p:cTn id="12" dur="500" fill="hold"/>
                                        <p:tgtEl>
                                          <p:spTgt spid="12290"/>
                                        </p:tgtEl>
                                        <p:attrNameLst>
                                          <p:attrName>ppt_x</p:attrName>
                                        </p:attrNameLst>
                                      </p:cBhvr>
                                      <p:tavLst>
                                        <p:tav tm="0">
                                          <p:val>
                                            <p:strVal val="#ppt_x"/>
                                          </p:val>
                                        </p:tav>
                                        <p:tav tm="100000">
                                          <p:val>
                                            <p:strVal val="#ppt_x"/>
                                          </p:val>
                                        </p:tav>
                                      </p:tavLst>
                                    </p:anim>
                                    <p:anim calcmode="lin" valueType="num">
                                      <p:cBhvr additive="base">
                                        <p:cTn id="13" dur="500" fill="hold"/>
                                        <p:tgtEl>
                                          <p:spTgt spid="12290"/>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12291">
                                            <p:txEl>
                                              <p:pRg st="0" end="0"/>
                                            </p:txEl>
                                          </p:spTgt>
                                        </p:tgtEl>
                                        <p:attrNameLst>
                                          <p:attrName>style.visibility</p:attrName>
                                        </p:attrNameLst>
                                      </p:cBhvr>
                                      <p:to>
                                        <p:strVal val="visible"/>
                                      </p:to>
                                    </p:set>
                                    <p:anim calcmode="lin" valueType="num">
                                      <p:cBhvr additive="base">
                                        <p:cTn id="18" dur="500" fill="hold"/>
                                        <p:tgtEl>
                                          <p:spTgt spid="12291">
                                            <p:txEl>
                                              <p:pRg st="0" end="0"/>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1229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2"/>
                                        </p:tgtEl>
                                        <p:attrNameLst>
                                          <p:attrName>style.visibility</p:attrName>
                                        </p:attrNameLst>
                                      </p:cBhvr>
                                      <p:to>
                                        <p:strVal val="visible"/>
                                      </p:to>
                                    </p:set>
                                    <p:anim calcmode="lin" valueType="num">
                                      <p:cBhvr additive="base">
                                        <p:cTn id="24" dur="500" fill="hold"/>
                                        <p:tgtEl>
                                          <p:spTgt spid="2"/>
                                        </p:tgtEl>
                                        <p:attrNameLst>
                                          <p:attrName>ppt_x</p:attrName>
                                        </p:attrNameLst>
                                      </p:cBhvr>
                                      <p:tavLst>
                                        <p:tav tm="0">
                                          <p:val>
                                            <p:strVal val="#ppt_x"/>
                                          </p:val>
                                        </p:tav>
                                        <p:tav tm="100000">
                                          <p:val>
                                            <p:strVal val="#ppt_x"/>
                                          </p:val>
                                        </p:tav>
                                      </p:tavLst>
                                    </p:anim>
                                    <p:anim calcmode="lin" valueType="num">
                                      <p:cBhvr additive="base">
                                        <p:cTn id="25"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12291">
                                            <p:txEl>
                                              <p:pRg st="4" end="4"/>
                                            </p:txEl>
                                          </p:spTgt>
                                        </p:tgtEl>
                                        <p:attrNameLst>
                                          <p:attrName>style.visibility</p:attrName>
                                        </p:attrNameLst>
                                      </p:cBhvr>
                                      <p:to>
                                        <p:strVal val="visible"/>
                                      </p:to>
                                    </p:set>
                                    <p:anim calcmode="lin" valueType="num">
                                      <p:cBhvr additive="base">
                                        <p:cTn id="30" dur="500" fill="hold"/>
                                        <p:tgtEl>
                                          <p:spTgt spid="12291">
                                            <p:txEl>
                                              <p:pRg st="4" end="4"/>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1229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nodeType="clickEffect">
                                  <p:stCondLst>
                                    <p:cond delay="0"/>
                                  </p:stCondLst>
                                  <p:childTnLst>
                                    <p:set>
                                      <p:cBhvr>
                                        <p:cTn id="35" dur="1" fill="hold">
                                          <p:stCondLst>
                                            <p:cond delay="0"/>
                                          </p:stCondLst>
                                        </p:cTn>
                                        <p:tgtEl>
                                          <p:spTgt spid="12291">
                                            <p:txEl>
                                              <p:pRg st="5" end="5"/>
                                            </p:txEl>
                                          </p:spTgt>
                                        </p:tgtEl>
                                        <p:attrNameLst>
                                          <p:attrName>style.visibility</p:attrName>
                                        </p:attrNameLst>
                                      </p:cBhvr>
                                      <p:to>
                                        <p:strVal val="visible"/>
                                      </p:to>
                                    </p:set>
                                    <p:anim calcmode="lin" valueType="num">
                                      <p:cBhvr additive="base">
                                        <p:cTn id="36" dur="500" fill="hold"/>
                                        <p:tgtEl>
                                          <p:spTgt spid="12291">
                                            <p:txEl>
                                              <p:pRg st="5" end="5"/>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12291">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2" name="Text Box 4"/>
          <p:cNvSpPr txBox="1">
            <a:spLocks noChangeArrowheads="1"/>
          </p:cNvSpPr>
          <p:nvPr/>
        </p:nvSpPr>
        <p:spPr bwMode="auto">
          <a:xfrm>
            <a:off x="1828800" y="685800"/>
            <a:ext cx="46482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hangingPunct="1">
              <a:spcBef>
                <a:spcPct val="50000"/>
              </a:spcBef>
            </a:pPr>
            <a:r>
              <a:rPr lang="en-GB" altLang="en-US" sz="4000" b="1" u="sng" dirty="0">
                <a:latin typeface="+mj-lt"/>
              </a:rPr>
              <a:t>STM C</a:t>
            </a:r>
            <a:r>
              <a:rPr lang="en-GB" altLang="en-US" sz="4000" b="1" u="sng" dirty="0" smtClean="0">
                <a:latin typeface="+mj-lt"/>
              </a:rPr>
              <a:t>oding</a:t>
            </a:r>
            <a:endParaRPr lang="en-GB" altLang="en-US" sz="4000" b="1" u="sng" dirty="0">
              <a:latin typeface="+mj-lt"/>
            </a:endParaRPr>
          </a:p>
        </p:txBody>
      </p:sp>
      <p:sp>
        <p:nvSpPr>
          <p:cNvPr id="53253" name="Text Box 5"/>
          <p:cNvSpPr txBox="1">
            <a:spLocks noChangeArrowheads="1"/>
          </p:cNvSpPr>
          <p:nvPr/>
        </p:nvSpPr>
        <p:spPr bwMode="auto">
          <a:xfrm>
            <a:off x="762000" y="1752600"/>
            <a:ext cx="7086600"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GB" altLang="en-US" dirty="0">
                <a:latin typeface="+mn-lt"/>
              </a:rPr>
              <a:t>The letters in this list were: P,C,V,T,G,B,D</a:t>
            </a:r>
          </a:p>
          <a:p>
            <a:pPr eaLnBrk="1" hangingPunct="1">
              <a:spcBef>
                <a:spcPct val="50000"/>
              </a:spcBef>
            </a:pPr>
            <a:r>
              <a:rPr lang="en-GB" altLang="en-US" dirty="0">
                <a:latin typeface="+mn-lt"/>
              </a:rPr>
              <a:t>Was the second list harder to recall than the first?</a:t>
            </a:r>
          </a:p>
        </p:txBody>
      </p:sp>
      <p:sp>
        <p:nvSpPr>
          <p:cNvPr id="53254" name="Text Box 6"/>
          <p:cNvSpPr txBox="1">
            <a:spLocks noChangeArrowheads="1"/>
          </p:cNvSpPr>
          <p:nvPr/>
        </p:nvSpPr>
        <p:spPr bwMode="auto">
          <a:xfrm>
            <a:off x="685800" y="3124200"/>
            <a:ext cx="76200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GB" altLang="en-US" dirty="0">
                <a:latin typeface="+mn-lt"/>
              </a:rPr>
              <a:t>The letters in the second list were acoustically similar. </a:t>
            </a:r>
            <a:r>
              <a:rPr lang="en-GB" altLang="en-US" b="1" dirty="0">
                <a:solidFill>
                  <a:srgbClr val="FF0000"/>
                </a:solidFill>
                <a:latin typeface="+mn-lt"/>
              </a:rPr>
              <a:t>Conrad (1964) </a:t>
            </a:r>
            <a:r>
              <a:rPr lang="en-GB" altLang="en-US" dirty="0">
                <a:latin typeface="+mn-lt"/>
              </a:rPr>
              <a:t>demonstrated that participants found it harder to recall a series of letters that were acoustically similar. </a:t>
            </a:r>
          </a:p>
        </p:txBody>
      </p:sp>
      <p:sp>
        <p:nvSpPr>
          <p:cNvPr id="53255" name="Text Box 7"/>
          <p:cNvSpPr txBox="1">
            <a:spLocks noChangeArrowheads="1"/>
          </p:cNvSpPr>
          <p:nvPr/>
        </p:nvSpPr>
        <p:spPr bwMode="auto">
          <a:xfrm>
            <a:off x="685800" y="4953000"/>
            <a:ext cx="74676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GB" altLang="en-US" dirty="0">
                <a:latin typeface="+mn-lt"/>
              </a:rPr>
              <a:t>This provides evidence that STM </a:t>
            </a:r>
            <a:r>
              <a:rPr lang="en-GB" altLang="en-US" b="1" dirty="0">
                <a:latin typeface="+mn-lt"/>
              </a:rPr>
              <a:t>utilises acoustic coding</a:t>
            </a:r>
            <a:r>
              <a:rPr lang="en-GB" altLang="en-US" dirty="0">
                <a:latin typeface="+mn-lt"/>
              </a:rPr>
              <a:t>. </a:t>
            </a: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58000" y="5410200"/>
            <a:ext cx="2106954" cy="1219067"/>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3252"/>
                                        </p:tgtEl>
                                        <p:attrNameLst>
                                          <p:attrName>style.visibility</p:attrName>
                                        </p:attrNameLst>
                                      </p:cBhvr>
                                      <p:to>
                                        <p:strVal val="visible"/>
                                      </p:to>
                                    </p:set>
                                    <p:anim calcmode="lin" valueType="num">
                                      <p:cBhvr additive="base">
                                        <p:cTn id="7" dur="500" fill="hold"/>
                                        <p:tgtEl>
                                          <p:spTgt spid="53252"/>
                                        </p:tgtEl>
                                        <p:attrNameLst>
                                          <p:attrName>ppt_x</p:attrName>
                                        </p:attrNameLst>
                                      </p:cBhvr>
                                      <p:tavLst>
                                        <p:tav tm="0">
                                          <p:val>
                                            <p:strVal val="0-#ppt_w/2"/>
                                          </p:val>
                                        </p:tav>
                                        <p:tav tm="100000">
                                          <p:val>
                                            <p:strVal val="#ppt_x"/>
                                          </p:val>
                                        </p:tav>
                                      </p:tavLst>
                                    </p:anim>
                                    <p:anim calcmode="lin" valueType="num">
                                      <p:cBhvr additive="base">
                                        <p:cTn id="8" dur="500" fill="hold"/>
                                        <p:tgtEl>
                                          <p:spTgt spid="5325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3253"/>
                                        </p:tgtEl>
                                        <p:attrNameLst>
                                          <p:attrName>style.visibility</p:attrName>
                                        </p:attrNameLst>
                                      </p:cBhvr>
                                      <p:to>
                                        <p:strVal val="visible"/>
                                      </p:to>
                                    </p:set>
                                    <p:anim calcmode="lin" valueType="num">
                                      <p:cBhvr additive="base">
                                        <p:cTn id="13" dur="500" fill="hold"/>
                                        <p:tgtEl>
                                          <p:spTgt spid="53253"/>
                                        </p:tgtEl>
                                        <p:attrNameLst>
                                          <p:attrName>ppt_x</p:attrName>
                                        </p:attrNameLst>
                                      </p:cBhvr>
                                      <p:tavLst>
                                        <p:tav tm="0">
                                          <p:val>
                                            <p:strVal val="0-#ppt_w/2"/>
                                          </p:val>
                                        </p:tav>
                                        <p:tav tm="100000">
                                          <p:val>
                                            <p:strVal val="#ppt_x"/>
                                          </p:val>
                                        </p:tav>
                                      </p:tavLst>
                                    </p:anim>
                                    <p:anim calcmode="lin" valueType="num">
                                      <p:cBhvr additive="base">
                                        <p:cTn id="14" dur="500" fill="hold"/>
                                        <p:tgtEl>
                                          <p:spTgt spid="53253"/>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3254"/>
                                        </p:tgtEl>
                                        <p:attrNameLst>
                                          <p:attrName>style.visibility</p:attrName>
                                        </p:attrNameLst>
                                      </p:cBhvr>
                                      <p:to>
                                        <p:strVal val="visible"/>
                                      </p:to>
                                    </p:set>
                                    <p:anim calcmode="lin" valueType="num">
                                      <p:cBhvr additive="base">
                                        <p:cTn id="19" dur="500" fill="hold"/>
                                        <p:tgtEl>
                                          <p:spTgt spid="53254"/>
                                        </p:tgtEl>
                                        <p:attrNameLst>
                                          <p:attrName>ppt_x</p:attrName>
                                        </p:attrNameLst>
                                      </p:cBhvr>
                                      <p:tavLst>
                                        <p:tav tm="0">
                                          <p:val>
                                            <p:strVal val="0-#ppt_w/2"/>
                                          </p:val>
                                        </p:tav>
                                        <p:tav tm="100000">
                                          <p:val>
                                            <p:strVal val="#ppt_x"/>
                                          </p:val>
                                        </p:tav>
                                      </p:tavLst>
                                    </p:anim>
                                    <p:anim calcmode="lin" valueType="num">
                                      <p:cBhvr additive="base">
                                        <p:cTn id="20" dur="500" fill="hold"/>
                                        <p:tgtEl>
                                          <p:spTgt spid="53254"/>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53255"/>
                                        </p:tgtEl>
                                        <p:attrNameLst>
                                          <p:attrName>style.visibility</p:attrName>
                                        </p:attrNameLst>
                                      </p:cBhvr>
                                      <p:to>
                                        <p:strVal val="visible"/>
                                      </p:to>
                                    </p:set>
                                    <p:anim calcmode="lin" valueType="num">
                                      <p:cBhvr additive="base">
                                        <p:cTn id="25" dur="500" fill="hold"/>
                                        <p:tgtEl>
                                          <p:spTgt spid="53255"/>
                                        </p:tgtEl>
                                        <p:attrNameLst>
                                          <p:attrName>ppt_x</p:attrName>
                                        </p:attrNameLst>
                                      </p:cBhvr>
                                      <p:tavLst>
                                        <p:tav tm="0">
                                          <p:val>
                                            <p:strVal val="0-#ppt_w/2"/>
                                          </p:val>
                                        </p:tav>
                                        <p:tav tm="100000">
                                          <p:val>
                                            <p:strVal val="#ppt_x"/>
                                          </p:val>
                                        </p:tav>
                                      </p:tavLst>
                                    </p:anim>
                                    <p:anim calcmode="lin" valueType="num">
                                      <p:cBhvr additive="base">
                                        <p:cTn id="26" dur="500" fill="hold"/>
                                        <p:tgtEl>
                                          <p:spTgt spid="5325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2" grpId="0" autoUpdateAnimBg="0"/>
      <p:bldP spid="53253" grpId="0" autoUpdateAnimBg="0"/>
      <p:bldP spid="53254" grpId="0" autoUpdateAnimBg="0"/>
      <p:bldP spid="53255" grpId="0" autoUpdateAnimBg="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GB" altLang="en-US" dirty="0" smtClean="0">
                <a:solidFill>
                  <a:schemeClr val="tx1"/>
                </a:solidFill>
              </a:rPr>
              <a:t>Short Term Memory</a:t>
            </a:r>
          </a:p>
        </p:txBody>
      </p:sp>
      <p:sp>
        <p:nvSpPr>
          <p:cNvPr id="9933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GB" altLang="en-US" u="sng" dirty="0" smtClean="0"/>
              <a:t>Duration: </a:t>
            </a:r>
            <a:r>
              <a:rPr lang="en-GB" altLang="en-US" u="sng" dirty="0" smtClean="0">
                <a:solidFill>
                  <a:srgbClr val="FF0000"/>
                </a:solidFill>
              </a:rPr>
              <a:t>Peterson &amp; Peterson (1959)</a:t>
            </a:r>
          </a:p>
          <a:p>
            <a:pPr lvl="1" eaLnBrk="1" hangingPunct="1"/>
            <a:r>
              <a:rPr lang="en-GB" altLang="en-US" dirty="0" err="1" smtClean="0"/>
              <a:t>Approx</a:t>
            </a:r>
            <a:r>
              <a:rPr lang="en-GB" altLang="en-US" dirty="0" smtClean="0"/>
              <a:t> </a:t>
            </a:r>
            <a:r>
              <a:rPr lang="en-GB" altLang="en-US" dirty="0" smtClean="0">
                <a:solidFill>
                  <a:srgbClr val="FF0000"/>
                </a:solidFill>
              </a:rPr>
              <a:t>18 </a:t>
            </a:r>
            <a:r>
              <a:rPr lang="en-GB" altLang="en-US" dirty="0" err="1" smtClean="0">
                <a:solidFill>
                  <a:srgbClr val="FF0000"/>
                </a:solidFill>
              </a:rPr>
              <a:t>secs</a:t>
            </a:r>
            <a:endParaRPr lang="en-GB" altLang="en-US" dirty="0" smtClean="0">
              <a:solidFill>
                <a:srgbClr val="FF0000"/>
              </a:solidFill>
            </a:endParaRPr>
          </a:p>
          <a:p>
            <a:pPr eaLnBrk="1" hangingPunct="1"/>
            <a:r>
              <a:rPr lang="en-GB" altLang="en-US" u="sng" dirty="0" smtClean="0"/>
              <a:t>Capacity: </a:t>
            </a:r>
            <a:r>
              <a:rPr lang="en-GB" altLang="en-US" u="sng" dirty="0" smtClean="0">
                <a:solidFill>
                  <a:srgbClr val="FF0000"/>
                </a:solidFill>
              </a:rPr>
              <a:t>Miller (1956)</a:t>
            </a:r>
          </a:p>
          <a:p>
            <a:pPr lvl="1" eaLnBrk="1" hangingPunct="1"/>
            <a:r>
              <a:rPr lang="en-GB" altLang="en-US" dirty="0" smtClean="0">
                <a:solidFill>
                  <a:srgbClr val="FF0000"/>
                </a:solidFill>
              </a:rPr>
              <a:t>7 +/- 2 items</a:t>
            </a:r>
          </a:p>
          <a:p>
            <a:pPr eaLnBrk="1" hangingPunct="1"/>
            <a:r>
              <a:rPr lang="en-GB" altLang="en-US" u="sng" dirty="0" smtClean="0"/>
              <a:t>Encoding: </a:t>
            </a:r>
            <a:r>
              <a:rPr lang="en-GB" altLang="en-US" u="sng" dirty="0" smtClean="0">
                <a:solidFill>
                  <a:srgbClr val="FF0000"/>
                </a:solidFill>
              </a:rPr>
              <a:t>Conrad (1964)</a:t>
            </a:r>
          </a:p>
          <a:p>
            <a:pPr lvl="1" eaLnBrk="1" hangingPunct="1"/>
            <a:r>
              <a:rPr lang="en-GB" altLang="en-US" dirty="0" smtClean="0">
                <a:solidFill>
                  <a:srgbClr val="FF0000"/>
                </a:solidFill>
              </a:rPr>
              <a:t>Acoustic</a:t>
            </a:r>
            <a:r>
              <a:rPr lang="en-GB" altLang="en-US" dirty="0" smtClean="0"/>
              <a:t> (i.e. based on sound)</a:t>
            </a:r>
          </a:p>
          <a:p>
            <a:pPr eaLnBrk="1" hangingPunct="1"/>
            <a:endParaRPr lang="en-GB" altLang="en-US" dirty="0" smtClean="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58000" y="5410200"/>
            <a:ext cx="2106954" cy="1219067"/>
          </a:xfrm>
          <a:prstGeom prst="rect">
            <a:avLst/>
          </a:prstGeom>
        </p:spPr>
      </p:pic>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GB" altLang="en-US" b="1" smtClean="0">
                <a:solidFill>
                  <a:schemeClr val="tx1"/>
                </a:solidFill>
              </a:rPr>
              <a:t>Long term memory</a:t>
            </a:r>
          </a:p>
        </p:txBody>
      </p:sp>
      <p:sp>
        <p:nvSpPr>
          <p:cNvPr id="10035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lnSpcReduction="10000"/>
          </a:bodyPr>
          <a:lstStyle/>
          <a:p>
            <a:pPr eaLnBrk="1" hangingPunct="1"/>
            <a:r>
              <a:rPr lang="en-GB" altLang="en-US" u="sng" dirty="0" smtClean="0"/>
              <a:t>Duration: </a:t>
            </a:r>
            <a:r>
              <a:rPr lang="en-GB" altLang="en-US" u="sng" dirty="0" smtClean="0">
                <a:solidFill>
                  <a:srgbClr val="FF0000"/>
                </a:solidFill>
              </a:rPr>
              <a:t>Bahrick et al (1975)</a:t>
            </a:r>
          </a:p>
          <a:p>
            <a:pPr lvl="1" eaLnBrk="1" hangingPunct="1"/>
            <a:r>
              <a:rPr lang="en-GB" altLang="en-US" dirty="0" smtClean="0"/>
              <a:t>Can last many years, although loss is fast to begin with and then loss slows down</a:t>
            </a:r>
          </a:p>
          <a:p>
            <a:pPr lvl="1" eaLnBrk="1" hangingPunct="1"/>
            <a:r>
              <a:rPr lang="en-GB" altLang="en-US" dirty="0"/>
              <a:t>T</a:t>
            </a:r>
            <a:r>
              <a:rPr lang="en-GB" altLang="en-US" dirty="0" smtClean="0"/>
              <a:t>ested US graduates and showed them classmates photos years later. Found 90% accuracy for remembering faces and names 34 years after graduation.</a:t>
            </a:r>
          </a:p>
          <a:p>
            <a:pPr eaLnBrk="1" hangingPunct="1"/>
            <a:r>
              <a:rPr lang="en-GB" altLang="en-US" u="sng" dirty="0" smtClean="0"/>
              <a:t>Capacity: </a:t>
            </a:r>
            <a:r>
              <a:rPr lang="en-GB" altLang="en-US" u="sng" dirty="0" err="1" smtClean="0">
                <a:solidFill>
                  <a:srgbClr val="FF0000"/>
                </a:solidFill>
              </a:rPr>
              <a:t>Wagenaar</a:t>
            </a:r>
            <a:r>
              <a:rPr lang="en-GB" altLang="en-US" u="sng" dirty="0" smtClean="0">
                <a:solidFill>
                  <a:srgbClr val="FF0000"/>
                </a:solidFill>
              </a:rPr>
              <a:t> (1986)</a:t>
            </a:r>
          </a:p>
          <a:p>
            <a:pPr lvl="1" eaLnBrk="1" hangingPunct="1"/>
            <a:r>
              <a:rPr lang="en-GB" altLang="en-US" dirty="0" smtClean="0"/>
              <a:t>Enormous - maybe infinite as studied through recall of diary of events over 6 years</a:t>
            </a:r>
          </a:p>
          <a:p>
            <a:pPr eaLnBrk="1" hangingPunct="1"/>
            <a:endParaRPr lang="en-GB" altLang="en-US" dirty="0" smtClean="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96336" y="5191144"/>
            <a:ext cx="1456953" cy="1509693"/>
          </a:xfrm>
          <a:prstGeom prst="rect">
            <a:avLst/>
          </a:prstGeom>
        </p:spPr>
      </p:pic>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GB" altLang="en-US" dirty="0" smtClean="0"/>
              <a:t>Long term Memory</a:t>
            </a:r>
          </a:p>
        </p:txBody>
      </p:sp>
      <p:sp>
        <p:nvSpPr>
          <p:cNvPr id="93187" name="Rectangle 3"/>
          <p:cNvSpPr>
            <a:spLocks noGrp="1" noChangeArrowheads="1"/>
          </p:cNvSpPr>
          <p:nvPr>
            <p:ph type="body" idx="1"/>
          </p:nvPr>
        </p:nvSpPr>
        <p:spPr bwMode="auto">
          <a:xfrm>
            <a:off x="457200" y="1124744"/>
            <a:ext cx="8229600" cy="500141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92500" lnSpcReduction="10000"/>
          </a:bodyPr>
          <a:lstStyle/>
          <a:p>
            <a:pPr>
              <a:buNone/>
            </a:pPr>
            <a:r>
              <a:rPr lang="en-GB" altLang="en-US" u="sng" dirty="0"/>
              <a:t>Coding: </a:t>
            </a:r>
            <a:r>
              <a:rPr lang="en-GB" altLang="en-US" u="sng" dirty="0" err="1">
                <a:solidFill>
                  <a:srgbClr val="FF0000"/>
                </a:solidFill>
              </a:rPr>
              <a:t>Baddeley</a:t>
            </a:r>
            <a:r>
              <a:rPr lang="en-GB" altLang="en-US" u="sng" dirty="0">
                <a:solidFill>
                  <a:srgbClr val="FF0000"/>
                </a:solidFill>
              </a:rPr>
              <a:t> (1966)</a:t>
            </a:r>
            <a:endParaRPr lang="en-GB" altLang="en-US" dirty="0" smtClean="0"/>
          </a:p>
          <a:p>
            <a:pPr eaLnBrk="1" hangingPunct="1">
              <a:buFontTx/>
              <a:buNone/>
            </a:pPr>
            <a:r>
              <a:rPr lang="en-GB" altLang="en-US" sz="2800" dirty="0" smtClean="0"/>
              <a:t>Gave participants 2 lists to recall:</a:t>
            </a:r>
          </a:p>
          <a:p>
            <a:pPr eaLnBrk="1" hangingPunct="1">
              <a:buFontTx/>
              <a:buNone/>
            </a:pPr>
            <a:r>
              <a:rPr lang="en-GB" altLang="en-US" sz="2800" b="1" dirty="0" smtClean="0"/>
              <a:t>List A</a:t>
            </a:r>
            <a:r>
              <a:rPr lang="en-GB" altLang="en-US" sz="2800" dirty="0" smtClean="0"/>
              <a:t>: similar meaning words (</a:t>
            </a:r>
            <a:r>
              <a:rPr lang="en-GB" altLang="en-US" sz="2800" dirty="0" err="1" smtClean="0"/>
              <a:t>eg</a:t>
            </a:r>
            <a:r>
              <a:rPr lang="en-GB" altLang="en-US" sz="2800" dirty="0" smtClean="0"/>
              <a:t> great, big, huge)</a:t>
            </a:r>
          </a:p>
          <a:p>
            <a:pPr eaLnBrk="1" hangingPunct="1">
              <a:buFontTx/>
              <a:buNone/>
            </a:pPr>
            <a:r>
              <a:rPr lang="en-GB" altLang="en-US" sz="2800" b="1" dirty="0" smtClean="0"/>
              <a:t>List B</a:t>
            </a:r>
            <a:r>
              <a:rPr lang="en-GB" altLang="en-US" sz="2800" dirty="0" smtClean="0"/>
              <a:t>: non-similar meaning words (</a:t>
            </a:r>
            <a:r>
              <a:rPr lang="en-GB" altLang="en-US" sz="2800" dirty="0" err="1" smtClean="0"/>
              <a:t>eg</a:t>
            </a:r>
            <a:r>
              <a:rPr lang="en-GB" altLang="en-US" sz="2800" dirty="0" smtClean="0"/>
              <a:t> run, easy, bright)</a:t>
            </a:r>
          </a:p>
          <a:p>
            <a:pPr eaLnBrk="1" hangingPunct="1">
              <a:buFontTx/>
              <a:buNone/>
            </a:pPr>
            <a:r>
              <a:rPr lang="en-GB" altLang="en-US" sz="2800" dirty="0" smtClean="0"/>
              <a:t>20 </a:t>
            </a:r>
            <a:r>
              <a:rPr lang="en-GB" altLang="en-US" sz="2800" dirty="0" err="1" smtClean="0"/>
              <a:t>mins</a:t>
            </a:r>
            <a:r>
              <a:rPr lang="en-GB" altLang="en-US" sz="2800" dirty="0" smtClean="0"/>
              <a:t> after seeing the words, list B was recalled better than list A</a:t>
            </a:r>
          </a:p>
          <a:p>
            <a:pPr eaLnBrk="1" hangingPunct="1">
              <a:buFontTx/>
              <a:buNone/>
            </a:pPr>
            <a:r>
              <a:rPr lang="en-GB" altLang="en-US" sz="2800" dirty="0" smtClean="0">
                <a:solidFill>
                  <a:srgbClr val="FF0000"/>
                </a:solidFill>
              </a:rPr>
              <a:t>Why?</a:t>
            </a:r>
          </a:p>
          <a:p>
            <a:r>
              <a:rPr lang="en-GB" altLang="en-US" sz="2800" dirty="0"/>
              <a:t>L</a:t>
            </a:r>
            <a:r>
              <a:rPr lang="en-GB" altLang="en-US" sz="2800" dirty="0" smtClean="0"/>
              <a:t>ong-term </a:t>
            </a:r>
            <a:r>
              <a:rPr lang="en-GB" altLang="en-US" sz="2800" dirty="0"/>
              <a:t>memory uses a semantic code (</a:t>
            </a:r>
            <a:r>
              <a:rPr lang="en-GB" altLang="en-US" sz="2800" dirty="0" err="1"/>
              <a:t>ie</a:t>
            </a:r>
            <a:r>
              <a:rPr lang="en-GB" altLang="en-US" sz="2800" dirty="0"/>
              <a:t> codes according to the meaning)</a:t>
            </a:r>
          </a:p>
          <a:p>
            <a:r>
              <a:rPr lang="en-GB" altLang="en-US" sz="2800" dirty="0"/>
              <a:t>Words in List A mean something similar and therefore cause confusion and are recalled more poorly</a:t>
            </a:r>
          </a:p>
          <a:p>
            <a:pPr eaLnBrk="1" hangingPunct="1">
              <a:buFontTx/>
              <a:buNone/>
            </a:pPr>
            <a:endParaRPr lang="en-GB" altLang="en-US" sz="2800" dirty="0" smtClean="0">
              <a:solidFill>
                <a:srgbClr val="FF0000"/>
              </a:solidFill>
            </a:endParaRPr>
          </a:p>
          <a:p>
            <a:pPr eaLnBrk="1" hangingPunct="1">
              <a:buFontTx/>
              <a:buNone/>
            </a:pPr>
            <a:endParaRPr lang="en-GB" altLang="en-US" sz="2800" dirty="0" smtClean="0">
              <a:solidFill>
                <a:srgbClr val="FF0000"/>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40352" y="5340373"/>
            <a:ext cx="1312937" cy="136046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3187">
                                            <p:txEl>
                                              <p:pRg st="0" end="0"/>
                                            </p:txEl>
                                          </p:spTgt>
                                        </p:tgtEl>
                                        <p:attrNameLst>
                                          <p:attrName>style.visibility</p:attrName>
                                        </p:attrNameLst>
                                      </p:cBhvr>
                                      <p:to>
                                        <p:strVal val="visible"/>
                                      </p:to>
                                    </p:set>
                                    <p:anim calcmode="lin" valueType="num">
                                      <p:cBhvr additive="base">
                                        <p:cTn id="7" dur="500" fill="hold"/>
                                        <p:tgtEl>
                                          <p:spTgt spid="9318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318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3187">
                                            <p:txEl>
                                              <p:pRg st="1" end="1"/>
                                            </p:txEl>
                                          </p:spTgt>
                                        </p:tgtEl>
                                        <p:attrNameLst>
                                          <p:attrName>style.visibility</p:attrName>
                                        </p:attrNameLst>
                                      </p:cBhvr>
                                      <p:to>
                                        <p:strVal val="visible"/>
                                      </p:to>
                                    </p:set>
                                    <p:anim calcmode="lin" valueType="num">
                                      <p:cBhvr additive="base">
                                        <p:cTn id="13" dur="500" fill="hold"/>
                                        <p:tgtEl>
                                          <p:spTgt spid="9318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318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3187">
                                            <p:txEl>
                                              <p:pRg st="2" end="2"/>
                                            </p:txEl>
                                          </p:spTgt>
                                        </p:tgtEl>
                                        <p:attrNameLst>
                                          <p:attrName>style.visibility</p:attrName>
                                        </p:attrNameLst>
                                      </p:cBhvr>
                                      <p:to>
                                        <p:strVal val="visible"/>
                                      </p:to>
                                    </p:set>
                                    <p:anim calcmode="lin" valueType="num">
                                      <p:cBhvr additive="base">
                                        <p:cTn id="19" dur="500" fill="hold"/>
                                        <p:tgtEl>
                                          <p:spTgt spid="9318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318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3187">
                                            <p:txEl>
                                              <p:pRg st="3" end="3"/>
                                            </p:txEl>
                                          </p:spTgt>
                                        </p:tgtEl>
                                        <p:attrNameLst>
                                          <p:attrName>style.visibility</p:attrName>
                                        </p:attrNameLst>
                                      </p:cBhvr>
                                      <p:to>
                                        <p:strVal val="visible"/>
                                      </p:to>
                                    </p:set>
                                    <p:anim calcmode="lin" valueType="num">
                                      <p:cBhvr additive="base">
                                        <p:cTn id="25" dur="500" fill="hold"/>
                                        <p:tgtEl>
                                          <p:spTgt spid="9318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9318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3187">
                                            <p:txEl>
                                              <p:pRg st="4" end="4"/>
                                            </p:txEl>
                                          </p:spTgt>
                                        </p:tgtEl>
                                        <p:attrNameLst>
                                          <p:attrName>style.visibility</p:attrName>
                                        </p:attrNameLst>
                                      </p:cBhvr>
                                      <p:to>
                                        <p:strVal val="visible"/>
                                      </p:to>
                                    </p:set>
                                    <p:anim calcmode="lin" valueType="num">
                                      <p:cBhvr additive="base">
                                        <p:cTn id="31" dur="500" fill="hold"/>
                                        <p:tgtEl>
                                          <p:spTgt spid="9318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9318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93187">
                                            <p:txEl>
                                              <p:pRg st="5" end="5"/>
                                            </p:txEl>
                                          </p:spTgt>
                                        </p:tgtEl>
                                        <p:attrNameLst>
                                          <p:attrName>style.visibility</p:attrName>
                                        </p:attrNameLst>
                                      </p:cBhvr>
                                      <p:to>
                                        <p:strVal val="visible"/>
                                      </p:to>
                                    </p:set>
                                    <p:anim calcmode="lin" valueType="num">
                                      <p:cBhvr additive="base">
                                        <p:cTn id="37" dur="500" fill="hold"/>
                                        <p:tgtEl>
                                          <p:spTgt spid="93187">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9318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93187">
                                            <p:txEl>
                                              <p:pRg st="6" end="6"/>
                                            </p:txEl>
                                          </p:spTgt>
                                        </p:tgtEl>
                                        <p:attrNameLst>
                                          <p:attrName>style.visibility</p:attrName>
                                        </p:attrNameLst>
                                      </p:cBhvr>
                                      <p:to>
                                        <p:strVal val="visible"/>
                                      </p:to>
                                    </p:set>
                                    <p:anim calcmode="lin" valueType="num">
                                      <p:cBhvr additive="base">
                                        <p:cTn id="43" dur="500" fill="hold"/>
                                        <p:tgtEl>
                                          <p:spTgt spid="93187">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9318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93187">
                                            <p:txEl>
                                              <p:pRg st="7" end="7"/>
                                            </p:txEl>
                                          </p:spTgt>
                                        </p:tgtEl>
                                        <p:attrNameLst>
                                          <p:attrName>style.visibility</p:attrName>
                                        </p:attrNameLst>
                                      </p:cBhvr>
                                      <p:to>
                                        <p:strVal val="visible"/>
                                      </p:to>
                                    </p:set>
                                    <p:anim calcmode="lin" valueType="num">
                                      <p:cBhvr additive="base">
                                        <p:cTn id="49" dur="500" fill="hold"/>
                                        <p:tgtEl>
                                          <p:spTgt spid="93187">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93187">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187" grpId="0" build="p"/>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GB" altLang="en-US" smtClean="0">
                <a:solidFill>
                  <a:schemeClr val="tx1"/>
                </a:solidFill>
              </a:rPr>
              <a:t>Research Studies</a:t>
            </a:r>
          </a:p>
        </p:txBody>
      </p:sp>
      <p:sp>
        <p:nvSpPr>
          <p:cNvPr id="3" name="Content Placeholder 2"/>
          <p:cNvSpPr>
            <a:spLocks noGrp="1"/>
          </p:cNvSpPr>
          <p:nvPr>
            <p:ph idx="1"/>
          </p:nvPr>
        </p:nvSpPr>
        <p:spPr>
          <a:xfrm>
            <a:off x="457200" y="1052513"/>
            <a:ext cx="8229600" cy="5073650"/>
          </a:xfrm>
        </p:spPr>
        <p:txBody>
          <a:bodyPr>
            <a:normAutofit fontScale="92500" lnSpcReduction="20000"/>
          </a:bodyPr>
          <a:lstStyle/>
          <a:p>
            <a:pPr marL="0" indent="0">
              <a:buFontTx/>
              <a:buNone/>
              <a:defRPr/>
            </a:pPr>
            <a:r>
              <a:rPr lang="en-GB" sz="2800" b="1" u="sng" dirty="0" smtClean="0"/>
              <a:t>Coding</a:t>
            </a:r>
          </a:p>
          <a:p>
            <a:pPr>
              <a:defRPr/>
            </a:pPr>
            <a:r>
              <a:rPr lang="en-GB" sz="2800" dirty="0" smtClean="0">
                <a:solidFill>
                  <a:srgbClr val="FF0000"/>
                </a:solidFill>
              </a:rPr>
              <a:t>Conrad (1964) – STM</a:t>
            </a:r>
          </a:p>
          <a:p>
            <a:pPr>
              <a:defRPr/>
            </a:pPr>
            <a:r>
              <a:rPr lang="en-GB" sz="2800" dirty="0" err="1" smtClean="0">
                <a:solidFill>
                  <a:srgbClr val="FF0000"/>
                </a:solidFill>
              </a:rPr>
              <a:t>Baddeley</a:t>
            </a:r>
            <a:r>
              <a:rPr lang="en-GB" sz="2800" dirty="0" smtClean="0">
                <a:solidFill>
                  <a:srgbClr val="FF0000"/>
                </a:solidFill>
              </a:rPr>
              <a:t> (1966) - LTM</a:t>
            </a:r>
          </a:p>
          <a:p>
            <a:pPr marL="0" indent="0">
              <a:buFontTx/>
              <a:buNone/>
              <a:defRPr/>
            </a:pPr>
            <a:r>
              <a:rPr lang="en-GB" sz="2800" b="1" u="sng" dirty="0" smtClean="0"/>
              <a:t>Capacity</a:t>
            </a:r>
            <a:endParaRPr lang="en-GB" sz="2800" dirty="0" smtClean="0"/>
          </a:p>
          <a:p>
            <a:pPr>
              <a:defRPr/>
            </a:pPr>
            <a:r>
              <a:rPr lang="en-GB" sz="2800" dirty="0" smtClean="0">
                <a:solidFill>
                  <a:srgbClr val="FF0000"/>
                </a:solidFill>
              </a:rPr>
              <a:t>Miller (1956) – STM</a:t>
            </a:r>
          </a:p>
          <a:p>
            <a:pPr>
              <a:defRPr/>
            </a:pPr>
            <a:r>
              <a:rPr lang="en-GB" sz="2800" dirty="0" err="1" smtClean="0">
                <a:solidFill>
                  <a:srgbClr val="FF0000"/>
                </a:solidFill>
              </a:rPr>
              <a:t>Wagenaar</a:t>
            </a:r>
            <a:r>
              <a:rPr lang="en-GB" sz="2800" dirty="0" smtClean="0">
                <a:solidFill>
                  <a:srgbClr val="FF0000"/>
                </a:solidFill>
              </a:rPr>
              <a:t> (1986) - LTM</a:t>
            </a:r>
          </a:p>
          <a:p>
            <a:pPr marL="0" indent="0">
              <a:buFontTx/>
              <a:buNone/>
              <a:defRPr/>
            </a:pPr>
            <a:r>
              <a:rPr lang="en-GB" sz="2800" b="1" u="sng" dirty="0" smtClean="0"/>
              <a:t>Duration</a:t>
            </a:r>
          </a:p>
          <a:p>
            <a:pPr>
              <a:defRPr/>
            </a:pPr>
            <a:r>
              <a:rPr lang="en-GB" sz="2800" dirty="0" smtClean="0">
                <a:solidFill>
                  <a:srgbClr val="FF0000"/>
                </a:solidFill>
              </a:rPr>
              <a:t>Peterson &amp; Peterson (1959) - STM</a:t>
            </a:r>
          </a:p>
          <a:p>
            <a:pPr>
              <a:defRPr/>
            </a:pPr>
            <a:r>
              <a:rPr lang="en-GB" sz="2800" dirty="0" smtClean="0">
                <a:solidFill>
                  <a:srgbClr val="FF0000"/>
                </a:solidFill>
              </a:rPr>
              <a:t>Bahrick et al (1975) - LTM</a:t>
            </a:r>
          </a:p>
          <a:p>
            <a:pPr marL="0" indent="0">
              <a:buFontTx/>
              <a:buNone/>
              <a:defRPr/>
            </a:pPr>
            <a:endParaRPr lang="en-GB" sz="2000" dirty="0"/>
          </a:p>
          <a:p>
            <a:pPr marL="0" indent="0">
              <a:buFontTx/>
              <a:buNone/>
              <a:defRPr/>
            </a:pPr>
            <a:r>
              <a:rPr lang="en-GB" sz="2800" dirty="0" smtClean="0"/>
              <a:t>For each of the studies above summarise (in your own words!)  the </a:t>
            </a:r>
            <a:r>
              <a:rPr lang="en-GB" sz="2800" i="1" dirty="0" smtClean="0"/>
              <a:t>procedure, findings, conclusion </a:t>
            </a:r>
            <a:r>
              <a:rPr lang="en-GB" sz="2800" dirty="0" smtClean="0"/>
              <a:t>and </a:t>
            </a:r>
            <a:r>
              <a:rPr lang="en-GB" sz="2800" i="1" dirty="0" smtClean="0"/>
              <a:t>2 evaluation</a:t>
            </a:r>
            <a:r>
              <a:rPr lang="en-GB" sz="2800" dirty="0" smtClean="0"/>
              <a:t> points. Use your memory Booklet p 2-5</a:t>
            </a:r>
            <a:endParaRPr lang="en-GB" sz="2800" dirty="0"/>
          </a:p>
        </p:txBody>
      </p:sp>
      <p:pic>
        <p:nvPicPr>
          <p:cNvPr id="104452"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885113" y="34925"/>
            <a:ext cx="1155700" cy="1474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GB" altLang="en-US" dirty="0" smtClean="0">
                <a:solidFill>
                  <a:schemeClr val="tx1"/>
                </a:solidFill>
              </a:rPr>
              <a:t>Research Studies</a:t>
            </a:r>
          </a:p>
        </p:txBody>
      </p:sp>
      <p:sp>
        <p:nvSpPr>
          <p:cNvPr id="3" name="Content Placeholder 2"/>
          <p:cNvSpPr>
            <a:spLocks noGrp="1"/>
          </p:cNvSpPr>
          <p:nvPr>
            <p:ph idx="1"/>
          </p:nvPr>
        </p:nvSpPr>
        <p:spPr>
          <a:xfrm>
            <a:off x="468313" y="1052513"/>
            <a:ext cx="8229600" cy="5073650"/>
          </a:xfrm>
        </p:spPr>
        <p:txBody>
          <a:bodyPr/>
          <a:lstStyle/>
          <a:p>
            <a:pPr marL="0" indent="0">
              <a:buFontTx/>
              <a:buNone/>
              <a:defRPr/>
            </a:pPr>
            <a:r>
              <a:rPr lang="en-GB" sz="2400" b="1" u="sng" dirty="0"/>
              <a:t>C</a:t>
            </a:r>
            <a:r>
              <a:rPr lang="en-GB" sz="2400" b="1" u="sng" dirty="0" smtClean="0"/>
              <a:t>oding</a:t>
            </a:r>
            <a:endParaRPr lang="en-GB" sz="2400" dirty="0" smtClean="0"/>
          </a:p>
          <a:p>
            <a:pPr>
              <a:defRPr/>
            </a:pPr>
            <a:r>
              <a:rPr lang="en-GB" sz="2400" dirty="0" err="1" smtClean="0"/>
              <a:t>Baddeley</a:t>
            </a:r>
            <a:r>
              <a:rPr lang="en-GB" sz="2400" dirty="0" smtClean="0"/>
              <a:t> (1966) - LTM </a:t>
            </a:r>
          </a:p>
          <a:p>
            <a:pPr marL="0" indent="0">
              <a:buFontTx/>
              <a:buNone/>
              <a:defRPr/>
            </a:pPr>
            <a:r>
              <a:rPr lang="en-GB" sz="2400" b="1" u="sng" dirty="0" smtClean="0"/>
              <a:t>Duration</a:t>
            </a:r>
          </a:p>
          <a:p>
            <a:pPr>
              <a:defRPr/>
            </a:pPr>
            <a:r>
              <a:rPr lang="en-GB" sz="2400" dirty="0" smtClean="0"/>
              <a:t>Peterson &amp; Peterson (1959) - STM</a:t>
            </a:r>
          </a:p>
          <a:p>
            <a:pPr>
              <a:defRPr/>
            </a:pPr>
            <a:r>
              <a:rPr lang="en-GB" sz="2400" dirty="0" smtClean="0"/>
              <a:t>Bahrick et al (1975) - LTM</a:t>
            </a:r>
          </a:p>
          <a:p>
            <a:pPr marL="0" indent="0">
              <a:buFontTx/>
              <a:buNone/>
              <a:defRPr/>
            </a:pPr>
            <a:endParaRPr lang="en-GB" sz="800" dirty="0"/>
          </a:p>
          <a:p>
            <a:pPr marL="0" indent="0">
              <a:buFontTx/>
              <a:buNone/>
              <a:defRPr/>
            </a:pPr>
            <a:r>
              <a:rPr lang="en-GB" sz="2400" dirty="0" smtClean="0"/>
              <a:t>For each of the studies above identify:</a:t>
            </a:r>
          </a:p>
          <a:p>
            <a:pPr>
              <a:defRPr/>
            </a:pPr>
            <a:r>
              <a:rPr lang="en-GB" sz="2400" dirty="0" smtClean="0"/>
              <a:t>The IV</a:t>
            </a:r>
          </a:p>
          <a:p>
            <a:pPr>
              <a:defRPr/>
            </a:pPr>
            <a:r>
              <a:rPr lang="en-GB" sz="2400" dirty="0" smtClean="0"/>
              <a:t>The DV</a:t>
            </a:r>
          </a:p>
          <a:p>
            <a:pPr>
              <a:defRPr/>
            </a:pPr>
            <a:r>
              <a:rPr lang="en-GB" sz="2400" dirty="0" smtClean="0"/>
              <a:t>EV’s</a:t>
            </a:r>
          </a:p>
          <a:p>
            <a:pPr marL="0" indent="0">
              <a:buFontTx/>
              <a:buNone/>
              <a:defRPr/>
            </a:pPr>
            <a:r>
              <a:rPr lang="en-GB" sz="2400" dirty="0" smtClean="0"/>
              <a:t>For each of the above write a directional and non-directional hypothesis</a:t>
            </a:r>
            <a:endParaRPr lang="en-GB" sz="2400" dirty="0"/>
          </a:p>
        </p:txBody>
      </p:sp>
      <p:pic>
        <p:nvPicPr>
          <p:cNvPr id="105476"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380288" y="765175"/>
            <a:ext cx="1155700" cy="1474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Box 1"/>
          <p:cNvSpPr txBox="1">
            <a:spLocks noChangeArrowheads="1"/>
          </p:cNvSpPr>
          <p:nvPr/>
        </p:nvSpPr>
        <p:spPr bwMode="auto">
          <a:xfrm>
            <a:off x="914400" y="1524000"/>
            <a:ext cx="7848600" cy="2616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GB" sz="2800" dirty="0">
              <a:latin typeface="Comic Sans MS" pitchFamily="66" charset="0"/>
            </a:endParaRPr>
          </a:p>
          <a:p>
            <a:pPr eaLnBrk="1" hangingPunct="1"/>
            <a:r>
              <a:rPr lang="en-GB" sz="2800" b="1" u="sng" dirty="0" smtClean="0">
                <a:latin typeface="+mn-lt"/>
              </a:rPr>
              <a:t>Exam Question:</a:t>
            </a:r>
          </a:p>
          <a:p>
            <a:pPr eaLnBrk="1" hangingPunct="1"/>
            <a:r>
              <a:rPr lang="en-GB" sz="2800" dirty="0" smtClean="0">
                <a:latin typeface="+mn-lt"/>
              </a:rPr>
              <a:t>Outline one research study into the duration of short term memory. In your answer include what the researchers did and what they found out. (4 marks)</a:t>
            </a:r>
            <a:endParaRPr lang="en-GB" sz="2800" dirty="0">
              <a:latin typeface="+mn-lt"/>
            </a:endParaRPr>
          </a:p>
          <a:p>
            <a:pPr eaLnBrk="1" hangingPunct="1"/>
            <a:endParaRPr lang="en-US" dirty="0"/>
          </a:p>
        </p:txBody>
      </p:sp>
      <p:sp>
        <p:nvSpPr>
          <p:cNvPr id="3" name="TextBox 2"/>
          <p:cNvSpPr txBox="1"/>
          <p:nvPr/>
        </p:nvSpPr>
        <p:spPr>
          <a:xfrm>
            <a:off x="1828800" y="304800"/>
            <a:ext cx="4648200" cy="1015663"/>
          </a:xfrm>
          <a:prstGeom prst="rect">
            <a:avLst/>
          </a:prstGeom>
          <a:noFill/>
        </p:spPr>
        <p:txBody>
          <a:bodyPr>
            <a:spAutoFit/>
          </a:bodyPr>
          <a:lstStyle/>
          <a:p>
            <a:pPr algn="ctr">
              <a:defRPr/>
            </a:pPr>
            <a:r>
              <a:rPr lang="en-US" sz="6000" kern="10" dirty="0" smtClean="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outerShdw>
                </a:effectLst>
                <a:latin typeface="Arial Black"/>
              </a:rPr>
              <a:t>Recap</a:t>
            </a:r>
            <a:endParaRPr lang="en-US" sz="6000" dirty="0"/>
          </a:p>
        </p:txBody>
      </p:sp>
    </p:spTree>
    <p:extLst>
      <p:ext uri="{BB962C8B-B14F-4D97-AF65-F5344CB8AC3E}">
        <p14:creationId xmlns:p14="http://schemas.microsoft.com/office/powerpoint/2010/main" val="15452576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9458">
                                            <p:txEl>
                                              <p:pRg st="1" end="1"/>
                                            </p:txEl>
                                          </p:spTgt>
                                        </p:tgtEl>
                                        <p:attrNameLst>
                                          <p:attrName>style.visibility</p:attrName>
                                        </p:attrNameLst>
                                      </p:cBhvr>
                                      <p:to>
                                        <p:strVal val="visible"/>
                                      </p:to>
                                    </p:set>
                                    <p:anim calcmode="lin" valueType="num">
                                      <p:cBhvr additive="base">
                                        <p:cTn id="13" dur="500" fill="hold"/>
                                        <p:tgtEl>
                                          <p:spTgt spid="1945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9458">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19458">
                                            <p:txEl>
                                              <p:pRg st="2" end="2"/>
                                            </p:txEl>
                                          </p:spTgt>
                                        </p:tgtEl>
                                        <p:attrNameLst>
                                          <p:attrName>style.visibility</p:attrName>
                                        </p:attrNameLst>
                                      </p:cBhvr>
                                      <p:to>
                                        <p:strVal val="visible"/>
                                      </p:to>
                                    </p:set>
                                    <p:anim calcmode="lin" valueType="num">
                                      <p:cBhvr additive="base">
                                        <p:cTn id="17" dur="500" fill="hold"/>
                                        <p:tgtEl>
                                          <p:spTgt spid="19458">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9458">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solidFill>
                  <a:srgbClr val="3333CC"/>
                </a:solidFill>
              </a:rPr>
              <a:t>Multi-Store Model of Memory</a:t>
            </a:r>
            <a:endParaRPr lang="en-GB" dirty="0">
              <a:solidFill>
                <a:srgbClr val="3333CC"/>
              </a:solidFill>
            </a:endParaRPr>
          </a:p>
        </p:txBody>
      </p:sp>
      <p:sp>
        <p:nvSpPr>
          <p:cNvPr id="3" name="Subtitle 2"/>
          <p:cNvSpPr>
            <a:spLocks noGrp="1"/>
          </p:cNvSpPr>
          <p:nvPr>
            <p:ph type="subTitle" idx="1"/>
          </p:nvPr>
        </p:nvSpPr>
        <p:spPr/>
        <p:txBody>
          <a:bodyPr>
            <a:normAutofit/>
          </a:bodyPr>
          <a:lstStyle/>
          <a:p>
            <a:r>
              <a:rPr lang="en-GB" sz="3600" dirty="0" smtClean="0">
                <a:solidFill>
                  <a:srgbClr val="3333FF"/>
                </a:solidFill>
              </a:rPr>
              <a:t>Atkinson &amp; </a:t>
            </a:r>
            <a:r>
              <a:rPr lang="en-GB" sz="3600" dirty="0" err="1" smtClean="0">
                <a:solidFill>
                  <a:srgbClr val="3333FF"/>
                </a:solidFill>
              </a:rPr>
              <a:t>Shiffrin</a:t>
            </a:r>
            <a:r>
              <a:rPr lang="en-GB" sz="3600" dirty="0" smtClean="0">
                <a:solidFill>
                  <a:srgbClr val="3333FF"/>
                </a:solidFill>
              </a:rPr>
              <a:t> (1968)</a:t>
            </a:r>
            <a:endParaRPr lang="en-GB" sz="3600" dirty="0">
              <a:solidFill>
                <a:srgbClr val="3333FF"/>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96336" y="5191144"/>
            <a:ext cx="1456953" cy="1509693"/>
          </a:xfrm>
          <a:prstGeom prst="rect">
            <a:avLst/>
          </a:prstGeom>
        </p:spPr>
      </p:pic>
    </p:spTree>
    <p:extLst>
      <p:ext uri="{BB962C8B-B14F-4D97-AF65-F5344CB8AC3E}">
        <p14:creationId xmlns:p14="http://schemas.microsoft.com/office/powerpoint/2010/main" val="2253651274"/>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02034"/>
          </a:xfrm>
        </p:spPr>
        <p:txBody>
          <a:bodyPr>
            <a:normAutofit fontScale="90000"/>
          </a:bodyPr>
          <a:lstStyle/>
          <a:p>
            <a:endParaRPr lang="en-GB"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95536" y="836712"/>
            <a:ext cx="8424936" cy="5289451"/>
          </a:xfrm>
        </p:spPr>
      </p:pic>
    </p:spTree>
    <p:extLst>
      <p:ext uri="{BB962C8B-B14F-4D97-AF65-F5344CB8AC3E}">
        <p14:creationId xmlns:p14="http://schemas.microsoft.com/office/powerpoint/2010/main" val="2750841245"/>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600" dirty="0" smtClean="0">
                <a:solidFill>
                  <a:srgbClr val="3333CC"/>
                </a:solidFill>
              </a:rPr>
              <a:t>Lab Experiment </a:t>
            </a:r>
            <a:br>
              <a:rPr lang="en-GB" sz="3600" dirty="0" smtClean="0">
                <a:solidFill>
                  <a:srgbClr val="3333CC"/>
                </a:solidFill>
              </a:rPr>
            </a:br>
            <a:r>
              <a:rPr lang="en-GB" sz="3600" dirty="0" smtClean="0">
                <a:solidFill>
                  <a:srgbClr val="3333CC"/>
                </a:solidFill>
              </a:rPr>
              <a:t> Primacy and </a:t>
            </a:r>
            <a:r>
              <a:rPr lang="en-GB" sz="3600" dirty="0" err="1" smtClean="0">
                <a:solidFill>
                  <a:srgbClr val="3333CC"/>
                </a:solidFill>
              </a:rPr>
              <a:t>Recency</a:t>
            </a:r>
            <a:r>
              <a:rPr lang="en-GB" sz="3600" dirty="0" smtClean="0">
                <a:solidFill>
                  <a:srgbClr val="3333CC"/>
                </a:solidFill>
              </a:rPr>
              <a:t> Effect </a:t>
            </a:r>
            <a:br>
              <a:rPr lang="en-GB" sz="3600" dirty="0" smtClean="0">
                <a:solidFill>
                  <a:srgbClr val="3333CC"/>
                </a:solidFill>
              </a:rPr>
            </a:br>
            <a:r>
              <a:rPr lang="en-GB" sz="3600" dirty="0" smtClean="0">
                <a:solidFill>
                  <a:srgbClr val="3333CC"/>
                </a:solidFill>
              </a:rPr>
              <a:t>The Serial Position Curve</a:t>
            </a:r>
            <a:endParaRPr lang="en-GB" sz="3600" dirty="0">
              <a:solidFill>
                <a:srgbClr val="3333CC"/>
              </a:solidFill>
            </a:endParaRPr>
          </a:p>
        </p:txBody>
      </p:sp>
      <p:sp>
        <p:nvSpPr>
          <p:cNvPr id="3" name="Content Placeholder 2"/>
          <p:cNvSpPr>
            <a:spLocks noGrp="1"/>
          </p:cNvSpPr>
          <p:nvPr>
            <p:ph idx="1"/>
          </p:nvPr>
        </p:nvSpPr>
        <p:spPr/>
        <p:txBody>
          <a:bodyPr/>
          <a:lstStyle/>
          <a:p>
            <a:pPr marL="0" indent="0">
              <a:buNone/>
            </a:pPr>
            <a:r>
              <a:rPr lang="en-GB" b="1" u="sng" dirty="0" smtClean="0">
                <a:solidFill>
                  <a:srgbClr val="3333CC"/>
                </a:solidFill>
              </a:rPr>
              <a:t>Task</a:t>
            </a:r>
          </a:p>
          <a:p>
            <a:r>
              <a:rPr lang="en-GB" sz="2800" dirty="0" smtClean="0"/>
              <a:t>A list of 18 words will be read out to you.</a:t>
            </a:r>
          </a:p>
          <a:p>
            <a:r>
              <a:rPr lang="en-GB" sz="2800" dirty="0" smtClean="0"/>
              <a:t>You must remember as many as possible but you must not write them down!</a:t>
            </a:r>
          </a:p>
          <a:p>
            <a:r>
              <a:rPr lang="en-GB" sz="2800" dirty="0" smtClean="0"/>
              <a:t>Immediately after the list has been read out, you will be asked to write down as many words as possible in any order</a:t>
            </a:r>
            <a:endParaRPr lang="en-GB" sz="28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96336" y="5191144"/>
            <a:ext cx="1456953" cy="1509693"/>
          </a:xfrm>
          <a:prstGeom prst="rect">
            <a:avLst/>
          </a:prstGeom>
        </p:spPr>
      </p:pic>
    </p:spTree>
    <p:extLst>
      <p:ext uri="{BB962C8B-B14F-4D97-AF65-F5344CB8AC3E}">
        <p14:creationId xmlns:p14="http://schemas.microsoft.com/office/powerpoint/2010/main" val="27813555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GB" altLang="en-US" smtClean="0">
                <a:solidFill>
                  <a:schemeClr val="tx1"/>
                </a:solidFill>
              </a:rPr>
              <a:t>“Capacity”</a:t>
            </a:r>
          </a:p>
        </p:txBody>
      </p:sp>
      <p:sp>
        <p:nvSpPr>
          <p:cNvPr id="1126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GB" altLang="en-US" dirty="0"/>
              <a:t>H</a:t>
            </a:r>
            <a:r>
              <a:rPr lang="en-GB" altLang="en-US" dirty="0" smtClean="0"/>
              <a:t>ow </a:t>
            </a:r>
            <a:r>
              <a:rPr lang="en-GB" altLang="en-US" b="1" dirty="0" smtClean="0"/>
              <a:t>much</a:t>
            </a:r>
            <a:r>
              <a:rPr lang="en-GB" altLang="en-US" dirty="0" smtClean="0"/>
              <a:t> information can fit into the memory</a:t>
            </a:r>
          </a:p>
          <a:p>
            <a:pPr eaLnBrk="1" hangingPunct="1"/>
            <a:endParaRPr lang="en-GB" altLang="en-US" dirty="0" smtClean="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75856" y="3244230"/>
            <a:ext cx="2552700" cy="1790700"/>
          </a:xfrm>
          <a:prstGeom prst="rect">
            <a:avLst/>
          </a:prstGeom>
        </p:spPr>
      </p:pic>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solidFill>
                  <a:srgbClr val="3333FF"/>
                </a:solidFill>
              </a:rPr>
              <a:t>Questions</a:t>
            </a:r>
            <a:endParaRPr lang="en-GB" b="1" u="sng" dirty="0">
              <a:solidFill>
                <a:srgbClr val="3333FF"/>
              </a:solidFill>
            </a:endParaRPr>
          </a:p>
        </p:txBody>
      </p:sp>
      <p:sp>
        <p:nvSpPr>
          <p:cNvPr id="3" name="Content Placeholder 2"/>
          <p:cNvSpPr>
            <a:spLocks noGrp="1"/>
          </p:cNvSpPr>
          <p:nvPr>
            <p:ph idx="1"/>
          </p:nvPr>
        </p:nvSpPr>
        <p:spPr/>
        <p:txBody>
          <a:bodyPr>
            <a:normAutofit lnSpcReduction="10000"/>
          </a:bodyPr>
          <a:lstStyle/>
          <a:p>
            <a:pPr marL="514350" indent="-514350">
              <a:buAutoNum type="arabicPeriod"/>
            </a:pPr>
            <a:r>
              <a:rPr lang="en-GB" sz="2800" dirty="0" smtClean="0"/>
              <a:t>Construct a graph of the pooled class data – what does it show?</a:t>
            </a:r>
          </a:p>
          <a:p>
            <a:pPr marL="514350" indent="-514350">
              <a:buAutoNum type="arabicPeriod"/>
            </a:pPr>
            <a:r>
              <a:rPr lang="en-GB" sz="2800" dirty="0" smtClean="0"/>
              <a:t>How could these results be used to support the multi-store model of memory?</a:t>
            </a:r>
          </a:p>
          <a:p>
            <a:pPr marL="514350" indent="-514350">
              <a:buAutoNum type="arabicPeriod"/>
            </a:pPr>
            <a:r>
              <a:rPr lang="en-GB" sz="2800" dirty="0" smtClean="0"/>
              <a:t>Identify a) the IV</a:t>
            </a:r>
          </a:p>
          <a:p>
            <a:pPr marL="0" indent="0">
              <a:buNone/>
            </a:pPr>
            <a:r>
              <a:rPr lang="en-GB" sz="2800" dirty="0"/>
              <a:t>	 </a:t>
            </a:r>
            <a:r>
              <a:rPr lang="en-GB" sz="2800" dirty="0" smtClean="0"/>
              <a:t>         b) the DV</a:t>
            </a:r>
          </a:p>
          <a:p>
            <a:pPr marL="514350" indent="-514350">
              <a:buAutoNum type="arabicPeriod" startAt="4"/>
            </a:pPr>
            <a:r>
              <a:rPr lang="en-GB" sz="2800" dirty="0" smtClean="0"/>
              <a:t>What was the experimental design used in this    	experiment?</a:t>
            </a:r>
          </a:p>
          <a:p>
            <a:pPr marL="514350" indent="-514350">
              <a:buAutoNum type="arabicPeriod" startAt="4"/>
            </a:pPr>
            <a:r>
              <a:rPr lang="en-GB" sz="2800" dirty="0" smtClean="0"/>
              <a:t>Identify any extraneous variable that may have affected the results.</a:t>
            </a:r>
            <a:endParaRPr lang="en-GB" sz="2800" dirty="0"/>
          </a:p>
        </p:txBody>
      </p:sp>
    </p:spTree>
    <p:extLst>
      <p:ext uri="{BB962C8B-B14F-4D97-AF65-F5344CB8AC3E}">
        <p14:creationId xmlns:p14="http://schemas.microsoft.com/office/powerpoint/2010/main" val="280399407"/>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082" name="Picture 5" descr="recpri"/>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9250" y="2708275"/>
            <a:ext cx="5710238" cy="360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6083" name="Rectangle 6"/>
          <p:cNvSpPr>
            <a:spLocks noGrp="1" noChangeArrowheads="1"/>
          </p:cNvSpPr>
          <p:nvPr>
            <p:ph type="title"/>
          </p:nvPr>
        </p:nvSpPr>
        <p:spPr/>
        <p:txBody>
          <a:bodyPr>
            <a:normAutofit fontScale="90000"/>
          </a:bodyPr>
          <a:lstStyle/>
          <a:p>
            <a:pPr algn="ctr"/>
            <a:r>
              <a:rPr lang="en-GB" sz="3600" b="1" smtClean="0">
                <a:latin typeface="Comic Sans MS" pitchFamily="66" charset="0"/>
              </a:rPr>
              <a:t>The “serial position effect”:</a:t>
            </a:r>
            <a:r>
              <a:rPr lang="en-GB" sz="3600" smtClean="0">
                <a:latin typeface="Comic Sans MS" pitchFamily="66" charset="0"/>
              </a:rPr>
              <a:t/>
            </a:r>
            <a:br>
              <a:rPr lang="en-GB" sz="3600" smtClean="0">
                <a:latin typeface="Comic Sans MS" pitchFamily="66" charset="0"/>
              </a:rPr>
            </a:br>
            <a:r>
              <a:rPr lang="en-GB" sz="3600" smtClean="0">
                <a:latin typeface="Comic Sans MS" pitchFamily="66" charset="0"/>
              </a:rPr>
              <a:t>(Glanzer &amp; Cunitz, ’66)</a:t>
            </a:r>
          </a:p>
        </p:txBody>
      </p:sp>
      <p:sp>
        <p:nvSpPr>
          <p:cNvPr id="135175" name="AutoShape 7"/>
          <p:cNvSpPr>
            <a:spLocks noChangeArrowheads="1"/>
          </p:cNvSpPr>
          <p:nvPr/>
        </p:nvSpPr>
        <p:spPr bwMode="auto">
          <a:xfrm>
            <a:off x="7019925" y="4149725"/>
            <a:ext cx="1836738" cy="2447925"/>
          </a:xfrm>
          <a:prstGeom prst="wedgeRectCallout">
            <a:avLst>
              <a:gd name="adj1" fmla="val -41528"/>
              <a:gd name="adj2" fmla="val -80870"/>
            </a:avLst>
          </a:prstGeom>
          <a:solidFill>
            <a:srgbClr val="FF99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sz="1600">
                <a:latin typeface="Comic Sans MS" pitchFamily="66" charset="0"/>
              </a:rPr>
              <a:t>“RECENCY EFFECT”: </a:t>
            </a:r>
          </a:p>
          <a:p>
            <a:r>
              <a:rPr lang="en-GB" sz="1600">
                <a:latin typeface="Comic Sans MS" pitchFamily="66" charset="0"/>
              </a:rPr>
              <a:t>these words are the </a:t>
            </a:r>
            <a:r>
              <a:rPr lang="en-GB" sz="1600" u="sng">
                <a:latin typeface="Comic Sans MS" pitchFamily="66" charset="0"/>
              </a:rPr>
              <a:t>most recently heard</a:t>
            </a:r>
            <a:r>
              <a:rPr lang="en-GB" sz="1600">
                <a:latin typeface="Comic Sans MS" pitchFamily="66" charset="0"/>
              </a:rPr>
              <a:t> - so we can recall them as they’re still in our </a:t>
            </a:r>
            <a:r>
              <a:rPr lang="en-GB" sz="1600" u="sng">
                <a:latin typeface="Comic Sans MS" pitchFamily="66" charset="0"/>
              </a:rPr>
              <a:t>STM</a:t>
            </a:r>
            <a:endParaRPr lang="en-GB" sz="1800" u="sng"/>
          </a:p>
        </p:txBody>
      </p:sp>
      <p:sp>
        <p:nvSpPr>
          <p:cNvPr id="135176" name="AutoShape 8"/>
          <p:cNvSpPr>
            <a:spLocks noChangeArrowheads="1"/>
          </p:cNvSpPr>
          <p:nvPr/>
        </p:nvSpPr>
        <p:spPr bwMode="auto">
          <a:xfrm>
            <a:off x="179388" y="1268413"/>
            <a:ext cx="1836737" cy="2520950"/>
          </a:xfrm>
          <a:prstGeom prst="wedgeRectCallout">
            <a:avLst>
              <a:gd name="adj1" fmla="val 99782"/>
              <a:gd name="adj2" fmla="val 44144"/>
            </a:avLst>
          </a:prstGeom>
          <a:solidFill>
            <a:srgbClr val="FF99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sz="1600">
                <a:latin typeface="Comic Sans MS" pitchFamily="66" charset="0"/>
              </a:rPr>
              <a:t>“PRIMACY EFFECT”: </a:t>
            </a:r>
          </a:p>
          <a:p>
            <a:r>
              <a:rPr lang="en-GB" sz="1600">
                <a:latin typeface="Comic Sans MS" pitchFamily="66" charset="0"/>
              </a:rPr>
              <a:t>these words were the </a:t>
            </a:r>
            <a:r>
              <a:rPr lang="en-GB" sz="1600" u="sng">
                <a:latin typeface="Comic Sans MS" pitchFamily="66" charset="0"/>
              </a:rPr>
              <a:t>first heard</a:t>
            </a:r>
            <a:r>
              <a:rPr lang="en-GB" sz="1600">
                <a:latin typeface="Comic Sans MS" pitchFamily="66" charset="0"/>
              </a:rPr>
              <a:t>- they’ve been rehearsed, so we can recall them from our </a:t>
            </a:r>
            <a:r>
              <a:rPr lang="en-GB" sz="1600" u="sng">
                <a:latin typeface="Comic Sans MS" pitchFamily="66" charset="0"/>
              </a:rPr>
              <a:t>LTM</a:t>
            </a:r>
            <a:endParaRPr lang="en-GB" sz="1800" u="sng"/>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35176"/>
                                        </p:tgtEl>
                                        <p:attrNameLst>
                                          <p:attrName>style.visibility</p:attrName>
                                        </p:attrNameLst>
                                      </p:cBhvr>
                                      <p:to>
                                        <p:strVal val="visible"/>
                                      </p:to>
                                    </p:set>
                                    <p:animEffect transition="in" filter="dissolve">
                                      <p:cBhvr>
                                        <p:cTn id="7" dur="500"/>
                                        <p:tgtEl>
                                          <p:spTgt spid="13517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35175"/>
                                        </p:tgtEl>
                                        <p:attrNameLst>
                                          <p:attrName>style.visibility</p:attrName>
                                        </p:attrNameLst>
                                      </p:cBhvr>
                                      <p:to>
                                        <p:strVal val="visible"/>
                                      </p:to>
                                    </p:set>
                                    <p:animEffect transition="in" filter="dissolve">
                                      <p:cBhvr>
                                        <p:cTn id="12" dur="500"/>
                                        <p:tgtEl>
                                          <p:spTgt spid="1351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175" grpId="0" animBg="1"/>
      <p:bldP spid="135176" grpId="0" animBg="1"/>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GB" b="1" smtClean="0"/>
              <a:t>Case Study Evidence</a:t>
            </a:r>
          </a:p>
        </p:txBody>
      </p:sp>
      <p:sp>
        <p:nvSpPr>
          <p:cNvPr id="137219" name="Rectangle 3"/>
          <p:cNvSpPr>
            <a:spLocks noGrp="1" noChangeArrowheads="1"/>
          </p:cNvSpPr>
          <p:nvPr>
            <p:ph type="body" idx="1"/>
          </p:nvPr>
        </p:nvSpPr>
        <p:spPr>
          <a:xfrm>
            <a:off x="1173163" y="1981200"/>
            <a:ext cx="7071245" cy="4543425"/>
          </a:xfrm>
        </p:spPr>
        <p:txBody>
          <a:bodyPr/>
          <a:lstStyle/>
          <a:p>
            <a:pPr>
              <a:lnSpc>
                <a:spcPct val="80000"/>
              </a:lnSpc>
            </a:pPr>
            <a:r>
              <a:rPr lang="en-GB" sz="2800" dirty="0" smtClean="0"/>
              <a:t>Several cases of patients who have suffered brain damage to their </a:t>
            </a:r>
            <a:r>
              <a:rPr lang="en-GB" sz="2800" b="1" dirty="0" smtClean="0">
                <a:solidFill>
                  <a:srgbClr val="FD032D"/>
                </a:solidFill>
              </a:rPr>
              <a:t>hippocampus</a:t>
            </a:r>
            <a:r>
              <a:rPr lang="en-GB" sz="2800" dirty="0" smtClean="0"/>
              <a:t> &amp; have memory deficits:</a:t>
            </a:r>
          </a:p>
          <a:p>
            <a:pPr lvl="1">
              <a:lnSpc>
                <a:spcPct val="80000"/>
              </a:lnSpc>
            </a:pPr>
            <a:r>
              <a:rPr lang="en-GB" sz="2400" dirty="0" smtClean="0"/>
              <a:t>H.M.</a:t>
            </a:r>
          </a:p>
          <a:p>
            <a:pPr lvl="1">
              <a:lnSpc>
                <a:spcPct val="80000"/>
              </a:lnSpc>
            </a:pPr>
            <a:r>
              <a:rPr lang="en-GB" sz="2400" dirty="0" smtClean="0">
                <a:hlinkClick r:id="rId2"/>
              </a:rPr>
              <a:t>Clive Wearing</a:t>
            </a:r>
            <a:endParaRPr lang="en-GB" sz="2400" dirty="0" smtClean="0"/>
          </a:p>
          <a:p>
            <a:pPr lvl="1">
              <a:lnSpc>
                <a:spcPct val="80000"/>
              </a:lnSpc>
            </a:pPr>
            <a:r>
              <a:rPr lang="en-GB" sz="2400" dirty="0" smtClean="0"/>
              <a:t>K.F</a:t>
            </a:r>
          </a:p>
          <a:p>
            <a:pPr>
              <a:lnSpc>
                <a:spcPct val="80000"/>
              </a:lnSpc>
            </a:pPr>
            <a:r>
              <a:rPr lang="en-GB" sz="2800" dirty="0" smtClean="0"/>
              <a:t>E.g. H.M. has good LTM before his accident but cant transfer new information from STM to LTM</a:t>
            </a:r>
          </a:p>
        </p:txBody>
      </p:sp>
      <p:pic>
        <p:nvPicPr>
          <p:cNvPr id="137221" name="Picture 5" descr="cliveweari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04025" y="4941168"/>
            <a:ext cx="1679451" cy="1755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7223" name="Picture 7" descr="hippocampu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04025" y="1124744"/>
            <a:ext cx="1954212" cy="1843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7219">
                                            <p:txEl>
                                              <p:pRg st="0" end="0"/>
                                            </p:txEl>
                                          </p:spTgt>
                                        </p:tgtEl>
                                        <p:attrNameLst>
                                          <p:attrName>style.visibility</p:attrName>
                                        </p:attrNameLst>
                                      </p:cBhvr>
                                      <p:to>
                                        <p:strVal val="visible"/>
                                      </p:to>
                                    </p:set>
                                    <p:animEffect transition="in" filter="wipe(left)">
                                      <p:cBhvr>
                                        <p:cTn id="7" dur="500"/>
                                        <p:tgtEl>
                                          <p:spTgt spid="137219">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37219">
                                            <p:txEl>
                                              <p:pRg st="1" end="1"/>
                                            </p:txEl>
                                          </p:spTgt>
                                        </p:tgtEl>
                                        <p:attrNameLst>
                                          <p:attrName>style.visibility</p:attrName>
                                        </p:attrNameLst>
                                      </p:cBhvr>
                                      <p:to>
                                        <p:strVal val="visible"/>
                                      </p:to>
                                    </p:set>
                                    <p:animEffect transition="in" filter="wipe(left)">
                                      <p:cBhvr>
                                        <p:cTn id="10" dur="500"/>
                                        <p:tgtEl>
                                          <p:spTgt spid="137219">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137219">
                                            <p:txEl>
                                              <p:pRg st="2" end="2"/>
                                            </p:txEl>
                                          </p:spTgt>
                                        </p:tgtEl>
                                        <p:attrNameLst>
                                          <p:attrName>style.visibility</p:attrName>
                                        </p:attrNameLst>
                                      </p:cBhvr>
                                      <p:to>
                                        <p:strVal val="visible"/>
                                      </p:to>
                                    </p:set>
                                    <p:animEffect transition="in" filter="wipe(left)">
                                      <p:cBhvr>
                                        <p:cTn id="13" dur="500"/>
                                        <p:tgtEl>
                                          <p:spTgt spid="137219">
                                            <p:txEl>
                                              <p:pRg st="2" end="2"/>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137219">
                                            <p:txEl>
                                              <p:pRg st="3" end="3"/>
                                            </p:txEl>
                                          </p:spTgt>
                                        </p:tgtEl>
                                        <p:attrNameLst>
                                          <p:attrName>style.visibility</p:attrName>
                                        </p:attrNameLst>
                                      </p:cBhvr>
                                      <p:to>
                                        <p:strVal val="visible"/>
                                      </p:to>
                                    </p:set>
                                    <p:animEffect transition="in" filter="wipe(left)">
                                      <p:cBhvr>
                                        <p:cTn id="16" dur="500"/>
                                        <p:tgtEl>
                                          <p:spTgt spid="137219">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137219">
                                            <p:txEl>
                                              <p:pRg st="4" end="4"/>
                                            </p:txEl>
                                          </p:spTgt>
                                        </p:tgtEl>
                                        <p:attrNameLst>
                                          <p:attrName>style.visibility</p:attrName>
                                        </p:attrNameLst>
                                      </p:cBhvr>
                                      <p:to>
                                        <p:strVal val="visible"/>
                                      </p:to>
                                    </p:set>
                                    <p:animEffect transition="in" filter="wipe(left)">
                                      <p:cBhvr>
                                        <p:cTn id="21" dur="500"/>
                                        <p:tgtEl>
                                          <p:spTgt spid="137219">
                                            <p:txEl>
                                              <p:pRg st="4" end="4"/>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9" presetClass="entr" presetSubtype="0" fill="hold" nodeType="clickEffect">
                                  <p:stCondLst>
                                    <p:cond delay="0"/>
                                  </p:stCondLst>
                                  <p:childTnLst>
                                    <p:set>
                                      <p:cBhvr>
                                        <p:cTn id="25" dur="1" fill="hold">
                                          <p:stCondLst>
                                            <p:cond delay="0"/>
                                          </p:stCondLst>
                                        </p:cTn>
                                        <p:tgtEl>
                                          <p:spTgt spid="137221"/>
                                        </p:tgtEl>
                                        <p:attrNameLst>
                                          <p:attrName>style.visibility</p:attrName>
                                        </p:attrNameLst>
                                      </p:cBhvr>
                                      <p:to>
                                        <p:strVal val="visible"/>
                                      </p:to>
                                    </p:set>
                                    <p:animEffect transition="in" filter="dissolve">
                                      <p:cBhvr>
                                        <p:cTn id="26" dur="500"/>
                                        <p:tgtEl>
                                          <p:spTgt spid="137221"/>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9" presetClass="entr" presetSubtype="0" fill="hold" nodeType="clickEffect">
                                  <p:stCondLst>
                                    <p:cond delay="0"/>
                                  </p:stCondLst>
                                  <p:childTnLst>
                                    <p:set>
                                      <p:cBhvr>
                                        <p:cTn id="30" dur="1" fill="hold">
                                          <p:stCondLst>
                                            <p:cond delay="0"/>
                                          </p:stCondLst>
                                        </p:cTn>
                                        <p:tgtEl>
                                          <p:spTgt spid="137223"/>
                                        </p:tgtEl>
                                        <p:attrNameLst>
                                          <p:attrName>style.visibility</p:attrName>
                                        </p:attrNameLst>
                                      </p:cBhvr>
                                      <p:to>
                                        <p:strVal val="visible"/>
                                      </p:to>
                                    </p:set>
                                    <p:animEffect transition="in" filter="dissolve">
                                      <p:cBhvr>
                                        <p:cTn id="31" dur="500"/>
                                        <p:tgtEl>
                                          <p:spTgt spid="1372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7219" grpId="0" build="p"/>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3333FF"/>
                </a:solidFill>
              </a:rPr>
              <a:t>Evaluation Multi-Store Model</a:t>
            </a:r>
            <a:endParaRPr lang="en-GB" dirty="0">
              <a:solidFill>
                <a:srgbClr val="3333FF"/>
              </a:solidFill>
            </a:endParaRPr>
          </a:p>
        </p:txBody>
      </p:sp>
      <p:sp>
        <p:nvSpPr>
          <p:cNvPr id="3" name="Content Placeholder 2"/>
          <p:cNvSpPr>
            <a:spLocks noGrp="1"/>
          </p:cNvSpPr>
          <p:nvPr>
            <p:ph idx="1"/>
          </p:nvPr>
        </p:nvSpPr>
        <p:spPr/>
        <p:txBody>
          <a:bodyPr/>
          <a:lstStyle/>
          <a:p>
            <a:pPr marL="0" indent="0">
              <a:buNone/>
            </a:pPr>
            <a:r>
              <a:rPr lang="en-GB" b="1" u="sng" dirty="0" smtClean="0">
                <a:solidFill>
                  <a:srgbClr val="3333FF"/>
                </a:solidFill>
              </a:rPr>
              <a:t>Task</a:t>
            </a:r>
          </a:p>
          <a:p>
            <a:pPr marL="0" indent="0">
              <a:buNone/>
            </a:pPr>
            <a:r>
              <a:rPr lang="en-GB" sz="2800" dirty="0" smtClean="0"/>
              <a:t>Use the textbook to identify 2 additional strengths and 2 weaknesses of the multi-store model</a:t>
            </a:r>
          </a:p>
          <a:p>
            <a:pPr marL="0" indent="0">
              <a:buNone/>
            </a:pPr>
            <a:endParaRPr lang="en-GB" sz="2800" dirty="0"/>
          </a:p>
          <a:p>
            <a:pPr marL="0" indent="0">
              <a:buNone/>
            </a:pPr>
            <a:r>
              <a:rPr lang="en-GB" sz="2800" dirty="0" smtClean="0"/>
              <a:t>Eye Book p90-91</a:t>
            </a:r>
          </a:p>
          <a:p>
            <a:pPr marL="0" indent="0">
              <a:buNone/>
            </a:pPr>
            <a:r>
              <a:rPr lang="en-GB" sz="2800" dirty="0" smtClean="0"/>
              <a:t>Or</a:t>
            </a:r>
          </a:p>
          <a:p>
            <a:pPr marL="0" indent="0">
              <a:buNone/>
            </a:pPr>
            <a:r>
              <a:rPr lang="en-GB" sz="2800" dirty="0" smtClean="0"/>
              <a:t>Cat Book p10-11</a:t>
            </a:r>
          </a:p>
          <a:p>
            <a:pPr marL="0" indent="0">
              <a:buNone/>
            </a:pPr>
            <a:endParaRPr lang="en-GB" sz="2800" dirty="0"/>
          </a:p>
          <a:p>
            <a:pPr marL="0" indent="0">
              <a:buNone/>
            </a:pPr>
            <a:endParaRPr lang="en-GB" sz="28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79912" y="4509120"/>
            <a:ext cx="981075" cy="123825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08499" y="3140968"/>
            <a:ext cx="723900" cy="923925"/>
          </a:xfrm>
          <a:prstGeom prst="rect">
            <a:avLst/>
          </a:prstGeom>
        </p:spPr>
      </p:pic>
    </p:spTree>
    <p:extLst>
      <p:ext uri="{BB962C8B-B14F-4D97-AF65-F5344CB8AC3E}">
        <p14:creationId xmlns:p14="http://schemas.microsoft.com/office/powerpoint/2010/main" val="320950574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rgbClr val="3333FF"/>
                </a:solidFill>
              </a:rPr>
              <a:t>Evaluation Multi-Store Model</a:t>
            </a:r>
            <a:endParaRPr lang="en-GB" dirty="0"/>
          </a:p>
        </p:txBody>
      </p:sp>
      <p:sp>
        <p:nvSpPr>
          <p:cNvPr id="3" name="Content Placeholder 2"/>
          <p:cNvSpPr>
            <a:spLocks noGrp="1"/>
          </p:cNvSpPr>
          <p:nvPr>
            <p:ph idx="1"/>
          </p:nvPr>
        </p:nvSpPr>
        <p:spPr/>
        <p:txBody>
          <a:bodyPr>
            <a:normAutofit fontScale="85000" lnSpcReduction="10000"/>
          </a:bodyPr>
          <a:lstStyle/>
          <a:p>
            <a:pPr marL="0" indent="0">
              <a:buNone/>
            </a:pPr>
            <a:r>
              <a:rPr lang="en-GB" sz="2400" b="1" u="sng" dirty="0" smtClean="0"/>
              <a:t>Strengths</a:t>
            </a:r>
          </a:p>
          <a:p>
            <a:r>
              <a:rPr lang="en-GB" sz="2400" dirty="0" smtClean="0"/>
              <a:t>Experimental evidence – primacy and </a:t>
            </a:r>
            <a:r>
              <a:rPr lang="en-GB" sz="2400" dirty="0" err="1" smtClean="0"/>
              <a:t>recency</a:t>
            </a:r>
            <a:r>
              <a:rPr lang="en-GB" sz="2400" dirty="0" smtClean="0"/>
              <a:t> effect</a:t>
            </a:r>
          </a:p>
          <a:p>
            <a:r>
              <a:rPr lang="en-GB" sz="2400" dirty="0" smtClean="0"/>
              <a:t>Evidence from brain damaged patients for distinction from STM and LTM e.g. good LTM for events before accident, but cannot transfer new memories from STM to LTM e.g. Case Studies - Clive Wearing</a:t>
            </a:r>
          </a:p>
          <a:p>
            <a:r>
              <a:rPr lang="en-GB" sz="2400" dirty="0" smtClean="0"/>
              <a:t>Practical applications of primacy/</a:t>
            </a:r>
            <a:r>
              <a:rPr lang="en-GB" sz="2400" dirty="0" err="1" smtClean="0"/>
              <a:t>recency</a:t>
            </a:r>
            <a:r>
              <a:rPr lang="en-GB" sz="2400" dirty="0" smtClean="0"/>
              <a:t> effect e.g. teaching, adverts</a:t>
            </a:r>
          </a:p>
          <a:p>
            <a:pPr marL="0" indent="0">
              <a:buNone/>
            </a:pPr>
            <a:r>
              <a:rPr lang="en-GB" sz="2400" b="1" u="sng" dirty="0" smtClean="0"/>
              <a:t>Weaknesses</a:t>
            </a:r>
          </a:p>
          <a:p>
            <a:r>
              <a:rPr lang="en-GB" sz="2400" dirty="0" smtClean="0"/>
              <a:t>Experimental research is artificial – lacks ecological validity</a:t>
            </a:r>
          </a:p>
          <a:p>
            <a:r>
              <a:rPr lang="en-GB" sz="2400" dirty="0" smtClean="0"/>
              <a:t>Model is too rigid and simplistic. Memory is more complex (see working memory notes)</a:t>
            </a:r>
          </a:p>
          <a:p>
            <a:r>
              <a:rPr lang="en-GB" sz="2400" dirty="0"/>
              <a:t>C</a:t>
            </a:r>
            <a:r>
              <a:rPr lang="en-GB" sz="2400" dirty="0" smtClean="0"/>
              <a:t>oding processes not fully explained – how it changes information from acoustic in STM to semantic in LTM</a:t>
            </a:r>
          </a:p>
          <a:p>
            <a:r>
              <a:rPr lang="en-GB" sz="2400" smtClean="0"/>
              <a:t>Maintenance rehearsal </a:t>
            </a:r>
            <a:r>
              <a:rPr lang="en-GB" sz="2400" dirty="0" smtClean="0"/>
              <a:t>not always necessary to transfer information to LTM – meaningfulness of information may be more important</a:t>
            </a:r>
          </a:p>
        </p:txBody>
      </p:sp>
    </p:spTree>
    <p:extLst>
      <p:ext uri="{BB962C8B-B14F-4D97-AF65-F5344CB8AC3E}">
        <p14:creationId xmlns:p14="http://schemas.microsoft.com/office/powerpoint/2010/main" val="1421424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additive="base">
                                        <p:cTn id="3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3">
                                            <p:txEl>
                                              <p:pRg st="5" end="5"/>
                                            </p:txEl>
                                          </p:spTgt>
                                        </p:tgtEl>
                                        <p:attrNameLst>
                                          <p:attrName>style.visibility</p:attrName>
                                        </p:attrNameLst>
                                      </p:cBhvr>
                                      <p:to>
                                        <p:strVal val="visible"/>
                                      </p:to>
                                    </p:set>
                                    <p:anim calcmode="lin" valueType="num">
                                      <p:cBhvr additive="base">
                                        <p:cTn id="4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anim calcmode="lin" valueType="num">
                                      <p:cBhvr additive="base">
                                        <p:cTn id="4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3">
                                            <p:txEl>
                                              <p:pRg st="7" end="7"/>
                                            </p:txEl>
                                          </p:spTgt>
                                        </p:tgtEl>
                                        <p:attrNameLst>
                                          <p:attrName>style.visibility</p:attrName>
                                        </p:attrNameLst>
                                      </p:cBhvr>
                                      <p:to>
                                        <p:strVal val="visible"/>
                                      </p:to>
                                    </p:set>
                                    <p:anim calcmode="lin" valueType="num">
                                      <p:cBhvr additive="base">
                                        <p:cTn id="5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nodeType="clickEffect">
                                  <p:stCondLst>
                                    <p:cond delay="0"/>
                                  </p:stCondLst>
                                  <p:childTnLst>
                                    <p:set>
                                      <p:cBhvr>
                                        <p:cTn id="58" dur="1" fill="hold">
                                          <p:stCondLst>
                                            <p:cond delay="0"/>
                                          </p:stCondLst>
                                        </p:cTn>
                                        <p:tgtEl>
                                          <p:spTgt spid="3">
                                            <p:txEl>
                                              <p:pRg st="8" end="8"/>
                                            </p:txEl>
                                          </p:spTgt>
                                        </p:tgtEl>
                                        <p:attrNameLst>
                                          <p:attrName>style.visibility</p:attrName>
                                        </p:attrNameLst>
                                      </p:cBhvr>
                                      <p:to>
                                        <p:strVal val="visible"/>
                                      </p:to>
                                    </p:set>
                                    <p:anim calcmode="lin" valueType="num">
                                      <p:cBhvr additive="base">
                                        <p:cTn id="5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lstStyle/>
          <a:p>
            <a:r>
              <a:rPr lang="en-GB" dirty="0" smtClean="0">
                <a:solidFill>
                  <a:srgbClr val="3333FF"/>
                </a:solidFill>
              </a:rPr>
              <a:t>Application Question</a:t>
            </a:r>
            <a:endParaRPr lang="en-GB" dirty="0">
              <a:solidFill>
                <a:srgbClr val="3333FF"/>
              </a:solidFill>
            </a:endParaRPr>
          </a:p>
        </p:txBody>
      </p:sp>
      <p:sp>
        <p:nvSpPr>
          <p:cNvPr id="3" name="Content Placeholder 2"/>
          <p:cNvSpPr>
            <a:spLocks noGrp="1"/>
          </p:cNvSpPr>
          <p:nvPr>
            <p:ph idx="1"/>
          </p:nvPr>
        </p:nvSpPr>
        <p:spPr>
          <a:xfrm>
            <a:off x="457200" y="1124744"/>
            <a:ext cx="8229600" cy="5001419"/>
          </a:xfrm>
        </p:spPr>
        <p:txBody>
          <a:bodyPr>
            <a:normAutofit fontScale="85000" lnSpcReduction="20000"/>
          </a:bodyPr>
          <a:lstStyle/>
          <a:p>
            <a:pPr marL="0" indent="0">
              <a:buNone/>
            </a:pPr>
            <a:r>
              <a:rPr lang="en-GB" sz="2800" dirty="0" smtClean="0"/>
              <a:t>An experiment was carried out to investigate the duration of STM. Two groups of participants were given a list of words to learn. Both groups were given 30 seconds to do this. Group A had to recall as many words as they could after a 6 second delay. Group B was given a 20 second delay.</a:t>
            </a:r>
          </a:p>
          <a:p>
            <a:pPr marL="514350" indent="-514350">
              <a:buAutoNum type="arabicPeriod"/>
            </a:pPr>
            <a:r>
              <a:rPr lang="en-GB" sz="2800" b="1" dirty="0" smtClean="0"/>
              <a:t>Identify the independent and dependent variables in this study. (2 marks)</a:t>
            </a:r>
          </a:p>
          <a:p>
            <a:pPr marL="514350" indent="-514350">
              <a:buAutoNum type="arabicPeriod"/>
            </a:pPr>
            <a:r>
              <a:rPr lang="en-GB" sz="2800" b="1" dirty="0" smtClean="0"/>
              <a:t>Identify the experimental design used in this study. (1 mark)</a:t>
            </a:r>
          </a:p>
          <a:p>
            <a:pPr marL="514350" indent="-514350">
              <a:buAutoNum type="arabicPeriod"/>
            </a:pPr>
            <a:r>
              <a:rPr lang="en-GB" sz="2800" b="1" dirty="0" smtClean="0"/>
              <a:t>The researcher wanted to find the average number of words recalled for each group. What would be the most appropriate measure to use? Justify your answer. (2 marks)</a:t>
            </a:r>
          </a:p>
          <a:p>
            <a:pPr marL="514350" indent="-514350">
              <a:buAutoNum type="arabicPeriod"/>
            </a:pPr>
            <a:r>
              <a:rPr lang="en-GB" sz="2800" b="1" dirty="0" smtClean="0"/>
              <a:t>The experimenter found that Group B recalled fewer words than Group A. Does this support the MSM? Explain why or why not. (3 marks) </a:t>
            </a:r>
          </a:p>
        </p:txBody>
      </p:sp>
    </p:spTree>
    <p:extLst>
      <p:ext uri="{BB962C8B-B14F-4D97-AF65-F5344CB8AC3E}">
        <p14:creationId xmlns:p14="http://schemas.microsoft.com/office/powerpoint/2010/main" val="105971644"/>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lstStyle/>
          <a:p>
            <a:r>
              <a:rPr lang="en-GB" dirty="0" smtClean="0">
                <a:solidFill>
                  <a:srgbClr val="3333FF"/>
                </a:solidFill>
              </a:rPr>
              <a:t>Application Question</a:t>
            </a:r>
            <a:endParaRPr lang="en-GB" dirty="0">
              <a:solidFill>
                <a:srgbClr val="3333FF"/>
              </a:solidFill>
            </a:endParaRPr>
          </a:p>
        </p:txBody>
      </p:sp>
      <p:sp>
        <p:nvSpPr>
          <p:cNvPr id="3" name="Content Placeholder 2"/>
          <p:cNvSpPr>
            <a:spLocks noGrp="1"/>
          </p:cNvSpPr>
          <p:nvPr>
            <p:ph idx="1"/>
          </p:nvPr>
        </p:nvSpPr>
        <p:spPr>
          <a:xfrm>
            <a:off x="457200" y="1124744"/>
            <a:ext cx="8229600" cy="5001419"/>
          </a:xfrm>
        </p:spPr>
        <p:txBody>
          <a:bodyPr>
            <a:normAutofit/>
          </a:bodyPr>
          <a:lstStyle/>
          <a:p>
            <a:pPr marL="0" indent="0">
              <a:buNone/>
            </a:pPr>
            <a:r>
              <a:rPr lang="en-GB" sz="2800" dirty="0" smtClean="0"/>
              <a:t>Two students were chatting about their forthcoming exams. They were not Psychology students or they would have know better! </a:t>
            </a:r>
          </a:p>
          <a:p>
            <a:pPr marL="0" indent="0">
              <a:buNone/>
            </a:pPr>
            <a:r>
              <a:rPr lang="en-GB" sz="2800" dirty="0" smtClean="0"/>
              <a:t>The first student said “</a:t>
            </a:r>
            <a:r>
              <a:rPr lang="en-GB" sz="2800" i="1" dirty="0" smtClean="0"/>
              <a:t>I always learn stuff by just repeating it over and over to myself until I remember it”.</a:t>
            </a:r>
          </a:p>
          <a:p>
            <a:pPr marL="0" indent="0">
              <a:buNone/>
            </a:pPr>
            <a:r>
              <a:rPr lang="en-GB" sz="2800" dirty="0" smtClean="0"/>
              <a:t>“</a:t>
            </a:r>
            <a:r>
              <a:rPr lang="en-GB" sz="2800" i="1" dirty="0" smtClean="0"/>
              <a:t>Yes I agree</a:t>
            </a:r>
            <a:r>
              <a:rPr lang="en-GB" sz="2800" dirty="0" smtClean="0"/>
              <a:t>” replied the second student. “</a:t>
            </a:r>
            <a:r>
              <a:rPr lang="en-GB" sz="2800" i="1" dirty="0" smtClean="0"/>
              <a:t>It’s by far the best way to revise, no question”.</a:t>
            </a:r>
          </a:p>
          <a:p>
            <a:pPr marL="0" indent="0">
              <a:buNone/>
            </a:pPr>
            <a:r>
              <a:rPr lang="en-GB" sz="2800" b="1" dirty="0" smtClean="0"/>
              <a:t>Use the multi-store model to explain the comments made by the two students.</a:t>
            </a:r>
          </a:p>
        </p:txBody>
      </p:sp>
    </p:spTree>
    <p:extLst>
      <p:ext uri="{BB962C8B-B14F-4D97-AF65-F5344CB8AC3E}">
        <p14:creationId xmlns:p14="http://schemas.microsoft.com/office/powerpoint/2010/main" val="10597164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lstStyle/>
          <a:p>
            <a:r>
              <a:rPr lang="en-GB" dirty="0" smtClean="0">
                <a:solidFill>
                  <a:srgbClr val="3333FF"/>
                </a:solidFill>
              </a:rPr>
              <a:t>Application Question</a:t>
            </a:r>
            <a:endParaRPr lang="en-GB" dirty="0">
              <a:solidFill>
                <a:srgbClr val="3333FF"/>
              </a:solidFill>
            </a:endParaRPr>
          </a:p>
        </p:txBody>
      </p:sp>
      <p:sp>
        <p:nvSpPr>
          <p:cNvPr id="3" name="Content Placeholder 2"/>
          <p:cNvSpPr>
            <a:spLocks noGrp="1"/>
          </p:cNvSpPr>
          <p:nvPr>
            <p:ph idx="1"/>
          </p:nvPr>
        </p:nvSpPr>
        <p:spPr>
          <a:xfrm>
            <a:off x="457200" y="1124744"/>
            <a:ext cx="8229600" cy="5001419"/>
          </a:xfrm>
        </p:spPr>
        <p:txBody>
          <a:bodyPr>
            <a:normAutofit/>
          </a:bodyPr>
          <a:lstStyle/>
          <a:p>
            <a:pPr marL="0" indent="0">
              <a:buNone/>
            </a:pPr>
            <a:r>
              <a:rPr lang="en-GB" sz="2800" b="1" i="1" dirty="0" err="1" smtClean="0"/>
              <a:t>Pelmanism</a:t>
            </a:r>
            <a:r>
              <a:rPr lang="en-GB" sz="2800" dirty="0" smtClean="0"/>
              <a:t> is a card game where cards are in pairs. You shuffle them and then put them face down on the table. The first player turns two cards over. If they match, the pair is theirs and they have another go. If they don’t match, turn them back over and try to remember where they are for your next turn.</a:t>
            </a:r>
          </a:p>
          <a:p>
            <a:pPr marL="0" indent="0">
              <a:buNone/>
            </a:pPr>
            <a:r>
              <a:rPr lang="en-GB" sz="2800" b="1" dirty="0" smtClean="0"/>
              <a:t>Explain why it is a test of STM capacity and duration.</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83768" y="4365104"/>
            <a:ext cx="3804704" cy="2185134"/>
          </a:xfrm>
          <a:prstGeom prst="rect">
            <a:avLst/>
          </a:prstGeom>
        </p:spPr>
      </p:pic>
    </p:spTree>
    <p:extLst>
      <p:ext uri="{BB962C8B-B14F-4D97-AF65-F5344CB8AC3E}">
        <p14:creationId xmlns:p14="http://schemas.microsoft.com/office/powerpoint/2010/main" val="44206271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solidFill>
                <a:srgbClr val="3333FF"/>
              </a:solidFill>
            </a:endParaRPr>
          </a:p>
        </p:txBody>
      </p:sp>
      <p:sp>
        <p:nvSpPr>
          <p:cNvPr id="3" name="Content Placeholder 2"/>
          <p:cNvSpPr>
            <a:spLocks noGrp="1"/>
          </p:cNvSpPr>
          <p:nvPr>
            <p:ph idx="1"/>
          </p:nvPr>
        </p:nvSpPr>
        <p:spPr/>
        <p:txBody>
          <a:bodyPr/>
          <a:lstStyle/>
          <a:p>
            <a:pPr marL="0" indent="0">
              <a:buNone/>
            </a:pPr>
            <a:endParaRPr lang="en-GB" sz="2800" dirty="0"/>
          </a:p>
          <a:p>
            <a:pPr marL="0" indent="0">
              <a:buNone/>
            </a:pPr>
            <a:r>
              <a:rPr lang="en-GB" sz="3600" b="1" u="sng" dirty="0" smtClean="0">
                <a:solidFill>
                  <a:srgbClr val="3333FF"/>
                </a:solidFill>
              </a:rPr>
              <a:t>The Man with a 7 second memory:</a:t>
            </a:r>
          </a:p>
          <a:p>
            <a:pPr marL="0" indent="0">
              <a:buNone/>
            </a:pPr>
            <a:r>
              <a:rPr lang="en-GB" sz="1200" dirty="0">
                <a:hlinkClick r:id="rId2"/>
              </a:rPr>
              <a:t>http://</a:t>
            </a:r>
            <a:r>
              <a:rPr lang="en-GB" sz="1200" dirty="0" smtClean="0">
                <a:hlinkClick r:id="rId2"/>
              </a:rPr>
              <a:t>estream.godalming.ac.uk/View.aspx?ID=560~3y~HplSbS</a:t>
            </a:r>
            <a:endParaRPr lang="en-GB" sz="1200" dirty="0" smtClean="0"/>
          </a:p>
          <a:p>
            <a:pPr marL="0" indent="0">
              <a:buNone/>
            </a:pPr>
            <a:endParaRPr lang="en-GB" sz="2800" dirty="0" smtClean="0"/>
          </a:p>
          <a:p>
            <a:pPr marL="0" indent="0">
              <a:buNone/>
            </a:pPr>
            <a:endParaRPr lang="en-GB" sz="2800" dirty="0"/>
          </a:p>
          <a:p>
            <a:pPr marL="0" indent="0">
              <a:buNone/>
            </a:pPr>
            <a:endParaRPr lang="en-GB" sz="2800" b="1" u="sng" dirty="0" smtClean="0">
              <a:solidFill>
                <a:srgbClr val="3333CC"/>
              </a:solidFill>
            </a:endParaRPr>
          </a:p>
          <a:p>
            <a:pPr marL="0" indent="0">
              <a:buNone/>
            </a:pPr>
            <a:endParaRPr lang="en-GB" sz="2800"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20072" y="3284984"/>
            <a:ext cx="2232248" cy="1477223"/>
          </a:xfrm>
          <a:prstGeom prst="rect">
            <a:avLst/>
          </a:prstGeom>
        </p:spPr>
      </p:pic>
    </p:spTree>
    <p:extLst>
      <p:ext uri="{BB962C8B-B14F-4D97-AF65-F5344CB8AC3E}">
        <p14:creationId xmlns:p14="http://schemas.microsoft.com/office/powerpoint/2010/main" val="29146352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GB" altLang="en-US" smtClean="0">
                <a:solidFill>
                  <a:schemeClr val="tx1"/>
                </a:solidFill>
              </a:rPr>
              <a:t>“Duration”</a:t>
            </a:r>
          </a:p>
        </p:txBody>
      </p:sp>
      <p:sp>
        <p:nvSpPr>
          <p:cNvPr id="1024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GB" altLang="en-US" dirty="0"/>
              <a:t>H</a:t>
            </a:r>
            <a:r>
              <a:rPr lang="en-GB" altLang="en-US" dirty="0" smtClean="0"/>
              <a:t>ow </a:t>
            </a:r>
            <a:r>
              <a:rPr lang="en-GB" altLang="en-US" b="1" dirty="0" smtClean="0"/>
              <a:t>long</a:t>
            </a:r>
            <a:r>
              <a:rPr lang="en-GB" altLang="en-US" dirty="0" smtClean="0"/>
              <a:t> the information stays in the memory</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41277" y="2780928"/>
            <a:ext cx="2857500" cy="1600200"/>
          </a:xfrm>
          <a:prstGeom prst="rect">
            <a:avLst/>
          </a:prstGeom>
        </p:spPr>
      </p:pic>
    </p:spTree>
    <p:extLst>
      <p:ext uri="{BB962C8B-B14F-4D97-AF65-F5344CB8AC3E}">
        <p14:creationId xmlns:p14="http://schemas.microsoft.com/office/powerpoint/2010/main" val="35856250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1752600" y="457200"/>
            <a:ext cx="51054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GB" altLang="en-US" sz="4000" b="1" u="sng" dirty="0">
                <a:latin typeface="+mn-lt"/>
              </a:rPr>
              <a:t>Sensory Memory</a:t>
            </a:r>
          </a:p>
        </p:txBody>
      </p:sp>
      <p:sp>
        <p:nvSpPr>
          <p:cNvPr id="5125" name="Text Box 5"/>
          <p:cNvSpPr txBox="1">
            <a:spLocks noChangeArrowheads="1"/>
          </p:cNvSpPr>
          <p:nvPr/>
        </p:nvSpPr>
        <p:spPr bwMode="auto">
          <a:xfrm>
            <a:off x="1676400" y="2286000"/>
            <a:ext cx="57150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GB" altLang="en-US" dirty="0">
                <a:latin typeface="+mn-lt"/>
              </a:rPr>
              <a:t>You will see a grid of letters that will flash up on screen very briefly. </a:t>
            </a:r>
          </a:p>
        </p:txBody>
      </p:sp>
      <p:sp>
        <p:nvSpPr>
          <p:cNvPr id="5126" name="Text Box 6"/>
          <p:cNvSpPr txBox="1">
            <a:spLocks noChangeArrowheads="1"/>
          </p:cNvSpPr>
          <p:nvPr/>
        </p:nvSpPr>
        <p:spPr bwMode="auto">
          <a:xfrm>
            <a:off x="1600200" y="3733800"/>
            <a:ext cx="51816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GB" altLang="en-US" dirty="0">
                <a:latin typeface="+mn-lt"/>
              </a:rPr>
              <a:t>Try to recall as many letters from the grid as possible.</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60299" y="5157192"/>
            <a:ext cx="1689661" cy="1608851"/>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124"/>
                                        </p:tgtEl>
                                        <p:attrNameLst>
                                          <p:attrName>style.visibility</p:attrName>
                                        </p:attrNameLst>
                                      </p:cBhvr>
                                      <p:to>
                                        <p:strVal val="visible"/>
                                      </p:to>
                                    </p:set>
                                    <p:anim calcmode="lin" valueType="num">
                                      <p:cBhvr additive="base">
                                        <p:cTn id="7" dur="500" fill="hold"/>
                                        <p:tgtEl>
                                          <p:spTgt spid="5124"/>
                                        </p:tgtEl>
                                        <p:attrNameLst>
                                          <p:attrName>ppt_x</p:attrName>
                                        </p:attrNameLst>
                                      </p:cBhvr>
                                      <p:tavLst>
                                        <p:tav tm="0">
                                          <p:val>
                                            <p:strVal val="0-#ppt_w/2"/>
                                          </p:val>
                                        </p:tav>
                                        <p:tav tm="100000">
                                          <p:val>
                                            <p:strVal val="#ppt_x"/>
                                          </p:val>
                                        </p:tav>
                                      </p:tavLst>
                                    </p:anim>
                                    <p:anim calcmode="lin" valueType="num">
                                      <p:cBhvr additive="base">
                                        <p:cTn id="8" dur="500" fill="hold"/>
                                        <p:tgtEl>
                                          <p:spTgt spid="5124"/>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125"/>
                                        </p:tgtEl>
                                        <p:attrNameLst>
                                          <p:attrName>style.visibility</p:attrName>
                                        </p:attrNameLst>
                                      </p:cBhvr>
                                      <p:to>
                                        <p:strVal val="visible"/>
                                      </p:to>
                                    </p:set>
                                    <p:anim calcmode="lin" valueType="num">
                                      <p:cBhvr additive="base">
                                        <p:cTn id="13" dur="500" fill="hold"/>
                                        <p:tgtEl>
                                          <p:spTgt spid="5125"/>
                                        </p:tgtEl>
                                        <p:attrNameLst>
                                          <p:attrName>ppt_x</p:attrName>
                                        </p:attrNameLst>
                                      </p:cBhvr>
                                      <p:tavLst>
                                        <p:tav tm="0">
                                          <p:val>
                                            <p:strVal val="0-#ppt_w/2"/>
                                          </p:val>
                                        </p:tav>
                                        <p:tav tm="100000">
                                          <p:val>
                                            <p:strVal val="#ppt_x"/>
                                          </p:val>
                                        </p:tav>
                                      </p:tavLst>
                                    </p:anim>
                                    <p:anim calcmode="lin" valueType="num">
                                      <p:cBhvr additive="base">
                                        <p:cTn id="14" dur="500" fill="hold"/>
                                        <p:tgtEl>
                                          <p:spTgt spid="5125"/>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126"/>
                                        </p:tgtEl>
                                        <p:attrNameLst>
                                          <p:attrName>style.visibility</p:attrName>
                                        </p:attrNameLst>
                                      </p:cBhvr>
                                      <p:to>
                                        <p:strVal val="visible"/>
                                      </p:to>
                                    </p:set>
                                    <p:anim calcmode="lin" valueType="num">
                                      <p:cBhvr additive="base">
                                        <p:cTn id="19" dur="500" fill="hold"/>
                                        <p:tgtEl>
                                          <p:spTgt spid="5126"/>
                                        </p:tgtEl>
                                        <p:attrNameLst>
                                          <p:attrName>ppt_x</p:attrName>
                                        </p:attrNameLst>
                                      </p:cBhvr>
                                      <p:tavLst>
                                        <p:tav tm="0">
                                          <p:val>
                                            <p:strVal val="0-#ppt_w/2"/>
                                          </p:val>
                                        </p:tav>
                                        <p:tav tm="100000">
                                          <p:val>
                                            <p:strVal val="#ppt_x"/>
                                          </p:val>
                                        </p:tav>
                                      </p:tavLst>
                                    </p:anim>
                                    <p:anim calcmode="lin" valueType="num">
                                      <p:cBhvr additive="base">
                                        <p:cTn id="20" dur="500" fill="hold"/>
                                        <p:tgtEl>
                                          <p:spTgt spid="512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4" grpId="0" autoUpdateAnimBg="0"/>
      <p:bldP spid="5125" grpId="0" autoUpdateAnimBg="0"/>
      <p:bldP spid="5126" grpId="0" autoUpdateAnimBg="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676</TotalTime>
  <Words>1911</Words>
  <Application>Microsoft Office PowerPoint</Application>
  <PresentationFormat>On-screen Show (4:3)</PresentationFormat>
  <Paragraphs>267</Paragraphs>
  <Slides>78</Slides>
  <Notes>0</Notes>
  <HiddenSlides>0</HiddenSlides>
  <MMClips>0</MMClips>
  <ScaleCrop>false</ScaleCrop>
  <HeadingPairs>
    <vt:vector size="4" baseType="variant">
      <vt:variant>
        <vt:lpstr>Theme</vt:lpstr>
      </vt:variant>
      <vt:variant>
        <vt:i4>1</vt:i4>
      </vt:variant>
      <vt:variant>
        <vt:lpstr>Slide Titles</vt:lpstr>
      </vt:variant>
      <vt:variant>
        <vt:i4>78</vt:i4>
      </vt:variant>
    </vt:vector>
  </HeadingPairs>
  <TitlesOfParts>
    <vt:vector size="79" baseType="lpstr">
      <vt:lpstr>Office Theme</vt:lpstr>
      <vt:lpstr>Memory</vt:lpstr>
      <vt:lpstr>Memory overview:</vt:lpstr>
      <vt:lpstr>      Discussion questions</vt:lpstr>
      <vt:lpstr>Sensory Register, Short Term Memory &amp; Long Term Memory</vt:lpstr>
      <vt:lpstr>Sensory Register, Short Term Memory &amp; Long Term Memory</vt:lpstr>
      <vt:lpstr>“Coding”</vt:lpstr>
      <vt:lpstr>“Capacity”</vt:lpstr>
      <vt:lpstr>“Duration”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Instructions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Short Term Memory</vt:lpstr>
      <vt:lpstr>Long term memory</vt:lpstr>
      <vt:lpstr>Long term Memory</vt:lpstr>
      <vt:lpstr>Research Studies</vt:lpstr>
      <vt:lpstr>Research Studies</vt:lpstr>
      <vt:lpstr>PowerPoint Presentation</vt:lpstr>
      <vt:lpstr>Multi-Store Model of Memory</vt:lpstr>
      <vt:lpstr>PowerPoint Presentation</vt:lpstr>
      <vt:lpstr>Lab Experiment   Primacy and Recency Effect  The Serial Position Curve</vt:lpstr>
      <vt:lpstr>Questions</vt:lpstr>
      <vt:lpstr>The “serial position effect”: (Glanzer &amp; Cunitz, ’66)</vt:lpstr>
      <vt:lpstr>Case Study Evidence</vt:lpstr>
      <vt:lpstr>Evaluation Multi-Store Model</vt:lpstr>
      <vt:lpstr>Evaluation Multi-Store Model</vt:lpstr>
      <vt:lpstr>Application Question</vt:lpstr>
      <vt:lpstr>Application Question</vt:lpstr>
      <vt:lpstr>Application Question</vt:lpstr>
      <vt:lpstr>PowerPoint Presentation</vt:lpstr>
    </vt:vector>
  </TitlesOfParts>
  <Company>Godalming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Multi-Store Model of Memory</dc:title>
  <dc:creator>Vanessa Bonney</dc:creator>
  <cp:lastModifiedBy>Vanessa Bonney</cp:lastModifiedBy>
  <cp:revision>39</cp:revision>
  <cp:lastPrinted>2012-09-18T09:31:56Z</cp:lastPrinted>
  <dcterms:created xsi:type="dcterms:W3CDTF">2012-07-02T11:38:10Z</dcterms:created>
  <dcterms:modified xsi:type="dcterms:W3CDTF">2015-05-21T12:37:31Z</dcterms:modified>
</cp:coreProperties>
</file>