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</p:sldMasterIdLst>
  <p:handoutMasterIdLst>
    <p:handoutMasterId r:id="rId19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8" r:id="rId11"/>
    <p:sldId id="283" r:id="rId12"/>
    <p:sldId id="273" r:id="rId13"/>
    <p:sldId id="274" r:id="rId14"/>
    <p:sldId id="275" r:id="rId15"/>
    <p:sldId id="270" r:id="rId16"/>
    <p:sldId id="277" r:id="rId17"/>
    <p:sldId id="284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81" autoAdjust="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39F58F4-505A-469F-9AC2-B8CD4310C9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81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32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3200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32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</p:grpSp>
      <p:sp>
        <p:nvSpPr>
          <p:cNvPr id="1434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D494-F733-4544-AF13-04666D3408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C1F3C-51BF-4BBC-BE01-D4F529EF1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E8344-6FA3-4466-97C9-90C5C4724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91529-3A1A-4B43-B5F0-D662237158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359A9-FA25-4A42-81DB-683E6584E6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CC197-B2DC-40C5-90B3-EFA2C1472B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39B8B-703F-43DB-AD11-ECD0C2E244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B2359-DC60-4B2C-BBDB-D2502C664F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89FFA-7DC9-4DB7-B34F-80D8B8B4C8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F79DB-D4B0-42E6-ACFB-6102BF3851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BAAE1-4417-4918-A61C-B7409BC2F9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3315" name="AutoShape 1027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3200"/>
            </a:p>
          </p:txBody>
        </p:sp>
        <p:sp>
          <p:nvSpPr>
            <p:cNvPr id="13316" name="AutoShape 1028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sz="3200"/>
            </a:p>
          </p:txBody>
        </p:sp>
        <p:sp>
          <p:nvSpPr>
            <p:cNvPr id="13317" name="Line 1029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/>
            </a:p>
          </p:txBody>
        </p:sp>
      </p:grpSp>
      <p:sp>
        <p:nvSpPr>
          <p:cNvPr id="1331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3319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2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2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2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600">
                <a:latin typeface="Arial Black" pitchFamily="34" charset="0"/>
              </a:defRPr>
            </a:lvl1pPr>
          </a:lstStyle>
          <a:p>
            <a:pPr>
              <a:defRPr/>
            </a:pPr>
            <a:fld id="{4F7FEBCB-381E-4AAF-B9BD-25334D8B30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utoUpdateAnimBg="0"/>
      <p:bldP spid="13319" grpId="0" build="p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3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3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3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3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3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T0NLihOK30" TargetMode="External"/><Relationship Id="rId2" Type="http://schemas.openxmlformats.org/officeDocument/2006/relationships/hyperlink" Target="http://www.youtube.com/watch?v=rmAZPBHyW2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Working Memory Model</a:t>
            </a:r>
            <a:br>
              <a:rPr lang="en-GB" dirty="0" smtClean="0"/>
            </a:br>
            <a:r>
              <a:rPr lang="en-GB" sz="2800" dirty="0" smtClean="0"/>
              <a:t>Annotate your own notes from GOL Tutorial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Is there any evidence to support the WMM?</a:t>
            </a:r>
            <a:r>
              <a:rPr lang="en-GB" sz="3800" dirty="0" smtClean="0"/>
              <a:t>  Try these…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Work in 2/3s. </a:t>
            </a:r>
            <a:r>
              <a:rPr lang="en-GB" sz="2400" dirty="0"/>
              <a:t>D</a:t>
            </a:r>
            <a:r>
              <a:rPr lang="en-GB" sz="2400" dirty="0" smtClean="0"/>
              <a:t>o both activities within a task at the same time. The other person times how long the tasks take.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Task One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Draw a picture of snowman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Hum the tune to ‘Rudolph the Red Nose Reindeer’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Task Two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Draw a picture of a flower in a pot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Trace the letters of your name using your finger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Task Three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Say </a:t>
            </a:r>
            <a:r>
              <a:rPr lang="en-GB" sz="2000" dirty="0" err="1" smtClean="0"/>
              <a:t>la,la,la,la,la</a:t>
            </a:r>
            <a:r>
              <a:rPr lang="en-GB" sz="2000" dirty="0" smtClean="0"/>
              <a:t> repeatedly for 30 seconds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Tap out the tune to ‘Happy Birthday’ on the desk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did you find…?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Which tasks were easier to do?</a:t>
            </a:r>
          </a:p>
          <a:p>
            <a:pPr eaLnBrk="1" hangingPunct="1"/>
            <a:r>
              <a:rPr lang="en-GB" dirty="0" smtClean="0"/>
              <a:t>Why do you think some tasks more difficult?</a:t>
            </a:r>
          </a:p>
          <a:p>
            <a:pPr eaLnBrk="1" hangingPunct="1"/>
            <a:r>
              <a:rPr lang="en-GB" dirty="0" smtClean="0"/>
              <a:t>How would the WMM account for why some tasks were easy and some tasks were difficult?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 smtClean="0"/>
              <a:t>- Slave systems are overloaded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Evaluation: Positive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u="sng" dirty="0" smtClean="0"/>
              <a:t>Dual Task Experiments</a:t>
            </a:r>
            <a:r>
              <a:rPr lang="en-GB" sz="2400" dirty="0" smtClean="0"/>
              <a:t> -  </a:t>
            </a:r>
            <a:r>
              <a:rPr lang="en-GB" sz="2400" b="1" dirty="0" err="1">
                <a:solidFill>
                  <a:srgbClr val="FF0000"/>
                </a:solidFill>
              </a:rPr>
              <a:t>Baddeley</a:t>
            </a:r>
            <a:r>
              <a:rPr lang="en-GB" sz="2400" b="1" dirty="0">
                <a:solidFill>
                  <a:srgbClr val="FF0000"/>
                </a:solidFill>
              </a:rPr>
              <a:t> et al (1975</a:t>
            </a:r>
            <a:r>
              <a:rPr lang="en-GB" sz="2400" b="1" dirty="0" smtClean="0">
                <a:solidFill>
                  <a:srgbClr val="FF00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u="sng" dirty="0" smtClean="0"/>
              <a:t>Clinical Evidence</a:t>
            </a:r>
            <a:r>
              <a:rPr lang="en-GB" sz="2400" dirty="0" smtClean="0"/>
              <a:t> - </a:t>
            </a:r>
            <a:r>
              <a:rPr lang="en-GB" sz="2400" b="1" dirty="0" err="1" smtClean="0">
                <a:solidFill>
                  <a:srgbClr val="FF0000"/>
                </a:solidFill>
              </a:rPr>
              <a:t>Shallice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&amp; Warrington (1972) </a:t>
            </a:r>
            <a:r>
              <a:rPr lang="en-GB" sz="2400" dirty="0"/>
              <a:t>KF’s Long-term memory was intact, however his short term memory for  auditory letters or digits was much </a:t>
            </a:r>
            <a:r>
              <a:rPr lang="en-GB" sz="2400" b="1" dirty="0"/>
              <a:t>worse</a:t>
            </a:r>
            <a:r>
              <a:rPr lang="en-GB" sz="2400" dirty="0"/>
              <a:t> than for visual stimuli, suggesting there are different parts of the STM</a:t>
            </a:r>
            <a:r>
              <a:rPr lang="en-GB" sz="2400" dirty="0" smtClean="0"/>
              <a:t>.</a:t>
            </a:r>
            <a:endParaRPr lang="en-GB" sz="2400" u="sng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u="sng" dirty="0" smtClean="0"/>
              <a:t>STM</a:t>
            </a:r>
            <a:r>
              <a:rPr lang="en-GB" sz="2400" dirty="0" smtClean="0"/>
              <a:t> is explained in </a:t>
            </a:r>
            <a:r>
              <a:rPr lang="en-GB" sz="2400" u="sng" dirty="0" smtClean="0"/>
              <a:t>more depth</a:t>
            </a:r>
            <a:r>
              <a:rPr lang="en-GB" sz="2400" dirty="0" smtClean="0"/>
              <a:t> than in the MSM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idea that we are able to process visual and sound information together has </a:t>
            </a:r>
            <a:r>
              <a:rPr lang="en-GB" sz="2400" u="sng" dirty="0" smtClean="0"/>
              <a:t>face validity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u="sng" dirty="0" smtClean="0"/>
              <a:t>WMM</a:t>
            </a:r>
            <a:r>
              <a:rPr lang="en-GB" sz="2400" dirty="0" smtClean="0"/>
              <a:t> views memory as an </a:t>
            </a:r>
            <a:r>
              <a:rPr lang="en-GB" sz="2400" u="sng" dirty="0" smtClean="0"/>
              <a:t>active process</a:t>
            </a:r>
            <a:r>
              <a:rPr lang="en-GB" sz="2400" dirty="0" smtClean="0"/>
              <a:t>, whereas the </a:t>
            </a:r>
            <a:r>
              <a:rPr lang="en-GB" sz="2400" u="sng" dirty="0" smtClean="0"/>
              <a:t>MSM</a:t>
            </a:r>
            <a:r>
              <a:rPr lang="en-GB" sz="2400" dirty="0" smtClean="0"/>
              <a:t> views it as a </a:t>
            </a:r>
            <a:r>
              <a:rPr lang="en-GB" sz="2400" u="sng" dirty="0" smtClean="0"/>
              <a:t>passive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Evaluation: Negative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u="sng" dirty="0" smtClean="0"/>
              <a:t>Lack of clarity over Central Executive </a:t>
            </a:r>
            <a:r>
              <a:rPr lang="en-GB" sz="2800" dirty="0" smtClean="0"/>
              <a:t>- </a:t>
            </a:r>
            <a:r>
              <a:rPr lang="en-GB" sz="2800" dirty="0"/>
              <a:t>Very little explanation of the role, capacity, abilities of </a:t>
            </a:r>
            <a:r>
              <a:rPr lang="en-GB" sz="2800" dirty="0" smtClean="0"/>
              <a:t>this component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u="sng" dirty="0" smtClean="0"/>
              <a:t>Problems with Supporting Evidence </a:t>
            </a:r>
            <a:r>
              <a:rPr lang="en-GB" sz="2800" dirty="0" smtClean="0"/>
              <a:t>– e.g. Experimental evidence predominately lab based – therefore may lack ecological validity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u="sng" dirty="0" smtClean="0"/>
              <a:t>Further research needed</a:t>
            </a:r>
            <a:r>
              <a:rPr lang="en-GB" sz="2800" dirty="0" smtClean="0"/>
              <a:t> to clarify the exact role of each component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Does not explain </a:t>
            </a:r>
            <a:r>
              <a:rPr lang="en-GB" sz="2800" u="sng" dirty="0" smtClean="0"/>
              <a:t>how</a:t>
            </a:r>
            <a:r>
              <a:rPr lang="en-GB" sz="2800" dirty="0" smtClean="0"/>
              <a:t> information moves into a </a:t>
            </a:r>
            <a:r>
              <a:rPr lang="en-GB" sz="2800" u="sng" dirty="0" smtClean="0"/>
              <a:t>Long Term store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Very conceptual model therefore difficult to disprove as it is very </a:t>
            </a:r>
            <a:r>
              <a:rPr lang="en-GB" sz="2800" u="sng" dirty="0" smtClean="0"/>
              <a:t>difficult to test</a:t>
            </a:r>
            <a:r>
              <a:rPr lang="en-GB" sz="2800" dirty="0" smtClean="0"/>
              <a:t> the existence of the 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– Models of 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Include:</a:t>
            </a:r>
          </a:p>
          <a:p>
            <a:r>
              <a:rPr lang="en-GB" sz="2800" dirty="0" smtClean="0"/>
              <a:t>Duration , capacity &amp; coding in SR, STM &amp; LTM (including research studies)</a:t>
            </a:r>
          </a:p>
          <a:p>
            <a:r>
              <a:rPr lang="en-GB" sz="2800" dirty="0" smtClean="0"/>
              <a:t>Multi-store Model</a:t>
            </a:r>
          </a:p>
          <a:p>
            <a:r>
              <a:rPr lang="en-GB" sz="2800" dirty="0" smtClean="0"/>
              <a:t>Types of Long Term Memory</a:t>
            </a:r>
          </a:p>
          <a:p>
            <a:r>
              <a:rPr lang="en-GB" sz="2800" dirty="0" smtClean="0"/>
              <a:t>Working Memory Model</a:t>
            </a:r>
          </a:p>
          <a:p>
            <a:pPr marL="0" indent="0" algn="ctr">
              <a:buNone/>
            </a:pPr>
            <a:r>
              <a:rPr lang="en-GB" sz="2800" i="1" dirty="0" smtClean="0"/>
              <a:t>Include description (AO1) and evaluation (AO3)</a:t>
            </a:r>
            <a:endParaRPr lang="en-GB" sz="2800" i="1" dirty="0"/>
          </a:p>
          <a:p>
            <a:pPr marL="0" indent="0" algn="ctr">
              <a:buNone/>
            </a:pPr>
            <a:r>
              <a:rPr lang="en-GB" sz="2800" i="1" dirty="0" smtClean="0"/>
              <a:t>Use format of your choice e.g. mind map.</a:t>
            </a:r>
          </a:p>
          <a:p>
            <a:pPr marL="0" indent="0" algn="ctr">
              <a:buNone/>
            </a:pPr>
            <a:r>
              <a:rPr lang="en-GB" sz="2800" i="1" dirty="0" smtClean="0"/>
              <a:t>One side of A3</a:t>
            </a:r>
            <a:endParaRPr lang="en-GB" sz="28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429" y="3140968"/>
            <a:ext cx="142875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31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Why do we need another model of memory?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One key criticism of MSM is it is too simplistic.</a:t>
            </a:r>
          </a:p>
          <a:p>
            <a:pPr eaLnBrk="1" hangingPunct="1"/>
            <a:r>
              <a:rPr lang="en-GB" sz="2800" b="1" dirty="0" err="1"/>
              <a:t>Baddeley</a:t>
            </a:r>
            <a:r>
              <a:rPr lang="en-GB" sz="2800" b="1" dirty="0"/>
              <a:t> &amp; Hitch </a:t>
            </a:r>
            <a:r>
              <a:rPr lang="en-GB" sz="2800" dirty="0"/>
              <a:t>developed the idea of the STM. Instead of just being a brief store for information they suggested it </a:t>
            </a:r>
            <a:r>
              <a:rPr lang="en-GB" sz="2800" b="1" dirty="0"/>
              <a:t>actively</a:t>
            </a:r>
            <a:r>
              <a:rPr lang="en-GB" sz="2800" dirty="0"/>
              <a:t> processed information and decided what to do with it - hence ‘</a:t>
            </a:r>
            <a:r>
              <a:rPr lang="en-GB" sz="2800" b="1" dirty="0"/>
              <a:t>Working</a:t>
            </a:r>
            <a:r>
              <a:rPr lang="en-GB" sz="2800" dirty="0"/>
              <a:t>’ Memory</a:t>
            </a:r>
            <a:r>
              <a:rPr lang="en-GB" sz="2800" dirty="0" smtClean="0"/>
              <a:t>.</a:t>
            </a:r>
          </a:p>
          <a:p>
            <a:pPr eaLnBrk="1" hangingPunct="1"/>
            <a:r>
              <a:rPr lang="en-GB" sz="2800" dirty="0" smtClean="0"/>
              <a:t>Components differ in terms of </a:t>
            </a:r>
            <a:r>
              <a:rPr lang="en-GB" sz="2800" b="1" dirty="0" smtClean="0"/>
              <a:t>capacity</a:t>
            </a:r>
            <a:r>
              <a:rPr lang="en-GB" sz="2800" dirty="0" smtClean="0"/>
              <a:t> &amp; </a:t>
            </a:r>
            <a:r>
              <a:rPr lang="en-GB" sz="2800" b="1" dirty="0" smtClean="0"/>
              <a:t>coding</a:t>
            </a:r>
            <a:endParaRPr lang="en-GB" sz="2800" b="1" dirty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040"/>
          <p:cNvSpPr txBox="1">
            <a:spLocks noChangeArrowheads="1"/>
          </p:cNvSpPr>
          <p:nvPr/>
        </p:nvSpPr>
        <p:spPr bwMode="auto">
          <a:xfrm>
            <a:off x="381000" y="304800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4400" dirty="0">
                <a:solidFill>
                  <a:schemeClr val="bg1"/>
                </a:solidFill>
                <a:latin typeface="Arial" charset="0"/>
              </a:rPr>
              <a:t>Working Memory </a:t>
            </a:r>
            <a:r>
              <a:rPr lang="en-GB" sz="4400" dirty="0" smtClean="0">
                <a:solidFill>
                  <a:schemeClr val="bg1"/>
                </a:solidFill>
                <a:latin typeface="Arial" charset="0"/>
              </a:rPr>
              <a:t>Model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410" name="Rectangle 10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17411" name="Group 1042"/>
          <p:cNvGrpSpPr>
            <a:grpSpLocks noChangeAspect="1"/>
          </p:cNvGrpSpPr>
          <p:nvPr/>
        </p:nvGrpSpPr>
        <p:grpSpPr bwMode="auto">
          <a:xfrm>
            <a:off x="755576" y="1421367"/>
            <a:ext cx="7005115" cy="4378197"/>
            <a:chOff x="2362" y="8701"/>
            <a:chExt cx="6834" cy="4320"/>
          </a:xfrm>
        </p:grpSpPr>
        <p:sp>
          <p:nvSpPr>
            <p:cNvPr id="17412" name="AutoShape 1066"/>
            <p:cNvSpPr>
              <a:spLocks noChangeAspect="1" noChangeArrowheads="1" noTextEdit="1"/>
            </p:cNvSpPr>
            <p:nvPr/>
          </p:nvSpPr>
          <p:spPr bwMode="auto">
            <a:xfrm>
              <a:off x="2362" y="8701"/>
              <a:ext cx="6834" cy="4320"/>
            </a:xfrm>
            <a:prstGeom prst="rect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3" name="Rectangle 1065"/>
            <p:cNvSpPr>
              <a:spLocks noChangeArrowheads="1"/>
            </p:cNvSpPr>
            <p:nvPr/>
          </p:nvSpPr>
          <p:spPr bwMode="auto">
            <a:xfrm>
              <a:off x="4803" y="8948"/>
              <a:ext cx="1952" cy="7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14" name="Oval 1064"/>
            <p:cNvSpPr>
              <a:spLocks noChangeArrowheads="1"/>
            </p:cNvSpPr>
            <p:nvPr/>
          </p:nvSpPr>
          <p:spPr bwMode="auto">
            <a:xfrm>
              <a:off x="2728" y="10306"/>
              <a:ext cx="1098" cy="11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15" name="Oval 1063"/>
            <p:cNvSpPr>
              <a:spLocks noChangeArrowheads="1"/>
            </p:cNvSpPr>
            <p:nvPr/>
          </p:nvSpPr>
          <p:spPr bwMode="auto">
            <a:xfrm>
              <a:off x="5291" y="10429"/>
              <a:ext cx="1097" cy="110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16" name="Oval 1062"/>
            <p:cNvSpPr>
              <a:spLocks noChangeArrowheads="1"/>
            </p:cNvSpPr>
            <p:nvPr/>
          </p:nvSpPr>
          <p:spPr bwMode="auto">
            <a:xfrm>
              <a:off x="7731" y="10306"/>
              <a:ext cx="1097" cy="11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17" name="Rectangle 1061"/>
            <p:cNvSpPr>
              <a:spLocks noChangeArrowheads="1"/>
            </p:cNvSpPr>
            <p:nvPr/>
          </p:nvSpPr>
          <p:spPr bwMode="auto">
            <a:xfrm>
              <a:off x="2850" y="12157"/>
              <a:ext cx="5980" cy="7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pic>
          <p:nvPicPr>
            <p:cNvPr id="17418" name="Picture 1060" descr="MPj0428588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0" y="10592"/>
              <a:ext cx="854" cy="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9" name="WordArt 1059"/>
            <p:cNvSpPr>
              <a:spLocks noChangeArrowheads="1" noChangeShapeType="1" noTextEdit="1"/>
            </p:cNvSpPr>
            <p:nvPr/>
          </p:nvSpPr>
          <p:spPr bwMode="auto">
            <a:xfrm>
              <a:off x="4925" y="9071"/>
              <a:ext cx="1708" cy="4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Comic Sans MS"/>
                </a:rPr>
                <a:t>Central Executive</a:t>
              </a:r>
            </a:p>
          </p:txBody>
        </p:sp>
        <p:pic>
          <p:nvPicPr>
            <p:cNvPr id="17420" name="Picture 1058" descr="MCHM00379_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4" y="10429"/>
              <a:ext cx="816" cy="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1057" descr="MPj0428588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35" y="10552"/>
              <a:ext cx="60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2" name="Picture 1056" descr="MCHM00379_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57" y="11046"/>
              <a:ext cx="409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3" name="Line 1055"/>
            <p:cNvSpPr>
              <a:spLocks noChangeShapeType="1"/>
            </p:cNvSpPr>
            <p:nvPr/>
          </p:nvSpPr>
          <p:spPr bwMode="auto">
            <a:xfrm flipH="1">
              <a:off x="3826" y="9688"/>
              <a:ext cx="1221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054"/>
            <p:cNvSpPr>
              <a:spLocks noChangeShapeType="1"/>
            </p:cNvSpPr>
            <p:nvPr/>
          </p:nvSpPr>
          <p:spPr bwMode="auto">
            <a:xfrm>
              <a:off x="5779" y="9688"/>
              <a:ext cx="1" cy="3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1053"/>
            <p:cNvSpPr>
              <a:spLocks noChangeShapeType="1"/>
            </p:cNvSpPr>
            <p:nvPr/>
          </p:nvSpPr>
          <p:spPr bwMode="auto">
            <a:xfrm>
              <a:off x="6633" y="9688"/>
              <a:ext cx="1221" cy="7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052"/>
            <p:cNvSpPr>
              <a:spLocks noChangeShapeType="1"/>
            </p:cNvSpPr>
            <p:nvPr/>
          </p:nvSpPr>
          <p:spPr bwMode="auto">
            <a:xfrm>
              <a:off x="3338" y="11416"/>
              <a:ext cx="1" cy="7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1051"/>
            <p:cNvSpPr>
              <a:spLocks noChangeShapeType="1"/>
            </p:cNvSpPr>
            <p:nvPr/>
          </p:nvSpPr>
          <p:spPr bwMode="auto">
            <a:xfrm>
              <a:off x="5901" y="11540"/>
              <a:ext cx="1" cy="6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1050"/>
            <p:cNvSpPr>
              <a:spLocks noChangeShapeType="1"/>
            </p:cNvSpPr>
            <p:nvPr/>
          </p:nvSpPr>
          <p:spPr bwMode="auto">
            <a:xfrm flipH="1">
              <a:off x="8342" y="11416"/>
              <a:ext cx="1" cy="7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WordArt 1049"/>
            <p:cNvSpPr>
              <a:spLocks noChangeArrowheads="1" noChangeShapeType="1" noTextEdit="1"/>
            </p:cNvSpPr>
            <p:nvPr/>
          </p:nvSpPr>
          <p:spPr bwMode="auto">
            <a:xfrm>
              <a:off x="3948" y="12280"/>
              <a:ext cx="4093" cy="56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Comic Sans MS"/>
                </a:rPr>
                <a:t>Long-Term memory</a:t>
              </a:r>
            </a:p>
          </p:txBody>
        </p:sp>
        <p:sp>
          <p:nvSpPr>
            <p:cNvPr id="17430" name="Text Box 1048"/>
            <p:cNvSpPr txBox="1">
              <a:spLocks noChangeArrowheads="1"/>
            </p:cNvSpPr>
            <p:nvPr/>
          </p:nvSpPr>
          <p:spPr bwMode="auto">
            <a:xfrm>
              <a:off x="2606" y="9688"/>
              <a:ext cx="1342" cy="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200" b="1">
                  <a:latin typeface="Comic Sans MS" pitchFamily="66" charset="0"/>
                  <a:ea typeface="Times New Roman" pitchFamily="18" charset="0"/>
                  <a:cs typeface="Arial" charset="0"/>
                </a:rPr>
                <a:t>Visuo-Spatial Sketchpad</a:t>
              </a:r>
              <a:endParaRPr lang="en-GB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7431" name="Text Box 1047"/>
            <p:cNvSpPr txBox="1">
              <a:spLocks noChangeArrowheads="1"/>
            </p:cNvSpPr>
            <p:nvPr/>
          </p:nvSpPr>
          <p:spPr bwMode="auto">
            <a:xfrm>
              <a:off x="5047" y="10059"/>
              <a:ext cx="1464" cy="3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200" b="1">
                  <a:latin typeface="Comic Sans MS" pitchFamily="66" charset="0"/>
                  <a:ea typeface="Times New Roman" pitchFamily="18" charset="0"/>
                  <a:cs typeface="Arial" charset="0"/>
                </a:rPr>
                <a:t>Episodic buffer</a:t>
              </a:r>
              <a:endParaRPr lang="en-GB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7432" name="Text Box 1046"/>
            <p:cNvSpPr txBox="1">
              <a:spLocks noChangeArrowheads="1"/>
            </p:cNvSpPr>
            <p:nvPr/>
          </p:nvSpPr>
          <p:spPr bwMode="auto">
            <a:xfrm>
              <a:off x="7731" y="9688"/>
              <a:ext cx="1221" cy="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200" b="1">
                  <a:latin typeface="Comic Sans MS" pitchFamily="66" charset="0"/>
                  <a:ea typeface="Times New Roman" pitchFamily="18" charset="0"/>
                  <a:cs typeface="Arial" charset="0"/>
                </a:rPr>
                <a:t>Phonological loop</a:t>
              </a:r>
              <a:endParaRPr lang="en-GB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7433" name="Text Box 1045"/>
            <p:cNvSpPr txBox="1">
              <a:spLocks noChangeArrowheads="1"/>
            </p:cNvSpPr>
            <p:nvPr/>
          </p:nvSpPr>
          <p:spPr bwMode="auto">
            <a:xfrm>
              <a:off x="2972" y="11540"/>
              <a:ext cx="732" cy="3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200" i="1">
                  <a:latin typeface="Comic Sans MS" pitchFamily="66" charset="0"/>
                  <a:ea typeface="Times New Roman" pitchFamily="18" charset="0"/>
                  <a:cs typeface="Arial" charset="0"/>
                </a:rPr>
                <a:t>Visual</a:t>
              </a:r>
              <a:endParaRPr lang="en-GB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7434" name="Text Box 1044"/>
            <p:cNvSpPr txBox="1">
              <a:spLocks noChangeArrowheads="1"/>
            </p:cNvSpPr>
            <p:nvPr/>
          </p:nvSpPr>
          <p:spPr bwMode="auto">
            <a:xfrm>
              <a:off x="5413" y="11663"/>
              <a:ext cx="976" cy="3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200" i="1">
                  <a:latin typeface="Comic Sans MS" pitchFamily="66" charset="0"/>
                  <a:ea typeface="Times New Roman" pitchFamily="18" charset="0"/>
                  <a:cs typeface="Arial" charset="0"/>
                </a:rPr>
                <a:t>Episodic</a:t>
              </a:r>
              <a:endParaRPr lang="en-GB"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7435" name="Text Box 1043"/>
            <p:cNvSpPr txBox="1">
              <a:spLocks noChangeArrowheads="1"/>
            </p:cNvSpPr>
            <p:nvPr/>
          </p:nvSpPr>
          <p:spPr bwMode="auto">
            <a:xfrm>
              <a:off x="7854" y="11540"/>
              <a:ext cx="974" cy="3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200" i="1">
                  <a:latin typeface="Comic Sans MS" pitchFamily="66" charset="0"/>
                  <a:ea typeface="Times New Roman" pitchFamily="18" charset="0"/>
                  <a:cs typeface="Arial" charset="0"/>
                </a:rPr>
                <a:t>Language</a:t>
              </a:r>
              <a:endParaRPr lang="en-GB">
                <a:ea typeface="Times New Roman" pitchFamily="18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Central Executive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endParaRPr lang="en-GB" sz="3500" dirty="0" smtClean="0"/>
          </a:p>
          <a:p>
            <a:pPr eaLnBrk="1" hangingPunct="1">
              <a:spcBef>
                <a:spcPct val="50000"/>
              </a:spcBef>
            </a:pPr>
            <a:endParaRPr lang="en-GB" sz="3500" dirty="0" smtClean="0"/>
          </a:p>
          <a:p>
            <a:pPr eaLnBrk="1" hangingPunct="1">
              <a:spcBef>
                <a:spcPct val="50000"/>
              </a:spcBef>
            </a:pPr>
            <a:r>
              <a:rPr lang="en-GB" dirty="0" smtClean="0"/>
              <a:t>Decides what information to attend to. 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 smtClean="0"/>
              <a:t>Organises the ‘slave’ systems. </a:t>
            </a:r>
          </a:p>
          <a:p>
            <a:pPr eaLnBrk="1" hangingPunct="1">
              <a:spcBef>
                <a:spcPct val="50000"/>
              </a:spcBef>
            </a:pPr>
            <a:r>
              <a:rPr lang="en-GB" dirty="0" smtClean="0"/>
              <a:t>It has a </a:t>
            </a:r>
            <a:r>
              <a:rPr lang="en-GB" b="1" dirty="0" smtClean="0"/>
              <a:t>limited capacity </a:t>
            </a:r>
            <a:r>
              <a:rPr lang="en-GB" dirty="0" smtClean="0"/>
              <a:t>and deals with demanding cognitive tasks</a:t>
            </a:r>
          </a:p>
          <a:p>
            <a:pPr eaLnBrk="1" hangingPunct="1"/>
            <a:endParaRPr lang="en-GB" dirty="0" smtClean="0"/>
          </a:p>
        </p:txBody>
      </p:sp>
      <p:pic>
        <p:nvPicPr>
          <p:cNvPr id="18435" name="Picture 4" descr="alan-sugar-amstrad-and-the-apprent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3" y="1428750"/>
            <a:ext cx="22860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Phonological Loop</a:t>
            </a:r>
            <a:endParaRPr lang="en-GB" sz="4600" b="1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6863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GB" sz="2800" dirty="0" smtClean="0"/>
              <a:t>This deals with auditory information – </a:t>
            </a:r>
            <a:r>
              <a:rPr lang="en-GB" sz="2800" b="1" dirty="0" smtClean="0"/>
              <a:t>coding is acoustic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 b="1" dirty="0" smtClean="0"/>
              <a:t>Phonological Store</a:t>
            </a:r>
            <a:r>
              <a:rPr lang="en-GB" sz="2800" dirty="0" smtClean="0"/>
              <a:t>: (</a:t>
            </a:r>
            <a:r>
              <a:rPr lang="en-GB" sz="2800" i="1" dirty="0" smtClean="0"/>
              <a:t>Inner Ear</a:t>
            </a:r>
            <a:r>
              <a:rPr lang="en-GB" sz="2800" dirty="0" smtClean="0"/>
              <a:t>) stores the words you hear</a:t>
            </a:r>
          </a:p>
          <a:p>
            <a:pPr eaLnBrk="1" hangingPunct="1"/>
            <a:r>
              <a:rPr lang="en-GB" sz="2800" b="1" dirty="0" smtClean="0"/>
              <a:t>Articulatory Process </a:t>
            </a:r>
            <a:r>
              <a:rPr lang="en-GB" sz="2800" dirty="0" smtClean="0"/>
              <a:t>(</a:t>
            </a:r>
            <a:r>
              <a:rPr lang="en-GB" sz="2800" i="1" dirty="0" smtClean="0"/>
              <a:t>inner voice</a:t>
            </a:r>
            <a:r>
              <a:rPr lang="en-GB" sz="2800" dirty="0" smtClean="0"/>
              <a:t>) allows maintenance rehearsal (repeating sounds in a loop to keep them in WM). The </a:t>
            </a:r>
            <a:r>
              <a:rPr lang="en-GB" sz="2800" b="1" dirty="0" smtClean="0"/>
              <a:t>capacity</a:t>
            </a:r>
            <a:r>
              <a:rPr lang="en-GB" sz="2800" dirty="0" smtClean="0"/>
              <a:t> of this loop is </a:t>
            </a:r>
            <a:r>
              <a:rPr lang="en-GB" sz="2800" b="1" dirty="0" err="1" smtClean="0"/>
              <a:t>approx</a:t>
            </a:r>
            <a:r>
              <a:rPr lang="en-GB" sz="2800" b="1" dirty="0" smtClean="0"/>
              <a:t> 2 seconds worth of what you can say</a:t>
            </a:r>
          </a:p>
        </p:txBody>
      </p:sp>
      <p:pic>
        <p:nvPicPr>
          <p:cNvPr id="19459" name="Picture 1058" descr="MCHM0037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16632"/>
            <a:ext cx="1285875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600" b="1" smtClean="0"/>
              <a:t>Visuo-Spatial Sketchpad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2438400"/>
          </a:xfrm>
        </p:spPr>
        <p:txBody>
          <a:bodyPr/>
          <a:lstStyle/>
          <a:p>
            <a:pPr eaLnBrk="1" hangingPunct="1"/>
            <a:endParaRPr lang="en-GB" sz="3500" dirty="0" smtClean="0"/>
          </a:p>
          <a:p>
            <a:pPr eaLnBrk="1" hangingPunct="1"/>
            <a:endParaRPr lang="en-GB" sz="3500" dirty="0" smtClean="0"/>
          </a:p>
          <a:p>
            <a:pPr eaLnBrk="1" hangingPunct="1"/>
            <a:r>
              <a:rPr lang="en-GB" sz="3500" dirty="0" smtClean="0"/>
              <a:t>Stores and rehearses </a:t>
            </a:r>
            <a:r>
              <a:rPr lang="en-GB" sz="3500" b="1" dirty="0" smtClean="0"/>
              <a:t>visual</a:t>
            </a:r>
            <a:r>
              <a:rPr lang="en-GB" sz="3500" dirty="0" smtClean="0"/>
              <a:t> and </a:t>
            </a:r>
            <a:r>
              <a:rPr lang="en-GB" sz="3500" b="1" dirty="0" smtClean="0"/>
              <a:t>spatial</a:t>
            </a:r>
            <a:r>
              <a:rPr lang="en-GB" sz="3500" dirty="0" smtClean="0"/>
              <a:t> information </a:t>
            </a:r>
            <a:r>
              <a:rPr lang="en-GB" sz="3500" b="1" i="1" dirty="0" smtClean="0"/>
              <a:t>– coding is visual</a:t>
            </a:r>
          </a:p>
          <a:p>
            <a:pPr eaLnBrk="1" hangingPunct="1"/>
            <a:r>
              <a:rPr lang="en-GB" sz="3500" b="1" dirty="0" smtClean="0"/>
              <a:t>Limited capacity – </a:t>
            </a:r>
            <a:r>
              <a:rPr lang="en-GB" sz="3500" b="1" dirty="0" err="1" smtClean="0">
                <a:solidFill>
                  <a:srgbClr val="FF0000"/>
                </a:solidFill>
              </a:rPr>
              <a:t>Baddeley</a:t>
            </a:r>
            <a:r>
              <a:rPr lang="en-GB" sz="3500" b="1" dirty="0" smtClean="0">
                <a:solidFill>
                  <a:srgbClr val="FF0000"/>
                </a:solidFill>
              </a:rPr>
              <a:t> (2003) </a:t>
            </a:r>
            <a:r>
              <a:rPr lang="en-GB" sz="3500" dirty="0" smtClean="0"/>
              <a:t>argued it was 3-4 objects</a:t>
            </a:r>
          </a:p>
          <a:p>
            <a:pPr eaLnBrk="1" hangingPunct="1"/>
            <a:endParaRPr lang="en-GB" sz="3500" dirty="0" smtClean="0"/>
          </a:p>
        </p:txBody>
      </p:sp>
      <p:pic>
        <p:nvPicPr>
          <p:cNvPr id="20483" name="Picture 1060" descr="MPj042858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1785938"/>
            <a:ext cx="141763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Episodic Buffer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  <a:p>
            <a:pPr marL="0" indent="0" eaLnBrk="1" hangingPunct="1">
              <a:buNone/>
            </a:pPr>
            <a:endParaRPr lang="en-GB" dirty="0" smtClean="0"/>
          </a:p>
          <a:p>
            <a:pPr lvl="0"/>
            <a:r>
              <a:rPr lang="en-GB" sz="2400" dirty="0"/>
              <a:t>Added to model by </a:t>
            </a:r>
            <a:r>
              <a:rPr lang="en-GB" sz="2400" b="1" dirty="0" err="1">
                <a:solidFill>
                  <a:srgbClr val="FF0000"/>
                </a:solidFill>
              </a:rPr>
              <a:t>Baddeley</a:t>
            </a:r>
            <a:r>
              <a:rPr lang="en-GB" sz="2400" b="1" dirty="0">
                <a:solidFill>
                  <a:srgbClr val="FF0000"/>
                </a:solidFill>
              </a:rPr>
              <a:t> in 2000</a:t>
            </a:r>
            <a:endParaRPr lang="en-GB" sz="2400" dirty="0">
              <a:solidFill>
                <a:srgbClr val="FF0000"/>
              </a:solidFill>
            </a:endParaRPr>
          </a:p>
          <a:p>
            <a:pPr lvl="0"/>
            <a:r>
              <a:rPr lang="en-GB" sz="2400" dirty="0"/>
              <a:t>Temporary store for information, integrating visual, spatial &amp; verbal information – </a:t>
            </a:r>
            <a:r>
              <a:rPr lang="en-GB" sz="2400" b="1" dirty="0"/>
              <a:t>visual &amp; acoustic coding</a:t>
            </a:r>
            <a:endParaRPr lang="en-GB" sz="2400" dirty="0"/>
          </a:p>
          <a:p>
            <a:pPr lvl="0"/>
            <a:r>
              <a:rPr lang="en-GB" sz="2400" dirty="0"/>
              <a:t>It is the storage component of the central executive and has a </a:t>
            </a:r>
            <a:r>
              <a:rPr lang="en-GB" sz="2400" b="1" dirty="0"/>
              <a:t>limited capacity of approx. 4 chunks</a:t>
            </a:r>
            <a:r>
              <a:rPr lang="en-GB" sz="2400" dirty="0"/>
              <a:t> (</a:t>
            </a:r>
            <a:r>
              <a:rPr lang="en-GB" sz="2400" b="1" dirty="0" err="1">
                <a:solidFill>
                  <a:srgbClr val="FF0000"/>
                </a:solidFill>
              </a:rPr>
              <a:t>Baddeley</a:t>
            </a:r>
            <a:r>
              <a:rPr lang="en-GB" sz="2400" b="1" dirty="0">
                <a:solidFill>
                  <a:srgbClr val="FF0000"/>
                </a:solidFill>
              </a:rPr>
              <a:t>, 2012</a:t>
            </a:r>
            <a:r>
              <a:rPr lang="en-GB" sz="2400" dirty="0"/>
              <a:t>)</a:t>
            </a:r>
          </a:p>
          <a:p>
            <a:r>
              <a:rPr lang="en-GB" sz="2400" dirty="0"/>
              <a:t>The episodic buffer links WM to LTM</a:t>
            </a:r>
            <a:endParaRPr lang="en-GB" sz="2400" dirty="0" smtClean="0"/>
          </a:p>
        </p:txBody>
      </p:sp>
      <p:pic>
        <p:nvPicPr>
          <p:cNvPr id="21507" name="Picture 1057" descr="MPj042858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025" y="1628800"/>
            <a:ext cx="1395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056" descr="MCHM00379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33604"/>
            <a:ext cx="93662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us 5"/>
          <p:cNvSpPr/>
          <p:nvPr/>
        </p:nvSpPr>
        <p:spPr bwMode="auto">
          <a:xfrm>
            <a:off x="3707904" y="1536792"/>
            <a:ext cx="914400" cy="914400"/>
          </a:xfrm>
          <a:prstGeom prst="mathPlu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Memory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hlinkClick r:id="rId2"/>
              </a:rPr>
              <a:t>http://</a:t>
            </a:r>
            <a:r>
              <a:rPr lang="en-GB" sz="2400" dirty="0" smtClean="0">
                <a:hlinkClick r:id="rId2"/>
              </a:rPr>
              <a:t>www.youtube.com/watch?v=rmAZPBHyW2g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www.youtube.com/watch?v=mT0NLihOK30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805" tIns="0" rIns="0" bIns="3967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63691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Activity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100" smtClean="0"/>
              <a:t>Count the total number of windows in your house</a:t>
            </a:r>
          </a:p>
          <a:p>
            <a:pPr eaLnBrk="1" hangingPunct="1">
              <a:lnSpc>
                <a:spcPct val="90000"/>
              </a:lnSpc>
            </a:pPr>
            <a:endParaRPr lang="en-GB" sz="3100" smtClean="0"/>
          </a:p>
          <a:p>
            <a:pPr eaLnBrk="1" hangingPunct="1">
              <a:lnSpc>
                <a:spcPct val="90000"/>
              </a:lnSpc>
            </a:pPr>
            <a:endParaRPr lang="en-GB" sz="3100" smtClean="0"/>
          </a:p>
          <a:p>
            <a:pPr eaLnBrk="1" hangingPunct="1">
              <a:lnSpc>
                <a:spcPct val="90000"/>
              </a:lnSpc>
            </a:pPr>
            <a:endParaRPr lang="en-GB" sz="3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z="3100" smtClean="0"/>
          </a:p>
          <a:p>
            <a:pPr eaLnBrk="1" hangingPunct="1">
              <a:lnSpc>
                <a:spcPct val="90000"/>
              </a:lnSpc>
            </a:pPr>
            <a:r>
              <a:rPr lang="en-GB" sz="3100" smtClean="0"/>
              <a:t>How did you do it? Which of the ‘slave systems’ did you use to perform that task?</a:t>
            </a:r>
          </a:p>
          <a:p>
            <a:pPr eaLnBrk="1" hangingPunct="1">
              <a:lnSpc>
                <a:spcPct val="90000"/>
              </a:lnSpc>
            </a:pPr>
            <a:r>
              <a:rPr lang="en-GB" sz="3100" smtClean="0"/>
              <a:t>Both – </a:t>
            </a:r>
            <a:r>
              <a:rPr lang="en-GB" sz="3100" i="1" smtClean="0"/>
              <a:t>Episodic Buffer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2555875" y="2060575"/>
            <a:ext cx="3276600" cy="2590800"/>
            <a:chOff x="1872" y="2160"/>
            <a:chExt cx="2064" cy="1632"/>
          </a:xfrm>
        </p:grpSpPr>
        <p:sp>
          <p:nvSpPr>
            <p:cNvPr id="22532" name="Rectangle 5"/>
            <p:cNvSpPr>
              <a:spLocks noChangeArrowheads="1"/>
            </p:cNvSpPr>
            <p:nvPr/>
          </p:nvSpPr>
          <p:spPr bwMode="auto">
            <a:xfrm>
              <a:off x="2064" y="2688"/>
              <a:ext cx="1728" cy="110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3" name="Rectangle 6"/>
            <p:cNvSpPr>
              <a:spLocks noChangeArrowheads="1"/>
            </p:cNvSpPr>
            <p:nvPr/>
          </p:nvSpPr>
          <p:spPr bwMode="auto">
            <a:xfrm>
              <a:off x="2160" y="2784"/>
              <a:ext cx="384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4" name="Rectangle 7"/>
            <p:cNvSpPr>
              <a:spLocks noChangeArrowheads="1"/>
            </p:cNvSpPr>
            <p:nvPr/>
          </p:nvSpPr>
          <p:spPr bwMode="auto">
            <a:xfrm>
              <a:off x="3264" y="2784"/>
              <a:ext cx="384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5" name="Rectangle 8"/>
            <p:cNvSpPr>
              <a:spLocks noChangeArrowheads="1"/>
            </p:cNvSpPr>
            <p:nvPr/>
          </p:nvSpPr>
          <p:spPr bwMode="auto">
            <a:xfrm>
              <a:off x="2160" y="3360"/>
              <a:ext cx="384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6" name="Rectangle 9"/>
            <p:cNvSpPr>
              <a:spLocks noChangeArrowheads="1"/>
            </p:cNvSpPr>
            <p:nvPr/>
          </p:nvSpPr>
          <p:spPr bwMode="auto">
            <a:xfrm>
              <a:off x="3264" y="3360"/>
              <a:ext cx="384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7" name="Rectangle 10"/>
            <p:cNvSpPr>
              <a:spLocks noChangeArrowheads="1"/>
            </p:cNvSpPr>
            <p:nvPr/>
          </p:nvSpPr>
          <p:spPr bwMode="auto">
            <a:xfrm>
              <a:off x="2688" y="3168"/>
              <a:ext cx="43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8" name="Rectangle 11"/>
            <p:cNvSpPr>
              <a:spLocks noChangeArrowheads="1"/>
            </p:cNvSpPr>
            <p:nvPr/>
          </p:nvSpPr>
          <p:spPr bwMode="auto">
            <a:xfrm>
              <a:off x="3360" y="2160"/>
              <a:ext cx="9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9" name="AutoShape 12"/>
            <p:cNvSpPr>
              <a:spLocks noChangeArrowheads="1"/>
            </p:cNvSpPr>
            <p:nvPr/>
          </p:nvSpPr>
          <p:spPr bwMode="auto">
            <a:xfrm>
              <a:off x="1872" y="2160"/>
              <a:ext cx="2064" cy="5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theme/theme1.xml><?xml version="1.0" encoding="utf-8"?>
<a:theme xmlns:a="http://schemas.openxmlformats.org/drawingml/2006/main" name="Funky">
  <a:themeElements>
    <a:clrScheme name="Fun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Fun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un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1296A357794D46B880919905E7D371" ma:contentTypeVersion="0" ma:contentTypeDescription="Create a new document." ma:contentTypeScope="" ma:versionID="b8a9ca1ed49a3d46d46c0e3f392cf41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421CF2D-D9AC-4045-ABC5-A43C0EE556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3DBCE2-EA03-4ABE-9ED3-767606C861A2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16CBBC2-B662-4AC4-902A-270E87A3C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Designs\Funky.pot</Template>
  <TotalTime>1209</TotalTime>
  <Words>673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Funky</vt:lpstr>
      <vt:lpstr>Working Memory Model Annotate your own notes from GOL Tutorial </vt:lpstr>
      <vt:lpstr>Why do we need another model of memory?</vt:lpstr>
      <vt:lpstr>PowerPoint Presentation</vt:lpstr>
      <vt:lpstr>Central Executive</vt:lpstr>
      <vt:lpstr>Phonological Loop</vt:lpstr>
      <vt:lpstr>Visuo-Spatial Sketchpad</vt:lpstr>
      <vt:lpstr>Episodic Buffer</vt:lpstr>
      <vt:lpstr>Working Memory Model</vt:lpstr>
      <vt:lpstr>Activity</vt:lpstr>
      <vt:lpstr>Is there any evidence to support the WMM?  Try these…</vt:lpstr>
      <vt:lpstr>What did you find…?</vt:lpstr>
      <vt:lpstr>Evaluation: Positive</vt:lpstr>
      <vt:lpstr>Evaluation: Negative</vt:lpstr>
      <vt:lpstr>Summary – Models of Memory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Memory Model</dc:title>
  <dc:creator>Hannah Pollard</dc:creator>
  <cp:lastModifiedBy>Vanessa Bonney</cp:lastModifiedBy>
  <cp:revision>50</cp:revision>
  <dcterms:created xsi:type="dcterms:W3CDTF">2005-01-12T16:37:15Z</dcterms:created>
  <dcterms:modified xsi:type="dcterms:W3CDTF">2015-05-21T12:53:14Z</dcterms:modified>
</cp:coreProperties>
</file>