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74" r:id="rId6"/>
    <p:sldId id="272" r:id="rId7"/>
    <p:sldId id="258" r:id="rId8"/>
    <p:sldId id="259" r:id="rId9"/>
    <p:sldId id="269" r:id="rId10"/>
    <p:sldId id="270" r:id="rId11"/>
    <p:sldId id="271" r:id="rId12"/>
    <p:sldId id="266" r:id="rId13"/>
    <p:sldId id="276" r:id="rId14"/>
    <p:sldId id="273" r:id="rId15"/>
    <p:sldId id="275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774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E8E06-F4BF-4FE8-A6A4-056B264C6F24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37D46-6A88-4157-8C07-4DD7C5D42B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915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EC8D45F-92EF-4529-9BF4-5E557804A40A}" type="slidenum">
              <a:rPr lang="en-GB" sz="1200" smtClean="0">
                <a:latin typeface="Arial" charset="0"/>
              </a:rPr>
              <a:pPr eaLnBrk="1" hangingPunct="1"/>
              <a:t>1</a:t>
            </a:fld>
            <a:endParaRPr lang="en-GB" sz="1200" smtClean="0">
              <a:latin typeface="Arial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43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74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6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86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72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7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8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57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40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47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28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B107-18EC-4DF3-B1A5-E3EB9132D2B5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59DE2-4A1C-48A7-A105-3697084C9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2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www.f.u-tokyo.ac.jp/~taisuke/pics/brain.gif&amp;imgrefurl=http://www.f.u-tokyo.ac.jp/~taisuke/&amp;h=170&amp;w=233&amp;prev=/images?q=brain&amp;svnum=10&amp;hl=en&amp;lr=&amp;ie=UTF-8&amp;oe=UTF-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estream.godalming.ac.uk/View.aspx?ID=5680~4t~V0IPjDB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estream.godalming.ac.uk/View.aspx?ID=5697~4B~dma7P9m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P-td3C55Y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P-td3C55Y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1028" descr="brain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693150" cy="1143000"/>
          </a:xfrm>
          <a:solidFill>
            <a:srgbClr val="3366FF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sz="3600" b="1" smtClean="0">
                <a:solidFill>
                  <a:schemeClr val="bg1"/>
                </a:solidFill>
              </a:rPr>
              <a:t>AS UNIT 1: Cognitive Psychology</a:t>
            </a:r>
            <a:r>
              <a:rPr lang="en-GB" sz="3600" smtClean="0">
                <a:solidFill>
                  <a:schemeClr val="bg1"/>
                </a:solidFill>
              </a:rPr>
              <a:t/>
            </a:r>
            <a:br>
              <a:rPr lang="en-GB" sz="3600" smtClean="0">
                <a:solidFill>
                  <a:schemeClr val="bg1"/>
                </a:solidFill>
              </a:rPr>
            </a:br>
            <a:r>
              <a:rPr lang="en-GB" sz="3600" smtClean="0">
                <a:solidFill>
                  <a:schemeClr val="bg1"/>
                </a:solidFill>
              </a:rPr>
              <a:t>MEMORY IN EVERYDAY LIFE</a:t>
            </a:r>
          </a:p>
        </p:txBody>
      </p:sp>
      <p:sp>
        <p:nvSpPr>
          <p:cNvPr id="972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69287" cy="4114800"/>
          </a:xfrm>
        </p:spPr>
        <p:txBody>
          <a:bodyPr/>
          <a:lstStyle/>
          <a:p>
            <a:pPr eaLnBrk="1" hangingPunct="1"/>
            <a:r>
              <a:rPr lang="fr-FR" dirty="0" err="1" smtClean="0"/>
              <a:t>Eyewitness</a:t>
            </a:r>
            <a:r>
              <a:rPr lang="fr-FR" dirty="0" smtClean="0"/>
              <a:t> </a:t>
            </a:r>
            <a:r>
              <a:rPr lang="fr-FR" dirty="0" err="1" smtClean="0"/>
              <a:t>testimony</a:t>
            </a:r>
            <a:r>
              <a:rPr lang="fr-FR" dirty="0" smtClean="0"/>
              <a:t> (EWT) and </a:t>
            </a:r>
            <a:r>
              <a:rPr lang="fr-FR" dirty="0" err="1" smtClean="0"/>
              <a:t>factors</a:t>
            </a:r>
            <a:r>
              <a:rPr lang="fr-FR" dirty="0" smtClean="0"/>
              <a:t> </a:t>
            </a:r>
            <a:r>
              <a:rPr lang="fr-FR" dirty="0" err="1" smtClean="0"/>
              <a:t>affecting</a:t>
            </a:r>
            <a:r>
              <a:rPr lang="fr-FR" dirty="0" smtClean="0"/>
              <a:t> the </a:t>
            </a:r>
            <a:r>
              <a:rPr lang="fr-FR" dirty="0" err="1" smtClean="0"/>
              <a:t>accuracy</a:t>
            </a:r>
            <a:r>
              <a:rPr lang="fr-FR" dirty="0" smtClean="0"/>
              <a:t> of EWT, </a:t>
            </a:r>
            <a:r>
              <a:rPr lang="fr-FR" dirty="0" err="1" smtClean="0"/>
              <a:t>including</a:t>
            </a:r>
            <a:r>
              <a:rPr lang="fr-FR" dirty="0" smtClean="0"/>
              <a:t> </a:t>
            </a:r>
            <a:r>
              <a:rPr lang="fr-FR" dirty="0" err="1" smtClean="0"/>
              <a:t>anxiety</a:t>
            </a:r>
            <a:r>
              <a:rPr lang="fr-FR" dirty="0" smtClean="0"/>
              <a:t>, </a:t>
            </a:r>
            <a:r>
              <a:rPr lang="fr-FR" dirty="0" err="1" smtClean="0"/>
              <a:t>age</a:t>
            </a:r>
            <a:r>
              <a:rPr lang="fr-FR" dirty="0" smtClean="0"/>
              <a:t> of </a:t>
            </a:r>
            <a:r>
              <a:rPr lang="fr-FR" dirty="0" err="1" smtClean="0"/>
              <a:t>witness</a:t>
            </a:r>
            <a:endParaRPr lang="fr-FR" dirty="0" smtClean="0"/>
          </a:p>
          <a:p>
            <a:pPr eaLnBrk="1" hangingPunct="1"/>
            <a:r>
              <a:rPr lang="fr-FR" dirty="0" err="1" smtClean="0"/>
              <a:t>Misleading</a:t>
            </a:r>
            <a:r>
              <a:rPr lang="fr-FR" dirty="0" smtClean="0"/>
              <a:t> information and </a:t>
            </a:r>
            <a:r>
              <a:rPr lang="fr-FR" b="1" dirty="0" smtClean="0"/>
              <a:t>the use of the cognitive interview</a:t>
            </a:r>
          </a:p>
          <a:p>
            <a:pPr eaLnBrk="1" hangingPunct="1"/>
            <a:r>
              <a:rPr lang="fr-FR" dirty="0" err="1" smtClean="0"/>
              <a:t>Strategies</a:t>
            </a:r>
            <a:r>
              <a:rPr lang="fr-FR" dirty="0" smtClean="0"/>
              <a:t> for memory </a:t>
            </a:r>
            <a:r>
              <a:rPr lang="fr-FR" dirty="0" err="1" smtClean="0"/>
              <a:t>improvement</a:t>
            </a:r>
            <a:endParaRPr lang="fr-FR" dirty="0" smtClean="0"/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0190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chemeClr val="bg1"/>
                </a:solidFill>
              </a:rPr>
              <a:t>Cognitive Interview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218488" cy="3312368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sz="2800" dirty="0" smtClean="0"/>
              <a:t>What was the </a:t>
            </a:r>
            <a:r>
              <a:rPr lang="en-US" sz="2800" b="1" i="1" dirty="0" smtClean="0"/>
              <a:t>experimental method </a:t>
            </a:r>
            <a:r>
              <a:rPr lang="en-US" sz="2800" dirty="0" smtClean="0"/>
              <a:t>used in this investigation?</a:t>
            </a:r>
          </a:p>
          <a:p>
            <a:pPr marL="0" indent="0" eaLnBrk="1" hangingPunct="1">
              <a:buNone/>
            </a:pPr>
            <a:r>
              <a:rPr lang="en-US" sz="2800" dirty="0" smtClean="0"/>
              <a:t>Strengths/Weaknesses of this method?</a:t>
            </a:r>
          </a:p>
          <a:p>
            <a:pPr marL="0" indent="0" eaLnBrk="1" hangingPunct="1">
              <a:buNone/>
            </a:pPr>
            <a:r>
              <a:rPr lang="en-US" sz="2800" dirty="0" smtClean="0"/>
              <a:t>What was the IV? </a:t>
            </a:r>
            <a:r>
              <a:rPr lang="en-US" sz="2800" smtClean="0"/>
              <a:t>DV?</a:t>
            </a:r>
            <a:endParaRPr lang="en-US" sz="2800" dirty="0" smtClean="0"/>
          </a:p>
          <a:p>
            <a:pPr marL="0" indent="0" eaLnBrk="1" hangingPunct="1">
              <a:buNone/>
            </a:pPr>
            <a:r>
              <a:rPr lang="en-US" sz="2800" dirty="0" smtClean="0"/>
              <a:t>What was the </a:t>
            </a:r>
            <a:r>
              <a:rPr lang="en-US" sz="2800" b="1" i="1" dirty="0" smtClean="0"/>
              <a:t>experimental design </a:t>
            </a:r>
            <a:r>
              <a:rPr lang="en-US" sz="2800" dirty="0" smtClean="0"/>
              <a:t>used in this investigation?</a:t>
            </a:r>
          </a:p>
          <a:p>
            <a:pPr marL="0" indent="0" eaLnBrk="1" hangingPunct="1">
              <a:buNone/>
            </a:pPr>
            <a:r>
              <a:rPr lang="en-US" sz="2800" dirty="0" smtClean="0"/>
              <a:t>Strengths/Weaknesses of this design?</a:t>
            </a:r>
          </a:p>
        </p:txBody>
      </p:sp>
    </p:spTree>
    <p:extLst>
      <p:ext uri="{BB962C8B-B14F-4D97-AF65-F5344CB8AC3E}">
        <p14:creationId xmlns:p14="http://schemas.microsoft.com/office/powerpoint/2010/main" val="182310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bldLvl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Cognitive Interview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000" dirty="0">
                <a:hlinkClick r:id="rId2"/>
              </a:rPr>
              <a:t>http://</a:t>
            </a:r>
            <a:r>
              <a:rPr lang="en-GB" sz="1000" dirty="0" smtClean="0">
                <a:hlinkClick r:id="rId2"/>
              </a:rPr>
              <a:t>estream.godalming.ac.uk/View.aspx?ID=5680~4t~V0IPjDBB</a:t>
            </a:r>
            <a:endParaRPr lang="en-GB" sz="1000" dirty="0" smtClean="0"/>
          </a:p>
          <a:p>
            <a:pPr marL="0" indent="0">
              <a:buNone/>
            </a:pPr>
            <a:r>
              <a:rPr lang="en-GB" sz="1400" dirty="0" smtClean="0"/>
              <a:t>(4.30-16 </a:t>
            </a:r>
            <a:r>
              <a:rPr lang="en-GB" sz="1400" dirty="0" err="1" smtClean="0"/>
              <a:t>mins</a:t>
            </a:r>
            <a:r>
              <a:rPr lang="en-GB" sz="1400" dirty="0" smtClean="0"/>
              <a:t>)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284984"/>
            <a:ext cx="2466975" cy="1847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924944"/>
            <a:ext cx="154305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45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b="1" dirty="0" smtClean="0">
                <a:solidFill>
                  <a:schemeClr val="bg1"/>
                </a:solidFill>
              </a:rPr>
              <a:t/>
            </a:r>
            <a:br>
              <a:rPr lang="en-GB" sz="3600" b="1" dirty="0" smtClean="0">
                <a:solidFill>
                  <a:schemeClr val="bg1"/>
                </a:solidFill>
              </a:rPr>
            </a:br>
            <a:r>
              <a:rPr lang="en-GB" sz="3600" b="1" dirty="0" smtClean="0">
                <a:solidFill>
                  <a:schemeClr val="bg1"/>
                </a:solidFill>
              </a:rPr>
              <a:t>The Cognitive Interview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815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Complete Cognitive Interview section of your EWT handout using p22 of your booklet</a:t>
            </a:r>
            <a:endParaRPr lang="en-GB" dirty="0"/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3112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bldLvl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b="1" dirty="0" smtClean="0">
                <a:solidFill>
                  <a:schemeClr val="bg1"/>
                </a:solidFill>
              </a:rPr>
              <a:t/>
            </a:r>
            <a:br>
              <a:rPr lang="en-GB" sz="3600" b="1" dirty="0" smtClean="0">
                <a:solidFill>
                  <a:schemeClr val="bg1"/>
                </a:solidFill>
              </a:rPr>
            </a:br>
            <a:r>
              <a:rPr lang="en-GB" sz="3600" b="1" dirty="0" smtClean="0">
                <a:solidFill>
                  <a:schemeClr val="bg1"/>
                </a:solidFill>
              </a:rPr>
              <a:t>Application Question</a:t>
            </a:r>
            <a:endParaRPr lang="en-GB" sz="3600" b="1" dirty="0" smtClean="0">
              <a:solidFill>
                <a:schemeClr val="bg1"/>
              </a:solidFill>
            </a:endParaRP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815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A police officer trained in using the </a:t>
            </a:r>
            <a:r>
              <a:rPr lang="en-GB" sz="2400" dirty="0"/>
              <a:t>C</a:t>
            </a:r>
            <a:r>
              <a:rPr lang="en-GB" sz="2400" dirty="0" smtClean="0"/>
              <a:t>ognitive Interview is helping a witness to recall more information about a mugging. Eventually she gives the witness the following instruction “ Please tell me as much as you can remember about what you saw. Please do not leave anything out, even if they are just small, unimportant details”.</a:t>
            </a:r>
          </a:p>
          <a:p>
            <a:pPr marL="457200" indent="-457200">
              <a:buAutoNum type="arabicPeriod"/>
            </a:pPr>
            <a:r>
              <a:rPr lang="en-GB" sz="2400" b="1" dirty="0" smtClean="0"/>
              <a:t>Which of the four main techniques of the cognitive interview is being used in the above statement?</a:t>
            </a:r>
          </a:p>
          <a:p>
            <a:pPr marL="457200" indent="-457200">
              <a:buAutoNum type="arabicPeriod"/>
            </a:pPr>
            <a:r>
              <a:rPr lang="en-GB" sz="2400" b="1" dirty="0" smtClean="0"/>
              <a:t>For the three other techniques, write down the exact wording of the instructions the police officer might give to the witness.</a:t>
            </a: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68864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bldLvl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FF"/>
                </a:solidFill>
              </a:rPr>
              <a:t>The Cognitive Interview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Developed by </a:t>
            </a:r>
            <a:r>
              <a:rPr lang="en-GB" b="1" dirty="0" smtClean="0">
                <a:solidFill>
                  <a:srgbClr val="FF0000"/>
                </a:solidFill>
              </a:rPr>
              <a:t>Fisher and </a:t>
            </a:r>
            <a:r>
              <a:rPr lang="en-GB" b="1" dirty="0" err="1" smtClean="0">
                <a:solidFill>
                  <a:srgbClr val="FF0000"/>
                </a:solidFill>
              </a:rPr>
              <a:t>Geiselman</a:t>
            </a:r>
            <a:r>
              <a:rPr lang="en-GB" b="1" dirty="0" smtClean="0">
                <a:solidFill>
                  <a:srgbClr val="FF0000"/>
                </a:solidFill>
              </a:rPr>
              <a:t> (1992)</a:t>
            </a:r>
          </a:p>
          <a:p>
            <a:r>
              <a:rPr lang="en-GB" dirty="0" smtClean="0"/>
              <a:t>Used by Police Investigators</a:t>
            </a:r>
          </a:p>
          <a:p>
            <a:pPr marL="0" indent="0">
              <a:buNone/>
            </a:pPr>
            <a:r>
              <a:rPr lang="en-GB" dirty="0" smtClean="0"/>
              <a:t>Aims:</a:t>
            </a:r>
          </a:p>
          <a:p>
            <a:r>
              <a:rPr lang="en-GB" dirty="0" smtClean="0"/>
              <a:t>To recreate the context of the original incident</a:t>
            </a:r>
          </a:p>
          <a:p>
            <a:r>
              <a:rPr lang="en-GB" dirty="0" smtClean="0"/>
              <a:t>To report every detail</a:t>
            </a:r>
          </a:p>
          <a:p>
            <a:r>
              <a:rPr lang="en-GB" dirty="0" smtClean="0"/>
              <a:t>To recall the event in different orders</a:t>
            </a:r>
          </a:p>
          <a:p>
            <a:r>
              <a:rPr lang="en-GB" dirty="0" smtClean="0"/>
              <a:t>To change perspectives</a:t>
            </a:r>
          </a:p>
        </p:txBody>
      </p:sp>
    </p:spTree>
    <p:extLst>
      <p:ext uri="{BB962C8B-B14F-4D97-AF65-F5344CB8AC3E}">
        <p14:creationId xmlns:p14="http://schemas.microsoft.com/office/powerpoint/2010/main" val="34734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Introduction to the Cognitive Interview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000" dirty="0">
                <a:hlinkClick r:id="rId2"/>
              </a:rPr>
              <a:t>http://</a:t>
            </a:r>
            <a:r>
              <a:rPr lang="en-GB" sz="1000" dirty="0" smtClean="0">
                <a:hlinkClick r:id="rId2"/>
              </a:rPr>
              <a:t>estream.godalming.ac.uk/View.aspx?ID=5697~4B~dma7P9ma</a:t>
            </a:r>
            <a:endParaRPr lang="en-GB" sz="1000" dirty="0" smtClean="0"/>
          </a:p>
          <a:p>
            <a:pPr marL="0" indent="0">
              <a:buNone/>
            </a:pPr>
            <a:r>
              <a:rPr lang="en-GB" sz="1600" dirty="0" smtClean="0"/>
              <a:t>(34-46 </a:t>
            </a:r>
            <a:r>
              <a:rPr lang="en-GB" sz="1600" dirty="0" err="1" smtClean="0"/>
              <a:t>mins</a:t>
            </a:r>
            <a:r>
              <a:rPr lang="en-GB" sz="1600" dirty="0" smtClean="0"/>
              <a:t>)</a:t>
            </a:r>
          </a:p>
          <a:p>
            <a:pPr marL="0" indent="0">
              <a:buNone/>
            </a:pPr>
            <a:endParaRPr lang="en-GB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420888"/>
            <a:ext cx="2538554" cy="20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5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</a:rPr>
              <a:t>Class Activity</a:t>
            </a:r>
            <a:endParaRPr lang="en-GB" b="1" smtClean="0">
              <a:solidFill>
                <a:schemeClr val="bg1"/>
              </a:solidFill>
            </a:endParaRP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815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600" dirty="0" smtClean="0"/>
              <a:t>In pairs, number yourselves 1 or 2</a:t>
            </a:r>
            <a:endParaRPr lang="en-US" sz="2800" dirty="0" smtClean="0"/>
          </a:p>
          <a:p>
            <a:pPr lvl="1" eaLnBrk="1" hangingPunct="1"/>
            <a:r>
              <a:rPr lang="en-US" sz="3200" dirty="0" smtClean="0"/>
              <a:t>Number 1 = Researcher </a:t>
            </a:r>
          </a:p>
          <a:p>
            <a:pPr lvl="1" eaLnBrk="1" hangingPunct="1"/>
            <a:r>
              <a:rPr lang="en-US" sz="3200" dirty="0" smtClean="0"/>
              <a:t>Number 2 = Participant</a:t>
            </a:r>
          </a:p>
          <a:p>
            <a:pPr lvl="1" eaLnBrk="1" hangingPunct="1"/>
            <a:endParaRPr lang="en-US" sz="3200" dirty="0"/>
          </a:p>
          <a:p>
            <a:pPr lvl="1" eaLnBrk="1" hangingPunct="1"/>
            <a:r>
              <a:rPr lang="en-US" sz="3200" dirty="0" smtClean="0"/>
              <a:t>Number 1’s please wait outside</a:t>
            </a:r>
          </a:p>
          <a:p>
            <a:pPr marL="0" indent="0" eaLnBrk="1" hangingPunct="1">
              <a:buNone/>
            </a:pPr>
            <a:endParaRPr lang="en-US" sz="3600" dirty="0" smtClean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0816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bldLvl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GB" sz="3200" b="1" dirty="0" smtClean="0">
                <a:solidFill>
                  <a:schemeClr val="bg1"/>
                </a:solidFill>
              </a:rPr>
              <a:t>Number 1 - Researchers (in office)</a:t>
            </a:r>
            <a:endParaRPr lang="en-GB" b="1" dirty="0" smtClean="0">
              <a:solidFill>
                <a:schemeClr val="bg1"/>
              </a:solidFill>
            </a:endParaRP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815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800" dirty="0" smtClean="0"/>
              <a:t>Number 1 is the researcher -  half of you are going to use the Cognitive Interview to interview your Participant about a scene they will watch. The other half will use a standard police interview.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042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bldLvl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GB" sz="3200" b="1" dirty="0" smtClean="0">
                <a:solidFill>
                  <a:schemeClr val="bg1"/>
                </a:solidFill>
              </a:rPr>
              <a:t>Number 2’s - Participants</a:t>
            </a:r>
            <a:endParaRPr lang="en-GB" b="1" dirty="0" smtClean="0">
              <a:solidFill>
                <a:schemeClr val="bg1"/>
              </a:solidFill>
            </a:endParaRP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218488" cy="47815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You are the participant. </a:t>
            </a:r>
          </a:p>
          <a:p>
            <a:pPr eaLnBrk="1" hangingPunct="1"/>
            <a:r>
              <a:rPr lang="en-US" sz="2800" dirty="0" smtClean="0"/>
              <a:t>You are going to watch a short video clip.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www.youtube.com/watch?v=MP-td3C55Yc</a:t>
            </a: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 eaLnBrk="1" hangingPunct="1">
              <a:buFontTx/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8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bldLvl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chemeClr val="bg1"/>
                </a:solidFill>
              </a:rPr>
              <a:t>The  Interview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36912"/>
            <a:ext cx="8218488" cy="1584176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800" dirty="0" smtClean="0"/>
              <a:t>You have 15 minutes to interview your participant about the scene that they witnessed.</a:t>
            </a:r>
          </a:p>
        </p:txBody>
      </p:sp>
    </p:spTree>
    <p:extLst>
      <p:ext uri="{BB962C8B-B14F-4D97-AF65-F5344CB8AC3E}">
        <p14:creationId xmlns:p14="http://schemas.microsoft.com/office/powerpoint/2010/main" val="391516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bldLvl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</a:rPr>
              <a:t>Assessing the Interview</a:t>
            </a:r>
            <a:endParaRPr lang="en-GB" b="1" smtClean="0">
              <a:solidFill>
                <a:schemeClr val="bg1"/>
              </a:solidFill>
            </a:endParaRP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8155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Working in your pair</a:t>
            </a:r>
            <a:endParaRPr lang="en-US" sz="1400" dirty="0" smtClean="0"/>
          </a:p>
          <a:p>
            <a:pPr eaLnBrk="1" hangingPunct="1"/>
            <a:r>
              <a:rPr lang="en-US" sz="2400" dirty="0" smtClean="0"/>
              <a:t>Watch the video clip again together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www.youtube.com/watch?v=MP-td3C55Yc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Give a mark/credit to any accurate detail the participant mentioned during their interview</a:t>
            </a:r>
          </a:p>
          <a:p>
            <a:pPr lvl="1" eaLnBrk="1" hangingPunct="1"/>
            <a:r>
              <a:rPr lang="en-US" sz="2400" dirty="0" smtClean="0"/>
              <a:t>E.g. </a:t>
            </a:r>
          </a:p>
          <a:p>
            <a:pPr lvl="2" eaLnBrk="1" hangingPunct="1"/>
            <a:r>
              <a:rPr lang="en-US" sz="2000" dirty="0" smtClean="0"/>
              <a:t>The lady was wearing a pink/peach top</a:t>
            </a:r>
          </a:p>
          <a:p>
            <a:pPr lvl="2" eaLnBrk="1" hangingPunct="1"/>
            <a:r>
              <a:rPr lang="en-US" sz="2000" dirty="0" smtClean="0"/>
              <a:t>Or the man shot at both the security cameras </a:t>
            </a:r>
          </a:p>
          <a:p>
            <a:pPr eaLnBrk="1" hangingPunct="1"/>
            <a:r>
              <a:rPr lang="en-US" sz="2800" dirty="0" smtClean="0"/>
              <a:t>Total up the number of accurate details and the number of inaccurate/incorrect details</a:t>
            </a:r>
          </a:p>
        </p:txBody>
      </p:sp>
    </p:spTree>
    <p:extLst>
      <p:ext uri="{BB962C8B-B14F-4D97-AF65-F5344CB8AC3E}">
        <p14:creationId xmlns:p14="http://schemas.microsoft.com/office/powerpoint/2010/main" val="249221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bldLvl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/>
          <a:lstStyle/>
          <a:p>
            <a:pPr eaLnBrk="1" hangingPunct="1"/>
            <a:r>
              <a:rPr lang="en-GB" sz="3200" b="1" dirty="0" smtClean="0">
                <a:solidFill>
                  <a:schemeClr val="bg1"/>
                </a:solidFill>
              </a:rPr>
              <a:t>Cognitive Interview</a:t>
            </a:r>
            <a:endParaRPr lang="en-GB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563128"/>
              </p:ext>
            </p:extLst>
          </p:nvPr>
        </p:nvGraphicFramePr>
        <p:xfrm>
          <a:off x="467544" y="2132856"/>
          <a:ext cx="8280920" cy="23312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8523"/>
                <a:gridCol w="2281937"/>
                <a:gridCol w="2070230"/>
                <a:gridCol w="2070230"/>
              </a:tblGrid>
              <a:tr h="648072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Cognitive Interview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Standard</a:t>
                      </a:r>
                      <a:r>
                        <a:rPr lang="en-GB" baseline="0" dirty="0" smtClean="0"/>
                        <a:t> Police Interview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 of </a:t>
                      </a:r>
                      <a:r>
                        <a:rPr lang="en-GB" b="1" dirty="0" smtClean="0">
                          <a:solidFill>
                            <a:srgbClr val="33CC33"/>
                          </a:solidFill>
                        </a:rPr>
                        <a:t>Correct</a:t>
                      </a:r>
                      <a:r>
                        <a:rPr lang="en-GB" dirty="0" smtClean="0"/>
                        <a:t> Items recalled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Number of 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Incorrect</a:t>
                      </a:r>
                      <a:r>
                        <a:rPr lang="en-GB" dirty="0" smtClean="0"/>
                        <a:t> Items recalled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mtClean="0"/>
                        <a:t>Number of </a:t>
                      </a:r>
                      <a:r>
                        <a:rPr lang="en-GB" b="1" smtClean="0">
                          <a:solidFill>
                            <a:srgbClr val="33CC33"/>
                          </a:solidFill>
                        </a:rPr>
                        <a:t>Correct</a:t>
                      </a:r>
                      <a:r>
                        <a:rPr lang="en-GB" smtClean="0">
                          <a:solidFill>
                            <a:srgbClr val="33CC33"/>
                          </a:solidFill>
                        </a:rPr>
                        <a:t> </a:t>
                      </a:r>
                      <a:r>
                        <a:rPr lang="en-GB" smtClean="0"/>
                        <a:t>Items recalled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Number of 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Incorrect</a:t>
                      </a:r>
                      <a:r>
                        <a:rPr lang="en-GB" dirty="0" smtClean="0"/>
                        <a:t> Items recalled</a:t>
                      </a:r>
                    </a:p>
                  </a:txBody>
                  <a:tcPr/>
                </a:tc>
              </a:tr>
              <a:tr h="76874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80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ModifiedBy xmlns="http://schemas.microsoft.com/sharepoint/v3" xsi:nil="true"/>
    <DocCreatedBy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 Presentation" ma:contentTypeID="0x010100248E443230924846835B2C4A243C7B83003159083F6A906E469506FD0BD755008A" ma:contentTypeVersion="0" ma:contentTypeDescription="PowerPoint Presentation" ma:contentTypeScope="" ma:versionID="cbbda51649877a64b1586bf3e1d65f7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38c21a62993cf7940544e1615eb673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DocCreatedBy" minOccurs="0"/>
                <xsd:element ref="ns1:DocModifi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CreatedBy" ma:index="8" nillable="true" ma:displayName="DocCreatedBy" ma:internalName="DocCreatedBy">
      <xsd:simpleType>
        <xsd:restriction base="dms:Text"/>
      </xsd:simpleType>
    </xsd:element>
    <xsd:element name="DocModifiedBy" ma:index="9" nillable="true" ma:displayName="DocModifiedBy" ma:internalName="DocModifiedB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001924-CF8A-4ACC-84E7-E54E506D4CD1}">
  <ds:schemaRefs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6AB9D3A-8E58-4353-9A85-C14ABDA00D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712DBB-0DE4-4EAC-9234-C8F6FAD273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448</Words>
  <Application>Microsoft Office PowerPoint</Application>
  <PresentationFormat>On-screen Show (4:3)</PresentationFormat>
  <Paragraphs>63</Paragraphs>
  <Slides>13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AS UNIT 1: Cognitive Psychology MEMORY IN EVERYDAY LIFE</vt:lpstr>
      <vt:lpstr>The Cognitive Interview</vt:lpstr>
      <vt:lpstr>Introduction to the Cognitive Interview</vt:lpstr>
      <vt:lpstr>Class Activity</vt:lpstr>
      <vt:lpstr>Number 1 - Researchers (in office)</vt:lpstr>
      <vt:lpstr>Number 2’s - Participants</vt:lpstr>
      <vt:lpstr>The  Interview</vt:lpstr>
      <vt:lpstr>Assessing the Interview</vt:lpstr>
      <vt:lpstr>Cognitive Interview</vt:lpstr>
      <vt:lpstr>Cognitive Interview</vt:lpstr>
      <vt:lpstr>The Cognitive Interview</vt:lpstr>
      <vt:lpstr> The Cognitive Interview</vt:lpstr>
      <vt:lpstr> Application Question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UNIT 1: Cognitive Psychology MEMORY IN EVERYDAY LIFE</dc:title>
  <dc:creator>Hannah Radwanski</dc:creator>
  <cp:lastModifiedBy>Vanessa Bonney</cp:lastModifiedBy>
  <cp:revision>21</cp:revision>
  <dcterms:created xsi:type="dcterms:W3CDTF">2011-11-21T08:08:07Z</dcterms:created>
  <dcterms:modified xsi:type="dcterms:W3CDTF">2015-05-21T13:17:35Z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0x010100248E443230924846835B2C4A243C7B83003159083F6A906E469506FD0BD755008A</vt:lpwstr>
  </property>
</Properties>
</file>