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7" r:id="rId22"/>
    <p:sldId id="295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B4415-E4AF-4F51-BC05-4FF52C7FC444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E7C1A-FA4D-457E-B298-5625FA39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8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B4E24-FA55-41BB-B80D-A6D3F30B5947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837CC-F3A5-4F3B-8A12-48EC45D35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4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9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6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3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7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9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3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5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0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2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0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F4C0-6A89-4787-8CBA-A1954EAE62D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1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stream.godalming.ac.uk/View.aspx?ID=322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stream.godalming.ac.uk/View.aspx?ID=3227~4o~oqjUKpy9&amp;from=AuthSucces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stream.godalming.ac.uk/View.aspx?ID=5643~4s~tetezAq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v_QbTX2qS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youtube.com/watch?v=7JlzeUh5rts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hyperlink" Target="http://www.youtube.com/watch?v=VZhcp6dOKd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PApZm9-rwF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CC"/>
                </a:solidFill>
              </a:rPr>
              <a:t>Eyewitness Testimony</a:t>
            </a:r>
            <a:endParaRPr lang="en-GB" dirty="0">
              <a:solidFill>
                <a:srgbClr val="3333CC"/>
              </a:solidFill>
            </a:endParaRPr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4233966" cy="273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8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3333FF"/>
                </a:solidFill>
              </a:rPr>
              <a:t>Loftus and Palmer (1974)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 smtClean="0"/>
              <a:t>P’s shown film of a car accident</a:t>
            </a:r>
          </a:p>
          <a:p>
            <a:r>
              <a:rPr lang="en-GB" altLang="en-US" sz="2800" dirty="0" smtClean="0"/>
              <a:t>Asked “How fast were the cars going when they </a:t>
            </a:r>
            <a:r>
              <a:rPr lang="en-GB" altLang="en-US" sz="2800" b="1" dirty="0" smtClean="0"/>
              <a:t>hit</a:t>
            </a:r>
            <a:r>
              <a:rPr lang="en-GB" altLang="en-US" sz="2800" dirty="0" smtClean="0"/>
              <a:t> each other?”</a:t>
            </a:r>
          </a:p>
          <a:p>
            <a:r>
              <a:rPr lang="en-GB" altLang="en-US" sz="2800" b="1" dirty="0" smtClean="0"/>
              <a:t>I.V</a:t>
            </a:r>
            <a:r>
              <a:rPr lang="en-GB" altLang="en-US" sz="2800" dirty="0" smtClean="0"/>
              <a:t> = Everyone asked same type of question but the word ‘</a:t>
            </a:r>
            <a:r>
              <a:rPr lang="en-GB" altLang="en-US" sz="2800" b="1" dirty="0" smtClean="0"/>
              <a:t>hit</a:t>
            </a:r>
            <a:r>
              <a:rPr lang="en-GB" altLang="en-US" sz="2800" dirty="0" smtClean="0"/>
              <a:t>’ was replaced with: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2800" dirty="0" smtClean="0"/>
              <a:t>‘Collided’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2800" dirty="0" smtClean="0"/>
              <a:t>‘Smashed’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2800" dirty="0" smtClean="0"/>
              <a:t>‘Bumped’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2800" dirty="0" smtClean="0"/>
              <a:t>‘Contacted’</a:t>
            </a:r>
          </a:p>
        </p:txBody>
      </p:sp>
      <p:pic>
        <p:nvPicPr>
          <p:cNvPr id="24580" name="Picture 5" descr="crash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3333CC"/>
                </a:solidFill>
              </a:rPr>
              <a:t>Loftus and Palmer (1974)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What </a:t>
            </a:r>
            <a:r>
              <a:rPr lang="en-GB" altLang="en-US" b="1" dirty="0" smtClean="0"/>
              <a:t>experimental design </a:t>
            </a:r>
            <a:r>
              <a:rPr lang="en-GB" altLang="en-US" dirty="0" smtClean="0"/>
              <a:t>do you think they used?</a:t>
            </a:r>
          </a:p>
          <a:p>
            <a:r>
              <a:rPr lang="en-GB" altLang="en-US" dirty="0" smtClean="0"/>
              <a:t>What do you think they found?</a:t>
            </a:r>
          </a:p>
        </p:txBody>
      </p:sp>
      <p:pic>
        <p:nvPicPr>
          <p:cNvPr id="25604" name="Picture 5" descr="crash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3333FF"/>
                </a:solidFill>
              </a:rPr>
              <a:t>Loftus and Palmer (1974)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</a:rPr>
              <a:t>‘</a:t>
            </a:r>
            <a:r>
              <a:rPr lang="en-GB" b="1" dirty="0" smtClean="0"/>
              <a:t>Smashed’</a:t>
            </a:r>
            <a:r>
              <a:rPr lang="en-GB" dirty="0" smtClean="0"/>
              <a:t> produced highest estimate – 40.8 mph</a:t>
            </a:r>
          </a:p>
          <a:p>
            <a:pPr>
              <a:defRPr/>
            </a:pPr>
            <a:r>
              <a:rPr lang="en-GB" dirty="0" smtClean="0"/>
              <a:t>‘</a:t>
            </a:r>
            <a:r>
              <a:rPr lang="en-GB" b="1" dirty="0" smtClean="0"/>
              <a:t>Contacted</a:t>
            </a:r>
            <a:r>
              <a:rPr lang="en-GB" dirty="0" smtClean="0"/>
              <a:t>’ produced lowest estimate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</p:txBody>
      </p:sp>
      <p:pic>
        <p:nvPicPr>
          <p:cNvPr id="26628" name="Picture 5" descr="crash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3333CC"/>
                </a:solidFill>
              </a:rPr>
              <a:t>Loftus and Palmer (1974)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b="1" u="sng" dirty="0" smtClean="0"/>
              <a:t>Evaluation</a:t>
            </a:r>
          </a:p>
          <a:p>
            <a:r>
              <a:rPr lang="en-GB" altLang="en-US" dirty="0" smtClean="0"/>
              <a:t>What do these findings tell us about the reliability of eye witness testimony? (implications/Conclusions)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What is good/bad about using video clips to study EWT?</a:t>
            </a:r>
          </a:p>
          <a:p>
            <a:endParaRPr lang="en-GB" altLang="en-US" dirty="0" smtClean="0"/>
          </a:p>
        </p:txBody>
      </p:sp>
      <p:pic>
        <p:nvPicPr>
          <p:cNvPr id="27652" name="Picture 5" descr="crash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hlinkClick r:id="rId2"/>
              </a:rPr>
              <a:t>Video clip 1 (9:20 – 12:10)</a:t>
            </a:r>
            <a:endParaRPr lang="en-GB" altLang="en-US" dirty="0" smtClean="0">
              <a:solidFill>
                <a:schemeClr val="bg1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What was the name of the newspaper seen in the clip?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What is the name of the female bartender?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How old is she?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How many people were playing the quiz machine?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How many youths were wearing hoodies at the start of the clip?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Did you see the dog in the pub?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What drink did officer Angel order?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altLang="en-US" dirty="0" smtClean="0">
                <a:solidFill>
                  <a:srgbClr val="3333FF"/>
                </a:solidFill>
              </a:rPr>
              <a:t>Video clip 2 (1:37 – 1:41)</a:t>
            </a:r>
            <a:br>
              <a:rPr lang="en-GB" altLang="en-US" dirty="0" smtClean="0">
                <a:solidFill>
                  <a:srgbClr val="3333FF"/>
                </a:solidFill>
              </a:rPr>
            </a:br>
            <a:r>
              <a:rPr lang="en-GB" altLang="en-US" sz="1200" dirty="0" smtClean="0">
                <a:solidFill>
                  <a:schemeClr val="bg1"/>
                </a:solidFill>
                <a:hlinkClick r:id="rId2"/>
              </a:rPr>
              <a:t>http://estream.godalming.ac.uk/View.aspx?ID=3227~4o~oqjUKpy9&amp;from=AuthSuccess</a:t>
            </a:r>
            <a:r>
              <a:rPr lang="en-GB" altLang="en-US" sz="1200" dirty="0" smtClean="0">
                <a:solidFill>
                  <a:schemeClr val="bg1"/>
                </a:solidFill>
              </a:rPr>
              <a:t/>
            </a:r>
            <a:br>
              <a:rPr lang="en-GB" altLang="en-US" sz="1200" dirty="0" smtClean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endParaRPr lang="en-GB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How many policemen were wearing helmets?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What time was shown on the CCTV camera?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What was ‘Trolley boys’ real name?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Over which eye did he have a plaster?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Where did this scene take place?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What did the female police officer use to hit the other woman?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800" dirty="0" smtClean="0"/>
              <a:t>What items were thrown at the policemen out of baskets at the end of the clip?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3333CC"/>
                </a:solidFill>
              </a:rPr>
              <a:t>Video clip 1 (9:20 – 12:10)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What was the name of the newspaper seen in the clip?  </a:t>
            </a:r>
            <a:r>
              <a:rPr lang="en-GB" altLang="en-US" sz="2400" b="1" dirty="0" err="1" smtClean="0"/>
              <a:t>Sandford</a:t>
            </a:r>
            <a:r>
              <a:rPr lang="en-GB" altLang="en-US" sz="2400" b="1" dirty="0" smtClean="0"/>
              <a:t> citizen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What is the name of the female bartender? </a:t>
            </a:r>
            <a:r>
              <a:rPr lang="en-GB" altLang="en-US" sz="2400" b="1" dirty="0" smtClean="0"/>
              <a:t>Mary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How old is she? </a:t>
            </a:r>
            <a:r>
              <a:rPr lang="en-GB" altLang="en-US" sz="2400" b="1" dirty="0" smtClean="0"/>
              <a:t>53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How many people were playing the quiz machine? </a:t>
            </a:r>
            <a:r>
              <a:rPr lang="en-GB" altLang="en-US" sz="2400" b="1" dirty="0" smtClean="0"/>
              <a:t>None - there wasn’t one there! (misleading question)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How many youths were wearing hoodies at the start of the clip? </a:t>
            </a:r>
            <a:r>
              <a:rPr lang="en-GB" altLang="en-US" sz="2400" b="1" dirty="0" smtClean="0"/>
              <a:t>6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Did you see the dog in the pub? </a:t>
            </a:r>
            <a:r>
              <a:rPr lang="en-GB" altLang="en-US" sz="2400" b="1" dirty="0" smtClean="0"/>
              <a:t>There wasn’t one (misleading question)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What drink did officer Angel order? </a:t>
            </a:r>
            <a:r>
              <a:rPr lang="en-GB" altLang="en-US" sz="2400" b="1" dirty="0" smtClean="0"/>
              <a:t>Cranberry juice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3333CC"/>
                </a:solidFill>
              </a:rPr>
              <a:t>Video clip 2 (1:37 – 1:41)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How many policemen were wearing helmets? </a:t>
            </a:r>
            <a:r>
              <a:rPr lang="en-GB" altLang="en-US" sz="2400" b="1" dirty="0" smtClean="0"/>
              <a:t>4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What time was shown on the CCTV camera? </a:t>
            </a:r>
            <a:r>
              <a:rPr lang="en-GB" altLang="en-US" sz="2400" b="1" dirty="0" smtClean="0"/>
              <a:t>10:50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What was ‘Trolley boys’ real name? </a:t>
            </a:r>
            <a:r>
              <a:rPr lang="en-GB" altLang="en-US" sz="2400" b="1" dirty="0" smtClean="0"/>
              <a:t>Michael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Over which eye did he have a plaster? </a:t>
            </a:r>
            <a:r>
              <a:rPr lang="en-GB" altLang="en-US" sz="2400" b="1" dirty="0" smtClean="0"/>
              <a:t>right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Where did this scene take place? </a:t>
            </a:r>
            <a:r>
              <a:rPr lang="en-GB" altLang="en-US" sz="2400" b="1" dirty="0" smtClean="0"/>
              <a:t>Somerfield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What did the female police officer use to hit the other woman? </a:t>
            </a:r>
            <a:r>
              <a:rPr lang="en-GB" altLang="en-US" sz="2400" b="1" dirty="0" smtClean="0"/>
              <a:t>Slippery surface sign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What items were thrown at the policemen out of baskets at the end of the clip?</a:t>
            </a:r>
            <a:r>
              <a:rPr lang="en-GB" altLang="en-US" sz="2400" b="1" dirty="0" smtClean="0"/>
              <a:t> Fruit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3333FF"/>
                </a:solidFill>
              </a:rPr>
              <a:t>EWT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4462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Complete ‘Research into EWT’ </a:t>
            </a:r>
            <a:r>
              <a:rPr lang="en-GB" dirty="0" err="1" smtClean="0"/>
              <a:t>handout</a:t>
            </a:r>
            <a:r>
              <a:rPr lang="en-GB" dirty="0" smtClean="0"/>
              <a:t> using the references provided. </a:t>
            </a:r>
          </a:p>
          <a:p>
            <a:pPr marL="0" indent="0">
              <a:buFontTx/>
              <a:buNone/>
              <a:defRPr/>
            </a:pPr>
            <a:r>
              <a:rPr lang="en-GB" b="1" u="sng" dirty="0" smtClean="0"/>
              <a:t>Description of Research</a:t>
            </a:r>
          </a:p>
          <a:p>
            <a:pPr>
              <a:defRPr/>
            </a:pPr>
            <a:r>
              <a:rPr lang="en-GB" dirty="0" smtClean="0"/>
              <a:t>Include Procedure and Findings</a:t>
            </a:r>
          </a:p>
          <a:p>
            <a:pPr marL="0" indent="0">
              <a:buFontTx/>
              <a:buNone/>
              <a:defRPr/>
            </a:pPr>
            <a:r>
              <a:rPr lang="en-GB" b="1" u="sng" dirty="0" smtClean="0"/>
              <a:t>Evaluation of Research</a:t>
            </a:r>
          </a:p>
          <a:p>
            <a:pPr>
              <a:defRPr/>
            </a:pPr>
            <a:r>
              <a:rPr lang="en-GB" dirty="0" smtClean="0"/>
              <a:t>Include 2 strengths and 2 limitations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(NOT Cognitive Interview)</a:t>
            </a:r>
            <a:endParaRPr lang="en-GB" dirty="0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5381625"/>
            <a:ext cx="22875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3333CC"/>
                </a:solidFill>
              </a:rPr>
              <a:t>Evaluation of EWT Studies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95288" y="1236663"/>
            <a:ext cx="8229600" cy="452755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GB" altLang="en-US" sz="2800" dirty="0" smtClean="0">
                <a:solidFill>
                  <a:schemeClr val="bg1"/>
                </a:solidFill>
              </a:rPr>
              <a:t>For your study:</a:t>
            </a:r>
          </a:p>
          <a:p>
            <a:pPr marL="0" indent="0">
              <a:buFontTx/>
              <a:buNone/>
            </a:pPr>
            <a:r>
              <a:rPr lang="en-GB" altLang="en-US" sz="2800" dirty="0" smtClean="0"/>
              <a:t>Identify strengths and weaknesses</a:t>
            </a:r>
          </a:p>
          <a:p>
            <a:pPr marL="0" indent="0">
              <a:buFontTx/>
              <a:buNone/>
            </a:pPr>
            <a:r>
              <a:rPr lang="en-GB" altLang="en-US" sz="2800" dirty="0" smtClean="0"/>
              <a:t>Consider:</a:t>
            </a:r>
          </a:p>
          <a:p>
            <a:pPr marL="0" indent="0"/>
            <a:r>
              <a:rPr lang="en-GB" altLang="en-US" sz="2800" dirty="0" smtClean="0"/>
              <a:t>Research Method</a:t>
            </a:r>
          </a:p>
          <a:p>
            <a:pPr marL="0" indent="0"/>
            <a:r>
              <a:rPr lang="en-GB" altLang="en-US" sz="2800" dirty="0" smtClean="0"/>
              <a:t>Experimental design</a:t>
            </a:r>
          </a:p>
          <a:p>
            <a:pPr marL="0" indent="0"/>
            <a:r>
              <a:rPr lang="en-GB" altLang="en-US" sz="2800" dirty="0" smtClean="0"/>
              <a:t>Sample</a:t>
            </a:r>
          </a:p>
          <a:p>
            <a:pPr marL="0" indent="0"/>
            <a:r>
              <a:rPr lang="en-GB" altLang="en-US" sz="2800" dirty="0" smtClean="0"/>
              <a:t>Date of research</a:t>
            </a:r>
          </a:p>
          <a:p>
            <a:pPr marL="0" indent="0"/>
            <a:r>
              <a:rPr lang="en-GB" altLang="en-US" sz="2800" dirty="0" smtClean="0"/>
              <a:t>Practical applications i.e. could the police/courts use this information?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595563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914400" y="1524000"/>
            <a:ext cx="7848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sz="2800" dirty="0">
              <a:latin typeface="Comic Sans MS" pitchFamily="66" charset="0"/>
            </a:endParaRPr>
          </a:p>
          <a:p>
            <a:pPr eaLnBrk="1" hangingPunct="1"/>
            <a:r>
              <a:rPr lang="en-GB" sz="2800" b="1" u="sng" dirty="0" smtClean="0">
                <a:latin typeface="+mj-lt"/>
              </a:rPr>
              <a:t>Exam Questions:</a:t>
            </a:r>
          </a:p>
          <a:p>
            <a:pPr eaLnBrk="1" hangingPunct="1"/>
            <a:endParaRPr lang="en-GB" sz="2800" b="1" u="sng" dirty="0" smtClean="0">
              <a:latin typeface="+mj-lt"/>
            </a:endParaRPr>
          </a:p>
          <a:p>
            <a:pPr marL="457200" indent="-457200" eaLnBrk="1" hangingPunct="1">
              <a:buAutoNum type="arabicPeriod"/>
            </a:pPr>
            <a:r>
              <a:rPr lang="en-US" dirty="0" smtClean="0">
                <a:latin typeface="+mn-lt"/>
              </a:rPr>
              <a:t>Explain Retrieval Failure as an Explanation of Forgetting (4 marks)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>
                <a:latin typeface="+mn-lt"/>
              </a:rPr>
              <a:t>Describe one study in which interference as an explanation of forgetting was investigated. Indicate in your answer the method used and the results obtained. (6 marks)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04800"/>
            <a:ext cx="4648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Recap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52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CC"/>
                </a:solidFill>
              </a:rPr>
              <a:t>Application Question</a:t>
            </a:r>
            <a:endParaRPr lang="en-GB" dirty="0">
              <a:solidFill>
                <a:srgbClr val="33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err="1" smtClean="0">
                <a:solidFill>
                  <a:srgbClr val="FF0000"/>
                </a:solidFill>
              </a:rPr>
              <a:t>Clifasefi</a:t>
            </a:r>
            <a:r>
              <a:rPr lang="en-GB" sz="2200" b="1" dirty="0" smtClean="0">
                <a:solidFill>
                  <a:srgbClr val="FF0000"/>
                </a:solidFill>
              </a:rPr>
              <a:t> et al (2013) </a:t>
            </a:r>
            <a:r>
              <a:rPr lang="en-GB" sz="2200" dirty="0" smtClean="0"/>
              <a:t>gave participants a document that claimed to be a personalised food and drink profile. This was supposedly put together by powerful computer software based on the participants earlier responses to a questionnaire. For one group their profiles included the false information that they had once, under the age of 16, drunk so much alcohol they were sick. Later participants completed a memory test in which a leading question asked when they had become sick from drinking too much alcohol. The researchers found that a significant number of participants ‘recalled’ being sick due to drinking too much alcohol before the age of 16.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Using </a:t>
            </a:r>
            <a:r>
              <a:rPr lang="en-GB" sz="2400" b="1" dirty="0"/>
              <a:t>your knowledge of the effects of misleading information, explain the findings from the study.</a:t>
            </a:r>
            <a:endParaRPr lang="en-GB" sz="2200" dirty="0" smtClean="0"/>
          </a:p>
          <a:p>
            <a:pPr marL="0" indent="0">
              <a:buNone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53864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CC"/>
                </a:solidFill>
              </a:rPr>
              <a:t>Application Question</a:t>
            </a:r>
            <a:endParaRPr lang="en-GB" dirty="0">
              <a:solidFill>
                <a:srgbClr val="33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Answer the ‘</a:t>
            </a:r>
            <a:r>
              <a:rPr lang="en-GB" sz="2800" i="1" dirty="0" smtClean="0"/>
              <a:t>Apply it-</a:t>
            </a:r>
            <a:r>
              <a:rPr lang="en-GB" sz="2800" i="1" dirty="0" err="1" smtClean="0"/>
              <a:t>Labrynth</a:t>
            </a:r>
            <a:r>
              <a:rPr lang="en-GB" sz="2800" i="1" dirty="0" smtClean="0"/>
              <a:t> of Horror’ </a:t>
            </a:r>
            <a:r>
              <a:rPr lang="en-GB" sz="2800" dirty="0" smtClean="0"/>
              <a:t>Questions on p 61 AQA Psychology – Cara Flanagan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52936"/>
            <a:ext cx="1958386" cy="24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3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3333FF"/>
                </a:solidFill>
              </a:rPr>
              <a:t>Video - EWT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200" dirty="0" smtClean="0">
                <a:hlinkClick r:id="rId2"/>
              </a:rPr>
              <a:t>http://estream.godalming.ac.uk/View.aspx?ID=5643~4s~tetezAqi</a:t>
            </a:r>
            <a:endParaRPr lang="en-GB" altLang="en-US" sz="1200" dirty="0" smtClean="0"/>
          </a:p>
          <a:p>
            <a:endParaRPr lang="en-GB" altLang="en-US" dirty="0" smtClean="0"/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3672408" cy="236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3333FF"/>
                </a:solidFill>
              </a:rPr>
              <a:t>Eyewitness Testimony</a:t>
            </a: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endParaRPr lang="en-GB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1200" dirty="0" smtClean="0">
                <a:solidFill>
                  <a:schemeClr val="bg1"/>
                </a:solidFill>
                <a:hlinkClick r:id="rId2"/>
              </a:rPr>
              <a:t>http://www.youtube.com/watch?v=v_QbTX2qS10</a:t>
            </a:r>
            <a:endParaRPr lang="en-GB" altLang="en-US" sz="120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GB" altLang="en-US" dirty="0" smtClean="0"/>
              <a:t>Would you make a good eyewitness?</a:t>
            </a:r>
          </a:p>
          <a:p>
            <a:pPr marL="0" indent="0">
              <a:buFontTx/>
              <a:buNone/>
            </a:pPr>
            <a:r>
              <a:rPr lang="en-GB" altLang="en-US" dirty="0" smtClean="0"/>
              <a:t>What factors might affect the reliability of eyewitness testimony?</a:t>
            </a:r>
          </a:p>
          <a:p>
            <a:pPr marL="0" indent="0">
              <a:buFontTx/>
              <a:buNone/>
            </a:pPr>
            <a:r>
              <a:rPr lang="en-GB" altLang="en-US" dirty="0" smtClean="0"/>
              <a:t>What ethical issues were present in this study?</a:t>
            </a:r>
          </a:p>
          <a:p>
            <a:pPr marL="0" indent="0">
              <a:buFontTx/>
              <a:buNone/>
            </a:pPr>
            <a:r>
              <a:rPr lang="en-GB" altLang="en-US" dirty="0" smtClean="0"/>
              <a:t>Could you identify the murderer?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106988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163" y="2781300"/>
            <a:ext cx="9036050" cy="1152525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r>
              <a:rPr lang="en-GB" altLang="en-US" sz="2800" dirty="0" smtClean="0"/>
              <a:t>          1               	       2                              3                            4                         5</a:t>
            </a:r>
          </a:p>
          <a:p>
            <a:pPr marL="0" indent="0">
              <a:buFontTx/>
              <a:buNone/>
            </a:pPr>
            <a:r>
              <a:rPr lang="en-GB" altLang="en-US" sz="2400" dirty="0" smtClean="0"/>
              <a:t>Do you recognise anyone. What part did they play? </a:t>
            </a:r>
            <a:r>
              <a:rPr lang="en-GB" altLang="en-US" sz="800" dirty="0" smtClean="0">
                <a:hlinkClick r:id="rId2"/>
              </a:rPr>
              <a:t>http://www.youtube.com/watch?v=VZhcp6dOKds</a:t>
            </a:r>
            <a:r>
              <a:rPr lang="en-GB" altLang="en-US" sz="800" dirty="0" smtClean="0"/>
              <a:t>	</a:t>
            </a:r>
            <a:r>
              <a:rPr lang="en-GB" altLang="en-US" sz="800" dirty="0" smtClean="0">
                <a:hlinkClick r:id="rId3"/>
              </a:rPr>
              <a:t>http://www.youtube.com/watch?v=7JlzeUh5rts</a:t>
            </a:r>
            <a:r>
              <a:rPr lang="en-GB" altLang="en-US" sz="800" dirty="0" smtClean="0"/>
              <a:t>		</a:t>
            </a:r>
          </a:p>
          <a:p>
            <a:pPr marL="0" indent="0">
              <a:buFontTx/>
              <a:buNone/>
            </a:pPr>
            <a:endParaRPr lang="en-GB" altLang="en-US" sz="800" dirty="0" smtClean="0"/>
          </a:p>
          <a:p>
            <a:pPr marL="0" indent="0">
              <a:buFontTx/>
              <a:buNone/>
            </a:pPr>
            <a:r>
              <a:rPr lang="en-GB" altLang="en-US" sz="2800" dirty="0" smtClean="0"/>
              <a:t>          6                       7                               8                        9                           10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91025"/>
            <a:ext cx="18002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4391025"/>
            <a:ext cx="197802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391025"/>
            <a:ext cx="181768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3"/>
            <a:ext cx="181768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16938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142875"/>
            <a:ext cx="19081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91025"/>
            <a:ext cx="20161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0"/>
            <a:ext cx="225901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38100"/>
            <a:ext cx="19383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91025"/>
            <a:ext cx="18272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3333CC"/>
                </a:solidFill>
              </a:rPr>
              <a:t>Research into EWT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GB" u="sng" dirty="0" smtClean="0"/>
              <a:t>UNRELIABLE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Anxiety – Weapon Focus</a:t>
            </a:r>
          </a:p>
          <a:p>
            <a:pPr eaLnBrk="1" hangingPunct="1">
              <a:defRPr/>
            </a:pPr>
            <a:r>
              <a:rPr lang="en-GB" dirty="0" smtClean="0"/>
              <a:t>Leading Questions and Post Event Discussion</a:t>
            </a:r>
          </a:p>
          <a:p>
            <a:pPr eaLnBrk="1" hangingPunct="1">
              <a:buFontTx/>
              <a:buNone/>
              <a:defRPr/>
            </a:pP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859338" y="1628775"/>
            <a:ext cx="4043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u="sng" dirty="0"/>
              <a:t>RELIABLE</a:t>
            </a:r>
            <a:endParaRPr lang="en-GB" sz="3200" dirty="0"/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200" dirty="0"/>
              <a:t>Anxiety - Real Life Events</a:t>
            </a:r>
          </a:p>
          <a:p>
            <a:pPr>
              <a:spcBef>
                <a:spcPct val="20000"/>
              </a:spcBef>
              <a:defRPr/>
            </a:pPr>
            <a:endParaRPr lang="en-GB" sz="3200" dirty="0"/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200" dirty="0"/>
              <a:t>Cognitive interview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3333CC"/>
                </a:solidFill>
              </a:rPr>
              <a:t>Eyewitness Testimony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Eyewitness testimony (EWT)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dirty="0" smtClean="0"/>
              <a:t>Factors affecting the accuracy of EWT –</a:t>
            </a:r>
            <a:r>
              <a:rPr lang="en-US" altLang="en-US" u="sng" dirty="0" smtClean="0"/>
              <a:t> Misleading Questions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Tx/>
              <a:buNone/>
            </a:pP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3200" dirty="0" smtClean="0">
                <a:solidFill>
                  <a:srgbClr val="3333FF"/>
                </a:solidFill>
              </a:rPr>
              <a:t>Watch the following clip then answer the questions on the sheet you have been given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2150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357438"/>
            <a:ext cx="40592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  <a:solidFill>
            <a:srgbClr val="0070C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dirty="0"/>
              <a:t>Misleading post event information</a:t>
            </a:r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altLang="en-US" b="1" dirty="0" smtClean="0">
                <a:solidFill>
                  <a:schemeClr val="tx1"/>
                </a:solidFill>
              </a:rPr>
              <a:t>Loftus and Palmer (1974) </a:t>
            </a:r>
            <a:r>
              <a:rPr lang="en-GB" altLang="en-US" dirty="0" smtClean="0">
                <a:solidFill>
                  <a:schemeClr val="tx1"/>
                </a:solidFill>
              </a:rPr>
              <a:t> showed that information given </a:t>
            </a:r>
            <a:r>
              <a:rPr lang="en-GB" altLang="en-US" b="1" dirty="0" smtClean="0">
                <a:solidFill>
                  <a:schemeClr val="tx1"/>
                </a:solidFill>
              </a:rPr>
              <a:t>after</a:t>
            </a:r>
            <a:r>
              <a:rPr lang="en-GB" altLang="en-US" dirty="0" smtClean="0">
                <a:solidFill>
                  <a:schemeClr val="tx1"/>
                </a:solidFill>
              </a:rPr>
              <a:t> an event supplemented or changed recollection.</a:t>
            </a:r>
          </a:p>
          <a:p>
            <a:endParaRPr lang="en-GB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dirty="0">
                <a:solidFill>
                  <a:srgbClr val="3333CC"/>
                </a:solidFill>
              </a:rPr>
              <a:t>Leading questions</a:t>
            </a:r>
            <a:br>
              <a:rPr lang="en-GB" sz="4000" dirty="0">
                <a:solidFill>
                  <a:srgbClr val="3333CC"/>
                </a:solidFill>
              </a:rPr>
            </a:b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 smtClean="0"/>
              <a:t>Can you give me an example of a leading question?</a:t>
            </a:r>
          </a:p>
          <a:p>
            <a:pPr>
              <a:lnSpc>
                <a:spcPct val="90000"/>
              </a:lnSpc>
            </a:pPr>
            <a:r>
              <a:rPr lang="en-GB" altLang="en-US" dirty="0" smtClean="0"/>
              <a:t>Why might this type of questioning be a problem for eye witness testimony?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/>
              <a:t>Loftus found that the choice of words in questions altered the recollection</a:t>
            </a:r>
          </a:p>
          <a:p>
            <a:pPr>
              <a:lnSpc>
                <a:spcPct val="90000"/>
              </a:lnSpc>
            </a:pPr>
            <a:r>
              <a:rPr lang="en-GB" altLang="en-US" i="1" u="sng" dirty="0" smtClean="0"/>
              <a:t>Bumped vs smashed</a:t>
            </a:r>
          </a:p>
        </p:txBody>
      </p:sp>
      <p:pic>
        <p:nvPicPr>
          <p:cNvPr id="23556" name="Picture 5" descr="crash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0"/>
            <a:ext cx="21812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896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Eyewitness Testimony</vt:lpstr>
      <vt:lpstr>PowerPoint Presentation</vt:lpstr>
      <vt:lpstr>Eyewitness Testimony </vt:lpstr>
      <vt:lpstr>PowerPoint Presentation</vt:lpstr>
      <vt:lpstr>Research into EWT</vt:lpstr>
      <vt:lpstr>Eyewitness Testimony</vt:lpstr>
      <vt:lpstr>Watch the following clip then answer the questions on the sheet you have been given</vt:lpstr>
      <vt:lpstr>Misleading post event information</vt:lpstr>
      <vt:lpstr>Leading questions </vt:lpstr>
      <vt:lpstr>Loftus and Palmer (1974)</vt:lpstr>
      <vt:lpstr>Loftus and Palmer (1974)</vt:lpstr>
      <vt:lpstr>Loftus and Palmer (1974)</vt:lpstr>
      <vt:lpstr>Loftus and Palmer (1974)</vt:lpstr>
      <vt:lpstr>Video clip 1 (9:20 – 12:10)</vt:lpstr>
      <vt:lpstr> Video clip 2 (1:37 – 1:41) http://estream.godalming.ac.uk/View.aspx?ID=3227~4o~oqjUKpy9&amp;from=AuthSuccess  </vt:lpstr>
      <vt:lpstr>Video clip 1 (9:20 – 12:10)</vt:lpstr>
      <vt:lpstr>Video clip 2 (1:37 – 1:41)</vt:lpstr>
      <vt:lpstr>EWT Studies</vt:lpstr>
      <vt:lpstr>Evaluation of EWT Studies</vt:lpstr>
      <vt:lpstr>Application Question</vt:lpstr>
      <vt:lpstr>Application Question</vt:lpstr>
      <vt:lpstr>Video - EWT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Multi-Store Model of Memory</dc:title>
  <dc:creator>Vanessa Bonney</dc:creator>
  <cp:lastModifiedBy>Vanessa Bonney</cp:lastModifiedBy>
  <cp:revision>46</cp:revision>
  <cp:lastPrinted>2012-09-18T09:31:56Z</cp:lastPrinted>
  <dcterms:created xsi:type="dcterms:W3CDTF">2012-07-02T11:38:10Z</dcterms:created>
  <dcterms:modified xsi:type="dcterms:W3CDTF">2015-05-21T13:13:23Z</dcterms:modified>
</cp:coreProperties>
</file>