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5" r:id="rId2"/>
    <p:sldId id="267" r:id="rId3"/>
    <p:sldId id="268" r:id="rId4"/>
    <p:sldId id="269" r:id="rId5"/>
    <p:sldId id="270" r:id="rId6"/>
    <p:sldId id="272" r:id="rId7"/>
    <p:sldId id="274" r:id="rId8"/>
    <p:sldId id="275" r:id="rId9"/>
    <p:sldId id="280" r:id="rId10"/>
    <p:sldId id="281" r:id="rId11"/>
    <p:sldId id="278" r:id="rId12"/>
    <p:sldId id="282" r:id="rId13"/>
    <p:sldId id="279" r:id="rId14"/>
    <p:sldId id="283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r>
              <a:rPr lang="en-GB" smtClean="0"/>
              <a:t>Types of Attachment - The Strange Situation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3FDE3D09-69C6-4EC1-96BD-90800CBB7245}" type="datetimeFigureOut">
              <a:rPr lang="en-US" smtClean="0"/>
              <a:pPr/>
              <a:t>1/25/2016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356A2D84-FAEF-466B-9610-03C48A1F91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43213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r>
              <a:rPr lang="en-GB" smtClean="0"/>
              <a:t>Types of Attachment - The Strange Situation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D2C3E56E-975E-4DEB-82ED-9BA02E994206}" type="datetimeFigureOut">
              <a:rPr lang="en-US" smtClean="0"/>
              <a:pPr/>
              <a:t>1/25/2016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001" tIns="45501" rIns="91001" bIns="455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9D53E63E-22C7-45FC-BC31-02DBA2EBCF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4278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3E63E-22C7-45FC-BC31-02DBA2EBCF71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/>
              <a:t>Types of Attachment - The Strange Situation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908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E3F7E5-45D3-4660-B0FB-27E4AD4BA43B}" type="slidenum">
              <a:rPr lang="en-GB" altLang="en-US"/>
              <a:pPr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554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B909294-F0A6-49C7-868F-0AA153C1638B}" type="slidenum">
              <a:rPr lang="en-GB" altLang="en-US"/>
              <a:pPr eaLnBrk="1" hangingPunct="1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94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5F6E-65A5-49D8-9DB5-958E9FDC32FE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9261-664C-47E1-A11B-C1FCC4BE7421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DFD1-7FF6-46F7-AAE4-6337A4851D77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D72B8-E4FB-4C98-A208-A59A71E6E703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C9B3-AF1D-4E64-9E94-791571B3B085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043-7656-4CF4-9D63-2CC44EF00AD7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8BBB-0007-4DB3-893C-08EE9A102FFC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A3C8-6615-44A4-812B-A9E9DFB0C356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5E78-C12C-4CD0-9175-11492C90AC50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D6973-F204-4502-AF80-EDE4EEE54230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6659-13AF-4BF9-AD18-2B69276FE2D5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B3213-60DA-4A66-B040-3C868909585E}" type="datetime1">
              <a:rPr lang="en-US" smtClean="0"/>
              <a:pPr/>
              <a:t>1/25/2016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690D-ED19-4D4B-90FE-F789CC0224B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i9th4nhvo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youtube.com/watch?v=2UIU9XH-mUI" TargetMode="External"/><Relationship Id="rId4" Type="http://schemas.openxmlformats.org/officeDocument/2006/relationships/hyperlink" Target="http://estream.godalming.ac.uk/View.aspx?ID=1016~4i~hewCA5j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_O60TYAIgC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2262" y="3196353"/>
            <a:ext cx="5857900" cy="428046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Animal studies are those carried out on non-human animal species rather than humans, either for ethical or practical reasons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Animal Studies of </a:t>
            </a:r>
            <a:r>
              <a:rPr lang="en-GB" dirty="0"/>
              <a:t>Attachment</a:t>
            </a:r>
            <a:br>
              <a:rPr lang="en-GB" dirty="0"/>
            </a:br>
            <a:r>
              <a:rPr lang="en-GB" sz="1300" dirty="0">
                <a:hlinkClick r:id="rId3"/>
              </a:rPr>
              <a:t>https://</a:t>
            </a:r>
            <a:r>
              <a:rPr lang="en-GB" sz="1300" dirty="0" smtClean="0">
                <a:hlinkClick r:id="rId3"/>
              </a:rPr>
              <a:t>www.youtube.com/watch?v=Ui9th4nhvoY</a:t>
            </a:r>
            <a:r>
              <a:rPr lang="en-GB" sz="1300" dirty="0" smtClean="0"/>
              <a:t> (Fly Away </a:t>
            </a:r>
            <a:r>
              <a:rPr lang="en-GB" sz="1300" smtClean="0"/>
              <a:t>Home Trailer)</a:t>
            </a:r>
            <a:endParaRPr lang="en-GB" sz="1300" dirty="0"/>
          </a:p>
        </p:txBody>
      </p:sp>
      <p:pic>
        <p:nvPicPr>
          <p:cNvPr id="7" name="Picture 5" descr="Loren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584" y="476672"/>
            <a:ext cx="2428429" cy="1844824"/>
          </a:xfrm>
          <a:prstGeom prst="rect">
            <a:avLst/>
          </a:prstGeom>
          <a:noFill/>
        </p:spPr>
      </p:pic>
      <p:pic>
        <p:nvPicPr>
          <p:cNvPr id="8" name="Picture 2" descr="http://www.channel4.com/more4/media/images/documentaries/animalresearch/monkey1_384x3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16191" y="265326"/>
            <a:ext cx="2255912" cy="205617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771800" y="5254203"/>
            <a:ext cx="3275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Imprinting – a form of attachment where offspring follow the first large moving object they see</a:t>
            </a:r>
            <a:endParaRPr lang="en-GB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 food……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916832"/>
            <a:ext cx="4812074" cy="320021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4374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dirty="0" smtClean="0"/>
              <a:t>They became most attached to the cloth monkey</a:t>
            </a:r>
            <a:endParaRPr lang="en-US" altLang="en-US" sz="3200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889" y="1628800"/>
            <a:ext cx="3284190" cy="3172862"/>
          </a:xfrm>
        </p:spPr>
      </p:pic>
      <p:sp>
        <p:nvSpPr>
          <p:cNvPr id="3" name="TextBox 2"/>
          <p:cNvSpPr txBox="1"/>
          <p:nvPr/>
        </p:nvSpPr>
        <p:spPr>
          <a:xfrm>
            <a:off x="755576" y="5012824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The effects of early attachment are long lasting – the motherless monkeys developed abnormally and froze or fled when approached by other monkeys, and were unable to care for their own offspring 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732240" y="865805"/>
            <a:ext cx="20162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Also supported idea of </a:t>
            </a:r>
            <a:r>
              <a:rPr lang="en-GB" sz="2400" b="1" i="1" dirty="0" smtClean="0"/>
              <a:t>critical period</a:t>
            </a:r>
            <a:r>
              <a:rPr lang="en-GB" sz="2400" dirty="0" smtClean="0"/>
              <a:t> – a mother had to be introduced to the infant monkey within 90 days for an attachment to form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4808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/>
              <a:t>Ethical </a:t>
            </a:r>
            <a:r>
              <a:rPr lang="en-GB" sz="5400" dirty="0" smtClean="0"/>
              <a:t>Issues?</a:t>
            </a:r>
          </a:p>
          <a:p>
            <a:pPr marL="0" indent="0" algn="ctr">
              <a:buNone/>
            </a:pPr>
            <a:r>
              <a:rPr lang="en-GB" sz="2800" dirty="0" smtClean="0"/>
              <a:t>Can this research be justified?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363259"/>
            <a:ext cx="2857500" cy="2771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573016"/>
            <a:ext cx="323850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0906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14400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Harlow and Harlow (1958)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Use p 4-5 of your blue attachment booklet to summarise:</a:t>
            </a:r>
          </a:p>
          <a:p>
            <a:pPr lvl="1"/>
            <a:r>
              <a:rPr lang="en-GB" sz="2800" dirty="0" smtClean="0"/>
              <a:t>Aims</a:t>
            </a:r>
          </a:p>
          <a:p>
            <a:pPr lvl="1"/>
            <a:r>
              <a:rPr lang="en-GB" dirty="0" smtClean="0"/>
              <a:t>Procedure</a:t>
            </a:r>
            <a:endParaRPr lang="en-GB" sz="2800" dirty="0" smtClean="0"/>
          </a:p>
          <a:p>
            <a:pPr lvl="1"/>
            <a:r>
              <a:rPr lang="en-GB" dirty="0" smtClean="0"/>
              <a:t>Findings</a:t>
            </a:r>
            <a:endParaRPr lang="en-GB" sz="2800" dirty="0" smtClean="0"/>
          </a:p>
          <a:p>
            <a:pPr lvl="1"/>
            <a:r>
              <a:rPr lang="en-GB" dirty="0" smtClean="0"/>
              <a:t>2 Strengths</a:t>
            </a:r>
          </a:p>
          <a:p>
            <a:pPr lvl="1"/>
            <a:r>
              <a:rPr lang="en-GB" sz="2800" dirty="0" smtClean="0"/>
              <a:t>2 Weaknesses</a:t>
            </a:r>
          </a:p>
          <a:p>
            <a:pPr marL="457200" lvl="1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20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Sample Questions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2800" dirty="0" smtClean="0"/>
              <a:t>Describe one study by Harlow related to attachment. (4 marks)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Describe and evaluate animal studies of attachment (12 marks)</a:t>
            </a:r>
          </a:p>
          <a:p>
            <a:pPr marL="514350" indent="-514350">
              <a:buAutoNum type="arabicPeriod"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8522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467795" y="620688"/>
            <a:ext cx="6264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 dirty="0" smtClean="0">
                <a:latin typeface="+mn-lt"/>
              </a:rPr>
              <a:t> </a:t>
            </a:r>
            <a:r>
              <a:rPr lang="en-GB" altLang="en-US" sz="4000" b="1" dirty="0" smtClean="0">
                <a:solidFill>
                  <a:srgbClr val="FF0000"/>
                </a:solidFill>
                <a:latin typeface="+mn-lt"/>
              </a:rPr>
              <a:t>Lorenz (1935): </a:t>
            </a:r>
            <a:r>
              <a:rPr lang="en-GB" altLang="en-US" sz="4000" dirty="0" smtClean="0">
                <a:latin typeface="+mn-lt"/>
              </a:rPr>
              <a:t>Imprinting</a:t>
            </a:r>
            <a:endParaRPr lang="en-GB" altLang="en-US" sz="4000" dirty="0">
              <a:latin typeface="+mn-lt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23528" y="1412776"/>
            <a:ext cx="5834062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400" b="1" dirty="0" smtClean="0">
                <a:latin typeface="+mn-lt"/>
              </a:rPr>
              <a:t>Procedure: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2400" dirty="0" smtClean="0">
                <a:latin typeface="+mn-lt"/>
              </a:rPr>
              <a:t>Lorenz </a:t>
            </a:r>
            <a:r>
              <a:rPr lang="en-GB" altLang="en-US" sz="2400" dirty="0">
                <a:latin typeface="+mn-lt"/>
              </a:rPr>
              <a:t>carried out an experiment with grey lag geese.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+mn-lt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en-US" sz="2400" dirty="0">
                <a:latin typeface="+mn-lt"/>
              </a:rPr>
              <a:t>He set TWO experimental conditions.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CONDITION 1:  </a:t>
            </a:r>
            <a:r>
              <a:rPr lang="en-GB" altLang="en-US" sz="2400" dirty="0" smtClean="0">
                <a:latin typeface="+mn-lt"/>
              </a:rPr>
              <a:t>Eggs were kept in an incubator and Lorenz </a:t>
            </a:r>
            <a:r>
              <a:rPr lang="en-GB" altLang="en-US" sz="2400" dirty="0">
                <a:latin typeface="+mn-lt"/>
              </a:rPr>
              <a:t>was the first moving object seen by the goose chicks after they hatched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+mn-lt"/>
              </a:rPr>
              <a:t>CONDITION 2: </a:t>
            </a:r>
            <a:r>
              <a:rPr lang="en-GB" altLang="en-US" sz="2400" dirty="0" smtClean="0">
                <a:latin typeface="+mn-lt"/>
              </a:rPr>
              <a:t>Eggs were placed with the mother and allowed to hatch naturally. The </a:t>
            </a:r>
            <a:r>
              <a:rPr lang="en-GB" altLang="en-US" sz="2400" dirty="0">
                <a:latin typeface="+mn-lt"/>
              </a:rPr>
              <a:t>mother goose was the first moving object seen by the chicks after they </a:t>
            </a:r>
            <a:r>
              <a:rPr lang="en-GB" altLang="en-US" sz="2400" dirty="0" smtClean="0">
                <a:latin typeface="+mn-lt"/>
              </a:rPr>
              <a:t>hatched</a:t>
            </a:r>
            <a:endParaRPr lang="en-GB" altLang="en-US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b="1" dirty="0"/>
          </a:p>
        </p:txBody>
      </p:sp>
      <p:pic>
        <p:nvPicPr>
          <p:cNvPr id="15368" name="Picture 8" descr="Konrad+Loren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76872"/>
            <a:ext cx="2953018" cy="355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3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403648" y="476672"/>
            <a:ext cx="6264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 b="1" dirty="0" smtClean="0">
                <a:solidFill>
                  <a:srgbClr val="FF0000"/>
                </a:solidFill>
                <a:latin typeface="+mn-lt"/>
              </a:rPr>
              <a:t>Lorenz (1935): </a:t>
            </a:r>
            <a:r>
              <a:rPr lang="en-GB" altLang="en-US" sz="4000" dirty="0">
                <a:latin typeface="+mn-lt"/>
              </a:rPr>
              <a:t>Imprinting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533775" y="1178347"/>
            <a:ext cx="5329238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 smtClean="0">
                <a:latin typeface="+mn-lt"/>
              </a:rPr>
              <a:t>Findings:</a:t>
            </a:r>
            <a:endParaRPr lang="en-GB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 dirty="0">
              <a:latin typeface="+mn-lt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en-US" sz="2000" dirty="0">
                <a:latin typeface="+mn-lt"/>
              </a:rPr>
              <a:t>The chicks who saw him before anything else, followed him as if he was their mother.  When they were adult, they performed mating displays to him, and ignored other geese.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 dirty="0">
              <a:latin typeface="+mn-lt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en-US" sz="2000" dirty="0">
                <a:latin typeface="+mn-lt"/>
              </a:rPr>
              <a:t>The chicks who saw their mother first, followed her when young, and performed mating rituals to other geese in adult life.</a:t>
            </a:r>
          </a:p>
        </p:txBody>
      </p:sp>
      <p:pic>
        <p:nvPicPr>
          <p:cNvPr id="17415" name="Picture 7" descr="dia_konrad-loren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" y="1628800"/>
            <a:ext cx="3313112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66713" y="4348446"/>
            <a:ext cx="84963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Lorenz also found that goose chicks seemed to have a </a:t>
            </a:r>
            <a:r>
              <a:rPr lang="en-GB" altLang="en-US" sz="1800" b="1" i="1" dirty="0">
                <a:latin typeface="+mn-lt"/>
              </a:rPr>
              <a:t>‘CRITICAL PERIOD’ </a:t>
            </a:r>
            <a:r>
              <a:rPr lang="en-GB" altLang="en-US" sz="1800" dirty="0">
                <a:latin typeface="+mn-lt"/>
              </a:rPr>
              <a:t>of just a few hours in which to imprint (form an attachment).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+mn-lt"/>
              </a:rPr>
              <a:t>Lorenz suggested imprinting was innate and If </a:t>
            </a:r>
            <a:r>
              <a:rPr lang="en-GB" altLang="en-US" sz="1800" dirty="0">
                <a:latin typeface="+mn-lt"/>
              </a:rPr>
              <a:t>they didn’t imprint within </a:t>
            </a:r>
            <a:r>
              <a:rPr lang="en-GB" altLang="en-US" sz="1800" dirty="0" smtClean="0">
                <a:latin typeface="+mn-lt"/>
              </a:rPr>
              <a:t>the critical period, </a:t>
            </a:r>
            <a:r>
              <a:rPr lang="en-GB" altLang="en-US" sz="1800" dirty="0">
                <a:latin typeface="+mn-lt"/>
              </a:rPr>
              <a:t>they never would</a:t>
            </a:r>
            <a:r>
              <a:rPr lang="en-GB" altLang="en-US" sz="1800" dirty="0" smtClean="0">
                <a:latin typeface="+mn-lt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  <a:hlinkClick r:id="rId4"/>
              </a:rPr>
              <a:t>http://estream.godalming.ac.uk/View.aspx?ID=1016~4i~hewCA5jc</a:t>
            </a:r>
            <a:r>
              <a:rPr lang="en-GB" altLang="en-US" sz="1800" dirty="0">
                <a:latin typeface="+mn-lt"/>
              </a:rPr>
              <a:t>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+mn-lt"/>
                <a:hlinkClick r:id="rId5"/>
              </a:rPr>
              <a:t>http://www.youtube.com/watch?v=2UIU9XH-mUI</a:t>
            </a:r>
            <a:endParaRPr lang="en-GB" altLang="en-US" sz="18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4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4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4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4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  <p:bldP spid="174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 Evaluation: Lorenz</a:t>
            </a:r>
            <a:br>
              <a:rPr lang="en-GB" dirty="0" smtClean="0"/>
            </a:br>
            <a:r>
              <a:rPr lang="en-GB" dirty="0" smtClean="0"/>
              <a:t>Strengths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Supporting Evidence – </a:t>
            </a:r>
            <a:r>
              <a:rPr lang="en-GB" sz="2800" b="1" dirty="0" err="1" smtClean="0">
                <a:solidFill>
                  <a:srgbClr val="FF0000"/>
                </a:solidFill>
              </a:rPr>
              <a:t>Guiton</a:t>
            </a:r>
            <a:r>
              <a:rPr lang="en-GB" sz="2800" b="1" dirty="0" smtClean="0">
                <a:solidFill>
                  <a:srgbClr val="FF0000"/>
                </a:solidFill>
              </a:rPr>
              <a:t> (1966) </a:t>
            </a:r>
            <a:r>
              <a:rPr lang="en-GB" sz="2800" dirty="0" smtClean="0"/>
              <a:t>found that chicks who were exposed to a yellow washing up glove for the first few weeks became imprinted on the glove.</a:t>
            </a:r>
          </a:p>
          <a:p>
            <a:r>
              <a:rPr lang="en-GB" sz="2800" dirty="0" smtClean="0"/>
              <a:t>The idea of a critical period was developed by Bowlby in his theory of attachment in babies (see later notes)</a:t>
            </a:r>
          </a:p>
        </p:txBody>
      </p:sp>
      <p:pic>
        <p:nvPicPr>
          <p:cNvPr id="4" name="Picture 11" descr="51-09x-GeeseImprint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254" y="5226210"/>
            <a:ext cx="2447256" cy="1631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6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  Evaluation: Lorenz</a:t>
            </a:r>
            <a:br>
              <a:rPr lang="en-GB" dirty="0" smtClean="0"/>
            </a:br>
            <a:r>
              <a:rPr lang="en-GB" dirty="0" smtClean="0"/>
              <a:t>Weaknesses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There is a problem generalising from birds to humans e.g. human behaviour is more influenced by emotions</a:t>
            </a:r>
          </a:p>
          <a:p>
            <a:r>
              <a:rPr lang="en-GB" sz="2800" b="1" dirty="0" err="1" smtClean="0">
                <a:solidFill>
                  <a:srgbClr val="FF0000"/>
                </a:solidFill>
              </a:rPr>
              <a:t>Guiton</a:t>
            </a:r>
            <a:r>
              <a:rPr lang="en-GB" sz="2800" b="1" dirty="0" smtClean="0">
                <a:solidFill>
                  <a:srgbClr val="FF0000"/>
                </a:solidFill>
              </a:rPr>
              <a:t> (1966) </a:t>
            </a:r>
            <a:r>
              <a:rPr lang="en-GB" sz="2800" dirty="0" smtClean="0"/>
              <a:t>also found that despite the chicks imprinting on yellow gloves, they eventually </a:t>
            </a:r>
            <a:r>
              <a:rPr lang="en-GB" sz="2800" i="1" dirty="0" smtClean="0"/>
              <a:t>learned</a:t>
            </a:r>
            <a:r>
              <a:rPr lang="en-GB" sz="2800" dirty="0" smtClean="0"/>
              <a:t> to prefer to mate with chickens and not yellow gloves as Lorenz would have predicted.</a:t>
            </a:r>
            <a:endParaRPr lang="en-GB" sz="2800" dirty="0"/>
          </a:p>
        </p:txBody>
      </p:sp>
      <p:pic>
        <p:nvPicPr>
          <p:cNvPr id="4" name="Picture 11" descr="51-09x-GeeseImprint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254" y="5226210"/>
            <a:ext cx="2447256" cy="1631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6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Sample Questions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2800" dirty="0" smtClean="0"/>
              <a:t>What is meant by the term imprinting? (2 marks)</a:t>
            </a:r>
          </a:p>
          <a:p>
            <a:pPr marL="514350" indent="-514350">
              <a:buAutoNum type="arabicPeriod"/>
            </a:pPr>
            <a:endParaRPr lang="en-GB" sz="28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sz="2800" dirty="0"/>
              <a:t>Outline Lorenz’s animal studies of attachment. In your answer outline what he did and what he found. (4 marks)</a:t>
            </a:r>
          </a:p>
          <a:p>
            <a:pPr marL="514350" indent="-514350">
              <a:buAutoNum type="arabicPeriod"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6602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3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Harlow and Harlow (</a:t>
            </a:r>
            <a:r>
              <a:rPr lang="en-GB" b="1" dirty="0">
                <a:solidFill>
                  <a:srgbClr val="FF0000"/>
                </a:solidFill>
              </a:rPr>
              <a:t>1958)</a:t>
            </a:r>
            <a:br>
              <a:rPr lang="en-GB" b="1" dirty="0">
                <a:solidFill>
                  <a:srgbClr val="FF0000"/>
                </a:solidFill>
              </a:rPr>
            </a:br>
            <a:r>
              <a:rPr lang="en-GB" sz="1600" b="1" dirty="0">
                <a:solidFill>
                  <a:srgbClr val="FF0000"/>
                </a:solidFill>
                <a:hlinkClick r:id="rId2"/>
              </a:rPr>
              <a:t>https://www.youtube.com/watch?v=_</a:t>
            </a:r>
            <a:r>
              <a:rPr lang="en-GB" sz="1600" b="1" dirty="0" smtClean="0">
                <a:solidFill>
                  <a:srgbClr val="FF0000"/>
                </a:solidFill>
                <a:hlinkClick r:id="rId2"/>
              </a:rPr>
              <a:t>O60TYAIgC4</a:t>
            </a:r>
            <a:r>
              <a:rPr lang="en-GB" b="1" dirty="0" smtClean="0">
                <a:solidFill>
                  <a:srgbClr val="FF0000"/>
                </a:solidFill>
              </a:rPr>
              <a:t/>
            </a:r>
            <a:br>
              <a:rPr lang="en-GB" b="1" dirty="0" smtClean="0">
                <a:solidFill>
                  <a:srgbClr val="FF0000"/>
                </a:solidFill>
              </a:rPr>
            </a:b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5" name="Picture 2" descr="http://www.channel4.com/more4/media/images/documentaries/animalresearch/monkey1_384x35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558103"/>
            <a:ext cx="5126868" cy="46729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00228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Choice of two mothers</a:t>
            </a:r>
            <a:endParaRPr lang="en-US" alt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192338"/>
            <a:ext cx="6172200" cy="4105275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81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comfort…….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988840"/>
            <a:ext cx="3500214" cy="33815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690D-ED19-4D4B-90FE-F789CC0224B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7895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546</Words>
  <Application>Microsoft Office PowerPoint</Application>
  <PresentationFormat>On-screen Show (4:3)</PresentationFormat>
  <Paragraphs>68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Animal Studies of Attachment https://www.youtube.com/watch?v=Ui9th4nhvoY (Fly Away Home Trailer)</vt:lpstr>
      <vt:lpstr>PowerPoint Presentation</vt:lpstr>
      <vt:lpstr>PowerPoint Presentation</vt:lpstr>
      <vt:lpstr>  Evaluation: Lorenz Strengths</vt:lpstr>
      <vt:lpstr>   Evaluation: Lorenz Weaknesses</vt:lpstr>
      <vt:lpstr>Sample Questions</vt:lpstr>
      <vt:lpstr>Harlow and Harlow (1958) https://www.youtube.com/watch?v=_O60TYAIgC4 </vt:lpstr>
      <vt:lpstr>Choice of two mothers</vt:lpstr>
      <vt:lpstr>Contact comfort…….</vt:lpstr>
      <vt:lpstr>Or food……</vt:lpstr>
      <vt:lpstr>They became most attached to the cloth monkey</vt:lpstr>
      <vt:lpstr>PowerPoint Presentation</vt:lpstr>
      <vt:lpstr>Harlow and Harlow (1958)</vt:lpstr>
      <vt:lpstr>Sample 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Attachment</dc:title>
  <dc:creator>Admin</dc:creator>
  <cp:lastModifiedBy>Vanessa Bonney</cp:lastModifiedBy>
  <cp:revision>96</cp:revision>
  <cp:lastPrinted>2016-01-19T14:12:41Z</cp:lastPrinted>
  <dcterms:created xsi:type="dcterms:W3CDTF">2008-09-03T15:21:39Z</dcterms:created>
  <dcterms:modified xsi:type="dcterms:W3CDTF">2016-01-25T08:47:01Z</dcterms:modified>
</cp:coreProperties>
</file>