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4"/>
  </p:sldMasterIdLst>
  <p:notesMasterIdLst>
    <p:notesMasterId r:id="rId17"/>
  </p:notesMasterIdLst>
  <p:sldIdLst>
    <p:sldId id="256" r:id="rId5"/>
    <p:sldId id="259" r:id="rId6"/>
    <p:sldId id="262" r:id="rId7"/>
    <p:sldId id="263" r:id="rId8"/>
    <p:sldId id="264" r:id="rId9"/>
    <p:sldId id="265" r:id="rId10"/>
    <p:sldId id="275" r:id="rId11"/>
    <p:sldId id="269" r:id="rId12"/>
    <p:sldId id="271" r:id="rId13"/>
    <p:sldId id="270" r:id="rId14"/>
    <p:sldId id="276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6" autoAdjust="0"/>
    <p:restoredTop sz="89965" autoAdjust="0"/>
  </p:normalViewPr>
  <p:slideViewPr>
    <p:cSldViewPr>
      <p:cViewPr varScale="1">
        <p:scale>
          <a:sx n="105" d="100"/>
          <a:sy n="105" d="100"/>
        </p:scale>
        <p:origin x="18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E510C-FF95-40A5-9D51-90ED41B4CF3B}" type="datetimeFigureOut">
              <a:rPr lang="en-US" smtClean="0"/>
              <a:pPr/>
              <a:t>1/25/2016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34E1B-50C6-48E9-AF40-0D252D78D7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477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34E1B-50C6-48E9-AF40-0D252D78D763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6913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34E1B-50C6-48E9-AF40-0D252D78D76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782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34E1B-50C6-48E9-AF40-0D252D78D763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62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34E1B-50C6-48E9-AF40-0D252D78D76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836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34E1B-50C6-48E9-AF40-0D252D78D76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025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34E1B-50C6-48E9-AF40-0D252D78D76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428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34E1B-50C6-48E9-AF40-0D252D78D76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563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34E1B-50C6-48E9-AF40-0D252D78D76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0243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34E1B-50C6-48E9-AF40-0D252D78D76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3702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34E1B-50C6-48E9-AF40-0D252D78D76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694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928826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90912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00174"/>
            <a:ext cx="8229600" cy="485778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72330" y="274638"/>
            <a:ext cx="1614470" cy="608332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543692" cy="608332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14676"/>
            <a:ext cx="7772400" cy="1500209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14488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57758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/>
          <a:lstStyle>
            <a:lvl1pPr algn="l">
              <a:defRPr sz="2800">
                <a:effectLst/>
              </a:defRPr>
            </a:lvl1pPr>
            <a:lvl2pPr algn="l">
              <a:defRPr sz="2400">
                <a:effectLst/>
              </a:defRPr>
            </a:lvl2pPr>
            <a:lvl3pPr algn="l">
              <a:defRPr sz="2000">
                <a:effectLst/>
              </a:defRPr>
            </a:lvl3pPr>
            <a:lvl4pPr algn="l">
              <a:defRPr sz="1800">
                <a:effectLst/>
              </a:defRPr>
            </a:lvl4pPr>
            <a:lvl5pPr algn="l">
              <a:defRPr sz="1800"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57758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/>
          <a:lstStyle>
            <a:lvl1pPr algn="l">
              <a:defRPr sz="2800"/>
            </a:lvl1pPr>
            <a:lvl2pPr algn="l">
              <a:defRPr sz="24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 marL="0" indent="0" algn="ctr">
              <a:buNone/>
              <a:defRPr lang="zh-CN" altLang="en-US" sz="2800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defRPr>
            </a:lvl1pPr>
            <a:lvl2pPr marL="457200" indent="0" algn="ctr">
              <a:buNone/>
              <a:defRPr lang="zh-CN" altLang="en-US" sz="2400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defRPr>
            </a:lvl2pPr>
            <a:lvl3pPr marL="914400" indent="0" algn="ctr">
              <a:buNone/>
              <a:defRPr lang="zh-CN" altLang="en-US" sz="2000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defRPr>
            </a:lvl3pPr>
            <a:lvl4pPr marL="1371600" indent="0" algn="ctr">
              <a:buNone/>
              <a:defRPr lang="zh-CN" altLang="en-US" sz="1800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defRPr>
            </a:lvl4pPr>
            <a:lvl5pPr marL="1828800" indent="0" algn="ctr">
              <a:buNone/>
              <a:defRPr lang="zh-CN" altLang="en-US" sz="1600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4183083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>
            <a:lvl1pPr marL="0" indent="0" algn="ctr">
              <a:buNone/>
              <a:defRPr lang="zh-CN" altLang="en-US" sz="2800" b="1" dirty="0" smtClean="0">
                <a:ln/>
                <a:solidFill>
                  <a:schemeClr val="accent1"/>
                </a:solidFill>
                <a:effectLst/>
              </a:defRPr>
            </a:lvl1pPr>
            <a:lvl2pPr marL="457200" indent="0" algn="ctr">
              <a:buNone/>
              <a:defRPr lang="zh-CN" altLang="en-US" sz="2400" b="1" dirty="0" smtClean="0">
                <a:ln/>
                <a:solidFill>
                  <a:schemeClr val="accent1"/>
                </a:solidFill>
                <a:effectLst/>
              </a:defRPr>
            </a:lvl2pPr>
            <a:lvl3pPr marL="914400" indent="0" algn="ctr">
              <a:buNone/>
              <a:defRPr lang="zh-CN" altLang="en-US" sz="2000" b="1" dirty="0" smtClean="0">
                <a:ln/>
                <a:solidFill>
                  <a:schemeClr val="accent1"/>
                </a:solidFill>
                <a:effectLst/>
              </a:defRPr>
            </a:lvl3pPr>
            <a:lvl4pPr marL="1371600" indent="0" algn="ctr">
              <a:buNone/>
              <a:defRPr lang="zh-CN" altLang="en-US" sz="1800" b="1" dirty="0" smtClean="0">
                <a:ln/>
                <a:solidFill>
                  <a:schemeClr val="accent1"/>
                </a:solidFill>
                <a:effectLst/>
              </a:defRPr>
            </a:lvl4pPr>
            <a:lvl5pPr marL="1828800" indent="0" algn="ctr">
              <a:buNone/>
              <a:defRPr lang="zh-CN" altLang="en-US" sz="1600" b="1" dirty="0" smtClean="0">
                <a:ln/>
                <a:solidFill>
                  <a:schemeClr val="accent1"/>
                </a:solidFill>
                <a:effectLst/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4183083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108" y="5500702"/>
            <a:ext cx="8228639" cy="857256"/>
          </a:xfrm>
        </p:spPr>
        <p:txBody>
          <a:bodyPr anchor="ctr"/>
          <a:lstStyle>
            <a:lvl1pPr algn="ctr">
              <a:spcAft>
                <a:spcPts val="0"/>
              </a:spcAft>
              <a:defRPr sz="3200" b="1">
                <a:ln w="6350">
                  <a:solidFill>
                    <a:schemeClr val="tx2">
                      <a:tint val="5000"/>
                    </a:schemeClr>
                  </a:solidFill>
                  <a:prstDash val="solid"/>
                </a:ln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57166"/>
            <a:ext cx="5111750" cy="50720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1" y="1714488"/>
            <a:ext cx="3008313" cy="3714776"/>
          </a:xfrm>
        </p:spPr>
        <p:txBody>
          <a:bodyPr anchor="t"/>
          <a:lstStyle>
            <a:lvl1pPr marL="0" indent="0">
              <a:spcAft>
                <a:spcPts val="600"/>
              </a:spcAft>
              <a:buNone/>
              <a:defRPr sz="1400"/>
            </a:lvl1pPr>
            <a:lvl2pPr marL="457200" indent="0">
              <a:spcAft>
                <a:spcPts val="600"/>
              </a:spcAft>
              <a:buNone/>
              <a:defRPr sz="1200"/>
            </a:lvl2pPr>
            <a:lvl3pPr marL="914400" indent="0">
              <a:spcAft>
                <a:spcPts val="600"/>
              </a:spcAft>
              <a:buNone/>
              <a:defRPr sz="1000"/>
            </a:lvl3pPr>
            <a:lvl4pPr marL="1371600" indent="0">
              <a:spcAft>
                <a:spcPts val="600"/>
              </a:spcAft>
              <a:buNone/>
              <a:defRPr sz="900"/>
            </a:lvl4pPr>
            <a:lvl5pPr marL="1828800" indent="0">
              <a:spcAft>
                <a:spcPts val="60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888" y="428604"/>
            <a:ext cx="6172224" cy="566738"/>
          </a:xfrm>
        </p:spPr>
        <p:txBody>
          <a:bodyPr anchor="ctr"/>
          <a:lstStyle>
            <a:lvl1pPr algn="ctr">
              <a:defRPr sz="2800" b="1">
                <a:ln w="9525">
                  <a:solidFill>
                    <a:schemeClr val="tx2">
                      <a:tint val="5000"/>
                    </a:schemeClr>
                  </a:solidFill>
                  <a:prstDash val="solid"/>
                </a:ln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000" y="1151862"/>
            <a:ext cx="8172000" cy="4420278"/>
          </a:xfrm>
          <a:prstGeom prst="ellipse">
            <a:avLst/>
          </a:prstGeom>
          <a:ln w="25400" cap="flat" cmpd="sng" algn="ctr">
            <a:solidFill>
              <a:schemeClr val="accent5">
                <a:shade val="75000"/>
              </a:schemeClr>
            </a:solidFill>
            <a:prstDash val="solid"/>
          </a:ln>
          <a:effectLst>
            <a:glow rad="152400">
              <a:schemeClr val="accent5">
                <a:alpha val="75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695972"/>
            <a:ext cx="5486400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57758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571472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lang="zh-CN" altLang="en-US" sz="4400" b="1" kern="1200" dirty="0">
          <a:ln w="19050">
            <a:solidFill>
              <a:schemeClr val="tx2">
                <a:tint val="5000"/>
              </a:schemeClr>
            </a:solidFill>
            <a:prstDash val="solid"/>
          </a:ln>
          <a:solidFill>
            <a:schemeClr val="accent3"/>
          </a:solidFill>
          <a:effectLst>
            <a:outerShdw blurRad="50800" dist="50800" dir="7500000" algn="tl">
              <a:srgbClr val="000000">
                <a:shade val="5000"/>
                <a:alpha val="35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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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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Cross Cultural Differences in Attachment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2" descr="http://www.praisephotography.com/uploaded_images/categories/15.%20Feb%208%20Quechan%20woman%20and%20%20baby%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2000" y="4726566"/>
            <a:ext cx="2832000" cy="21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Differences within a Culture</a:t>
            </a:r>
            <a:endParaRPr lang="en-GB" dirty="0"/>
          </a:p>
        </p:txBody>
      </p:sp>
      <p:pic>
        <p:nvPicPr>
          <p:cNvPr id="471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17" y="1150492"/>
            <a:ext cx="9087683" cy="5707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Research Studies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Cross cultural similarities e.g. </a:t>
            </a:r>
            <a:r>
              <a:rPr lang="en-GB" dirty="0" err="1" smtClean="0"/>
              <a:t>Tronick</a:t>
            </a:r>
            <a:r>
              <a:rPr lang="en-GB" dirty="0" smtClean="0"/>
              <a:t> et al (1992), Fox (1977)</a:t>
            </a:r>
          </a:p>
          <a:p>
            <a:r>
              <a:rPr lang="en-GB" dirty="0" smtClean="0"/>
              <a:t>Cross cultural differences e.g. Grossman &amp; Grossman (1991), </a:t>
            </a:r>
            <a:endParaRPr lang="en-GB" dirty="0"/>
          </a:p>
          <a:p>
            <a:r>
              <a:rPr lang="en-GB" dirty="0" smtClean="0"/>
              <a:t>Make notes using the Cat Book p44-45 on one study in each category</a:t>
            </a:r>
            <a:endParaRPr lang="en-GB" dirty="0"/>
          </a:p>
        </p:txBody>
      </p:sp>
      <p:pic>
        <p:nvPicPr>
          <p:cNvPr id="4" name="Picture 2" descr="http://www.praisephotography.com/uploaded_images/categories/15.%20Feb%208%20Quechan%20woman%20and%20%20baby%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88000" y="5174107"/>
            <a:ext cx="2256000" cy="1692000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5400982"/>
            <a:ext cx="981075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355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Sample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	Outline and evaluate </a:t>
            </a:r>
            <a:r>
              <a:rPr lang="en-GB" b="1" dirty="0" smtClean="0"/>
              <a:t>research into cross-cultural variations in </a:t>
            </a:r>
            <a:r>
              <a:rPr lang="en-GB" dirty="0" smtClean="0"/>
              <a:t>attachments. </a:t>
            </a:r>
          </a:p>
          <a:p>
            <a:pPr algn="r">
              <a:buNone/>
            </a:pPr>
            <a:r>
              <a:rPr lang="en-GB" dirty="0" smtClean="0"/>
              <a:t>(12 marks)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4" name="Picture 2" descr="http://www.praisephotography.com/uploaded_images/categories/15.%20Feb%208%20Quechan%20woman%20and%20%20baby%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2000" y="4726566"/>
            <a:ext cx="2832000" cy="21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Ethnocentrism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GB" b="1" dirty="0" smtClean="0"/>
              <a:t>Ethnocentrism</a:t>
            </a:r>
            <a:r>
              <a:rPr lang="en-GB" dirty="0" smtClean="0"/>
              <a:t> is the tendency to believe that one's ethnic or cultural group is centrally important, and that all other groups are measured in relation to one's own. </a:t>
            </a:r>
          </a:p>
          <a:p>
            <a:r>
              <a:rPr lang="en-GB" dirty="0" smtClean="0"/>
              <a:t>In what way could the Strange Situation be seen to be ethnocentric?</a:t>
            </a:r>
          </a:p>
          <a:p>
            <a:pPr lvl="1"/>
            <a:r>
              <a:rPr lang="en-GB" dirty="0" smtClean="0"/>
              <a:t>Participants?</a:t>
            </a:r>
          </a:p>
          <a:p>
            <a:pPr lvl="1"/>
            <a:r>
              <a:rPr lang="en-GB" dirty="0" smtClean="0"/>
              <a:t>Researchers?</a:t>
            </a:r>
          </a:p>
          <a:p>
            <a:pPr lvl="1"/>
            <a:r>
              <a:rPr lang="en-GB" dirty="0" smtClean="0"/>
              <a:t>Conclusions?</a:t>
            </a:r>
            <a:endParaRPr lang="en-GB" dirty="0"/>
          </a:p>
        </p:txBody>
      </p:sp>
      <p:pic>
        <p:nvPicPr>
          <p:cNvPr id="3080" name="Picture 8" descr="C:\Users\Natalie\AppData\Local\Microsoft\Windows\Temporary Internet Files\Content.IE5\7OX9VZ18\MCj0240341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4009160"/>
            <a:ext cx="3886200" cy="28488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Cross Cultural studies of Attachment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85800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Van </a:t>
            </a:r>
            <a:r>
              <a:rPr lang="en-GB" dirty="0" err="1" smtClean="0"/>
              <a:t>Ijzendoorn</a:t>
            </a:r>
            <a:r>
              <a:rPr lang="en-GB" dirty="0" smtClean="0"/>
              <a:t> and </a:t>
            </a:r>
            <a:r>
              <a:rPr lang="en-GB" dirty="0" err="1" smtClean="0"/>
              <a:t>Kroonenberg</a:t>
            </a:r>
            <a:r>
              <a:rPr lang="en-GB" dirty="0" smtClean="0"/>
              <a:t> (1988)</a:t>
            </a:r>
          </a:p>
          <a:p>
            <a:pPr>
              <a:buFont typeface="Arial" charset="0"/>
              <a:buChar char="•"/>
            </a:pPr>
            <a:endParaRPr lang="en-GB" dirty="0" smtClean="0"/>
          </a:p>
        </p:txBody>
      </p:sp>
      <p:pic>
        <p:nvPicPr>
          <p:cNvPr id="2050" name="Picture 2" descr="http://www.praisephotography.com/uploaded_images/categories/15.%20Feb%208%20Quechan%20woman%20and%20%20baby%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3048000"/>
            <a:ext cx="4762500" cy="3571875"/>
          </a:xfrm>
          <a:prstGeom prst="rect">
            <a:avLst/>
          </a:prstGeom>
          <a:noFill/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286000"/>
            <a:ext cx="3581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sz="3200" dirty="0" smtClean="0"/>
              <a:t>A meta-analysis of 32 Strange Situation  experiments conducted in 8 different countries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Meta-Analysis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1371600"/>
            <a:ext cx="4343400" cy="4986358"/>
          </a:xfrm>
        </p:spPr>
        <p:txBody>
          <a:bodyPr/>
          <a:lstStyle/>
          <a:p>
            <a:r>
              <a:rPr lang="en-GB" dirty="0" smtClean="0"/>
              <a:t>Where the researcher looks at the findings from a number of different studies in order to reach a general conclusion.</a:t>
            </a:r>
            <a:endParaRPr lang="en-GB" dirty="0"/>
          </a:p>
        </p:txBody>
      </p:sp>
      <p:pic>
        <p:nvPicPr>
          <p:cNvPr id="1032" name="Picture 8" descr="C:\Users\Natalie\AppData\Local\Microsoft\Windows\Temporary Internet Files\Content.IE5\H37AY55E\MPj0442211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447800"/>
            <a:ext cx="3352800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Van </a:t>
            </a:r>
            <a:r>
              <a:rPr lang="en-GB" dirty="0" err="1" smtClean="0"/>
              <a:t>Ijzendoorn</a:t>
            </a:r>
            <a:r>
              <a:rPr lang="en-GB" dirty="0" smtClean="0"/>
              <a:t> and </a:t>
            </a:r>
            <a:r>
              <a:rPr lang="en-GB" dirty="0" err="1" smtClean="0"/>
              <a:t>Kroonenberg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3962400" cy="4800600"/>
          </a:xfrm>
        </p:spPr>
        <p:txBody>
          <a:bodyPr/>
          <a:lstStyle/>
          <a:p>
            <a:r>
              <a:rPr lang="en-GB" dirty="0" smtClean="0"/>
              <a:t>Aim:</a:t>
            </a:r>
          </a:p>
          <a:p>
            <a:pPr lvl="1"/>
            <a:r>
              <a:rPr lang="en-GB" dirty="0" smtClean="0"/>
              <a:t>To investigate the reported rates of different infant attachment types in a range of cultures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pic>
        <p:nvPicPr>
          <p:cNvPr id="4098" name="Picture 2" descr="http://www.medindia.net/afp/images/China-Germany-child-safety-consumer-843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4896" y="1600200"/>
            <a:ext cx="3472404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Van </a:t>
            </a:r>
            <a:r>
              <a:rPr lang="en-GB" dirty="0" err="1" smtClean="0"/>
              <a:t>Ijzendoorn</a:t>
            </a:r>
            <a:r>
              <a:rPr lang="en-GB" dirty="0" smtClean="0"/>
              <a:t> and </a:t>
            </a:r>
            <a:r>
              <a:rPr lang="en-GB" dirty="0" err="1" smtClean="0"/>
              <a:t>Kroonenberg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Procedure</a:t>
            </a:r>
          </a:p>
          <a:p>
            <a:pPr lvl="1"/>
            <a:r>
              <a:rPr lang="en-GB" dirty="0" smtClean="0"/>
              <a:t>A meta-analysis of other Strange Situation studies</a:t>
            </a:r>
          </a:p>
          <a:p>
            <a:pPr lvl="1"/>
            <a:r>
              <a:rPr lang="en-GB" dirty="0" smtClean="0"/>
              <a:t>All of the selected studies had</a:t>
            </a:r>
          </a:p>
          <a:p>
            <a:pPr lvl="2"/>
            <a:r>
              <a:rPr lang="en-GB" dirty="0" smtClean="0"/>
              <a:t>Observed only mother-infant pairs (not fathers or other caregivers</a:t>
            </a:r>
          </a:p>
          <a:p>
            <a:pPr lvl="2"/>
            <a:r>
              <a:rPr lang="en-GB" dirty="0" smtClean="0"/>
              <a:t>Classified infants into the 3 attachment types (A, B and C)</a:t>
            </a:r>
          </a:p>
          <a:p>
            <a:pPr lvl="1"/>
            <a:r>
              <a:rPr lang="en-GB" dirty="0" smtClean="0"/>
              <a:t>They also excluded any studies </a:t>
            </a:r>
          </a:p>
          <a:p>
            <a:pPr lvl="2"/>
            <a:r>
              <a:rPr lang="en-GB" dirty="0" smtClean="0"/>
              <a:t>that looked at children with special needs (such as Down’s syndrome), </a:t>
            </a:r>
          </a:p>
          <a:p>
            <a:pPr lvl="2"/>
            <a:r>
              <a:rPr lang="en-GB" dirty="0" smtClean="0"/>
              <a:t>any study with less than 35 mother-baby pairs, </a:t>
            </a:r>
          </a:p>
          <a:p>
            <a:pPr lvl="2"/>
            <a:r>
              <a:rPr lang="en-GB" dirty="0" smtClean="0"/>
              <a:t>any study using children older than 2 years</a:t>
            </a:r>
          </a:p>
          <a:p>
            <a:pPr lvl="1"/>
            <a:r>
              <a:rPr lang="en-GB" dirty="0" smtClean="0"/>
              <a:t>What was the purpose of these restrictions?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?</a:t>
            </a:r>
            <a:endParaRPr lang="en-GB" dirty="0"/>
          </a:p>
        </p:txBody>
      </p:sp>
      <p:pic>
        <p:nvPicPr>
          <p:cNvPr id="4" name="Picture 2" descr="http://www.praisephotography.com/uploaded_images/categories/15.%20Feb%208%20Quechan%20woman%20and%20%20baby%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2000" y="4726566"/>
            <a:ext cx="2832000" cy="2124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6496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Van </a:t>
            </a:r>
            <a:r>
              <a:rPr lang="en-GB" dirty="0" err="1" smtClean="0"/>
              <a:t>Ijzendoorn</a:t>
            </a:r>
            <a:r>
              <a:rPr lang="en-GB" dirty="0" smtClean="0"/>
              <a:t> and </a:t>
            </a:r>
            <a:r>
              <a:rPr lang="en-GB" dirty="0" err="1" smtClean="0"/>
              <a:t>Kroonenberg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b="1" dirty="0" smtClean="0"/>
              <a:t>Evaluation</a:t>
            </a:r>
          </a:p>
          <a:p>
            <a:r>
              <a:rPr lang="en-GB" dirty="0" smtClean="0"/>
              <a:t>Sample bias</a:t>
            </a:r>
          </a:p>
          <a:p>
            <a:r>
              <a:rPr lang="en-GB" dirty="0" smtClean="0"/>
              <a:t>Ethnocentric definitions of attachment types</a:t>
            </a:r>
          </a:p>
          <a:p>
            <a:r>
              <a:rPr lang="en-GB" dirty="0" smtClean="0"/>
              <a:t>Influence of culture – </a:t>
            </a:r>
          </a:p>
          <a:p>
            <a:pPr lvl="1"/>
            <a:r>
              <a:rPr lang="en-GB" dirty="0" smtClean="0"/>
              <a:t>Most of the experiments took place in “Westernised” cultures</a:t>
            </a:r>
          </a:p>
          <a:p>
            <a:pPr lvl="1"/>
            <a:r>
              <a:rPr lang="en-GB" dirty="0" smtClean="0"/>
              <a:t>Differences in child rearing practices e.g. in German culture, childrearing practice involves keeping a distance between parent and child so infants do not display proximity seeking behaviours</a:t>
            </a:r>
          </a:p>
          <a:p>
            <a:r>
              <a:rPr lang="en-GB" dirty="0" smtClean="0"/>
              <a:t>Bigger differences within a culture than between cultures.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3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9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2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Differences within a Culture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r>
              <a:rPr lang="en-GB" dirty="0" smtClean="0"/>
              <a:t>There was a one and a half times greater variation within a culture than between a culture. For example:</a:t>
            </a:r>
          </a:p>
          <a:p>
            <a:pPr lvl="1"/>
            <a:r>
              <a:rPr lang="en-GB" dirty="0" smtClean="0"/>
              <a:t>One of the German samples was as different from another German sample as it was different from an Israeli kibbutzim or from a US sample</a:t>
            </a:r>
          </a:p>
          <a:p>
            <a:pPr lvl="1"/>
            <a:r>
              <a:rPr lang="en-GB" dirty="0" smtClean="0"/>
              <a:t>One of the Japanese samples was more similar to two of the US samples than to the other Japanese sample.</a:t>
            </a:r>
          </a:p>
          <a:p>
            <a:pPr lvl="1"/>
            <a:r>
              <a:rPr lang="en-GB" dirty="0" smtClean="0"/>
              <a:t>The Israeli city sample was more like the US than it was to the Israeli kibbutzim sample.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antern">
  <a:themeElements>
    <a:clrScheme name="Lantern">
      <a:dk1>
        <a:sysClr val="windowText" lastClr="000000"/>
      </a:dk1>
      <a:lt1>
        <a:sysClr val="window" lastClr="FFFFFF"/>
      </a:lt1>
      <a:dk2>
        <a:srgbClr val="430000"/>
      </a:dk2>
      <a:lt2>
        <a:srgbClr val="FFE8E8"/>
      </a:lt2>
      <a:accent1>
        <a:srgbClr val="E91201"/>
      </a:accent1>
      <a:accent2>
        <a:srgbClr val="FF6262"/>
      </a:accent2>
      <a:accent3>
        <a:srgbClr val="FF8000"/>
      </a:accent3>
      <a:accent4>
        <a:srgbClr val="EEA451"/>
      </a:accent4>
      <a:accent5>
        <a:srgbClr val="EA44C9"/>
      </a:accent5>
      <a:accent6>
        <a:srgbClr val="D21578"/>
      </a:accent6>
      <a:hlink>
        <a:srgbClr val="00B5CE"/>
      </a:hlink>
      <a:folHlink>
        <a:srgbClr val="E17100"/>
      </a:folHlink>
    </a:clrScheme>
    <a:fontScheme name="Lantern">
      <a:majorFont>
        <a:latin typeface="Tw Cen MT"/>
        <a:ea typeface=""/>
        <a:cs typeface=""/>
        <a:font script="Cyrl" typeface="Tahoma"/>
        <a:font script="Grek" typeface="Tahoma"/>
        <a:font script="Jpan" typeface="HG丸ｺﾞｼｯｸM-PRO"/>
        <a:font script="Hang" typeface="HY엽서L"/>
        <a:font script="Hans" typeface="黑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丸ｺﾞｼｯｸM-PRO"/>
        <a:font script="Hang" typeface="맑은 고딕"/>
        <a:font script="Hans" typeface="幼圆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ntern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"/>
              </a:schemeClr>
            </a:gs>
            <a:gs pos="10000">
              <a:schemeClr val="phClr">
                <a:tint val="30000"/>
                <a:shade val="100000"/>
                <a:hueMod val="100000"/>
                <a:satMod val="100000"/>
              </a:schemeClr>
            </a:gs>
            <a:gs pos="30000">
              <a:schemeClr val="phClr">
                <a:tint val="8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90000"/>
                <a:shade val="100000"/>
                <a:hueMod val="100000"/>
                <a:satMod val="100000"/>
              </a:schemeClr>
            </a:gs>
            <a:gs pos="10000">
              <a:schemeClr val="phClr">
                <a:tint val="90000"/>
                <a:shade val="80000"/>
                <a:hueMod val="100000"/>
                <a:satMod val="100000"/>
              </a:schemeClr>
            </a:gs>
            <a:gs pos="30000">
              <a:schemeClr val="phClr">
                <a:tint val="100000"/>
                <a:shade val="5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20000"/>
                <a:hueMod val="100000"/>
                <a:satMod val="100000"/>
              </a:schemeClr>
            </a:gs>
          </a:gsLst>
          <a:path path="circle">
            <a:fillToRect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/>
            <a:lightRig rig="chilly" dir="tl">
              <a:rot lat="0" lon="0" rev="2700000"/>
            </a:lightRig>
          </a:scene3d>
          <a:sp3d prstMaterial="matte">
            <a:bevelT/>
            <a:contourClr>
              <a:schemeClr val="bg2">
                <a:tint val="1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/>
            <a:lightRig rig="twoPt" dir="t">
              <a:rot lat="0" lon="0" rev="8100000"/>
            </a:lightRig>
          </a:scene3d>
          <a:sp3d prstMaterial="matte">
            <a:bevelT/>
            <a:bevelB w="0" h="0"/>
            <a:extrusionClr>
              <a:schemeClr val="bg1"/>
            </a:extrusionClr>
          </a:sp3d>
        </a:effectStyle>
      </a:effectStyleLst>
      <a:bgFillStyleLst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  <a:lum val="90000"/>
              </a:schemeClr>
            </a:gs>
            <a:gs pos="5000">
              <a:schemeClr val="phClr">
                <a:tint val="100000"/>
                <a:shade val="100000"/>
                <a:hueMod val="100000"/>
                <a:satMod val="100000"/>
                <a:lum val="80000"/>
              </a:schemeClr>
            </a:gs>
            <a:gs pos="10000">
              <a:schemeClr val="phClr">
                <a:tint val="100000"/>
                <a:shade val="100000"/>
                <a:hueMod val="100000"/>
                <a:satMod val="100000"/>
                <a:lum val="8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100000"/>
                <a:hueMod val="100000"/>
                <a:satMod val="70000"/>
              </a:schemeClr>
              <a:srgbClr val="F07800">
                <a:alpha val="77647"/>
              </a:srgbClr>
            </a:duotone>
          </a:blip>
          <a:stretch>
            <a:fillRect/>
          </a:stretch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100000"/>
                <a:hueMod val="100000"/>
                <a:satMod val="70000"/>
              </a:schemeClr>
              <a:srgbClr val="F07800">
                <a:alpha val="77647"/>
              </a:srgb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0DA73889725D40AC09510BB7179EE2" ma:contentTypeVersion="1" ma:contentTypeDescription="Create a new document." ma:contentTypeScope="" ma:versionID="189d8de23ea24bc7e6693068285d0ba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496444B-F1B3-4196-A61C-D7C5EA8278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96D405-9C23-4475-B6FD-586938EA5E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C9F874-005C-40E7-9712-F7C7602451B6}">
  <ds:schemaRefs>
    <ds:schemaRef ds:uri="http://www.w3.org/XML/1998/namespace"/>
    <ds:schemaRef ds:uri="http://schemas.microsoft.com/office/2006/documentManagement/types"/>
    <ds:schemaRef ds:uri="http://schemas.microsoft.com/sharepoint/v3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Lantern</Template>
  <TotalTime>529</TotalTime>
  <Words>373</Words>
  <Application>Microsoft Office PowerPoint</Application>
  <PresentationFormat>On-screen Show (4:3)</PresentationFormat>
  <Paragraphs>59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Tw Cen MT</vt:lpstr>
      <vt:lpstr>Wingdings 2</vt:lpstr>
      <vt:lpstr>Lantern</vt:lpstr>
      <vt:lpstr>Cross Cultural Differences in Attachment</vt:lpstr>
      <vt:lpstr>Ethnocentrism</vt:lpstr>
      <vt:lpstr>Cross Cultural studies of Attachment</vt:lpstr>
      <vt:lpstr>Meta-Analysis</vt:lpstr>
      <vt:lpstr>Van Ijzendoorn and Kroonenberg</vt:lpstr>
      <vt:lpstr>Van Ijzendoorn and Kroonenberg</vt:lpstr>
      <vt:lpstr>Findings</vt:lpstr>
      <vt:lpstr>Van Ijzendoorn and Kroonenberg</vt:lpstr>
      <vt:lpstr>Differences within a Culture</vt:lpstr>
      <vt:lpstr>Differences within a Culture</vt:lpstr>
      <vt:lpstr>Other Research Studies</vt:lpstr>
      <vt:lpstr>Sample Question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Strange Situation Cross Cultural Differences</dc:title>
  <dc:creator>Natalie</dc:creator>
  <cp:lastModifiedBy>Kat Parker</cp:lastModifiedBy>
  <cp:revision>41</cp:revision>
  <dcterms:created xsi:type="dcterms:W3CDTF">2006-08-16T00:00:00Z</dcterms:created>
  <dcterms:modified xsi:type="dcterms:W3CDTF">2016-01-25T17:41:22Z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0x0101001A0DA73889725D40AC09510BB7179EE2</vt:lpwstr>
  </property>
</Properties>
</file>