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Milgram’s research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11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</a:t>
            </a:r>
            <a:r>
              <a:rPr lang="en-GB" sz="4400" dirty="0"/>
              <a:t>roximity</a:t>
            </a:r>
            <a:br>
              <a:rPr lang="en-GB" sz="44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24" y="1365162"/>
            <a:ext cx="11397803" cy="4883238"/>
          </a:xfrm>
        </p:spPr>
        <p:txBody>
          <a:bodyPr/>
          <a:lstStyle/>
          <a:p>
            <a:r>
              <a:rPr lang="en-GB" sz="2800" dirty="0" smtClean="0"/>
              <a:t>What do you think the obedience rate dropped to when </a:t>
            </a:r>
            <a:r>
              <a:rPr lang="en-GB" sz="2800" dirty="0"/>
              <a:t>the teacher and learner were in the same </a:t>
            </a:r>
            <a:r>
              <a:rPr lang="en-GB" sz="2800" dirty="0" smtClean="0"/>
              <a:t>room?</a:t>
            </a:r>
          </a:p>
          <a:p>
            <a:r>
              <a:rPr lang="en-GB" sz="2800" dirty="0" smtClean="0"/>
              <a:t>40% </a:t>
            </a:r>
          </a:p>
          <a:p>
            <a:r>
              <a:rPr lang="en-GB" sz="2800" dirty="0" smtClean="0"/>
              <a:t>When </a:t>
            </a:r>
            <a:r>
              <a:rPr lang="en-GB" sz="2800" dirty="0"/>
              <a:t>the teacher had to force the learner’s hand onto an “electroshock plate” when incorrect answers were </a:t>
            </a:r>
            <a:r>
              <a:rPr lang="en-GB" sz="2800" dirty="0" smtClean="0"/>
              <a:t>given?</a:t>
            </a:r>
          </a:p>
          <a:p>
            <a:r>
              <a:rPr lang="en-GB" sz="2800" dirty="0" smtClean="0"/>
              <a:t>30% </a:t>
            </a:r>
          </a:p>
          <a:p>
            <a:r>
              <a:rPr lang="en-GB" sz="2800" dirty="0" smtClean="0"/>
              <a:t>If </a:t>
            </a:r>
            <a:r>
              <a:rPr lang="en-GB" sz="2800" dirty="0"/>
              <a:t>the experimenter gave instructions by telephone from a different </a:t>
            </a:r>
            <a:r>
              <a:rPr lang="en-GB" sz="2800" dirty="0" smtClean="0"/>
              <a:t>room?</a:t>
            </a:r>
          </a:p>
          <a:p>
            <a:r>
              <a:rPr lang="en-GB" sz="2800" dirty="0" smtClean="0"/>
              <a:t>20.5 </a:t>
            </a:r>
            <a:r>
              <a:rPr lang="en-GB" sz="2800" dirty="0"/>
              <a:t>%.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6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220898"/>
            <a:ext cx="9404723" cy="706381"/>
          </a:xfrm>
        </p:spPr>
        <p:txBody>
          <a:bodyPr/>
          <a:lstStyle/>
          <a:p>
            <a:r>
              <a:rPr lang="en-GB" sz="4400" dirty="0"/>
              <a:t>Location</a:t>
            </a:r>
            <a:br>
              <a:rPr lang="en-GB" sz="4400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30" y="1120462"/>
            <a:ext cx="9404723" cy="5127937"/>
          </a:xfrm>
        </p:spPr>
        <p:txBody>
          <a:bodyPr/>
          <a:lstStyle/>
          <a:p>
            <a:r>
              <a:rPr lang="en-GB" sz="3200" dirty="0" smtClean="0"/>
              <a:t>What do you think the obedience rate was when carried out in </a:t>
            </a:r>
            <a:r>
              <a:rPr lang="en-GB" sz="3200" dirty="0"/>
              <a:t>a “run down” building rather than the </a:t>
            </a:r>
            <a:r>
              <a:rPr lang="en-GB" sz="3200" dirty="0" smtClean="0"/>
              <a:t>university?</a:t>
            </a:r>
          </a:p>
          <a:p>
            <a:r>
              <a:rPr lang="en-GB" sz="3200" dirty="0" smtClean="0"/>
              <a:t>47.5%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18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1416676"/>
            <a:ext cx="9251363" cy="483172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When </a:t>
            </a:r>
            <a:r>
              <a:rPr lang="en-GB" sz="3200" dirty="0"/>
              <a:t>the experimenter was “called away” in one variation so that an ordinary person in everyday clothes took over</a:t>
            </a:r>
            <a:r>
              <a:rPr lang="en-GB" sz="3200" dirty="0" smtClean="0"/>
              <a:t>, what do you think the obedience rate was?</a:t>
            </a:r>
          </a:p>
          <a:p>
            <a:r>
              <a:rPr lang="en-GB" sz="3200" dirty="0" smtClean="0"/>
              <a:t>20%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7051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from Milgram video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was his aim?</a:t>
            </a:r>
          </a:p>
          <a:p>
            <a:r>
              <a:rPr lang="en-GB" dirty="0" smtClean="0"/>
              <a:t>What was the procedure?</a:t>
            </a:r>
          </a:p>
          <a:p>
            <a:r>
              <a:rPr lang="en-GB" dirty="0" smtClean="0"/>
              <a:t>What did he find?</a:t>
            </a:r>
          </a:p>
          <a:p>
            <a:r>
              <a:rPr lang="en-GB" dirty="0" smtClean="0"/>
              <a:t>What would he conclude?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4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Milgram (1963)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Aim:</a:t>
            </a:r>
            <a:r>
              <a:rPr lang="en-GB" sz="2800" dirty="0"/>
              <a:t> To investigate whether ordinary Americans would obey an unjust order from a person in authority to inflict pain on another individual.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2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Milgram (1963</a:t>
            </a:r>
            <a:r>
              <a:rPr lang="en-GB" dirty="0" smtClean="0"/>
              <a:t>)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87887"/>
            <a:ext cx="10519871" cy="5241702"/>
          </a:xfrm>
        </p:spPr>
        <p:txBody>
          <a:bodyPr>
            <a:normAutofit/>
          </a:bodyPr>
          <a:lstStyle/>
          <a:p>
            <a:pPr marL="0" lvl="0" indent="0"/>
            <a:r>
              <a:rPr lang="en-GB" sz="2400" dirty="0" smtClean="0"/>
              <a:t>40 </a:t>
            </a:r>
            <a:r>
              <a:rPr lang="en-GB" sz="2400" dirty="0"/>
              <a:t>male </a:t>
            </a:r>
            <a:r>
              <a:rPr lang="en-GB" sz="2400" dirty="0" smtClean="0"/>
              <a:t>volunteers, </a:t>
            </a:r>
            <a:r>
              <a:rPr lang="en-GB" sz="2400" dirty="0"/>
              <a:t>paid $</a:t>
            </a:r>
            <a:r>
              <a:rPr lang="en-GB" sz="2400" dirty="0" smtClean="0"/>
              <a:t>4.50, </a:t>
            </a:r>
            <a:r>
              <a:rPr lang="en-GB" sz="2400" dirty="0"/>
              <a:t>deceived </a:t>
            </a:r>
            <a:r>
              <a:rPr lang="en-GB" sz="2400" dirty="0" smtClean="0"/>
              <a:t>to believe </a:t>
            </a:r>
            <a:r>
              <a:rPr lang="en-GB" sz="2400" dirty="0"/>
              <a:t>they were giving electric </a:t>
            </a:r>
            <a:r>
              <a:rPr lang="en-GB" sz="2400" dirty="0" smtClean="0"/>
              <a:t>shocks, told the </a:t>
            </a:r>
            <a:r>
              <a:rPr lang="en-GB" sz="2400" dirty="0"/>
              <a:t>purpose of the </a:t>
            </a:r>
            <a:r>
              <a:rPr lang="en-GB" sz="2400" dirty="0" smtClean="0"/>
              <a:t>study was </a:t>
            </a:r>
            <a:r>
              <a:rPr lang="en-GB" sz="2400" dirty="0"/>
              <a:t>to examine the role of punishment in learning</a:t>
            </a:r>
            <a:r>
              <a:rPr lang="en-GB" sz="2400" dirty="0" smtClean="0"/>
              <a:t>.</a:t>
            </a:r>
          </a:p>
          <a:p>
            <a:pPr marL="0" lvl="0" indent="0"/>
            <a:r>
              <a:rPr lang="en-GB" sz="2400" dirty="0"/>
              <a:t>Every time the learner </a:t>
            </a:r>
            <a:r>
              <a:rPr lang="en-GB" sz="2400" dirty="0" smtClean="0"/>
              <a:t>(a confederate) made </a:t>
            </a:r>
            <a:r>
              <a:rPr lang="en-GB" sz="2400" dirty="0"/>
              <a:t>a mistake the teacher </a:t>
            </a:r>
            <a:r>
              <a:rPr lang="en-GB" sz="2400" dirty="0" smtClean="0"/>
              <a:t>(the participant) had </a:t>
            </a:r>
            <a:r>
              <a:rPr lang="en-GB" sz="2400" dirty="0"/>
              <a:t>to administer an electric </a:t>
            </a:r>
            <a:r>
              <a:rPr lang="en-GB" sz="2400" dirty="0" smtClean="0"/>
              <a:t>shock</a:t>
            </a:r>
          </a:p>
          <a:p>
            <a:pPr marL="0" indent="0"/>
            <a:r>
              <a:rPr lang="en-GB" sz="2400" dirty="0" smtClean="0"/>
              <a:t>Shocks </a:t>
            </a:r>
            <a:r>
              <a:rPr lang="en-GB" sz="2400" dirty="0"/>
              <a:t>started at 15 </a:t>
            </a:r>
            <a:r>
              <a:rPr lang="en-GB" sz="2400" dirty="0" smtClean="0"/>
              <a:t>volts, </a:t>
            </a:r>
            <a:r>
              <a:rPr lang="en-GB" sz="2400" dirty="0"/>
              <a:t>increased at 15 volt increments </a:t>
            </a:r>
            <a:r>
              <a:rPr lang="en-GB" sz="2400" dirty="0" smtClean="0"/>
              <a:t>up </a:t>
            </a:r>
            <a:r>
              <a:rPr lang="en-GB" sz="2400" dirty="0"/>
              <a:t>to 450 volts. If the teacher was reluctant to give the electric shock the experimenter </a:t>
            </a:r>
            <a:r>
              <a:rPr lang="en-GB" sz="2400" dirty="0" smtClean="0"/>
              <a:t>encouraged them </a:t>
            </a:r>
            <a:r>
              <a:rPr lang="en-GB" sz="2400" dirty="0"/>
              <a:t>to continue (“Please continue, Please go on”).</a:t>
            </a:r>
          </a:p>
          <a:p>
            <a:pPr marL="0" indent="0"/>
            <a:r>
              <a:rPr lang="en-GB" sz="2400" dirty="0"/>
              <a:t>The study was continued until the teacher refused to continue with giving the electric shocks or until 450 volts was reached and received four times by the learner.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95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1079"/>
          </a:xfrm>
        </p:spPr>
        <p:txBody>
          <a:bodyPr/>
          <a:lstStyle/>
          <a:p>
            <a:r>
              <a:rPr lang="en-GB" dirty="0" smtClean="0"/>
              <a:t>Findings: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71978"/>
            <a:ext cx="9403742" cy="5076422"/>
          </a:xfrm>
        </p:spPr>
        <p:txBody>
          <a:bodyPr>
            <a:normAutofit/>
          </a:bodyPr>
          <a:lstStyle/>
          <a:p>
            <a:pPr lvl="0"/>
            <a:r>
              <a:rPr lang="en-GB" sz="2800" dirty="0" smtClean="0"/>
              <a:t>All </a:t>
            </a:r>
            <a:r>
              <a:rPr lang="en-GB" sz="2800" dirty="0"/>
              <a:t>40 participants went to at least 300 volts on the shock generator.</a:t>
            </a:r>
          </a:p>
          <a:p>
            <a:pPr lvl="0"/>
            <a:r>
              <a:rPr lang="en-GB" sz="2800" dirty="0"/>
              <a:t>A further 65% went to 450 volts on the shock generator.</a:t>
            </a:r>
          </a:p>
          <a:p>
            <a:pPr lvl="0"/>
            <a:r>
              <a:rPr lang="en-GB" sz="2800" dirty="0" smtClean="0"/>
              <a:t>Majority of </a:t>
            </a:r>
            <a:r>
              <a:rPr lang="en-GB" sz="2800" dirty="0"/>
              <a:t>participants found the procedure very stressful and wanted to stop.  Some </a:t>
            </a:r>
            <a:r>
              <a:rPr lang="en-GB" sz="2800" dirty="0" smtClean="0"/>
              <a:t>showed </a:t>
            </a:r>
            <a:r>
              <a:rPr lang="en-GB" sz="2800" dirty="0"/>
              <a:t>extreme signs of anxiety </a:t>
            </a:r>
            <a:r>
              <a:rPr lang="en-GB" sz="2800" dirty="0" smtClean="0"/>
              <a:t>but </a:t>
            </a:r>
            <a:r>
              <a:rPr lang="en-GB" sz="2800" dirty="0"/>
              <a:t>still continued as the experimenter prodded them to continue giving the shock.  </a:t>
            </a:r>
          </a:p>
          <a:p>
            <a:pPr marL="0" indent="0">
              <a:buNone/>
            </a:pPr>
            <a:endParaRPr lang="en-GB" altLang="en-US" sz="2800" dirty="0">
              <a:latin typeface="Calibri" panose="020F0502020204030204" pitchFamily="34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9292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06828"/>
            <a:ext cx="10339568" cy="4741571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Under some circumstances, most people will obey an order that goes against their conscience</a:t>
            </a:r>
          </a:p>
          <a:p>
            <a:pPr lvl="0"/>
            <a:r>
              <a:rPr lang="en-GB" sz="2800" dirty="0"/>
              <a:t>People </a:t>
            </a:r>
            <a:r>
              <a:rPr lang="en-GB" sz="2800" dirty="0" smtClean="0"/>
              <a:t>can </a:t>
            </a:r>
            <a:r>
              <a:rPr lang="en-GB" sz="2800" dirty="0"/>
              <a:t>lose their ability to </a:t>
            </a:r>
            <a:r>
              <a:rPr lang="en-GB" sz="2800" dirty="0" smtClean="0"/>
              <a:t>sympathise and show compassion </a:t>
            </a:r>
            <a:r>
              <a:rPr lang="en-GB" sz="2800" dirty="0"/>
              <a:t>when occupying a subordinate position within a dominant hierarchy, resulting in blind obedience.</a:t>
            </a:r>
          </a:p>
          <a:p>
            <a:pPr lvl="0"/>
            <a:r>
              <a:rPr lang="en-GB" sz="2800" dirty="0" smtClean="0"/>
              <a:t>Some atrocities may </a:t>
            </a:r>
            <a:r>
              <a:rPr lang="en-GB" sz="2800" dirty="0"/>
              <a:t>result </a:t>
            </a:r>
            <a:r>
              <a:rPr lang="en-GB" sz="2800" dirty="0" smtClean="0"/>
              <a:t>from </a:t>
            </a:r>
            <a:r>
              <a:rPr lang="en-GB" sz="2800" dirty="0"/>
              <a:t>situational </a:t>
            </a:r>
            <a:r>
              <a:rPr lang="en-GB" sz="2800" dirty="0" smtClean="0"/>
              <a:t>factors </a:t>
            </a:r>
            <a:r>
              <a:rPr lang="en-GB" sz="2800" dirty="0"/>
              <a:t>and not the underlying disposition of those who carry out such evil acts.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0668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595" y="156504"/>
            <a:ext cx="9404723" cy="809412"/>
          </a:xfrm>
        </p:spPr>
        <p:txBody>
          <a:bodyPr/>
          <a:lstStyle/>
          <a:p>
            <a:r>
              <a:rPr lang="en-GB" dirty="0" smtClean="0"/>
              <a:t>Evaluation of Milgram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491104"/>
              </p:ext>
            </p:extLst>
          </p:nvPr>
        </p:nvGraphicFramePr>
        <p:xfrm>
          <a:off x="296214" y="1171976"/>
          <a:ext cx="11603865" cy="5447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955"/>
                <a:gridCol w="3867955"/>
                <a:gridCol w="3867955"/>
              </a:tblGrid>
              <a:tr h="424426">
                <a:tc>
                  <a:txBody>
                    <a:bodyPr/>
                    <a:lstStyle/>
                    <a:p>
                      <a:r>
                        <a:rPr lang="en-GB" dirty="0" smtClean="0"/>
                        <a:t>State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Decribe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 / further elaboration</a:t>
                      </a:r>
                      <a:endParaRPr lang="en-GB" dirty="0"/>
                    </a:p>
                  </a:txBody>
                  <a:tcPr/>
                </a:tc>
              </a:tr>
              <a:tr h="1046529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The study was highly reliable</a:t>
                      </a:r>
                    </a:p>
                    <a:p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46529">
                <a:tc>
                  <a:txBody>
                    <a:bodyPr/>
                    <a:lstStyle/>
                    <a:p>
                      <a:r>
                        <a:rPr lang="en-GB" dirty="0" smtClean="0"/>
                        <a:t>(+) Milgram</a:t>
                      </a:r>
                      <a:r>
                        <a:rPr lang="en-GB" baseline="0" dirty="0" smtClean="0"/>
                        <a:t> supports a situational perspective helping explain real life events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32570">
                <a:tc>
                  <a:txBody>
                    <a:bodyPr/>
                    <a:lstStyle/>
                    <a:p>
                      <a:r>
                        <a:rPr lang="en-GB" dirty="0" smtClean="0"/>
                        <a:t>(-) Participants</a:t>
                      </a:r>
                      <a:r>
                        <a:rPr lang="en-GB" baseline="0" dirty="0" smtClean="0"/>
                        <a:t>  were said to be showing demand characteristics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2570">
                <a:tc>
                  <a:txBody>
                    <a:bodyPr/>
                    <a:lstStyle/>
                    <a:p>
                      <a:r>
                        <a:rPr lang="en-GB" dirty="0" smtClean="0"/>
                        <a:t>(-) There are a number</a:t>
                      </a:r>
                      <a:r>
                        <a:rPr lang="en-GB" baseline="0" dirty="0" smtClean="0"/>
                        <a:t> of ethical issues raised by the study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2570">
                <a:tc>
                  <a:txBody>
                    <a:bodyPr/>
                    <a:lstStyle/>
                    <a:p>
                      <a:r>
                        <a:rPr lang="en-GB" dirty="0" smtClean="0"/>
                        <a:t>(-) The study lacked population validity (external validity)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25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(-)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The study lacked ecological</a:t>
                      </a:r>
                      <a:r>
                        <a:rPr lang="en-GB" baseline="0" dirty="0" smtClean="0"/>
                        <a:t> validity </a:t>
                      </a:r>
                      <a:r>
                        <a:rPr lang="en-GB" dirty="0" smtClean="0"/>
                        <a:t>(external validity)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14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pairs / small groups:</a:t>
            </a:r>
          </a:p>
          <a:p>
            <a:r>
              <a:rPr lang="en-GB" dirty="0" smtClean="0"/>
              <a:t>Write a counter-point for each evaluation point on the previous slide.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6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Situational variables affecting obedience: Milgram’s variations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9403742" cy="419548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Proximity</a:t>
            </a:r>
          </a:p>
          <a:p>
            <a:r>
              <a:rPr lang="en-GB" sz="3200" dirty="0" smtClean="0"/>
              <a:t>Location</a:t>
            </a:r>
          </a:p>
          <a:p>
            <a:r>
              <a:rPr lang="en-GB" sz="3200" dirty="0" smtClean="0"/>
              <a:t>Uniform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763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299</TotalTime>
  <Words>526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Milgram’s research</vt:lpstr>
      <vt:lpstr>Feedback from Milgram video</vt:lpstr>
      <vt:lpstr>Milgram (1963)</vt:lpstr>
      <vt:lpstr>Milgram (1963) Procedure</vt:lpstr>
      <vt:lpstr>Findings:</vt:lpstr>
      <vt:lpstr>Conclusion</vt:lpstr>
      <vt:lpstr>Evaluation of Milgram</vt:lpstr>
      <vt:lpstr>Further evaluation</vt:lpstr>
      <vt:lpstr>Situational variables affecting obedience: Milgram’s variations</vt:lpstr>
      <vt:lpstr>Proximity </vt:lpstr>
      <vt:lpstr>Location </vt:lpstr>
      <vt:lpstr>Uniform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Milgram’s research</dc:title>
  <dc:creator>maura jane taylor</dc:creator>
  <cp:lastModifiedBy>maura jane taylor</cp:lastModifiedBy>
  <cp:revision>18</cp:revision>
  <dcterms:created xsi:type="dcterms:W3CDTF">2015-08-17T10:43:42Z</dcterms:created>
  <dcterms:modified xsi:type="dcterms:W3CDTF">2015-08-17T15:43:20Z</dcterms:modified>
</cp:coreProperties>
</file>