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1" r:id="rId6"/>
    <p:sldId id="268" r:id="rId7"/>
    <p:sldId id="272" r:id="rId8"/>
    <p:sldId id="273" r:id="rId9"/>
    <p:sldId id="274" r:id="rId10"/>
    <p:sldId id="269" r:id="rId11"/>
    <p:sldId id="275" r:id="rId12"/>
    <p:sldId id="276" r:id="rId13"/>
    <p:sldId id="277" r:id="rId14"/>
    <p:sldId id="270" r:id="rId15"/>
    <p:sldId id="257" r:id="rId16"/>
    <p:sldId id="258" r:id="rId17"/>
    <p:sldId id="278"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829" autoAdjust="0"/>
  </p:normalViewPr>
  <p:slideViewPr>
    <p:cSldViewPr>
      <p:cViewPr varScale="1">
        <p:scale>
          <a:sx n="68" d="100"/>
          <a:sy n="68" d="100"/>
        </p:scale>
        <p:origin x="144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D097232-8786-4973-A0C3-2DE84D85C393}" type="datetimeFigureOut">
              <a:rPr lang="en-US" smtClean="0"/>
              <a:pPr/>
              <a:t>8/17/2015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A5280-1E62-4B50-94D3-4732C7C046C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097232-8786-4973-A0C3-2DE84D85C393}" type="datetimeFigureOut">
              <a:rPr lang="en-US" smtClean="0"/>
              <a:pPr/>
              <a:t>8/17/2015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A5280-1E62-4B50-94D3-4732C7C046C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097232-8786-4973-A0C3-2DE84D85C393}" type="datetimeFigureOut">
              <a:rPr lang="en-US" smtClean="0"/>
              <a:pPr/>
              <a:t>8/17/2015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A5280-1E62-4B50-94D3-4732C7C046C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097232-8786-4973-A0C3-2DE84D85C393}" type="datetimeFigureOut">
              <a:rPr lang="en-US" smtClean="0"/>
              <a:pPr/>
              <a:t>8/17/2015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A5280-1E62-4B50-94D3-4732C7C046C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097232-8786-4973-A0C3-2DE84D85C393}" type="datetimeFigureOut">
              <a:rPr lang="en-US" smtClean="0"/>
              <a:pPr/>
              <a:t>8/17/2015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A5280-1E62-4B50-94D3-4732C7C046C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D097232-8786-4973-A0C3-2DE84D85C393}" type="datetimeFigureOut">
              <a:rPr lang="en-US" smtClean="0"/>
              <a:pPr/>
              <a:t>8/17/2015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DA5280-1E62-4B50-94D3-4732C7C046C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D097232-8786-4973-A0C3-2DE84D85C393}" type="datetimeFigureOut">
              <a:rPr lang="en-US" smtClean="0"/>
              <a:pPr/>
              <a:t>8/17/2015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8DA5280-1E62-4B50-94D3-4732C7C046C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D097232-8786-4973-A0C3-2DE84D85C393}" type="datetimeFigureOut">
              <a:rPr lang="en-US" smtClean="0"/>
              <a:pPr/>
              <a:t>8/17/2015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8DA5280-1E62-4B50-94D3-4732C7C046C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097232-8786-4973-A0C3-2DE84D85C393}" type="datetimeFigureOut">
              <a:rPr lang="en-US" smtClean="0"/>
              <a:pPr/>
              <a:t>8/17/2015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8DA5280-1E62-4B50-94D3-4732C7C046C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097232-8786-4973-A0C3-2DE84D85C393}" type="datetimeFigureOut">
              <a:rPr lang="en-US" smtClean="0"/>
              <a:pPr/>
              <a:t>8/17/2015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DA5280-1E62-4B50-94D3-4732C7C046C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097232-8786-4973-A0C3-2DE84D85C393}" type="datetimeFigureOut">
              <a:rPr lang="en-US" smtClean="0"/>
              <a:pPr/>
              <a:t>8/17/2015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DA5280-1E62-4B50-94D3-4732C7C046C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097232-8786-4973-A0C3-2DE84D85C393}" type="datetimeFigureOut">
              <a:rPr lang="en-US" smtClean="0"/>
              <a:pPr/>
              <a:t>8/17/2015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DA5280-1E62-4B50-94D3-4732C7C046C4}"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gif"/><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692696"/>
            <a:ext cx="8640960" cy="2403698"/>
          </a:xfrm>
        </p:spPr>
        <p:txBody>
          <a:bodyPr>
            <a:normAutofit/>
          </a:bodyPr>
          <a:lstStyle/>
          <a:p>
            <a:r>
              <a:rPr lang="en-GB" dirty="0" smtClean="0"/>
              <a:t>Minority</a:t>
            </a:r>
            <a:r>
              <a:rPr lang="en-GB" dirty="0" smtClean="0"/>
              <a:t> Influence:</a:t>
            </a:r>
            <a:br>
              <a:rPr lang="en-GB" dirty="0" smtClean="0"/>
            </a:br>
            <a:r>
              <a:rPr lang="en-GB" dirty="0" smtClean="0"/>
              <a:t>Consistency, Commitment, Flexibility</a:t>
            </a:r>
            <a:endParaRPr lang="en-GB" dirty="0"/>
          </a:p>
        </p:txBody>
      </p:sp>
      <p:sp>
        <p:nvSpPr>
          <p:cNvPr id="3" name="Subtitle 2"/>
          <p:cNvSpPr>
            <a:spLocks noGrp="1"/>
          </p:cNvSpPr>
          <p:nvPr>
            <p:ph type="subTitle" idx="1"/>
          </p:nvPr>
        </p:nvSpPr>
        <p:spPr/>
        <p:txBody>
          <a:bodyPr/>
          <a:lstStyle/>
          <a:p>
            <a:endParaRPr lang="en-GB" dirty="0"/>
          </a:p>
        </p:txBody>
      </p:sp>
      <p:pic>
        <p:nvPicPr>
          <p:cNvPr id="4" name="Picture 3" descr="social change.jpg"/>
          <p:cNvPicPr>
            <a:picLocks noChangeAspect="1"/>
          </p:cNvPicPr>
          <p:nvPr/>
        </p:nvPicPr>
        <p:blipFill>
          <a:blip r:embed="rId2" cstate="print"/>
          <a:stretch>
            <a:fillRect/>
          </a:stretch>
        </p:blipFill>
        <p:spPr>
          <a:xfrm>
            <a:off x="3203848" y="3872916"/>
            <a:ext cx="2592288" cy="17658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minority influence</a:t>
            </a:r>
            <a:endParaRPr lang="en-GB" dirty="0"/>
          </a:p>
        </p:txBody>
      </p:sp>
      <p:pic>
        <p:nvPicPr>
          <p:cNvPr id="4" name="Picture 11"/>
          <p:cNvPicPr>
            <a:picLocks noGrp="1" noChangeAspect="1" noChangeArrowheads="1"/>
          </p:cNvPicPr>
          <p:nvPr>
            <p:ph idx="1"/>
          </p:nvPr>
        </p:nvPicPr>
        <p:blipFill>
          <a:blip r:embed="rId2" cstate="print"/>
          <a:srcRect/>
          <a:stretch>
            <a:fillRect/>
          </a:stretch>
        </p:blipFill>
        <p:spPr bwMode="auto">
          <a:xfrm>
            <a:off x="323528" y="1268760"/>
            <a:ext cx="2857500" cy="2857500"/>
          </a:xfrm>
          <a:prstGeom prst="rect">
            <a:avLst/>
          </a:prstGeom>
          <a:noFill/>
          <a:ln w="9525">
            <a:noFill/>
            <a:miter lim="800000"/>
            <a:headEnd/>
            <a:tailEnd/>
          </a:ln>
        </p:spPr>
      </p:pic>
      <p:pic>
        <p:nvPicPr>
          <p:cNvPr id="5" name="Picture 10"/>
          <p:cNvPicPr>
            <a:picLocks noChangeAspect="1" noChangeArrowheads="1"/>
          </p:cNvPicPr>
          <p:nvPr/>
        </p:nvPicPr>
        <p:blipFill>
          <a:blip r:embed="rId3" cstate="print"/>
          <a:srcRect/>
          <a:stretch>
            <a:fillRect/>
          </a:stretch>
        </p:blipFill>
        <p:spPr bwMode="auto">
          <a:xfrm>
            <a:off x="4076609" y="1260234"/>
            <a:ext cx="2111772" cy="2571750"/>
          </a:xfrm>
          <a:prstGeom prst="rect">
            <a:avLst/>
          </a:prstGeom>
          <a:noFill/>
          <a:ln w="9525">
            <a:noFill/>
            <a:miter lim="800000"/>
            <a:headEnd/>
            <a:tailEnd/>
          </a:ln>
        </p:spPr>
      </p:pic>
      <p:pic>
        <p:nvPicPr>
          <p:cNvPr id="6" name="Picture 4"/>
          <p:cNvPicPr>
            <a:picLocks noChangeAspect="1" noChangeArrowheads="1"/>
          </p:cNvPicPr>
          <p:nvPr/>
        </p:nvPicPr>
        <p:blipFill>
          <a:blip r:embed="rId4" cstate="print"/>
          <a:srcRect/>
          <a:stretch>
            <a:fillRect/>
          </a:stretch>
        </p:blipFill>
        <p:spPr bwMode="auto">
          <a:xfrm>
            <a:off x="6935813" y="1231454"/>
            <a:ext cx="1928813" cy="2932112"/>
          </a:xfrm>
          <a:prstGeom prst="rect">
            <a:avLst/>
          </a:prstGeom>
          <a:noFill/>
          <a:ln w="9525">
            <a:noFill/>
            <a:miter lim="800000"/>
            <a:headEnd/>
            <a:tailEnd/>
          </a:ln>
        </p:spPr>
      </p:pic>
      <p:pic>
        <p:nvPicPr>
          <p:cNvPr id="7" name="Picture 9"/>
          <p:cNvPicPr>
            <a:picLocks noChangeAspect="1" noChangeArrowheads="1"/>
          </p:cNvPicPr>
          <p:nvPr/>
        </p:nvPicPr>
        <p:blipFill>
          <a:blip r:embed="rId5" cstate="print"/>
          <a:srcRect/>
          <a:stretch>
            <a:fillRect/>
          </a:stretch>
        </p:blipFill>
        <p:spPr bwMode="auto">
          <a:xfrm>
            <a:off x="3755634" y="4059997"/>
            <a:ext cx="2753723" cy="2677090"/>
          </a:xfrm>
          <a:prstGeom prst="rect">
            <a:avLst/>
          </a:prstGeom>
          <a:noFill/>
          <a:ln w="9525">
            <a:noFill/>
            <a:miter lim="800000"/>
            <a:headEnd/>
            <a:tailEnd/>
          </a:ln>
        </p:spPr>
      </p:pic>
      <p:pic>
        <p:nvPicPr>
          <p:cNvPr id="8" name="Picture 5"/>
          <p:cNvPicPr>
            <a:picLocks noChangeAspect="1" noChangeArrowheads="1"/>
          </p:cNvPicPr>
          <p:nvPr/>
        </p:nvPicPr>
        <p:blipFill>
          <a:blip r:embed="rId6" cstate="print"/>
          <a:srcRect/>
          <a:stretch>
            <a:fillRect/>
          </a:stretch>
        </p:blipFill>
        <p:spPr bwMode="auto">
          <a:xfrm>
            <a:off x="214313" y="4293096"/>
            <a:ext cx="3028234" cy="2210892"/>
          </a:xfrm>
          <a:prstGeom prst="rect">
            <a:avLst/>
          </a:prstGeom>
          <a:noFill/>
          <a:ln w="9525">
            <a:noFill/>
            <a:miter lim="800000"/>
            <a:headEnd/>
            <a:tailEnd/>
          </a:ln>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29450" y="4634801"/>
            <a:ext cx="1657350" cy="1895475"/>
          </a:xfrm>
          <a:prstGeom prst="rect">
            <a:avLst/>
          </a:prstGeom>
        </p:spPr>
      </p:pic>
    </p:spTree>
    <p:extLst>
      <p:ext uri="{BB962C8B-B14F-4D97-AF65-F5344CB8AC3E}">
        <p14:creationId xmlns:p14="http://schemas.microsoft.com/office/powerpoint/2010/main" val="25507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57232"/>
          </a:xfrm>
        </p:spPr>
        <p:txBody>
          <a:bodyPr/>
          <a:lstStyle/>
          <a:p>
            <a:r>
              <a:rPr lang="en-GB" dirty="0" smtClean="0"/>
              <a:t>Group poster activity</a:t>
            </a:r>
            <a:endParaRPr lang="en-GB" dirty="0"/>
          </a:p>
        </p:txBody>
      </p:sp>
      <p:sp>
        <p:nvSpPr>
          <p:cNvPr id="3" name="Content Placeholder 2"/>
          <p:cNvSpPr>
            <a:spLocks noGrp="1"/>
          </p:cNvSpPr>
          <p:nvPr>
            <p:ph idx="1"/>
          </p:nvPr>
        </p:nvSpPr>
        <p:spPr>
          <a:xfrm>
            <a:off x="357158" y="785794"/>
            <a:ext cx="8572560" cy="6072206"/>
          </a:xfrm>
        </p:spPr>
        <p:txBody>
          <a:bodyPr>
            <a:normAutofit fontScale="92500" lnSpcReduction="10000"/>
          </a:bodyPr>
          <a:lstStyle/>
          <a:p>
            <a:r>
              <a:rPr lang="en-GB" dirty="0" smtClean="0"/>
              <a:t>You will be allocated one of the following examples of minorities who have changed the views of the </a:t>
            </a:r>
            <a:r>
              <a:rPr lang="en-GB" dirty="0" smtClean="0"/>
              <a:t>majority or you could think of your own example:</a:t>
            </a:r>
            <a:endParaRPr lang="en-GB" dirty="0" smtClean="0"/>
          </a:p>
          <a:p>
            <a:pPr marL="514350" indent="-514350">
              <a:buFont typeface="+mj-lt"/>
              <a:buAutoNum type="arabicPeriod"/>
            </a:pPr>
            <a:r>
              <a:rPr lang="en-GB" dirty="0" smtClean="0"/>
              <a:t>Martin Luther King</a:t>
            </a:r>
          </a:p>
          <a:p>
            <a:pPr marL="514350" indent="-514350">
              <a:buFont typeface="+mj-lt"/>
              <a:buAutoNum type="arabicPeriod"/>
            </a:pPr>
            <a:r>
              <a:rPr lang="en-GB" dirty="0" smtClean="0"/>
              <a:t>Ghandi</a:t>
            </a:r>
          </a:p>
          <a:p>
            <a:pPr marL="514350" indent="-514350">
              <a:buFont typeface="+mj-lt"/>
              <a:buAutoNum type="arabicPeriod"/>
            </a:pPr>
            <a:r>
              <a:rPr lang="en-GB" dirty="0" smtClean="0"/>
              <a:t>Greenpeace </a:t>
            </a:r>
          </a:p>
          <a:p>
            <a:pPr marL="514350" indent="-514350">
              <a:buFont typeface="+mj-lt"/>
              <a:buAutoNum type="arabicPeriod"/>
            </a:pPr>
            <a:r>
              <a:rPr lang="en-GB" dirty="0" smtClean="0"/>
              <a:t>Nelson </a:t>
            </a:r>
            <a:r>
              <a:rPr lang="en-GB" dirty="0" err="1" smtClean="0"/>
              <a:t>Mandella</a:t>
            </a:r>
            <a:r>
              <a:rPr lang="en-GB" dirty="0" smtClean="0"/>
              <a:t> (and the ANC)</a:t>
            </a:r>
          </a:p>
          <a:p>
            <a:pPr marL="514350" indent="-514350">
              <a:buFont typeface="+mj-lt"/>
              <a:buAutoNum type="arabicPeriod"/>
            </a:pPr>
            <a:r>
              <a:rPr lang="en-GB" dirty="0" smtClean="0"/>
              <a:t>The suffragettes (including Emily Pankhurst)</a:t>
            </a:r>
          </a:p>
          <a:p>
            <a:pPr marL="514350" indent="-514350">
              <a:buFont typeface="+mj-lt"/>
              <a:buAutoNum type="arabicPeriod"/>
            </a:pPr>
            <a:r>
              <a:rPr lang="en-GB" dirty="0" smtClean="0"/>
              <a:t>The disability rights movement</a:t>
            </a:r>
          </a:p>
          <a:p>
            <a:pPr marL="514350" indent="-514350"/>
            <a:r>
              <a:rPr lang="en-GB" dirty="0" smtClean="0"/>
              <a:t>Which of the previous processes did they use? -Give examples</a:t>
            </a:r>
          </a:p>
          <a:p>
            <a:pPr marL="514350" indent="-514350"/>
            <a:r>
              <a:rPr lang="en-GB" dirty="0" smtClean="0"/>
              <a:t>What particular events happened over time?</a:t>
            </a:r>
          </a:p>
          <a:p>
            <a:pPr marL="514350" indent="-514350"/>
            <a:endParaRPr lang="en-GB" dirty="0" smtClean="0"/>
          </a:p>
          <a:p>
            <a:pPr marL="514350" indent="-514350">
              <a:buFont typeface="+mj-lt"/>
              <a:buAutoNum type="arabicPeriod"/>
            </a:pPr>
            <a:endParaRPr lang="en-GB" dirty="0" smtClean="0"/>
          </a:p>
          <a:p>
            <a:pPr marL="514350" indent="-514350">
              <a:buFont typeface="+mj-lt"/>
              <a:buAutoNum type="arabicPeriod"/>
            </a:pPr>
            <a:endParaRPr lang="en-GB" dirty="0" smtClean="0"/>
          </a:p>
          <a:p>
            <a:pPr marL="514350" indent="-514350">
              <a:buFont typeface="+mj-lt"/>
              <a:buAutoNum type="arabicPeriod"/>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Role of Social Influence Processes in Social Change</a:t>
            </a:r>
            <a:endParaRPr lang="en-GB" dirty="0"/>
          </a:p>
        </p:txBody>
      </p:sp>
      <p:sp>
        <p:nvSpPr>
          <p:cNvPr id="3" name="Content Placeholder 2"/>
          <p:cNvSpPr>
            <a:spLocks noGrp="1"/>
          </p:cNvSpPr>
          <p:nvPr>
            <p:ph idx="1"/>
          </p:nvPr>
        </p:nvSpPr>
        <p:spPr/>
        <p:txBody>
          <a:bodyPr>
            <a:normAutofit/>
          </a:bodyPr>
          <a:lstStyle/>
          <a:p>
            <a:r>
              <a:rPr lang="en-GB" b="1" dirty="0" smtClean="0"/>
              <a:t>Social </a:t>
            </a:r>
            <a:r>
              <a:rPr lang="en-GB" b="1" dirty="0" smtClean="0"/>
              <a:t>Influence </a:t>
            </a:r>
            <a:r>
              <a:rPr lang="en-GB" dirty="0" smtClean="0"/>
              <a:t>is </a:t>
            </a:r>
            <a:r>
              <a:rPr lang="en-GB" dirty="0"/>
              <a:t>the process by which individuals and groups change each other’s attitudes and behaviours</a:t>
            </a:r>
            <a:endParaRPr lang="en-GB" b="1" dirty="0" smtClean="0"/>
          </a:p>
          <a:p>
            <a:r>
              <a:rPr lang="en-GB" b="1" dirty="0" smtClean="0"/>
              <a:t>Social </a:t>
            </a:r>
            <a:r>
              <a:rPr lang="en-GB" b="1" dirty="0"/>
              <a:t>change </a:t>
            </a:r>
            <a:r>
              <a:rPr lang="en-GB" dirty="0"/>
              <a:t>occurs when whole societies rather than just individuals adopt new attitudes, beliefs and ways of doing things </a:t>
            </a:r>
            <a:r>
              <a:rPr lang="en-GB" dirty="0" err="1"/>
              <a:t>eg</a:t>
            </a:r>
            <a:r>
              <a:rPr lang="en-GB" dirty="0"/>
              <a:t> gay rights, environmental issues.</a:t>
            </a:r>
          </a:p>
          <a:p>
            <a:pPr marL="0" indent="0">
              <a:buNone/>
            </a:pPr>
            <a:endParaRPr lang="en-GB" dirty="0"/>
          </a:p>
          <a:p>
            <a:pPr algn="ctr">
              <a:buNone/>
            </a:pPr>
            <a:endParaRPr lang="en-GB" dirty="0" smtClean="0"/>
          </a:p>
          <a:p>
            <a:pPr>
              <a:buNone/>
            </a:pPr>
            <a:endParaRPr lang="en-GB" dirty="0"/>
          </a:p>
        </p:txBody>
      </p:sp>
      <p:pic>
        <p:nvPicPr>
          <p:cNvPr id="4" name="Picture 3" descr="social change.jpg"/>
          <p:cNvPicPr>
            <a:picLocks noChangeAspect="1"/>
          </p:cNvPicPr>
          <p:nvPr/>
        </p:nvPicPr>
        <p:blipFill>
          <a:blip r:embed="rId2" cstate="print"/>
          <a:stretch>
            <a:fillRect/>
          </a:stretch>
        </p:blipFill>
        <p:spPr>
          <a:xfrm>
            <a:off x="3203848" y="5229200"/>
            <a:ext cx="2232248" cy="1512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522" y="116632"/>
            <a:ext cx="8229600" cy="1143000"/>
          </a:xfrm>
        </p:spPr>
        <p:txBody>
          <a:bodyPr>
            <a:normAutofit fontScale="90000"/>
          </a:bodyPr>
          <a:lstStyle/>
          <a:p>
            <a:r>
              <a:rPr lang="en-GB" sz="4000" b="1" dirty="0" smtClean="0"/>
              <a:t>The </a:t>
            </a:r>
            <a:r>
              <a:rPr lang="en-GB" sz="4000" b="1" dirty="0"/>
              <a:t>Role of Social Influence Processes in Social Change</a:t>
            </a:r>
            <a:endParaRPr lang="en-GB" sz="4000" dirty="0"/>
          </a:p>
        </p:txBody>
      </p:sp>
      <p:sp>
        <p:nvSpPr>
          <p:cNvPr id="3" name="Content Placeholder 2"/>
          <p:cNvSpPr>
            <a:spLocks noGrp="1"/>
          </p:cNvSpPr>
          <p:nvPr>
            <p:ph idx="1"/>
          </p:nvPr>
        </p:nvSpPr>
        <p:spPr>
          <a:xfrm>
            <a:off x="323528" y="1259632"/>
            <a:ext cx="8568952" cy="5265712"/>
          </a:xfrm>
        </p:spPr>
        <p:txBody>
          <a:bodyPr>
            <a:normAutofit fontScale="85000" lnSpcReduction="10000"/>
          </a:bodyPr>
          <a:lstStyle/>
          <a:p>
            <a:r>
              <a:rPr lang="en-GB" dirty="0" smtClean="0"/>
              <a:t>At </a:t>
            </a:r>
            <a:r>
              <a:rPr lang="en-GB" dirty="0"/>
              <a:t>a certain point the minority view becomes </a:t>
            </a:r>
            <a:r>
              <a:rPr lang="en-GB" dirty="0" smtClean="0"/>
              <a:t>the norm </a:t>
            </a:r>
            <a:r>
              <a:rPr lang="en-GB" dirty="0"/>
              <a:t>and the majority </a:t>
            </a:r>
            <a:r>
              <a:rPr lang="en-GB" dirty="0" smtClean="0"/>
              <a:t>then </a:t>
            </a:r>
            <a:r>
              <a:rPr lang="en-GB" dirty="0"/>
              <a:t>conform through compliance. </a:t>
            </a:r>
            <a:endParaRPr lang="en-GB" dirty="0" smtClean="0"/>
          </a:p>
          <a:p>
            <a:r>
              <a:rPr lang="en-GB" dirty="0" smtClean="0"/>
              <a:t>For </a:t>
            </a:r>
            <a:r>
              <a:rPr lang="en-GB" dirty="0"/>
              <a:t>permanent social </a:t>
            </a:r>
            <a:r>
              <a:rPr lang="en-GB" dirty="0" smtClean="0"/>
              <a:t>change </a:t>
            </a:r>
            <a:r>
              <a:rPr lang="en-GB" dirty="0"/>
              <a:t>to occur</a:t>
            </a:r>
            <a:r>
              <a:rPr lang="en-GB" dirty="0" smtClean="0"/>
              <a:t>, </a:t>
            </a:r>
            <a:r>
              <a:rPr lang="en-GB" dirty="0"/>
              <a:t>people </a:t>
            </a:r>
            <a:r>
              <a:rPr lang="en-GB" dirty="0" smtClean="0"/>
              <a:t>conform </a:t>
            </a:r>
            <a:r>
              <a:rPr lang="en-GB" dirty="0"/>
              <a:t>to the new viewpoint through identification involving a change in their belief systems. </a:t>
            </a:r>
            <a:endParaRPr lang="en-GB" dirty="0" smtClean="0"/>
          </a:p>
          <a:p>
            <a:r>
              <a:rPr lang="en-GB" dirty="0" smtClean="0"/>
              <a:t>Social </a:t>
            </a:r>
            <a:r>
              <a:rPr lang="en-GB" dirty="0"/>
              <a:t>change is </a:t>
            </a:r>
            <a:r>
              <a:rPr lang="en-GB" dirty="0" smtClean="0"/>
              <a:t>usually </a:t>
            </a:r>
            <a:r>
              <a:rPr lang="en-GB" dirty="0"/>
              <a:t>a slow gradual process of </a:t>
            </a:r>
            <a:r>
              <a:rPr lang="en-GB" dirty="0" err="1"/>
              <a:t>cryptoamnesia</a:t>
            </a:r>
            <a:r>
              <a:rPr lang="en-GB" dirty="0"/>
              <a:t> </a:t>
            </a:r>
            <a:r>
              <a:rPr lang="en-GB" dirty="0" smtClean="0"/>
              <a:t>so that change occurs </a:t>
            </a:r>
            <a:r>
              <a:rPr lang="en-GB" dirty="0"/>
              <a:t>in a </a:t>
            </a:r>
            <a:r>
              <a:rPr lang="en-GB" dirty="0" smtClean="0"/>
              <a:t>non-disruptive manner </a:t>
            </a:r>
            <a:r>
              <a:rPr lang="en-GB" dirty="0"/>
              <a:t>to </a:t>
            </a:r>
            <a:r>
              <a:rPr lang="en-GB" dirty="0" smtClean="0"/>
              <a:t>society. </a:t>
            </a:r>
          </a:p>
          <a:p>
            <a:r>
              <a:rPr lang="en-GB" dirty="0" smtClean="0"/>
              <a:t>Rapid </a:t>
            </a:r>
            <a:r>
              <a:rPr lang="en-GB" dirty="0"/>
              <a:t>change would cause conflict within society that could be </a:t>
            </a:r>
            <a:r>
              <a:rPr lang="en-GB" dirty="0" smtClean="0"/>
              <a:t>harmful. A slow process allows </a:t>
            </a:r>
            <a:r>
              <a:rPr lang="en-GB" dirty="0"/>
              <a:t>new ideas to be carefully considered by the majority of society to ensure they are suitable.</a:t>
            </a:r>
          </a:p>
          <a:p>
            <a:pPr marL="0" indent="0">
              <a:buNone/>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48072"/>
          </a:xfrm>
        </p:spPr>
        <p:txBody>
          <a:bodyPr>
            <a:normAutofit fontScale="90000"/>
          </a:bodyPr>
          <a:lstStyle/>
          <a:p>
            <a:r>
              <a:rPr lang="en-GB" sz="3100" b="1" dirty="0"/>
              <a:t>Knowledge gained from conformity research</a:t>
            </a:r>
            <a:r>
              <a:rPr lang="en-GB" b="1" dirty="0"/>
              <a:t>:</a:t>
            </a:r>
            <a:endParaRPr lang="en-GB" dirty="0"/>
          </a:p>
        </p:txBody>
      </p:sp>
      <p:sp>
        <p:nvSpPr>
          <p:cNvPr id="3" name="Content Placeholder 2"/>
          <p:cNvSpPr>
            <a:spLocks noGrp="1"/>
          </p:cNvSpPr>
          <p:nvPr>
            <p:ph idx="1"/>
          </p:nvPr>
        </p:nvSpPr>
        <p:spPr>
          <a:xfrm>
            <a:off x="457200" y="764704"/>
            <a:ext cx="8229600" cy="5904656"/>
          </a:xfrm>
        </p:spPr>
        <p:txBody>
          <a:bodyPr>
            <a:normAutofit fontScale="85000" lnSpcReduction="10000"/>
          </a:bodyPr>
          <a:lstStyle/>
          <a:p>
            <a:r>
              <a:rPr lang="en-GB" dirty="0" smtClean="0"/>
              <a:t>Some </a:t>
            </a:r>
            <a:r>
              <a:rPr lang="en-GB" dirty="0"/>
              <a:t>health campaigns use normative social influence by providing information on what others are doing </a:t>
            </a:r>
            <a:r>
              <a:rPr lang="en-GB" dirty="0" err="1"/>
              <a:t>eg</a:t>
            </a:r>
            <a:r>
              <a:rPr lang="en-GB" dirty="0"/>
              <a:t> preventing young people from taking up smoking by telling them that most other young people do not smoke. </a:t>
            </a:r>
          </a:p>
          <a:p>
            <a:r>
              <a:rPr lang="en-GB" dirty="0"/>
              <a:t>(+) Nolan et al (2008</a:t>
            </a:r>
            <a:r>
              <a:rPr lang="en-GB" dirty="0" smtClean="0"/>
              <a:t>) </a:t>
            </a:r>
            <a:r>
              <a:rPr lang="en-GB" dirty="0"/>
              <a:t>hung messages on the front doors of houses in San Diego every week for one </a:t>
            </a:r>
            <a:r>
              <a:rPr lang="en-GB" dirty="0" smtClean="0"/>
              <a:t>month</a:t>
            </a:r>
            <a:r>
              <a:rPr lang="en-GB" dirty="0"/>
              <a:t>:</a:t>
            </a:r>
            <a:endParaRPr lang="en-GB" dirty="0" smtClean="0"/>
          </a:p>
          <a:p>
            <a:r>
              <a:rPr lang="en-GB" dirty="0" smtClean="0"/>
              <a:t>The </a:t>
            </a:r>
            <a:r>
              <a:rPr lang="en-GB" dirty="0"/>
              <a:t>message said most residents were trying to reduce their energy usage. In a control condition, </a:t>
            </a:r>
            <a:r>
              <a:rPr lang="en-GB" dirty="0" smtClean="0"/>
              <a:t>residents </a:t>
            </a:r>
            <a:r>
              <a:rPr lang="en-GB" dirty="0"/>
              <a:t>had a different </a:t>
            </a:r>
            <a:r>
              <a:rPr lang="en-GB" dirty="0" smtClean="0"/>
              <a:t>message asking </a:t>
            </a:r>
            <a:r>
              <a:rPr lang="en-GB" dirty="0"/>
              <a:t>them to save energy but made no reference to other people’s behaviour. </a:t>
            </a:r>
            <a:endParaRPr lang="en-GB" dirty="0" smtClean="0"/>
          </a:p>
          <a:p>
            <a:r>
              <a:rPr lang="en-GB" dirty="0" smtClean="0"/>
              <a:t>Significant </a:t>
            </a:r>
            <a:r>
              <a:rPr lang="en-GB" dirty="0"/>
              <a:t>decreases in usage were found in the first group showing social change can occur through normative social influence.</a:t>
            </a:r>
            <a:endParaRPr lang="en-GB" dirty="0"/>
          </a:p>
        </p:txBody>
      </p:sp>
    </p:spTree>
    <p:extLst>
      <p:ext uri="{BB962C8B-B14F-4D97-AF65-F5344CB8AC3E}">
        <p14:creationId xmlns:p14="http://schemas.microsoft.com/office/powerpoint/2010/main" val="171153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Knowledge gained from obedience research</a:t>
            </a:r>
            <a:endParaRPr lang="en-GB" dirty="0"/>
          </a:p>
        </p:txBody>
      </p:sp>
      <p:sp>
        <p:nvSpPr>
          <p:cNvPr id="3" name="Content Placeholder 2"/>
          <p:cNvSpPr>
            <a:spLocks noGrp="1"/>
          </p:cNvSpPr>
          <p:nvPr>
            <p:ph idx="1"/>
          </p:nvPr>
        </p:nvSpPr>
        <p:spPr/>
        <p:txBody>
          <a:bodyPr>
            <a:normAutofit lnSpcReduction="10000"/>
          </a:bodyPr>
          <a:lstStyle/>
          <a:p>
            <a:r>
              <a:rPr lang="en-GB" dirty="0"/>
              <a:t>Milgram’s </a:t>
            </a:r>
            <a:r>
              <a:rPr lang="en-GB" dirty="0" smtClean="0"/>
              <a:t>research </a:t>
            </a:r>
            <a:r>
              <a:rPr lang="en-GB" dirty="0"/>
              <a:t>demonstrates the importance of disobedient role models. </a:t>
            </a:r>
            <a:endParaRPr lang="en-GB" dirty="0" smtClean="0"/>
          </a:p>
          <a:p>
            <a:r>
              <a:rPr lang="en-GB" dirty="0" smtClean="0"/>
              <a:t>Additionally </a:t>
            </a:r>
            <a:r>
              <a:rPr lang="en-GB" dirty="0"/>
              <a:t>the process of </a:t>
            </a:r>
            <a:r>
              <a:rPr lang="en-GB" b="1" dirty="0"/>
              <a:t>gradual commitment </a:t>
            </a:r>
            <a:r>
              <a:rPr lang="en-GB" dirty="0"/>
              <a:t>can be used to create social change by making people obey a small instruction following which it gets harder to resist obeying instructions and people gradually move towards a new kind of behaviour.</a:t>
            </a:r>
          </a:p>
          <a:p>
            <a:endParaRPr lang="en-GB" dirty="0"/>
          </a:p>
        </p:txBody>
      </p:sp>
    </p:spTree>
    <p:extLst>
      <p:ext uri="{BB962C8B-B14F-4D97-AF65-F5344CB8AC3E}">
        <p14:creationId xmlns:p14="http://schemas.microsoft.com/office/powerpoint/2010/main" val="417215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Minority Influence:</a:t>
            </a:r>
            <a:endParaRPr lang="en-GB" dirty="0"/>
          </a:p>
        </p:txBody>
      </p:sp>
      <p:sp>
        <p:nvSpPr>
          <p:cNvPr id="3" name="Content Placeholder 2"/>
          <p:cNvSpPr>
            <a:spLocks noGrp="1"/>
          </p:cNvSpPr>
          <p:nvPr>
            <p:ph idx="1"/>
          </p:nvPr>
        </p:nvSpPr>
        <p:spPr>
          <a:xfrm>
            <a:off x="457200" y="1268760"/>
            <a:ext cx="8435280" cy="5112568"/>
          </a:xfrm>
        </p:spPr>
        <p:txBody>
          <a:bodyPr/>
          <a:lstStyle/>
          <a:p>
            <a:pPr marL="0" indent="0">
              <a:buNone/>
            </a:pPr>
            <a:r>
              <a:rPr lang="en-GB" sz="3600" dirty="0" smtClean="0"/>
              <a:t>A </a:t>
            </a:r>
            <a:r>
              <a:rPr lang="en-GB" sz="3600" dirty="0"/>
              <a:t>form of social influence in which a minority of people, or one individual, persuade others to adopt their beliefs, attitudes or behaviours. It leads to internalisation or conversion in which private attitudes are changed as well as public behaviours. </a:t>
            </a:r>
          </a:p>
          <a:p>
            <a:endParaRPr lang="en-GB" dirty="0"/>
          </a:p>
        </p:txBody>
      </p:sp>
    </p:spTree>
    <p:extLst>
      <p:ext uri="{BB962C8B-B14F-4D97-AF65-F5344CB8AC3E}">
        <p14:creationId xmlns:p14="http://schemas.microsoft.com/office/powerpoint/2010/main" val="702461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60544" cy="922114"/>
          </a:xfrm>
        </p:spPr>
        <p:txBody>
          <a:bodyPr>
            <a:normAutofit fontScale="90000"/>
          </a:bodyPr>
          <a:lstStyle/>
          <a:p>
            <a:r>
              <a:rPr lang="en-GB" sz="3600" b="1" dirty="0" smtClean="0"/>
              <a:t>How </a:t>
            </a:r>
            <a:r>
              <a:rPr lang="en-GB" sz="3600" b="1" dirty="0"/>
              <a:t>minorities exert pressure and influence social </a:t>
            </a:r>
            <a:r>
              <a:rPr lang="en-GB" sz="3600" b="1" dirty="0" smtClean="0"/>
              <a:t>change</a:t>
            </a:r>
            <a:endParaRPr lang="en-GB" dirty="0"/>
          </a:p>
        </p:txBody>
      </p:sp>
      <p:sp>
        <p:nvSpPr>
          <p:cNvPr id="3" name="Content Placeholder 2"/>
          <p:cNvSpPr>
            <a:spLocks noGrp="1"/>
          </p:cNvSpPr>
          <p:nvPr>
            <p:ph idx="1"/>
          </p:nvPr>
        </p:nvSpPr>
        <p:spPr>
          <a:xfrm>
            <a:off x="539552" y="1196752"/>
            <a:ext cx="8372512" cy="5112568"/>
          </a:xfrm>
        </p:spPr>
        <p:txBody>
          <a:bodyPr>
            <a:normAutofit/>
          </a:bodyPr>
          <a:lstStyle/>
          <a:p>
            <a:pPr marL="0" lvl="0" indent="0">
              <a:buNone/>
            </a:pPr>
            <a:r>
              <a:rPr lang="en-GB" b="1" dirty="0" smtClean="0"/>
              <a:t>Consistency </a:t>
            </a:r>
            <a:r>
              <a:rPr lang="en-GB" b="1" dirty="0" smtClean="0"/>
              <a:t>– </a:t>
            </a:r>
            <a:r>
              <a:rPr lang="en-GB" dirty="0" smtClean="0"/>
              <a:t>minorities</a:t>
            </a:r>
            <a:r>
              <a:rPr lang="en-GB" b="1" dirty="0" smtClean="0"/>
              <a:t> </a:t>
            </a:r>
            <a:r>
              <a:rPr lang="en-GB" dirty="0" smtClean="0"/>
              <a:t>exert most influence when </a:t>
            </a:r>
            <a:r>
              <a:rPr lang="en-GB" dirty="0" smtClean="0"/>
              <a:t>consistent</a:t>
            </a:r>
            <a:r>
              <a:rPr lang="en-GB" dirty="0"/>
              <a:t> </a:t>
            </a:r>
            <a:r>
              <a:rPr lang="en-GB" dirty="0" smtClean="0"/>
              <a:t>as it increases the amount of interest. </a:t>
            </a:r>
            <a:r>
              <a:rPr lang="en-GB" dirty="0"/>
              <a:t>This may </a:t>
            </a:r>
            <a:r>
              <a:rPr lang="en-GB" dirty="0" smtClean="0"/>
              <a:t>be synchronic consistency (within a group) or diachronic consistency (over time). </a:t>
            </a:r>
            <a:r>
              <a:rPr lang="en-GB" dirty="0"/>
              <a:t>Consistency makes other people start to rethink their own views</a:t>
            </a:r>
            <a:r>
              <a:rPr lang="en-GB" dirty="0" smtClean="0"/>
              <a:t>.</a:t>
            </a:r>
          </a:p>
          <a:p>
            <a:pPr marL="514350" lvl="0" indent="-514350">
              <a:buFont typeface="+mj-lt"/>
              <a:buAutoNum type="arabicPeriod"/>
            </a:pPr>
            <a:endParaRPr lang="en-GB" dirty="0" smtClean="0"/>
          </a:p>
          <a:p>
            <a:pPr marL="0" lvl="0" indent="0">
              <a:buNone/>
            </a:pPr>
            <a:r>
              <a:rPr lang="en-GB" b="1" dirty="0" smtClean="0"/>
              <a:t>Moscovici </a:t>
            </a:r>
            <a:r>
              <a:rPr lang="en-GB" dirty="0" smtClean="0"/>
              <a:t>supports consistency as an important process in minority influence</a:t>
            </a:r>
            <a:endParaRPr lang="en-GB" dirty="0" smtClean="0"/>
          </a:p>
          <a:p>
            <a:pPr marL="514350" indent="-514350">
              <a:buNone/>
            </a:pPr>
            <a:endParaRPr lang="en-GB" dirty="0" smtClean="0"/>
          </a:p>
          <a:p>
            <a:pPr marL="514350" indent="-514350">
              <a:buFont typeface="+mj-lt"/>
              <a:buAutoNum type="arabicPeriod"/>
            </a:pPr>
            <a:endParaRPr lang="en-GB" b="1" dirty="0" smtClean="0"/>
          </a:p>
          <a:p>
            <a:pPr algn="ctr">
              <a:buNone/>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a:latin typeface="Calibri" panose="020F0502020204030204" pitchFamily="34" charset="0"/>
              </a:rPr>
              <a:t>Moscovici et al (1969)</a:t>
            </a:r>
            <a:br>
              <a:rPr lang="en-US" altLang="en-US" dirty="0">
                <a:latin typeface="Calibri" panose="020F0502020204030204" pitchFamily="34" charset="0"/>
              </a:rPr>
            </a:br>
            <a:endParaRPr lang="en-GB" dirty="0"/>
          </a:p>
        </p:txBody>
      </p:sp>
      <p:sp>
        <p:nvSpPr>
          <p:cNvPr id="3" name="Content Placeholder 2"/>
          <p:cNvSpPr>
            <a:spLocks noGrp="1"/>
          </p:cNvSpPr>
          <p:nvPr>
            <p:ph idx="1"/>
          </p:nvPr>
        </p:nvSpPr>
        <p:spPr>
          <a:xfrm>
            <a:off x="457200" y="836712"/>
            <a:ext cx="8229600" cy="5289451"/>
          </a:xfrm>
        </p:spPr>
        <p:txBody>
          <a:bodyPr/>
          <a:lstStyle/>
          <a:p>
            <a:r>
              <a:rPr lang="en-US" altLang="en-US" sz="3600" dirty="0">
                <a:latin typeface="Calibri" panose="020F0502020204030204" pitchFamily="34" charset="0"/>
              </a:rPr>
              <a:t>Aim:</a:t>
            </a:r>
          </a:p>
          <a:p>
            <a:pPr lvl="1"/>
            <a:r>
              <a:rPr lang="en-US" altLang="en-US" sz="3200" dirty="0">
                <a:latin typeface="Calibri" panose="020F0502020204030204" pitchFamily="34" charset="0"/>
              </a:rPr>
              <a:t>To assess whether a minority group could influence the majority in a perception task</a:t>
            </a:r>
            <a:endParaRPr lang="en-GB" altLang="en-US" sz="3200" dirty="0">
              <a:latin typeface="Calibri" panose="020F0502020204030204" pitchFamily="34" charset="0"/>
            </a:endParaRPr>
          </a:p>
          <a:p>
            <a:pPr marL="0" indent="0">
              <a:buNone/>
            </a:pPr>
            <a:endParaRPr lang="en-GB" dirty="0"/>
          </a:p>
        </p:txBody>
      </p:sp>
      <p:sp>
        <p:nvSpPr>
          <p:cNvPr id="4" name="Rectangle 4"/>
          <p:cNvSpPr>
            <a:spLocks noChangeArrowheads="1"/>
          </p:cNvSpPr>
          <p:nvPr/>
        </p:nvSpPr>
        <p:spPr bwMode="auto">
          <a:xfrm>
            <a:off x="3348038" y="4005263"/>
            <a:ext cx="1447800" cy="1752600"/>
          </a:xfrm>
          <a:prstGeom prst="rect">
            <a:avLst/>
          </a:prstGeom>
          <a:solidFill>
            <a:srgbClr val="66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 name="Rectangle 5"/>
          <p:cNvSpPr>
            <a:spLocks noChangeArrowheads="1"/>
          </p:cNvSpPr>
          <p:nvPr/>
        </p:nvSpPr>
        <p:spPr bwMode="auto">
          <a:xfrm>
            <a:off x="3995738" y="3789363"/>
            <a:ext cx="1143000" cy="1600200"/>
          </a:xfrm>
          <a:prstGeom prst="rect">
            <a:avLst/>
          </a:prstGeom>
          <a:solidFill>
            <a:srgbClr val="00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6" name="Rectangle 6"/>
          <p:cNvSpPr>
            <a:spLocks noChangeArrowheads="1"/>
          </p:cNvSpPr>
          <p:nvPr/>
        </p:nvSpPr>
        <p:spPr bwMode="auto">
          <a:xfrm>
            <a:off x="4932363" y="3429000"/>
            <a:ext cx="1447800" cy="1828800"/>
          </a:xfrm>
          <a:prstGeom prst="rect">
            <a:avLst/>
          </a:prstGeom>
          <a:solidFill>
            <a:srgbClr val="66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7" name="Rectangle 7"/>
          <p:cNvSpPr>
            <a:spLocks noChangeArrowheads="1"/>
          </p:cNvSpPr>
          <p:nvPr/>
        </p:nvSpPr>
        <p:spPr bwMode="auto">
          <a:xfrm>
            <a:off x="6011863" y="4076700"/>
            <a:ext cx="1143000" cy="1676400"/>
          </a:xfrm>
          <a:prstGeom prst="rect">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2741880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US" altLang="en-US" dirty="0">
                <a:latin typeface="Calibri" panose="020F0502020204030204" pitchFamily="34" charset="0"/>
              </a:rPr>
              <a:t>Moscovici et al (1969)</a:t>
            </a:r>
            <a:br>
              <a:rPr lang="en-US" altLang="en-US" dirty="0">
                <a:latin typeface="Calibri" panose="020F0502020204030204" pitchFamily="34" charset="0"/>
              </a:rPr>
            </a:br>
            <a:endParaRPr lang="en-GB" dirty="0"/>
          </a:p>
        </p:txBody>
      </p:sp>
      <p:sp>
        <p:nvSpPr>
          <p:cNvPr id="4" name="Rectangle 5"/>
          <p:cNvSpPr>
            <a:spLocks noGrp="1" noChangeArrowheads="1"/>
          </p:cNvSpPr>
          <p:nvPr>
            <p:ph idx="1"/>
          </p:nvPr>
        </p:nvSpPr>
        <p:spPr bwMode="auto">
          <a:xfrm>
            <a:off x="323528" y="549275"/>
            <a:ext cx="8363272" cy="2505301"/>
          </a:xfrm>
          <a:prstGeom prst="rect">
            <a:avLst/>
          </a:prstGeom>
          <a:noFill/>
          <a:ln w="9525">
            <a:solidFill>
              <a:srgbClr val="FFFF00"/>
            </a:solidFill>
            <a:prstDash val="lgDashDot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en-US" altLang="en-US" sz="2800" dirty="0" smtClean="0">
                <a:solidFill>
                  <a:schemeClr val="tx2"/>
                </a:solidFill>
                <a:latin typeface="Calibri" panose="020F0502020204030204" pitchFamily="34" charset="0"/>
              </a:rPr>
              <a:t>Procedure:</a:t>
            </a:r>
            <a:endParaRPr lang="en-US" altLang="en-US" sz="2800" dirty="0" smtClean="0">
              <a:effectLst>
                <a:outerShdw blurRad="38100" dist="38100" dir="2700000" algn="tl">
                  <a:srgbClr val="C0C0C0"/>
                </a:outerShdw>
              </a:effectLst>
              <a:latin typeface="Calibri" panose="020F0502020204030204" pitchFamily="34" charset="0"/>
            </a:endParaRPr>
          </a:p>
          <a:p>
            <a:pPr algn="ctr" eaLnBrk="1" hangingPunct="1">
              <a:defRPr/>
            </a:pPr>
            <a:r>
              <a:rPr lang="en-US" altLang="en-US" sz="2800" dirty="0" smtClean="0">
                <a:effectLst>
                  <a:outerShdw blurRad="38100" dist="38100" dir="2700000" algn="tl">
                    <a:srgbClr val="C0C0C0"/>
                  </a:outerShdw>
                </a:effectLst>
                <a:latin typeface="Calibri" panose="020F0502020204030204" pitchFamily="34" charset="0"/>
              </a:rPr>
              <a:t>Tested in groups of 6</a:t>
            </a:r>
          </a:p>
          <a:p>
            <a:pPr algn="ctr" eaLnBrk="1" hangingPunct="1">
              <a:defRPr/>
            </a:pPr>
            <a:r>
              <a:rPr lang="en-US" altLang="en-US" sz="2800" dirty="0" smtClean="0">
                <a:effectLst>
                  <a:outerShdw blurRad="38100" dist="38100" dir="2700000" algn="tl">
                    <a:srgbClr val="C0C0C0"/>
                  </a:outerShdw>
                </a:effectLst>
                <a:latin typeface="Calibri" panose="020F0502020204030204" pitchFamily="34" charset="0"/>
              </a:rPr>
              <a:t>Asked </a:t>
            </a:r>
            <a:r>
              <a:rPr lang="en-US" altLang="en-US" sz="2800" dirty="0">
                <a:effectLst>
                  <a:outerShdw blurRad="38100" dist="38100" dir="2700000" algn="tl">
                    <a:srgbClr val="C0C0C0"/>
                  </a:outerShdw>
                </a:effectLst>
                <a:latin typeface="Calibri" panose="020F0502020204030204" pitchFamily="34" charset="0"/>
              </a:rPr>
              <a:t>to judge the </a:t>
            </a:r>
            <a:r>
              <a:rPr lang="en-US" altLang="en-US" sz="2800" dirty="0" err="1">
                <a:effectLst>
                  <a:outerShdw blurRad="38100" dist="38100" dir="2700000" algn="tl">
                    <a:srgbClr val="C0C0C0"/>
                  </a:outerShdw>
                </a:effectLst>
                <a:latin typeface="Calibri" panose="020F0502020204030204" pitchFamily="34" charset="0"/>
              </a:rPr>
              <a:t>colour</a:t>
            </a:r>
            <a:r>
              <a:rPr lang="en-US" altLang="en-US" sz="2800" dirty="0">
                <a:effectLst>
                  <a:outerShdw blurRad="38100" dist="38100" dir="2700000" algn="tl">
                    <a:srgbClr val="C0C0C0"/>
                  </a:outerShdw>
                </a:effectLst>
                <a:latin typeface="Calibri" panose="020F0502020204030204" pitchFamily="34" charset="0"/>
              </a:rPr>
              <a:t> of 36 slides (All were BLUE)</a:t>
            </a:r>
          </a:p>
          <a:p>
            <a:pPr algn="ctr" eaLnBrk="1" hangingPunct="1">
              <a:defRPr/>
            </a:pPr>
            <a:r>
              <a:rPr lang="en-US" altLang="en-US" sz="2800" dirty="0">
                <a:effectLst>
                  <a:outerShdw blurRad="38100" dist="38100" dir="2700000" algn="tl">
                    <a:srgbClr val="C0C0C0"/>
                  </a:outerShdw>
                </a:effectLst>
                <a:latin typeface="Calibri" panose="020F0502020204030204" pitchFamily="34" charset="0"/>
              </a:rPr>
              <a:t>Two conditions: </a:t>
            </a:r>
            <a:r>
              <a:rPr lang="en-US" altLang="en-US" sz="2800" b="1" dirty="0">
                <a:effectLst>
                  <a:outerShdw blurRad="38100" dist="38100" dir="2700000" algn="tl">
                    <a:srgbClr val="C0C0C0"/>
                  </a:outerShdw>
                </a:effectLst>
                <a:latin typeface="Calibri" panose="020F0502020204030204" pitchFamily="34" charset="0"/>
              </a:rPr>
              <a:t>‘Consistent Minority’</a:t>
            </a:r>
            <a:r>
              <a:rPr lang="en-US" altLang="en-US" sz="2800" dirty="0">
                <a:effectLst>
                  <a:outerShdw blurRad="38100" dist="38100" dir="2700000" algn="tl">
                    <a:srgbClr val="C0C0C0"/>
                  </a:outerShdw>
                </a:effectLst>
                <a:latin typeface="Calibri" panose="020F0502020204030204" pitchFamily="34" charset="0"/>
              </a:rPr>
              <a:t> &amp; </a:t>
            </a:r>
            <a:r>
              <a:rPr lang="en-US" altLang="en-US" sz="2800" b="1" dirty="0">
                <a:effectLst>
                  <a:outerShdw blurRad="38100" dist="38100" dir="2700000" algn="tl">
                    <a:srgbClr val="C0C0C0"/>
                  </a:outerShdw>
                </a:effectLst>
                <a:latin typeface="Calibri" panose="020F0502020204030204" pitchFamily="34" charset="0"/>
              </a:rPr>
              <a:t>‘Inconsistent Minority’</a:t>
            </a:r>
          </a:p>
        </p:txBody>
      </p:sp>
      <p:sp>
        <p:nvSpPr>
          <p:cNvPr id="5" name="Rectangle 3"/>
          <p:cNvSpPr txBox="1">
            <a:spLocks noChangeArrowheads="1"/>
          </p:cNvSpPr>
          <p:nvPr/>
        </p:nvSpPr>
        <p:spPr>
          <a:xfrm>
            <a:off x="179512" y="3642454"/>
            <a:ext cx="4246091" cy="2319338"/>
          </a:xfrm>
          <a:prstGeom prst="rect">
            <a:avLst/>
          </a:prstGeom>
          <a:noFill/>
          <a:ln>
            <a:solidFill>
              <a:srgbClr val="FF00FF"/>
            </a:solidFill>
            <a:miter lim="800000"/>
            <a:headEnd/>
            <a:tailEnd/>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spcBef>
                <a:spcPct val="50000"/>
              </a:spcBef>
            </a:pPr>
            <a:r>
              <a:rPr lang="en-US" altLang="en-US" sz="2800" b="1" dirty="0" smtClean="0">
                <a:latin typeface="Calibri" panose="020F0502020204030204" pitchFamily="34" charset="0"/>
              </a:rPr>
              <a:t>Consistent Minority</a:t>
            </a:r>
          </a:p>
          <a:p>
            <a:pPr lvl="1">
              <a:lnSpc>
                <a:spcPct val="90000"/>
              </a:lnSpc>
              <a:spcBef>
                <a:spcPct val="50000"/>
              </a:spcBef>
            </a:pPr>
            <a:r>
              <a:rPr lang="en-US" altLang="en-US" dirty="0" smtClean="0">
                <a:latin typeface="Calibri" panose="020F0502020204030204" pitchFamily="34" charset="0"/>
              </a:rPr>
              <a:t>2 of 6 participants were confederates</a:t>
            </a:r>
          </a:p>
          <a:p>
            <a:pPr lvl="1">
              <a:lnSpc>
                <a:spcPct val="90000"/>
              </a:lnSpc>
              <a:spcBef>
                <a:spcPct val="50000"/>
              </a:spcBef>
            </a:pPr>
            <a:r>
              <a:rPr lang="en-US" altLang="en-US" dirty="0" smtClean="0">
                <a:latin typeface="Calibri" panose="020F0502020204030204" pitchFamily="34" charset="0"/>
              </a:rPr>
              <a:t>In all trials they judged the slides to be GREEN</a:t>
            </a:r>
          </a:p>
          <a:p>
            <a:pPr algn="ctr">
              <a:lnSpc>
                <a:spcPct val="90000"/>
              </a:lnSpc>
              <a:spcBef>
                <a:spcPct val="50000"/>
              </a:spcBef>
              <a:buFontTx/>
              <a:buNone/>
            </a:pPr>
            <a:endParaRPr lang="en-US" altLang="en-US" sz="3600" dirty="0" smtClean="0">
              <a:latin typeface="Calibri" panose="020F0502020204030204" pitchFamily="34" charset="0"/>
            </a:endParaRPr>
          </a:p>
          <a:p>
            <a:pPr>
              <a:lnSpc>
                <a:spcPct val="90000"/>
              </a:lnSpc>
            </a:pPr>
            <a:endParaRPr lang="en-GB" altLang="en-US" dirty="0" smtClean="0"/>
          </a:p>
        </p:txBody>
      </p:sp>
      <p:sp>
        <p:nvSpPr>
          <p:cNvPr id="6" name="Rectangle 4"/>
          <p:cNvSpPr txBox="1">
            <a:spLocks noChangeArrowheads="1"/>
          </p:cNvSpPr>
          <p:nvPr/>
        </p:nvSpPr>
        <p:spPr>
          <a:xfrm>
            <a:off x="4505164" y="3300847"/>
            <a:ext cx="4538885" cy="2679843"/>
          </a:xfrm>
          <a:prstGeom prst="rect">
            <a:avLst/>
          </a:prstGeom>
          <a:noFill/>
          <a:ln>
            <a:solidFill>
              <a:srgbClr val="00CCFF"/>
            </a:solidFill>
            <a:miter lim="800000"/>
            <a:headEnd/>
            <a:tailEnd/>
          </a:ln>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ct val="50000"/>
              </a:spcBef>
            </a:pPr>
            <a:r>
              <a:rPr lang="en-US" altLang="en-US" sz="2300" b="1" dirty="0" smtClean="0">
                <a:latin typeface="Calibri" panose="020F0502020204030204" pitchFamily="34" charset="0"/>
              </a:rPr>
              <a:t>Inconsistent Minority</a:t>
            </a:r>
          </a:p>
          <a:p>
            <a:pPr lvl="1">
              <a:spcBef>
                <a:spcPct val="50000"/>
              </a:spcBef>
            </a:pPr>
            <a:r>
              <a:rPr lang="en-US" altLang="en-US" sz="2300" dirty="0" smtClean="0">
                <a:latin typeface="Calibri" panose="020F0502020204030204" pitchFamily="34" charset="0"/>
              </a:rPr>
              <a:t>2 of 6 participants were confederates</a:t>
            </a:r>
          </a:p>
          <a:p>
            <a:pPr lvl="1">
              <a:spcBef>
                <a:spcPct val="50000"/>
              </a:spcBef>
            </a:pPr>
            <a:r>
              <a:rPr lang="en-US" altLang="en-US" sz="2300" dirty="0" smtClean="0">
                <a:latin typeface="Calibri" panose="020F0502020204030204" pitchFamily="34" charset="0"/>
              </a:rPr>
              <a:t>In 24 trials they judged the slides to be GREEN. In 12 trails they judged the slides as BLUE</a:t>
            </a:r>
          </a:p>
          <a:p>
            <a:endParaRPr lang="en-GB" altLang="en-US" sz="2800" dirty="0" smtClean="0">
              <a:latin typeface="Calibri" panose="020F0502020204030204" pitchFamily="34" charset="0"/>
            </a:endParaRPr>
          </a:p>
        </p:txBody>
      </p:sp>
      <p:sp>
        <p:nvSpPr>
          <p:cNvPr id="7" name="Rectangle 6"/>
          <p:cNvSpPr>
            <a:spLocks noChangeArrowheads="1"/>
          </p:cNvSpPr>
          <p:nvPr/>
        </p:nvSpPr>
        <p:spPr bwMode="auto">
          <a:xfrm>
            <a:off x="683419" y="6051595"/>
            <a:ext cx="7777162" cy="584775"/>
          </a:xfrm>
          <a:prstGeom prst="rect">
            <a:avLst/>
          </a:prstGeom>
          <a:noFill/>
          <a:ln w="9525">
            <a:solidFill>
              <a:srgbClr val="00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dirty="0">
                <a:latin typeface="Calibri" panose="020F0502020204030204" pitchFamily="34" charset="0"/>
              </a:rPr>
              <a:t>A </a:t>
            </a:r>
            <a:r>
              <a:rPr lang="en-US" altLang="en-US" sz="3200" b="1" dirty="0">
                <a:latin typeface="Calibri" panose="020F0502020204030204" pitchFamily="34" charset="0"/>
              </a:rPr>
              <a:t>control group</a:t>
            </a:r>
            <a:r>
              <a:rPr lang="en-US" altLang="en-US" sz="3200" dirty="0">
                <a:latin typeface="Calibri" panose="020F0502020204030204" pitchFamily="34" charset="0"/>
              </a:rPr>
              <a:t> had no confederates</a:t>
            </a:r>
            <a:endParaRPr lang="en-GB" altLang="en-US" sz="3200" dirty="0">
              <a:latin typeface="Calibri" panose="020F0502020204030204" pitchFamily="34" charset="0"/>
            </a:endParaRPr>
          </a:p>
        </p:txBody>
      </p:sp>
    </p:spTree>
    <p:extLst>
      <p:ext uri="{BB962C8B-B14F-4D97-AF65-F5344CB8AC3E}">
        <p14:creationId xmlns:p14="http://schemas.microsoft.com/office/powerpoint/2010/main" val="2576815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bg/>
                                          </p:spTgt>
                                        </p:tgtEl>
                                        <p:attrNameLst>
                                          <p:attrName>style.visibility</p:attrName>
                                        </p:attrNameLst>
                                      </p:cBhvr>
                                      <p:to>
                                        <p:strVal val="visible"/>
                                      </p:to>
                                    </p:set>
                                    <p:anim calcmode="lin" valueType="num">
                                      <p:cBhvr additive="base">
                                        <p:cTn id="13"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ppt_x"/>
                                          </p:val>
                                        </p:tav>
                                        <p:tav tm="100000">
                                          <p:val>
                                            <p:strVal val="#ppt_x"/>
                                          </p:val>
                                        </p:tav>
                                      </p:tavLst>
                                    </p:anim>
                                    <p:anim calcmode="lin" valueType="num">
                                      <p:cBhvr additive="base">
                                        <p:cTn id="4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additive="base">
                                        <p:cTn id="49" dur="500" fill="hold"/>
                                        <p:tgtEl>
                                          <p:spTgt spid="6"/>
                                        </p:tgtEl>
                                        <p:attrNameLst>
                                          <p:attrName>ppt_x</p:attrName>
                                        </p:attrNameLst>
                                      </p:cBhvr>
                                      <p:tavLst>
                                        <p:tav tm="0">
                                          <p:val>
                                            <p:strVal val="#ppt_x"/>
                                          </p:val>
                                        </p:tav>
                                        <p:tav tm="100000">
                                          <p:val>
                                            <p:strVal val="#ppt_x"/>
                                          </p:val>
                                        </p:tav>
                                      </p:tavLst>
                                    </p:anim>
                                    <p:anim calcmode="lin" valueType="num">
                                      <p:cBhvr additive="base">
                                        <p:cTn id="5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anim calcmode="lin" valueType="num">
                                      <p:cBhvr additive="base">
                                        <p:cTn id="55" dur="500" fill="hold"/>
                                        <p:tgtEl>
                                          <p:spTgt spid="7"/>
                                        </p:tgtEl>
                                        <p:attrNameLst>
                                          <p:attrName>ppt_x</p:attrName>
                                        </p:attrNameLst>
                                      </p:cBhvr>
                                      <p:tavLst>
                                        <p:tav tm="0">
                                          <p:val>
                                            <p:strVal val="#ppt_x"/>
                                          </p:val>
                                        </p:tav>
                                        <p:tav tm="100000">
                                          <p:val>
                                            <p:strVal val="#ppt_x"/>
                                          </p:val>
                                        </p:tav>
                                      </p:tavLst>
                                    </p:anim>
                                    <p:anim calcmode="lin" valueType="num">
                                      <p:cBhvr additive="base">
                                        <p:cTn id="5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animBg="1"/>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GB" altLang="en-US" dirty="0">
                <a:latin typeface="Calibri" panose="020F0502020204030204" pitchFamily="34" charset="0"/>
              </a:rPr>
              <a:t>Findings:</a:t>
            </a:r>
            <a:br>
              <a:rPr lang="en-GB" altLang="en-US" dirty="0">
                <a:latin typeface="Calibri" panose="020F0502020204030204" pitchFamily="34" charset="0"/>
              </a:rPr>
            </a:br>
            <a:endParaRPr lang="en-GB" dirty="0"/>
          </a:p>
        </p:txBody>
      </p:sp>
      <p:sp>
        <p:nvSpPr>
          <p:cNvPr id="4" name="Rectangle 3"/>
          <p:cNvSpPr>
            <a:spLocks noGrp="1" noChangeArrowheads="1"/>
          </p:cNvSpPr>
          <p:nvPr>
            <p:ph idx="1"/>
          </p:nvPr>
        </p:nvSpPr>
        <p:spPr>
          <a:xfrm>
            <a:off x="457200" y="881748"/>
            <a:ext cx="3466728" cy="3960986"/>
          </a:xfrm>
          <a:noFill/>
          <a:ln>
            <a:solidFill>
              <a:srgbClr val="FF00FF"/>
            </a:solidFill>
            <a:miter lim="800000"/>
            <a:headEnd/>
            <a:tailEnd/>
          </a:ln>
        </p:spPr>
        <p:txBody>
          <a:bodyPr>
            <a:normAutofit/>
          </a:bodyPr>
          <a:lstStyle/>
          <a:p>
            <a:pPr eaLnBrk="1" hangingPunct="1">
              <a:spcBef>
                <a:spcPct val="50000"/>
              </a:spcBef>
            </a:pPr>
            <a:r>
              <a:rPr lang="en-US" altLang="en-US" sz="2400" b="1" dirty="0" smtClean="0"/>
              <a:t>Consistent condition</a:t>
            </a:r>
            <a:endParaRPr lang="en-US" altLang="en-US" sz="2400" dirty="0" smtClean="0"/>
          </a:p>
          <a:p>
            <a:pPr lvl="1" eaLnBrk="1" hangingPunct="1">
              <a:spcBef>
                <a:spcPct val="50000"/>
              </a:spcBef>
            </a:pPr>
            <a:r>
              <a:rPr lang="en-US" altLang="en-US" sz="2400" dirty="0" smtClean="0"/>
              <a:t>Genuine participants judged slides to be GREEN = 8.4% of trials</a:t>
            </a:r>
          </a:p>
          <a:p>
            <a:pPr lvl="1" eaLnBrk="1" hangingPunct="1">
              <a:spcBef>
                <a:spcPct val="50000"/>
              </a:spcBef>
            </a:pPr>
            <a:r>
              <a:rPr lang="en-US" altLang="en-US" sz="2400" dirty="0" smtClean="0"/>
              <a:t>32% of genuine participants judged a slide to be GREEN at least once</a:t>
            </a:r>
          </a:p>
          <a:p>
            <a:pPr eaLnBrk="1" hangingPunct="1"/>
            <a:endParaRPr lang="en-GB" altLang="en-US" sz="2000" dirty="0" smtClean="0"/>
          </a:p>
        </p:txBody>
      </p:sp>
      <p:sp>
        <p:nvSpPr>
          <p:cNvPr id="5" name="Rectangle 4"/>
          <p:cNvSpPr txBox="1">
            <a:spLocks noChangeArrowheads="1"/>
          </p:cNvSpPr>
          <p:nvPr/>
        </p:nvSpPr>
        <p:spPr>
          <a:xfrm>
            <a:off x="4610647" y="881748"/>
            <a:ext cx="4041775" cy="3384922"/>
          </a:xfrm>
          <a:prstGeom prst="rect">
            <a:avLst/>
          </a:prstGeom>
          <a:noFill/>
          <a:ln>
            <a:solidFill>
              <a:srgbClr val="00FFFF"/>
            </a:solidFill>
            <a:miter lim="800000"/>
            <a:headEnd/>
            <a:tailEnd/>
          </a:ln>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ct val="50000"/>
              </a:spcBef>
            </a:pPr>
            <a:r>
              <a:rPr lang="en-US" altLang="en-US" sz="2800" b="1" dirty="0" smtClean="0"/>
              <a:t>Inconsistent condition</a:t>
            </a:r>
            <a:endParaRPr lang="en-US" altLang="en-US" sz="2800" dirty="0" smtClean="0"/>
          </a:p>
          <a:p>
            <a:pPr lvl="1">
              <a:spcBef>
                <a:spcPct val="50000"/>
              </a:spcBef>
            </a:pPr>
            <a:r>
              <a:rPr lang="en-US" altLang="en-US" dirty="0" smtClean="0"/>
              <a:t>Genuine participants judged slides to be GREEN = 1.3% of trials</a:t>
            </a:r>
          </a:p>
          <a:p>
            <a:endParaRPr lang="en-GB" altLang="en-US" sz="2000" dirty="0" smtClean="0"/>
          </a:p>
        </p:txBody>
      </p:sp>
      <p:sp>
        <p:nvSpPr>
          <p:cNvPr id="6" name="Rectangle 5"/>
          <p:cNvSpPr>
            <a:spLocks noChangeArrowheads="1"/>
          </p:cNvSpPr>
          <p:nvPr/>
        </p:nvSpPr>
        <p:spPr bwMode="auto">
          <a:xfrm>
            <a:off x="521851" y="5373216"/>
            <a:ext cx="8137525" cy="461665"/>
          </a:xfrm>
          <a:prstGeom prst="rect">
            <a:avLst/>
          </a:prstGeom>
          <a:noFill/>
          <a:ln w="9525">
            <a:solidFill>
              <a:srgbClr val="00FF00"/>
            </a:solidFill>
            <a:miter lim="800000"/>
            <a:headEnd/>
            <a:tailEnd/>
          </a:ln>
          <a:effectLst/>
          <a:extLst>
            <a:ext uri="{909E8E84-426E-40DD-AFC4-6F175D3DCCD1}">
              <a14:hiddenFill xmlns:a14="http://schemas.microsoft.com/office/drawing/2010/main">
                <a:solidFill>
                  <a:srgbClr val="00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buClr>
                <a:schemeClr val="hlink"/>
              </a:buClr>
              <a:buSzPct val="80000"/>
              <a:buFont typeface="Wingdings" panose="05000000000000000000" pitchFamily="2" charset="2"/>
              <a:buChar char="l"/>
            </a:pPr>
            <a:r>
              <a:rPr lang="en-US" altLang="en-US" sz="2400" b="1" dirty="0">
                <a:latin typeface="Tahoma" panose="020B0604030504040204" pitchFamily="34" charset="0"/>
              </a:rPr>
              <a:t>Control Group</a:t>
            </a:r>
            <a:r>
              <a:rPr lang="en-US" altLang="en-US" sz="2400" dirty="0">
                <a:latin typeface="Tahoma" panose="020B0604030504040204" pitchFamily="34" charset="0"/>
              </a:rPr>
              <a:t> judged slides as GREEN on 0.25% trials</a:t>
            </a:r>
          </a:p>
        </p:txBody>
      </p:sp>
    </p:spTree>
    <p:extLst>
      <p:ext uri="{BB962C8B-B14F-4D97-AF65-F5344CB8AC3E}">
        <p14:creationId xmlns:p14="http://schemas.microsoft.com/office/powerpoint/2010/main" val="3361354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bg/>
                                          </p:spTgt>
                                        </p:tgtEl>
                                        <p:attrNameLst>
                                          <p:attrName>style.visibility</p:attrName>
                                        </p:attrNameLst>
                                      </p:cBhvr>
                                      <p:to>
                                        <p:strVal val="visible"/>
                                      </p:to>
                                    </p:set>
                                    <p:anim calcmode="lin" valueType="num">
                                      <p:cBhvr additive="base">
                                        <p:cTn id="13"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additive="base">
                                        <p:cTn id="2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 calcmode="lin" valueType="num">
                                      <p:cBhvr additive="base">
                                        <p:cTn id="2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229600" cy="1060472"/>
          </a:xfrm>
        </p:spPr>
        <p:txBody>
          <a:bodyPr>
            <a:normAutofit fontScale="90000"/>
          </a:bodyPr>
          <a:lstStyle/>
          <a:p>
            <a:r>
              <a:rPr lang="en-GB" b="1" dirty="0" smtClean="0"/>
              <a:t>How minorities exert pressure and influence social change</a:t>
            </a:r>
            <a:br>
              <a:rPr lang="en-GB" b="1" dirty="0" smtClean="0"/>
            </a:br>
            <a:endParaRPr lang="en-GB" dirty="0"/>
          </a:p>
        </p:txBody>
      </p:sp>
      <p:sp>
        <p:nvSpPr>
          <p:cNvPr id="3" name="Content Placeholder 2"/>
          <p:cNvSpPr>
            <a:spLocks noGrp="1"/>
          </p:cNvSpPr>
          <p:nvPr>
            <p:ph idx="1"/>
          </p:nvPr>
        </p:nvSpPr>
        <p:spPr>
          <a:xfrm>
            <a:off x="457200" y="1600200"/>
            <a:ext cx="8401080" cy="4829196"/>
          </a:xfrm>
        </p:spPr>
        <p:txBody>
          <a:bodyPr>
            <a:normAutofit/>
          </a:bodyPr>
          <a:lstStyle/>
          <a:p>
            <a:pPr>
              <a:buNone/>
            </a:pPr>
            <a:r>
              <a:rPr lang="en-GB" dirty="0" smtClean="0"/>
              <a:t> </a:t>
            </a:r>
            <a:r>
              <a:rPr lang="en-GB" sz="3600" b="1" dirty="0" smtClean="0"/>
              <a:t>Commitment - </a:t>
            </a:r>
            <a:r>
              <a:rPr lang="en-GB" sz="3600" dirty="0" smtClean="0"/>
              <a:t>leaders of the minority/new movement need to be seen to be sacrificing some aspect of their lifestyle in order to demonstrate the importance of the ideals. </a:t>
            </a:r>
            <a:endParaRPr lang="en-GB" sz="3600" dirty="0" smtClean="0"/>
          </a:p>
          <a:p>
            <a:pPr>
              <a:buNone/>
            </a:pPr>
            <a:r>
              <a:rPr lang="en-GB" sz="3600" dirty="0" err="1" smtClean="0"/>
              <a:t>Eg</a:t>
            </a:r>
            <a:r>
              <a:rPr lang="en-GB" sz="3600" dirty="0" smtClean="0"/>
              <a:t> Ghandi,  </a:t>
            </a:r>
            <a:r>
              <a:rPr lang="en-GB" sz="3600" dirty="0" err="1" smtClean="0"/>
              <a:t>Mandella</a:t>
            </a:r>
            <a:endParaRPr lang="en-GB" sz="3600" dirty="0" smtClean="0"/>
          </a:p>
          <a:p>
            <a:pPr>
              <a:buNone/>
            </a:pPr>
            <a:endParaRPr lang="en-GB" sz="3600" dirty="0" smtClean="0"/>
          </a:p>
          <a:p>
            <a:pPr>
              <a:buNone/>
            </a:pPr>
            <a:endParaRPr lang="en-GB" b="1" dirty="0"/>
          </a:p>
        </p:txBody>
      </p:sp>
      <p:pic>
        <p:nvPicPr>
          <p:cNvPr id="4" name="Picture 3" descr="Ghandi"/>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312" y="4932778"/>
            <a:ext cx="1162050" cy="15525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How minorities exert pressure and influence social change</a:t>
            </a:r>
            <a:br>
              <a:rPr lang="en-GB" b="1" dirty="0"/>
            </a:br>
            <a:endParaRPr lang="en-GB" dirty="0"/>
          </a:p>
        </p:txBody>
      </p:sp>
      <p:sp>
        <p:nvSpPr>
          <p:cNvPr id="3" name="Content Placeholder 2"/>
          <p:cNvSpPr>
            <a:spLocks noGrp="1"/>
          </p:cNvSpPr>
          <p:nvPr>
            <p:ph idx="1"/>
          </p:nvPr>
        </p:nvSpPr>
        <p:spPr>
          <a:xfrm>
            <a:off x="323528" y="1124744"/>
            <a:ext cx="8229600" cy="5400600"/>
          </a:xfrm>
        </p:spPr>
        <p:txBody>
          <a:bodyPr>
            <a:normAutofit/>
          </a:bodyPr>
          <a:lstStyle/>
          <a:p>
            <a:r>
              <a:rPr lang="en-GB" sz="3600" b="1" dirty="0" smtClean="0"/>
              <a:t>Flexibility -</a:t>
            </a:r>
            <a:r>
              <a:rPr lang="en-GB" sz="3600" dirty="0" smtClean="0"/>
              <a:t> </a:t>
            </a:r>
            <a:r>
              <a:rPr lang="en-GB" dirty="0"/>
              <a:t>minority groups must not appear to be unbending, rigid and dogmatic. Just repeating a message without reflecting on others beliefs is counterproductive. </a:t>
            </a:r>
            <a:endParaRPr lang="en-GB" dirty="0" smtClean="0"/>
          </a:p>
          <a:p>
            <a:r>
              <a:rPr lang="en-GB" dirty="0" smtClean="0"/>
              <a:t>Minorities </a:t>
            </a:r>
            <a:r>
              <a:rPr lang="en-GB" dirty="0"/>
              <a:t>need to </a:t>
            </a:r>
            <a:r>
              <a:rPr lang="en-GB" dirty="0" smtClean="0"/>
              <a:t>adapt </a:t>
            </a:r>
            <a:r>
              <a:rPr lang="en-GB" dirty="0"/>
              <a:t>their point of view </a:t>
            </a:r>
            <a:r>
              <a:rPr lang="en-GB" dirty="0" smtClean="0"/>
              <a:t>if a </a:t>
            </a:r>
            <a:r>
              <a:rPr lang="en-GB" dirty="0"/>
              <a:t>reasonable and valid counter </a:t>
            </a:r>
            <a:r>
              <a:rPr lang="en-GB" dirty="0" smtClean="0"/>
              <a:t>argument is raised. </a:t>
            </a:r>
            <a:r>
              <a:rPr lang="en-GB" dirty="0"/>
              <a:t>They need to balance between consistency and flexibility.</a:t>
            </a:r>
            <a:endParaRPr lang="en-GB" b="1" dirty="0"/>
          </a:p>
        </p:txBody>
      </p:sp>
      <p:pic>
        <p:nvPicPr>
          <p:cNvPr id="4" name="Picture 8"/>
          <p:cNvPicPr>
            <a:picLocks noChangeAspect="1" noChangeArrowheads="1"/>
          </p:cNvPicPr>
          <p:nvPr/>
        </p:nvPicPr>
        <p:blipFill>
          <a:blip r:embed="rId2" cstate="print"/>
          <a:srcRect/>
          <a:stretch>
            <a:fillRect/>
          </a:stretch>
        </p:blipFill>
        <p:spPr bwMode="auto">
          <a:xfrm>
            <a:off x="7194502" y="4293096"/>
            <a:ext cx="1948046" cy="2564904"/>
          </a:xfrm>
          <a:prstGeom prst="rect">
            <a:avLst/>
          </a:prstGeom>
          <a:noFill/>
          <a:ln w="9525">
            <a:noFill/>
            <a:miter lim="800000"/>
            <a:headEnd/>
            <a:tailEnd/>
          </a:ln>
        </p:spPr>
      </p:pic>
    </p:spTree>
    <p:extLst>
      <p:ext uri="{BB962C8B-B14F-4D97-AF65-F5344CB8AC3E}">
        <p14:creationId xmlns:p14="http://schemas.microsoft.com/office/powerpoint/2010/main" val="383616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t>Nemeth (1986)</a:t>
            </a:r>
            <a:endParaRPr lang="en-GB" dirty="0"/>
          </a:p>
        </p:txBody>
      </p:sp>
      <p:sp>
        <p:nvSpPr>
          <p:cNvPr id="3" name="Content Placeholder 2"/>
          <p:cNvSpPr>
            <a:spLocks noGrp="1"/>
          </p:cNvSpPr>
          <p:nvPr>
            <p:ph idx="1"/>
          </p:nvPr>
        </p:nvSpPr>
        <p:spPr>
          <a:xfrm>
            <a:off x="457200" y="1692275"/>
            <a:ext cx="8229600" cy="5400600"/>
          </a:xfrm>
        </p:spPr>
        <p:txBody>
          <a:bodyPr>
            <a:normAutofit fontScale="92500" lnSpcReduction="20000"/>
          </a:bodyPr>
          <a:lstStyle/>
          <a:p>
            <a:r>
              <a:rPr lang="en-GB" dirty="0" smtClean="0"/>
              <a:t>groups of </a:t>
            </a:r>
            <a:r>
              <a:rPr lang="en-GB" dirty="0"/>
              <a:t>3 participants and 1 confederate who had to decide how much compensation to </a:t>
            </a:r>
            <a:r>
              <a:rPr lang="en-GB" dirty="0" smtClean="0"/>
              <a:t>pay </a:t>
            </a:r>
            <a:r>
              <a:rPr lang="en-GB" dirty="0"/>
              <a:t>the victim of a ski lift accident. </a:t>
            </a:r>
            <a:endParaRPr lang="en-GB" dirty="0" smtClean="0"/>
          </a:p>
          <a:p>
            <a:r>
              <a:rPr lang="en-GB" dirty="0" smtClean="0"/>
              <a:t>When </a:t>
            </a:r>
            <a:r>
              <a:rPr lang="en-GB" dirty="0"/>
              <a:t>the </a:t>
            </a:r>
            <a:r>
              <a:rPr lang="en-GB" dirty="0" smtClean="0"/>
              <a:t>confederate </a:t>
            </a:r>
            <a:r>
              <a:rPr lang="en-GB" dirty="0"/>
              <a:t>argued for a low amount and refused to change his position, he had no effect on the majority. </a:t>
            </a:r>
            <a:endParaRPr lang="en-GB" dirty="0" smtClean="0"/>
          </a:p>
          <a:p>
            <a:r>
              <a:rPr lang="en-GB" dirty="0" smtClean="0"/>
              <a:t>When </a:t>
            </a:r>
            <a:r>
              <a:rPr lang="en-GB" dirty="0"/>
              <a:t>however he compromised a little and moved to offering a slightly higher amount, the majority changed their opinion to a lower amount. </a:t>
            </a:r>
            <a:endParaRPr lang="en-GB" dirty="0" smtClean="0"/>
          </a:p>
          <a:p>
            <a:r>
              <a:rPr lang="en-GB" dirty="0" smtClean="0"/>
              <a:t>This </a:t>
            </a:r>
            <a:r>
              <a:rPr lang="en-GB" dirty="0"/>
              <a:t>shows how minorities need to be flexible to be persuasive while at the same time questions the importance of consistency.</a:t>
            </a:r>
          </a:p>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82987" y="1"/>
            <a:ext cx="3361013" cy="1692274"/>
          </a:xfrm>
          <a:prstGeom prst="rect">
            <a:avLst/>
          </a:prstGeom>
        </p:spPr>
      </p:pic>
    </p:spTree>
    <p:extLst>
      <p:ext uri="{BB962C8B-B14F-4D97-AF65-F5344CB8AC3E}">
        <p14:creationId xmlns:p14="http://schemas.microsoft.com/office/powerpoint/2010/main" val="177251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Excel" ma:contentTypeID="0x010100CB109CAA8FFA9849B34CF09B024179B400ACF47BCCEC8E414FA7C43BC87FDBB750" ma:contentTypeVersion="2" ma:contentTypeDescription="Create a new Excel document" ma:contentTypeScope="" ma:versionID="e4eb92c41188e1987a3ddd90c7348e20">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50D853-F8E7-4156-A711-264AA72D14AD}">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2.xml><?xml version="1.0" encoding="utf-8"?>
<ds:datastoreItem xmlns:ds="http://schemas.openxmlformats.org/officeDocument/2006/customXml" ds:itemID="{BE76D6D0-BC16-46D1-9E14-960CB6026390}">
  <ds:schemaRefs>
    <ds:schemaRef ds:uri="http://schemas.microsoft.com/sharepoint/v3/contenttype/forms"/>
  </ds:schemaRefs>
</ds:datastoreItem>
</file>

<file path=customXml/itemProps3.xml><?xml version="1.0" encoding="utf-8"?>
<ds:datastoreItem xmlns:ds="http://schemas.openxmlformats.org/officeDocument/2006/customXml" ds:itemID="{AA74D4F3-F121-46D9-A6D8-EAF3898679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524</TotalTime>
  <Words>891</Words>
  <Application>Microsoft Office PowerPoint</Application>
  <PresentationFormat>On-screen Show (4:3)</PresentationFormat>
  <Paragraphs>71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Tahoma</vt:lpstr>
      <vt:lpstr>Wingdings</vt:lpstr>
      <vt:lpstr>Office Theme</vt:lpstr>
      <vt:lpstr>Minority Influence: Consistency, Commitment, Flexibility</vt:lpstr>
      <vt:lpstr>Minority Influence:</vt:lpstr>
      <vt:lpstr>How minorities exert pressure and influence social change</vt:lpstr>
      <vt:lpstr>Moscovici et al (1969) </vt:lpstr>
      <vt:lpstr>Moscovici et al (1969) </vt:lpstr>
      <vt:lpstr>Findings: </vt:lpstr>
      <vt:lpstr>How minorities exert pressure and influence social change </vt:lpstr>
      <vt:lpstr>How minorities exert pressure and influence social change </vt:lpstr>
      <vt:lpstr>Nemeth (1986)</vt:lpstr>
      <vt:lpstr>Examples of minority influence</vt:lpstr>
      <vt:lpstr>Group poster activity</vt:lpstr>
      <vt:lpstr>The Role of Social Influence Processes in Social Change</vt:lpstr>
      <vt:lpstr>The Role of Social Influence Processes in Social Change</vt:lpstr>
      <vt:lpstr>Knowledge gained from conformity research:</vt:lpstr>
      <vt:lpstr>Knowledge gained from obedience research</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minority influence</dc:title>
  <dc:creator>vlb</dc:creator>
  <cp:lastModifiedBy>maura jane taylor</cp:lastModifiedBy>
  <cp:revision>49</cp:revision>
  <dcterms:created xsi:type="dcterms:W3CDTF">2010-01-21T12:58:01Z</dcterms:created>
  <dcterms:modified xsi:type="dcterms:W3CDTF">2015-08-18T00:45:33Z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0x010100CB109CAA8FFA9849B34CF09B024179B400ACF47BCCEC8E414FA7C43BC87FDBB750</vt:lpwstr>
  </property>
</Properties>
</file>