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8162" y="152400"/>
            <a:ext cx="7772400" cy="762000"/>
          </a:xfrm>
        </p:spPr>
        <p:txBody>
          <a:bodyPr/>
          <a:lstStyle/>
          <a:p>
            <a:r>
              <a:rPr lang="en-GB" u="sng" dirty="0" smtClean="0"/>
              <a:t>Centripetal Acceleration</a:t>
            </a:r>
            <a:endParaRPr lang="en-GB" u="sng" dirty="0"/>
          </a:p>
        </p:txBody>
      </p:sp>
      <p:pic>
        <p:nvPicPr>
          <p:cNvPr id="4" name="Picture 4" descr="https://i.vimeocdn.com/video/549659317_1280x7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8263465"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625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GB" u="sng" dirty="0" smtClean="0"/>
              <a:t>Centripetal acceleration</a:t>
            </a:r>
            <a:endParaRPr lang="en-GB" u="sng" dirty="0"/>
          </a:p>
        </p:txBody>
      </p:sp>
      <p:sp>
        <p:nvSpPr>
          <p:cNvPr id="3" name="Content Placeholder 2"/>
          <p:cNvSpPr>
            <a:spLocks noGrp="1"/>
          </p:cNvSpPr>
          <p:nvPr>
            <p:ph idx="1"/>
          </p:nvPr>
        </p:nvSpPr>
        <p:spPr>
          <a:xfrm>
            <a:off x="381000" y="914401"/>
            <a:ext cx="8229600" cy="2667000"/>
          </a:xfrm>
        </p:spPr>
        <p:txBody>
          <a:bodyPr>
            <a:normAutofit/>
          </a:bodyPr>
          <a:lstStyle/>
          <a:p>
            <a:r>
              <a:rPr lang="en-GB" sz="2800" dirty="0"/>
              <a:t>An object that moves in a circle is constantly changing velocity but not </a:t>
            </a:r>
            <a:r>
              <a:rPr lang="en-GB" sz="2800" dirty="0" smtClean="0"/>
              <a:t>speed.</a:t>
            </a:r>
          </a:p>
          <a:p>
            <a:r>
              <a:rPr lang="en-GB" sz="2800" dirty="0" smtClean="0"/>
              <a:t>Its </a:t>
            </a:r>
            <a:r>
              <a:rPr lang="en-GB" sz="2800" dirty="0"/>
              <a:t>direction component is changing but the </a:t>
            </a:r>
            <a:r>
              <a:rPr lang="en-GB" sz="2800" dirty="0" smtClean="0"/>
              <a:t>magnitude stays </a:t>
            </a:r>
            <a:r>
              <a:rPr lang="en-GB" sz="2800" dirty="0"/>
              <a:t>the same</a:t>
            </a:r>
            <a:r>
              <a:rPr lang="en-GB" sz="2800" dirty="0" smtClean="0"/>
              <a:t>.</a:t>
            </a:r>
            <a:endParaRPr lang="en-GB" sz="2800" dirty="0"/>
          </a:p>
        </p:txBody>
      </p:sp>
      <p:sp>
        <p:nvSpPr>
          <p:cNvPr id="4" name="Rectangle 3"/>
          <p:cNvSpPr/>
          <p:nvPr/>
        </p:nvSpPr>
        <p:spPr>
          <a:xfrm>
            <a:off x="381000" y="2819398"/>
            <a:ext cx="4419600" cy="3539430"/>
          </a:xfrm>
          <a:prstGeom prst="rect">
            <a:avLst/>
          </a:prstGeom>
        </p:spPr>
        <p:txBody>
          <a:bodyPr wrap="square">
            <a:spAutoFit/>
          </a:bodyPr>
          <a:lstStyle/>
          <a:p>
            <a:pPr marL="342900" lvl="0" indent="-342900">
              <a:spcBef>
                <a:spcPct val="20000"/>
              </a:spcBef>
              <a:buFont typeface="Arial" pitchFamily="34" charset="0"/>
              <a:buChar char="•"/>
            </a:pPr>
            <a:r>
              <a:rPr lang="en-GB" sz="2800" dirty="0">
                <a:solidFill>
                  <a:prstClr val="black"/>
                </a:solidFill>
              </a:rPr>
              <a:t>For circular orbits this is due to a constant acceleration towards the centre of the circle. This must be due to a force, perpendicular to the motion, towards the centre of the orbit.</a:t>
            </a:r>
          </a:p>
        </p:txBody>
      </p:sp>
      <p:pic>
        <p:nvPicPr>
          <p:cNvPr id="2050" name="Picture 2" descr="https://upload.wikimedia.org/wikipedia/commons/thumb/c/c9/Centripetal_force_diagram.svg/220px-Centripetal_force_diagram.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923561"/>
            <a:ext cx="4052229" cy="3407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43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fade">
                                      <p:cBhvr>
                                        <p:cTn id="2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Useful formulae</a:t>
            </a:r>
            <a:endParaRPr lang="en-GB" u="sng"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038600"/>
            <a:ext cx="4191000" cy="2501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4426762" cy="2914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5785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fontScale="90000"/>
          </a:bodyPr>
          <a:lstStyle/>
          <a:p>
            <a:r>
              <a:rPr lang="en-GB" u="sng" dirty="0" smtClean="0"/>
              <a:t>Making a loop-the-loop successfully</a:t>
            </a:r>
            <a:endParaRPr lang="en-GB" u="sng" dirty="0"/>
          </a:p>
        </p:txBody>
      </p:sp>
      <p:sp>
        <p:nvSpPr>
          <p:cNvPr id="3" name="Content Placeholder 2"/>
          <p:cNvSpPr>
            <a:spLocks noGrp="1"/>
          </p:cNvSpPr>
          <p:nvPr>
            <p:ph idx="1"/>
          </p:nvPr>
        </p:nvSpPr>
        <p:spPr>
          <a:xfrm>
            <a:off x="381000" y="1066800"/>
            <a:ext cx="8229600" cy="4525963"/>
          </a:xfrm>
        </p:spPr>
        <p:txBody>
          <a:bodyPr/>
          <a:lstStyle/>
          <a:p>
            <a:r>
              <a:rPr lang="en-GB" dirty="0" smtClean="0"/>
              <a:t>Question – If you were to roll a ball down a slope and then attempt a loop-the-loop how high would your initial drop need to be from? (assuming no friction)</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276600"/>
            <a:ext cx="7357094"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607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GB" u="sng" dirty="0" smtClean="0"/>
              <a:t>Worked example</a:t>
            </a:r>
            <a:endParaRPr lang="en-GB" u="sng" dirty="0"/>
          </a:p>
        </p:txBody>
      </p:sp>
      <p:sp>
        <p:nvSpPr>
          <p:cNvPr id="3" name="Content Placeholder 2"/>
          <p:cNvSpPr>
            <a:spLocks noGrp="1"/>
          </p:cNvSpPr>
          <p:nvPr>
            <p:ph idx="1"/>
          </p:nvPr>
        </p:nvSpPr>
        <p:spPr>
          <a:xfrm>
            <a:off x="381000" y="914400"/>
            <a:ext cx="8229600" cy="1066800"/>
          </a:xfrm>
        </p:spPr>
        <p:txBody>
          <a:bodyPr>
            <a:normAutofit fontScale="70000" lnSpcReduction="20000"/>
          </a:bodyPr>
          <a:lstStyle/>
          <a:p>
            <a:r>
              <a:rPr lang="en-GB" dirty="0" smtClean="0"/>
              <a:t>Assuming a radius of 13cm in the previous question we can equate the centripetal force to be equal to gravity (hence the object will just make it around the loop without leaving the track) (9.81 ms</a:t>
            </a:r>
            <a:r>
              <a:rPr lang="en-GB" baseline="30000" dirty="0" smtClean="0"/>
              <a:t>-2</a:t>
            </a:r>
            <a:r>
              <a:rPr lang="en-GB" dirty="0" smtClean="0"/>
              <a:t>)</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168206934"/>
              </p:ext>
            </p:extLst>
          </p:nvPr>
        </p:nvGraphicFramePr>
        <p:xfrm>
          <a:off x="762000" y="1905000"/>
          <a:ext cx="5867400" cy="1433663"/>
        </p:xfrm>
        <a:graphic>
          <a:graphicData uri="http://schemas.openxmlformats.org/presentationml/2006/ole">
            <mc:AlternateContent xmlns:mc="http://schemas.openxmlformats.org/markup-compatibility/2006">
              <mc:Choice xmlns:v="urn:schemas-microsoft-com:vml" Requires="v">
                <p:oleObj spid="_x0000_s5139" name="Equation" r:id="rId3" imgW="2806560" imgH="685800" progId="Equation.3">
                  <p:embed/>
                </p:oleObj>
              </mc:Choice>
              <mc:Fallback>
                <p:oleObj name="Equation" r:id="rId3" imgW="2806560" imgH="685800" progId="Equation.3">
                  <p:embed/>
                  <p:pic>
                    <p:nvPicPr>
                      <p:cNvPr id="0" name=""/>
                      <p:cNvPicPr/>
                      <p:nvPr/>
                    </p:nvPicPr>
                    <p:blipFill>
                      <a:blip r:embed="rId4"/>
                      <a:stretch>
                        <a:fillRect/>
                      </a:stretch>
                    </p:blipFill>
                    <p:spPr>
                      <a:xfrm>
                        <a:off x="762000" y="1905000"/>
                        <a:ext cx="5867400" cy="1433663"/>
                      </a:xfrm>
                      <a:prstGeom prst="rect">
                        <a:avLst/>
                      </a:prstGeom>
                    </p:spPr>
                  </p:pic>
                </p:oleObj>
              </mc:Fallback>
            </mc:AlternateContent>
          </a:graphicData>
        </a:graphic>
      </p:graphicFrame>
      <p:sp>
        <p:nvSpPr>
          <p:cNvPr id="5" name="Content Placeholder 2"/>
          <p:cNvSpPr txBox="1">
            <a:spLocks/>
          </p:cNvSpPr>
          <p:nvPr/>
        </p:nvSpPr>
        <p:spPr>
          <a:xfrm>
            <a:off x="304800" y="3581400"/>
            <a:ext cx="8229600" cy="8382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Now we know the speed that the object must travel to perform the loop then mechanics can calculate the height needed:</a:t>
            </a:r>
            <a:endParaRPr lang="en-GB" dirty="0"/>
          </a:p>
        </p:txBody>
      </p:sp>
      <p:graphicFrame>
        <p:nvGraphicFramePr>
          <p:cNvPr id="6" name="Object 5"/>
          <p:cNvGraphicFramePr>
            <a:graphicFrameLocks noChangeAspect="1"/>
          </p:cNvGraphicFramePr>
          <p:nvPr>
            <p:extLst>
              <p:ext uri="{D42A27DB-BD31-4B8C-83A1-F6EECF244321}">
                <p14:modId xmlns:p14="http://schemas.microsoft.com/office/powerpoint/2010/main" val="4105557242"/>
              </p:ext>
            </p:extLst>
          </p:nvPr>
        </p:nvGraphicFramePr>
        <p:xfrm>
          <a:off x="533399" y="4433454"/>
          <a:ext cx="8221901" cy="1510145"/>
        </p:xfrm>
        <a:graphic>
          <a:graphicData uri="http://schemas.openxmlformats.org/presentationml/2006/ole">
            <mc:AlternateContent xmlns:mc="http://schemas.openxmlformats.org/markup-compatibility/2006">
              <mc:Choice xmlns:v="urn:schemas-microsoft-com:vml" Requires="v">
                <p:oleObj spid="_x0000_s5140" name="Equation" r:id="rId5" imgW="3733560" imgH="685800" progId="Equation.3">
                  <p:embed/>
                </p:oleObj>
              </mc:Choice>
              <mc:Fallback>
                <p:oleObj name="Equation" r:id="rId5" imgW="3733560" imgH="685800" progId="Equation.3">
                  <p:embed/>
                  <p:pic>
                    <p:nvPicPr>
                      <p:cNvPr id="0" name=""/>
                      <p:cNvPicPr/>
                      <p:nvPr/>
                    </p:nvPicPr>
                    <p:blipFill>
                      <a:blip r:embed="rId6"/>
                      <a:stretch>
                        <a:fillRect/>
                      </a:stretch>
                    </p:blipFill>
                    <p:spPr>
                      <a:xfrm>
                        <a:off x="533399" y="4433454"/>
                        <a:ext cx="8221901" cy="1510145"/>
                      </a:xfrm>
                      <a:prstGeom prst="rect">
                        <a:avLst/>
                      </a:prstGeom>
                    </p:spPr>
                  </p:pic>
                </p:oleObj>
              </mc:Fallback>
            </mc:AlternateContent>
          </a:graphicData>
        </a:graphic>
      </p:graphicFrame>
    </p:spTree>
    <p:extLst>
      <p:ext uri="{BB962C8B-B14F-4D97-AF65-F5344CB8AC3E}">
        <p14:creationId xmlns:p14="http://schemas.microsoft.com/office/powerpoint/2010/main" val="370171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r>
              <a:rPr lang="en-GB" u="sng" dirty="0" smtClean="0"/>
              <a:t>Summary</a:t>
            </a:r>
            <a:endParaRPr lang="en-GB" u="sng" dirty="0"/>
          </a:p>
        </p:txBody>
      </p:sp>
      <p:sp>
        <p:nvSpPr>
          <p:cNvPr id="3" name="Content Placeholder 2"/>
          <p:cNvSpPr>
            <a:spLocks noGrp="1"/>
          </p:cNvSpPr>
          <p:nvPr>
            <p:ph idx="1"/>
          </p:nvPr>
        </p:nvSpPr>
        <p:spPr>
          <a:xfrm>
            <a:off x="381000" y="990600"/>
            <a:ext cx="8229600" cy="2819400"/>
          </a:xfrm>
        </p:spPr>
        <p:txBody>
          <a:bodyPr>
            <a:normAutofit fontScale="92500" lnSpcReduction="10000"/>
          </a:bodyPr>
          <a:lstStyle/>
          <a:p>
            <a:r>
              <a:rPr lang="en-GB" dirty="0" smtClean="0"/>
              <a:t>Circular orbits do change velocity but not speed (only the direction changes)</a:t>
            </a:r>
          </a:p>
          <a:p>
            <a:r>
              <a:rPr lang="en-GB" dirty="0" smtClean="0"/>
              <a:t>This is </a:t>
            </a:r>
            <a:r>
              <a:rPr lang="en-GB" b="1" dirty="0" smtClean="0"/>
              <a:t>always</a:t>
            </a:r>
            <a:r>
              <a:rPr lang="en-GB" dirty="0" smtClean="0"/>
              <a:t> due to a centripetal force acting </a:t>
            </a:r>
            <a:r>
              <a:rPr lang="en-GB" i="1" dirty="0" smtClean="0"/>
              <a:t>towards the centre</a:t>
            </a:r>
            <a:r>
              <a:rPr lang="en-GB" dirty="0" smtClean="0"/>
              <a:t> of the circle</a:t>
            </a:r>
          </a:p>
          <a:p>
            <a:r>
              <a:rPr lang="en-GB" dirty="0" smtClean="0"/>
              <a:t>This is causes a centripetal acceleration </a:t>
            </a:r>
            <a:r>
              <a:rPr lang="en-GB" i="1" dirty="0" smtClean="0"/>
              <a:t>towards the centre of the circle</a:t>
            </a:r>
            <a:endParaRPr lang="en-GB" i="1"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21172"/>
            <a:ext cx="3810000" cy="2508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038599"/>
            <a:ext cx="3810000" cy="2273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77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Extension activity</a:t>
            </a:r>
            <a:endParaRPr lang="en-GB" u="sng" dirty="0"/>
          </a:p>
        </p:txBody>
      </p:sp>
      <p:sp>
        <p:nvSpPr>
          <p:cNvPr id="3" name="Content Placeholder 2"/>
          <p:cNvSpPr>
            <a:spLocks noGrp="1"/>
          </p:cNvSpPr>
          <p:nvPr>
            <p:ph idx="1"/>
          </p:nvPr>
        </p:nvSpPr>
        <p:spPr/>
        <p:txBody>
          <a:bodyPr>
            <a:normAutofit lnSpcReduction="10000"/>
          </a:bodyPr>
          <a:lstStyle/>
          <a:p>
            <a:r>
              <a:rPr lang="en-GB" dirty="0" smtClean="0"/>
              <a:t>The Earth is about 6400km in radius. How fast does an object have to travel so that its height remains constant above the ground? (i.e. so that its centripetal acceleration is 9.81ms</a:t>
            </a:r>
            <a:r>
              <a:rPr lang="en-GB" baseline="30000" dirty="0" smtClean="0"/>
              <a:t>-2</a:t>
            </a:r>
            <a:r>
              <a:rPr lang="en-GB" dirty="0" smtClean="0"/>
              <a:t>)</a:t>
            </a:r>
          </a:p>
          <a:p>
            <a:r>
              <a:rPr lang="en-GB" dirty="0" smtClean="0"/>
              <a:t>How many times would this object orbit the Earth in a day?</a:t>
            </a:r>
          </a:p>
          <a:p>
            <a:endParaRPr lang="en-GB" dirty="0"/>
          </a:p>
          <a:p>
            <a:pPr marL="0" indent="0" algn="ctr">
              <a:buNone/>
            </a:pPr>
            <a:r>
              <a:rPr lang="en-GB" dirty="0" smtClean="0"/>
              <a:t>The International Space Station orbits the Earth 16 times / day!</a:t>
            </a:r>
            <a:endParaRPr lang="en-GB" dirty="0"/>
          </a:p>
        </p:txBody>
      </p:sp>
    </p:spTree>
    <p:extLst>
      <p:ext uri="{BB962C8B-B14F-4D97-AF65-F5344CB8AC3E}">
        <p14:creationId xmlns:p14="http://schemas.microsoft.com/office/powerpoint/2010/main" val="337262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277</Words>
  <Application>Microsoft Office PowerPoint</Application>
  <PresentationFormat>On-screen Show (4:3)</PresentationFormat>
  <Paragraphs>20</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Equation</vt:lpstr>
      <vt:lpstr>Centripetal Acceleration</vt:lpstr>
      <vt:lpstr>Centripetal acceleration</vt:lpstr>
      <vt:lpstr>Useful formulae</vt:lpstr>
      <vt:lpstr>Making a loop-the-loop successfully</vt:lpstr>
      <vt:lpstr>Worked example</vt:lpstr>
      <vt:lpstr>Summary</vt:lpstr>
      <vt:lpstr>Extension activity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Centripetal Acceleration</dc:title>
  <dc:creator>SMatthews</dc:creator>
  <cp:lastModifiedBy>USERBUILD</cp:lastModifiedBy>
  <cp:revision>11</cp:revision>
  <dcterms:created xsi:type="dcterms:W3CDTF">2006-08-16T00:00:00Z</dcterms:created>
  <dcterms:modified xsi:type="dcterms:W3CDTF">2016-09-09T14:04:27Z</dcterms:modified>
</cp:coreProperties>
</file>